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13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5DCAA4-1EA5-C046-ADA3-A2184ADEB636}" type="datetimeFigureOut">
              <a:rPr lang="en-US" smtClean="0"/>
              <a:t>11/10/17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057903-6799-DF49-8BB1-0C725B17E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5170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36A357-F61E-524A-9BA1-EDF8039A60E2}" type="datetimeFigureOut">
              <a:rPr lang="en-US" smtClean="0"/>
              <a:t>11/10/17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6982F9-C7DD-2D4C-9C57-E5A5F5481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49304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11/10/17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OSC parameters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2F81D-52CB-8C47-80C4-751AF3992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205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11/10/17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OSC parameters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2F81D-52CB-8C47-80C4-751AF3992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103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11/10/17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OSC parameters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2F81D-52CB-8C47-80C4-751AF3992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557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11/10/17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OSC parameters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2F81D-52CB-8C47-80C4-751AF3992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399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11/10/17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OSC parameters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2F81D-52CB-8C47-80C4-751AF3992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047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11/10/17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OSC parameters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2F81D-52CB-8C47-80C4-751AF3992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124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11/10/17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OSC parameters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2F81D-52CB-8C47-80C4-751AF3992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463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11/10/17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OSC parameters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2F81D-52CB-8C47-80C4-751AF3992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67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11/10/17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OSC parameters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2F81D-52CB-8C47-80C4-751AF3992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425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11/10/17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OSC parameters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2F81D-52CB-8C47-80C4-751AF3992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892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11/10/17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OSC parameters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2F81D-52CB-8C47-80C4-751AF3992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784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11/10/17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OSC parameters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2F81D-52CB-8C47-80C4-751AF3992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04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OSC parameters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November 10, 2017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11/10/17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OSC parameters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917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2554868"/>
              </p:ext>
            </p:extLst>
          </p:nvPr>
        </p:nvGraphicFramePr>
        <p:xfrm>
          <a:off x="304380" y="238922"/>
          <a:ext cx="4234614" cy="5121504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549781"/>
                <a:gridCol w="1684833"/>
              </a:tblGrid>
              <a:tr h="349280">
                <a:tc>
                  <a:txBody>
                    <a:bodyPr/>
                    <a:lstStyle/>
                    <a:p>
                      <a:r>
                        <a:rPr lang="en-US" dirty="0" smtClean="0"/>
                        <a:t>Parameter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3969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Beam</a:t>
                      </a:r>
                      <a:r>
                        <a:rPr lang="en-US" sz="1600" baseline="0" dirty="0" smtClean="0"/>
                        <a:t> Energy [</a:t>
                      </a:r>
                      <a:r>
                        <a:rPr lang="en-US" sz="1600" baseline="0" dirty="0" err="1" smtClean="0"/>
                        <a:t>GeV</a:t>
                      </a:r>
                      <a:r>
                        <a:rPr lang="en-US" sz="1600" baseline="0" dirty="0" smtClean="0"/>
                        <a:t>]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0.3 /0.5</a:t>
                      </a:r>
                      <a:endParaRPr lang="en-US" sz="1600" dirty="0"/>
                    </a:p>
                  </a:txBody>
                  <a:tcPr/>
                </a:tc>
              </a:tr>
              <a:tr h="339696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Symbol" charset="2"/>
                          <a:cs typeface="Symbol" charset="2"/>
                        </a:rPr>
                        <a:t>e</a:t>
                      </a:r>
                      <a:r>
                        <a:rPr lang="en-US" sz="1600" dirty="0" smtClean="0"/>
                        <a:t> [nm-</a:t>
                      </a:r>
                      <a:r>
                        <a:rPr lang="en-US" sz="1600" dirty="0" err="1" smtClean="0"/>
                        <a:t>mrad</a:t>
                      </a:r>
                      <a:r>
                        <a:rPr lang="en-US" sz="1600" dirty="0" smtClean="0"/>
                        <a:t>]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0.5</a:t>
                      </a:r>
                      <a:endParaRPr lang="en-US" sz="1600" dirty="0"/>
                    </a:p>
                  </a:txBody>
                  <a:tcPr/>
                </a:tc>
              </a:tr>
              <a:tr h="33969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(</a:t>
                      </a:r>
                      <a:r>
                        <a:rPr lang="en-US" sz="1600" dirty="0" err="1" smtClean="0">
                          <a:latin typeface="Symbol" charset="2"/>
                          <a:cs typeface="Symbol" charset="2"/>
                        </a:rPr>
                        <a:t>D</a:t>
                      </a:r>
                      <a:r>
                        <a:rPr lang="en-US" sz="1600" dirty="0" err="1" smtClean="0"/>
                        <a:t>p</a:t>
                      </a:r>
                      <a:r>
                        <a:rPr lang="en-US" sz="1600" dirty="0" smtClean="0"/>
                        <a:t>/p) X 10</a:t>
                      </a:r>
                      <a:r>
                        <a:rPr lang="en-US" sz="1600" baseline="30000" dirty="0" smtClean="0"/>
                        <a:t>-4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2.0</a:t>
                      </a:r>
                      <a:endParaRPr lang="en-US" sz="1600" dirty="0"/>
                    </a:p>
                  </a:txBody>
                  <a:tcPr/>
                </a:tc>
              </a:tr>
              <a:tr h="33969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Radiation damping</a:t>
                      </a:r>
                      <a:r>
                        <a:rPr lang="en-US" sz="1600" baseline="0" dirty="0" smtClean="0"/>
                        <a:t> times [s]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2.9/1.4</a:t>
                      </a:r>
                      <a:endParaRPr lang="en-US" sz="1600" dirty="0"/>
                    </a:p>
                  </a:txBody>
                  <a:tcPr/>
                </a:tc>
              </a:tr>
              <a:tr h="339696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B</a:t>
                      </a:r>
                      <a:r>
                        <a:rPr lang="en-US" sz="1600" baseline="-25000" dirty="0" err="1" smtClean="0"/>
                        <a:t>max</a:t>
                      </a:r>
                      <a:r>
                        <a:rPr lang="en-US" sz="1600" baseline="-25000" dirty="0" smtClean="0"/>
                        <a:t> </a:t>
                      </a:r>
                      <a:r>
                        <a:rPr lang="en-US" sz="1600" baseline="0" dirty="0" smtClean="0"/>
                        <a:t>(Damping Wigglers) [T]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0.4</a:t>
                      </a:r>
                      <a:endParaRPr lang="en-US" sz="1600" dirty="0"/>
                    </a:p>
                  </a:txBody>
                  <a:tcPr/>
                </a:tc>
              </a:tr>
              <a:tr h="33969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Chicane delay [mm]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</a:tr>
              <a:tr h="33969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</a:t>
                      </a:r>
                      <a:r>
                        <a:rPr lang="en-US" sz="1600" baseline="-25000" dirty="0" smtClean="0"/>
                        <a:t>51</a:t>
                      </a:r>
                      <a:r>
                        <a:rPr lang="en-US" sz="1600" baseline="0" dirty="0" smtClean="0"/>
                        <a:t>/R</a:t>
                      </a:r>
                      <a:r>
                        <a:rPr lang="en-US" sz="1600" baseline="-25000" dirty="0" smtClean="0"/>
                        <a:t>52</a:t>
                      </a:r>
                      <a:r>
                        <a:rPr lang="en-US" sz="1600" baseline="0" dirty="0" smtClean="0"/>
                        <a:t>/R</a:t>
                      </a:r>
                      <a:r>
                        <a:rPr lang="en-US" sz="1600" baseline="-25000" dirty="0" smtClean="0"/>
                        <a:t>56</a:t>
                      </a:r>
                      <a:r>
                        <a:rPr lang="en-US" sz="1600" baseline="0" dirty="0" smtClean="0"/>
                        <a:t> X 10</a:t>
                      </a:r>
                      <a:r>
                        <a:rPr lang="en-US" sz="1600" baseline="30000" dirty="0" smtClean="0"/>
                        <a:t>-4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3.7/-7.2/24.4</a:t>
                      </a:r>
                      <a:endParaRPr lang="en-US" sz="1600" dirty="0"/>
                    </a:p>
                  </a:txBody>
                  <a:tcPr/>
                </a:tc>
              </a:tr>
              <a:tr h="33969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>
                          <a:latin typeface="Symbol" charset="2"/>
                          <a:cs typeface="Symbol" charset="2"/>
                        </a:rPr>
                        <a:t>e</a:t>
                      </a:r>
                      <a:r>
                        <a:rPr lang="en-US" sz="1600" baseline="-25000" dirty="0" err="1" smtClean="0">
                          <a:latin typeface="+mn-lt"/>
                          <a:cs typeface="Symbol" charset="2"/>
                        </a:rPr>
                        <a:t>max</a:t>
                      </a:r>
                      <a:r>
                        <a:rPr lang="en-US" sz="1600" dirty="0" smtClean="0"/>
                        <a:t> [nm-</a:t>
                      </a:r>
                      <a:r>
                        <a:rPr lang="en-US" sz="1600" dirty="0" err="1" smtClean="0"/>
                        <a:t>mrad</a:t>
                      </a:r>
                      <a:r>
                        <a:rPr lang="en-US" sz="1600" dirty="0" smtClean="0"/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16</a:t>
                      </a:r>
                      <a:endParaRPr lang="en-US" sz="1600" dirty="0"/>
                    </a:p>
                  </a:txBody>
                  <a:tcPr/>
                </a:tc>
              </a:tr>
              <a:tr h="33969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(</a:t>
                      </a:r>
                      <a:r>
                        <a:rPr lang="en-US" sz="1600" dirty="0" err="1" smtClean="0">
                          <a:latin typeface="Symbol" charset="2"/>
                          <a:cs typeface="Symbol" charset="2"/>
                        </a:rPr>
                        <a:t>D</a:t>
                      </a:r>
                      <a:r>
                        <a:rPr lang="en-US" sz="1600" dirty="0" err="1" smtClean="0"/>
                        <a:t>p</a:t>
                      </a:r>
                      <a:r>
                        <a:rPr lang="en-US" sz="1600" dirty="0" smtClean="0"/>
                        <a:t>/p)</a:t>
                      </a:r>
                      <a:r>
                        <a:rPr lang="en-US" sz="1600" baseline="-25000" dirty="0" smtClean="0"/>
                        <a:t>max</a:t>
                      </a:r>
                      <a:r>
                        <a:rPr lang="en-US" sz="1600" dirty="0" smtClean="0"/>
                        <a:t> X 10</a:t>
                      </a:r>
                      <a:r>
                        <a:rPr lang="en-US" sz="1600" baseline="30000" dirty="0" smtClean="0"/>
                        <a:t>-4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3.7</a:t>
                      </a:r>
                      <a:endParaRPr lang="en-US" sz="1600" dirty="0"/>
                    </a:p>
                  </a:txBody>
                  <a:tcPr/>
                </a:tc>
              </a:tr>
              <a:tr h="33969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/>
                        <a:t>Undulator</a:t>
                      </a:r>
                      <a:r>
                        <a:rPr lang="en-US" sz="1600" baseline="0" dirty="0" smtClean="0"/>
                        <a:t> period [m]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0.3</a:t>
                      </a:r>
                      <a:endParaRPr lang="en-US" sz="1600" dirty="0"/>
                    </a:p>
                  </a:txBody>
                  <a:tcPr/>
                </a:tc>
              </a:tr>
              <a:tr h="33969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/>
                        <a:t>Undulator</a:t>
                      </a:r>
                      <a:r>
                        <a:rPr lang="en-US" sz="1600" dirty="0" smtClean="0"/>
                        <a:t> field [T]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0.06/0.12</a:t>
                      </a:r>
                      <a:endParaRPr lang="en-US" sz="1600" dirty="0"/>
                    </a:p>
                  </a:txBody>
                  <a:tcPr/>
                </a:tc>
              </a:tr>
              <a:tr h="33969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/>
                        <a:t>Undulator</a:t>
                      </a:r>
                      <a:r>
                        <a:rPr lang="en-US" sz="1600" dirty="0" smtClean="0"/>
                        <a:t> parameter [K]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1.7/3.4</a:t>
                      </a:r>
                      <a:endParaRPr lang="en-US" sz="1600" dirty="0"/>
                    </a:p>
                  </a:txBody>
                  <a:tcPr/>
                </a:tc>
              </a:tr>
              <a:tr h="33969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Bunch length [mm]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/>
                </a:tc>
              </a:tr>
              <a:tr h="33969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OSC cooling time </a:t>
                      </a:r>
                      <a:r>
                        <a:rPr lang="en-US" sz="1600" dirty="0" err="1" smtClean="0">
                          <a:latin typeface="Symbol" charset="2"/>
                          <a:cs typeface="Symbol" charset="2"/>
                        </a:rPr>
                        <a:t>t</a:t>
                      </a:r>
                      <a:r>
                        <a:rPr lang="en-US" sz="1600" baseline="-25000" dirty="0" err="1" smtClean="0"/>
                        <a:t>x</a:t>
                      </a:r>
                      <a:r>
                        <a:rPr lang="en-US" sz="1600" dirty="0" smtClean="0"/>
                        <a:t>/</a:t>
                      </a:r>
                      <a:r>
                        <a:rPr lang="en-US" sz="1600" dirty="0" err="1" smtClean="0">
                          <a:latin typeface="Symbol" charset="2"/>
                          <a:cs typeface="Symbol" charset="2"/>
                        </a:rPr>
                        <a:t>t</a:t>
                      </a:r>
                      <a:r>
                        <a:rPr lang="en-US" sz="1600" baseline="-25000" dirty="0" err="1" smtClean="0"/>
                        <a:t>z</a:t>
                      </a:r>
                      <a:r>
                        <a:rPr lang="en-US" sz="1600" dirty="0" smtClean="0"/>
                        <a:t> [sec]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3.5/0.5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562975"/>
              </p:ext>
            </p:extLst>
          </p:nvPr>
        </p:nvGraphicFramePr>
        <p:xfrm>
          <a:off x="4881096" y="238922"/>
          <a:ext cx="3907706" cy="519176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285738"/>
                <a:gridCol w="16219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Parameter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Undulator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>
                          <a:latin typeface="Symbol" charset="2"/>
                          <a:cs typeface="Symbol" charset="2"/>
                        </a:rPr>
                        <a:t>l</a:t>
                      </a:r>
                      <a:r>
                        <a:rPr lang="en-US" baseline="0" dirty="0" smtClean="0"/>
                        <a:t>[</a:t>
                      </a:r>
                      <a:r>
                        <a:rPr lang="en-US" baseline="0" dirty="0" smtClean="0">
                          <a:latin typeface="Symbol" charset="2"/>
                          <a:cs typeface="Symbol" charset="2"/>
                        </a:rPr>
                        <a:t>m</a:t>
                      </a:r>
                      <a:r>
                        <a:rPr lang="en-US" baseline="0" dirty="0" smtClean="0"/>
                        <a:t>m]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1.0/1.0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Undulator</a:t>
                      </a:r>
                      <a:r>
                        <a:rPr lang="en-US" dirty="0" smtClean="0"/>
                        <a:t> length [m]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Symbol" charset="2"/>
                          <a:cs typeface="Symbol" charset="2"/>
                        </a:rPr>
                        <a:t>h</a:t>
                      </a:r>
                      <a:r>
                        <a:rPr lang="en-US" sz="1600" baseline="0" dirty="0" smtClean="0"/>
                        <a:t> /</a:t>
                      </a:r>
                      <a:r>
                        <a:rPr lang="en-US" sz="1600" baseline="0" dirty="0" smtClean="0">
                          <a:latin typeface="Symbol" charset="2"/>
                          <a:cs typeface="Symbol" charset="2"/>
                        </a:rPr>
                        <a:t>h</a:t>
                      </a:r>
                      <a:r>
                        <a:rPr lang="en-US" sz="1600" baseline="0" dirty="0" smtClean="0"/>
                        <a:t>’  (pickup) [m/rad)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0.05/0.05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Symbol" charset="2"/>
                          <a:cs typeface="Symbol" charset="2"/>
                        </a:rPr>
                        <a:t>b/a  </a:t>
                      </a:r>
                      <a:r>
                        <a:rPr lang="en-US" sz="1600" dirty="0" smtClean="0">
                          <a:latin typeface="+mn-lt"/>
                          <a:cs typeface="Symbol" charset="2"/>
                        </a:rPr>
                        <a:t>(pickup)   [m/rad]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13.4/-0.77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Symbol" charset="2"/>
                          <a:cs typeface="Symbol" charset="2"/>
                        </a:rPr>
                        <a:t>h</a:t>
                      </a:r>
                      <a:r>
                        <a:rPr lang="en-US" sz="1600" baseline="0" dirty="0" smtClean="0"/>
                        <a:t> /</a:t>
                      </a:r>
                      <a:r>
                        <a:rPr lang="en-US" sz="1600" baseline="0" dirty="0" smtClean="0">
                          <a:latin typeface="Symbol" charset="2"/>
                          <a:cs typeface="Symbol" charset="2"/>
                        </a:rPr>
                        <a:t>h</a:t>
                      </a:r>
                      <a:r>
                        <a:rPr lang="en-US" sz="1600" baseline="0" dirty="0" smtClean="0"/>
                        <a:t>’  (kicker) [m/rad)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0.059/-0.053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Symbol" charset="2"/>
                          <a:cs typeface="Symbol" charset="2"/>
                        </a:rPr>
                        <a:t>b/a  </a:t>
                      </a:r>
                      <a:r>
                        <a:rPr lang="en-US" sz="1600" dirty="0" smtClean="0">
                          <a:latin typeface="+mn-lt"/>
                          <a:cs typeface="Symbol" charset="2"/>
                        </a:rPr>
                        <a:t>(kicker)   [m/rad]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12.8/0.72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RF[kV]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Bunches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Particles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1E9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Vacuum</a:t>
                      </a:r>
                      <a:r>
                        <a:rPr lang="en-US" baseline="0" dirty="0" smtClean="0"/>
                        <a:t> lifetime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Touschek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Amplifier</a:t>
                      </a:r>
                      <a:r>
                        <a:rPr lang="en-US" baseline="0" dirty="0" smtClean="0"/>
                        <a:t> 10db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TiAlO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Amplifier output &lt;W&gt;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11/10/17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OSC parameters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580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239</Words>
  <Application>Microsoft Macintosh PowerPoint</Application>
  <PresentationFormat>On-screen Show (4:3)</PresentationFormat>
  <Paragraphs>60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OSC parameters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OSC parameters</dc:title>
  <dc:creator>David Rubin</dc:creator>
  <cp:lastModifiedBy>David Rubin</cp:lastModifiedBy>
  <cp:revision>7</cp:revision>
  <dcterms:created xsi:type="dcterms:W3CDTF">2017-11-10T14:02:34Z</dcterms:created>
  <dcterms:modified xsi:type="dcterms:W3CDTF">2017-11-10T16:12:50Z</dcterms:modified>
</cp:coreProperties>
</file>