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2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7BDAC-F391-2C45-A4A8-398BBA715F5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6241-0F0A-A94F-B41C-02C4E0D3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3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pick up </a:t>
            </a:r>
            <a:r>
              <a:rPr lang="en-US" dirty="0" err="1" smtClean="0"/>
              <a:t>undulator</a:t>
            </a:r>
            <a:r>
              <a:rPr lang="en-US" dirty="0" smtClean="0"/>
              <a:t> radiation pattern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869" y="3974178"/>
            <a:ext cx="7400261" cy="2798762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eam energy = 500 MeV, current = 0.39 amp (1nC bunch), </a:t>
            </a:r>
            <a:r>
              <a:rPr lang="en-US" dirty="0" err="1" smtClean="0"/>
              <a:t>Bmax</a:t>
            </a:r>
            <a:r>
              <a:rPr lang="en-US" dirty="0" smtClean="0"/>
              <a:t> = 0.1024 T (K = 2.87), </a:t>
            </a:r>
            <a:r>
              <a:rPr lang="en-US" dirty="0" err="1" smtClean="0"/>
              <a:t>lambda_und</a:t>
            </a:r>
            <a:r>
              <a:rPr lang="en-US" dirty="0" smtClean="0"/>
              <a:t> = 30 cm, lambda_1 = 800 nm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11/17/2017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6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B-field (5 full periods)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23512"/>
          <a:stretch/>
        </p:blipFill>
        <p:spPr>
          <a:xfrm>
            <a:off x="972396" y="1595768"/>
            <a:ext cx="7278469" cy="4925101"/>
          </a:xfrm>
        </p:spPr>
      </p:pic>
    </p:spTree>
    <p:extLst>
      <p:ext uri="{BB962C8B-B14F-4D97-AF65-F5344CB8AC3E}">
        <p14:creationId xmlns:p14="http://schemas.microsoft.com/office/powerpoint/2010/main" val="155892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b="24496"/>
          <a:stretch/>
        </p:blipFill>
        <p:spPr>
          <a:xfrm>
            <a:off x="340241" y="1324934"/>
            <a:ext cx="8516679" cy="54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2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3" y="-134611"/>
            <a:ext cx="8420986" cy="1325563"/>
          </a:xfrm>
        </p:spPr>
        <p:txBody>
          <a:bodyPr/>
          <a:lstStyle/>
          <a:p>
            <a:pPr algn="ctr"/>
            <a:r>
              <a:rPr lang="en-US" dirty="0" smtClean="0"/>
              <a:t>scan around the fundamental (</a:t>
            </a:r>
            <a:r>
              <a:rPr lang="en-US" smtClean="0"/>
              <a:t>6 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6" b="23200"/>
          <a:stretch/>
        </p:blipFill>
        <p:spPr>
          <a:xfrm>
            <a:off x="350875" y="1054664"/>
            <a:ext cx="8399719" cy="5738774"/>
          </a:xfrm>
        </p:spPr>
      </p:pic>
      <p:sp>
        <p:nvSpPr>
          <p:cNvPr id="3" name="TextBox 2"/>
          <p:cNvSpPr txBox="1"/>
          <p:nvPr/>
        </p:nvSpPr>
        <p:spPr>
          <a:xfrm>
            <a:off x="1658679" y="1616149"/>
            <a:ext cx="84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 axis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3488" y="4628707"/>
            <a:ext cx="186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integrated </a:t>
            </a:r>
            <a:r>
              <a:rPr lang="en-US" b="1" smtClean="0"/>
              <a:t>over the detector area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69312" y="5805377"/>
            <a:ext cx="60286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45442" y="5578549"/>
            <a:ext cx="16870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~20 </a:t>
            </a:r>
            <a:r>
              <a:rPr lang="en-US" b="1" dirty="0" err="1" smtClean="0"/>
              <a:t>microWatt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641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51564"/>
            <a:ext cx="7886700" cy="1325563"/>
          </a:xfrm>
        </p:spPr>
        <p:txBody>
          <a:bodyPr/>
          <a:lstStyle/>
          <a:p>
            <a:r>
              <a:rPr lang="en-US" dirty="0" smtClean="0"/>
              <a:t>rad </a:t>
            </a:r>
            <a:r>
              <a:rPr lang="en-US" dirty="0" smtClean="0"/>
              <a:t>pattern (animation)</a:t>
            </a:r>
            <a:endParaRPr lang="en-US" dirty="0"/>
          </a:p>
        </p:txBody>
      </p:sp>
      <p:pic>
        <p:nvPicPr>
          <p:cNvPr id="4" name="tmp_GsFd8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000" y="900225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08" y="-145237"/>
            <a:ext cx="7886700" cy="1325563"/>
          </a:xfrm>
        </p:spPr>
        <p:txBody>
          <a:bodyPr/>
          <a:lstStyle/>
          <a:p>
            <a:r>
              <a:rPr lang="en-US" dirty="0" smtClean="0"/>
              <a:t>@ the location of the crystal (6m)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t="29151" r="24070" b="27599"/>
          <a:stretch/>
        </p:blipFill>
        <p:spPr>
          <a:xfrm>
            <a:off x="1266657" y="723014"/>
            <a:ext cx="6218663" cy="6362449"/>
          </a:xfrm>
        </p:spPr>
      </p:pic>
    </p:spTree>
    <p:extLst>
      <p:ext uri="{BB962C8B-B14F-4D97-AF65-F5344CB8AC3E}">
        <p14:creationId xmlns:p14="http://schemas.microsoft.com/office/powerpoint/2010/main" val="69206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87" y="365126"/>
            <a:ext cx="8410353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steps: use the </a:t>
            </a:r>
            <a:r>
              <a:rPr lang="en-US" dirty="0" err="1" smtClean="0"/>
              <a:t>wavepacket</a:t>
            </a:r>
            <a:r>
              <a:rPr lang="en-US" dirty="0" smtClean="0"/>
              <a:t> from a single electron to compute the energy gain ∫E v </a:t>
            </a:r>
            <a:r>
              <a:rPr lang="en-US" dirty="0" err="1" smtClean="0"/>
              <a:t>dt</a:t>
            </a:r>
            <a:r>
              <a:rPr lang="en-US" dirty="0" smtClean="0"/>
              <a:t> in the kicker </a:t>
            </a:r>
            <a:r>
              <a:rPr lang="en-US" dirty="0" err="1" smtClean="0"/>
              <a:t>undulator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5" b="29798"/>
          <a:stretch/>
        </p:blipFill>
        <p:spPr>
          <a:xfrm>
            <a:off x="95697" y="2180964"/>
            <a:ext cx="8623005" cy="4224534"/>
          </a:xfrm>
        </p:spPr>
      </p:pic>
      <p:cxnSp>
        <p:nvCxnSpPr>
          <p:cNvPr id="6" name="Straight Connector 5"/>
          <p:cNvCxnSpPr/>
          <p:nvPr/>
        </p:nvCxnSpPr>
        <p:spPr>
          <a:xfrm>
            <a:off x="3472797" y="4057081"/>
            <a:ext cx="21115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66657" y="3320142"/>
            <a:ext cx="500742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429" y="2993572"/>
            <a:ext cx="232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self-interaction region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3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102</Words>
  <Application>Microsoft Macintosh PowerPoint</Application>
  <PresentationFormat>On-screen Show (4:3)</PresentationFormat>
  <Paragraphs>15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pick up undulator radiation pattern</vt:lpstr>
      <vt:lpstr>B-field (5 full periods)</vt:lpstr>
      <vt:lpstr>trajectory</vt:lpstr>
      <vt:lpstr>scan around the fundamental (6 m)</vt:lpstr>
      <vt:lpstr>rad pattern (animation)</vt:lpstr>
      <vt:lpstr>@ the location of the crystal (6m)</vt:lpstr>
      <vt:lpstr>next steps: use the wavepacket from a single electron to compute the energy gain ∫E v dt in the kicker undulator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up undulator radiation pattern</dc:title>
  <dc:creator>Ivan Bazarov</dc:creator>
  <cp:lastModifiedBy>Ivan Bazarov</cp:lastModifiedBy>
  <cp:revision>10</cp:revision>
  <dcterms:created xsi:type="dcterms:W3CDTF">2017-11-15T11:49:15Z</dcterms:created>
  <dcterms:modified xsi:type="dcterms:W3CDTF">2017-11-15T13:10:11Z</dcterms:modified>
</cp:coreProperties>
</file>