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4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5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9" r:id="rId2"/>
    <p:sldId id="467" r:id="rId3"/>
    <p:sldId id="330" r:id="rId4"/>
    <p:sldId id="331" r:id="rId5"/>
    <p:sldId id="332" r:id="rId6"/>
    <p:sldId id="333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66" autoAdjust="0"/>
    <p:restoredTop sz="79692" autoAdjust="0"/>
  </p:normalViewPr>
  <p:slideViewPr>
    <p:cSldViewPr snapToGrid="0">
      <p:cViewPr>
        <p:scale>
          <a:sx n="103" d="100"/>
          <a:sy n="103" d="100"/>
        </p:scale>
        <p:origin x="-16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857E9-B558-6B4C-A352-43FC1B517E9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DE35E-23BF-F544-AAAE-CF25E806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7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011886-F49F-B646-ADC6-9A3BB9308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795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8187D01-F165-3743-B40F-CF97CB8AB2D2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727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CORRECT </a:t>
            </a:r>
            <a:r>
              <a:rPr lang="en-US" dirty="0"/>
              <a:t>ANSWER:  A</a:t>
            </a:r>
          </a:p>
          <a:p>
            <a:pPr eaLnBrk="1" hangingPunct="1">
              <a:spcBef>
                <a:spcPct val="0"/>
              </a:spcBef>
            </a:pPr>
            <a:r>
              <a:rPr lang="en-US" dirty="0"/>
              <a:t>USED IN:  </a:t>
            </a:r>
            <a:r>
              <a:rPr lang="en-US" dirty="0" smtClean="0"/>
              <a:t>Fall 2016 Lecture 1-1 </a:t>
            </a: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BAECD485-C080-5B4B-9CAA-D9C35E715C89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CORRECT ANSWER:  B  </a:t>
            </a:r>
          </a:p>
          <a:p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CORRECT ANSWER:  </a:t>
            </a:r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36B33F98-5A42-FF45-9629-104B61C7750C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CORRECT ANSWER:  </a:t>
            </a:r>
            <a:r>
              <a:rPr lang="en-US" dirty="0" smtClean="0"/>
              <a:t>D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FBE2EA99-A83A-6346-9935-1F791308EF47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132098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CORRECT ANSWER:  </a:t>
            </a:r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r>
              <a:rPr lang="en-US" dirty="0"/>
              <a:t>CORRECT ANSWER:  B</a:t>
            </a:r>
          </a:p>
          <a:p>
            <a:pPr defTabSz="457200"/>
            <a:r>
              <a:rPr lang="en-US" dirty="0" smtClean="0"/>
              <a:t>Coulomb’s law works</a:t>
            </a:r>
            <a:r>
              <a:rPr lang="en-US" baseline="0" dirty="0" smtClean="0"/>
              <a:t> only for static charges.</a:t>
            </a:r>
          </a:p>
          <a:p>
            <a:pPr defTabSz="457200"/>
            <a:r>
              <a:rPr lang="en-US" baseline="0" dirty="0" smtClean="0"/>
              <a:t>If charges are moving, there is causality and magnetic fields </a:t>
            </a:r>
            <a:r>
              <a:rPr lang="en-US" baseline="0" smtClean="0"/>
              <a:t>to consider</a:t>
            </a:r>
            <a:endParaRPr lang="en-US" dirty="0"/>
          </a:p>
          <a:p>
            <a:pPr defTabSz="457200"/>
            <a:endParaRPr lang="en-US" dirty="0"/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1F011199-A4F4-3045-8DE5-E683D07339A0}" type="slidenum">
              <a:rPr lang="en-US" sz="1200">
                <a:latin typeface="Calibri" charset="0"/>
                <a:ea typeface="ＭＳ Ｐゴシック" charset="0"/>
                <a:cs typeface="ＭＳ Ｐゴシック" charset="0"/>
              </a:rPr>
              <a:pPr algn="r" eaLnBrk="1" hangingPunct="1"/>
              <a:t>6</a:t>
            </a:fld>
            <a:endParaRPr lang="en-US" sz="1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54095-E326-F744-B618-5AD314740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94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46471-7F4B-2E42-8CA1-6BCA587E2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4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789B2-3120-9940-BC90-EB31416CD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30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B29BD-363C-BB49-96B0-ED03AB57C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4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0CED2-30BF-BB46-A3B4-10D2997B3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9F777-BCBF-E44F-B018-CF3002CF6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1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0BACB-0AC6-5042-A6BA-57B8201A5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9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55D46-E913-3D48-B4DE-87157CD9A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9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A593B-AC90-F847-8E69-7400A2818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4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F03E1-1177-5645-A36A-AD61D2412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2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7E50E-0E17-7543-A392-C580EFF2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0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5F72A-F990-AC44-8E95-BD3CDA117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9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28F14C-4E4A-544D-A978-EF8DDE4A5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3.e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7.e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8.emf"/><Relationship Id="rId8" Type="http://schemas.openxmlformats.org/officeDocument/2006/relationships/oleObject" Target="../embeddings/oleObject9.bin"/><Relationship Id="rId9" Type="http://schemas.openxmlformats.org/officeDocument/2006/relationships/image" Target="../media/image9.emf"/><Relationship Id="rId10" Type="http://schemas.openxmlformats.org/officeDocument/2006/relationships/oleObject" Target="../embeddings/oleObject10.bin"/><Relationship Id="rId11" Type="http://schemas.openxmlformats.org/officeDocument/2006/relationships/image" Target="../media/image1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Two charges +Q and -Q are fixed a distance r apart.  </a:t>
            </a:r>
            <a:r>
              <a:rPr lang="en-US" sz="36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The direction of the force on a test charge -q at  A is…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938" y="2427288"/>
            <a:ext cx="7772400" cy="4114800"/>
          </a:xfrm>
        </p:spPr>
        <p:txBody>
          <a:bodyPr/>
          <a:lstStyle/>
          <a:p>
            <a:pPr marL="381000" indent="-381000" eaLnBrk="1" hangingPunct="1">
              <a:buFontTx/>
              <a:buAutoNum type="alphaUcPeriod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Up</a:t>
            </a:r>
          </a:p>
          <a:p>
            <a:pPr marL="381000" indent="-381000" eaLnBrk="1" hangingPunct="1">
              <a:buFontTx/>
              <a:buAutoNum type="alphaUcPeriod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Down</a:t>
            </a:r>
          </a:p>
          <a:p>
            <a:pPr marL="381000" indent="-381000" eaLnBrk="1" hangingPunct="1">
              <a:buFontTx/>
              <a:buAutoNum type="alphaUcPeriod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Left</a:t>
            </a:r>
          </a:p>
          <a:p>
            <a:pPr marL="381000" indent="-381000" eaLnBrk="1" hangingPunct="1">
              <a:buFontTx/>
              <a:buAutoNum type="alphaUcPeriod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Right</a:t>
            </a:r>
          </a:p>
          <a:p>
            <a:pPr marL="381000" indent="-381000" eaLnBrk="1" hangingPunct="1">
              <a:buFontTx/>
              <a:buAutoNum type="alphaUcPeriod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Some other direction,                             or F =0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graphicFrame>
        <p:nvGraphicFramePr>
          <p:cNvPr id="29699" name="Object 4"/>
          <p:cNvGraphicFramePr>
            <a:graphicFrameLocks noChangeAspect="1"/>
          </p:cNvGraphicFramePr>
          <p:nvPr/>
        </p:nvGraphicFramePr>
        <p:xfrm>
          <a:off x="4819650" y="2171700"/>
          <a:ext cx="4038600" cy="364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r:id="rId4" imgW="2070100" imgH="1866900" progId="">
                  <p:embed/>
                </p:oleObj>
              </mc:Choice>
              <mc:Fallback>
                <p:oleObj r:id="rId4" imgW="2070100" imgH="18669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0" y="2171700"/>
                        <a:ext cx="4038600" cy="364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CED2-30BF-BB46-A3B4-10D2997B3F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139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970088"/>
          </a:xfrm>
        </p:spPr>
        <p:txBody>
          <a:bodyPr/>
          <a:lstStyle/>
          <a:p>
            <a:pPr algn="l"/>
            <a:r>
              <a:rPr lang="en-US" sz="3400">
                <a:latin typeface="Arial" charset="0"/>
                <a:ea typeface="ＭＳ Ｐゴシック" charset="0"/>
                <a:cs typeface="ＭＳ Ｐゴシック" charset="0"/>
              </a:rPr>
              <a:t>Two charges +q and -q are on the y-axis, symmetric about the origin. Point A is an empty point in space on the x-axis. </a:t>
            </a:r>
            <a:r>
              <a:rPr lang="en-US" sz="34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The direction of the E field at  A is…</a:t>
            </a:r>
            <a:endParaRPr lang="en-US" sz="2600">
              <a:solidFill>
                <a:schemeClr val="accent2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1" name="Rectangle 1030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3089275"/>
            <a:ext cx="7772400" cy="2852738"/>
          </a:xfrm>
          <a:noFill/>
        </p:spPr>
        <p:txBody>
          <a:bodyPr/>
          <a:lstStyle/>
          <a:p>
            <a:pPr marL="381000" indent="-381000">
              <a:buFontTx/>
              <a:buAutoNum type="alphaUcPeriod"/>
            </a:pPr>
            <a:r>
              <a:rPr lang="en-US" sz="2800" dirty="0">
                <a:latin typeface="Arial" charset="0"/>
                <a:ea typeface="ヒラギノ角ゴ Pro W3" charset="0"/>
                <a:cs typeface="ヒラギノ角ゴ Pro W3" charset="0"/>
              </a:rPr>
              <a:t>Up</a:t>
            </a:r>
          </a:p>
          <a:p>
            <a:pPr marL="381000" indent="-381000">
              <a:buFontTx/>
              <a:buAutoNum type="alphaUcPeriod"/>
            </a:pPr>
            <a:r>
              <a:rPr lang="en-US" sz="2800" dirty="0">
                <a:latin typeface="Arial" charset="0"/>
                <a:ea typeface="ヒラギノ角ゴ Pro W3" charset="0"/>
                <a:cs typeface="ヒラギノ角ゴ Pro W3" charset="0"/>
              </a:rPr>
              <a:t>Down</a:t>
            </a:r>
          </a:p>
          <a:p>
            <a:pPr marL="381000" indent="-381000">
              <a:buFontTx/>
              <a:buAutoNum type="alphaUcPeriod"/>
            </a:pPr>
            <a:r>
              <a:rPr lang="en-US" sz="2800" dirty="0">
                <a:latin typeface="Arial" charset="0"/>
                <a:ea typeface="ヒラギノ角ゴ Pro W3" charset="0"/>
                <a:cs typeface="ヒラギノ角ゴ Pro W3" charset="0"/>
              </a:rPr>
              <a:t>Left</a:t>
            </a:r>
          </a:p>
          <a:p>
            <a:pPr marL="381000" indent="-381000">
              <a:buFontTx/>
              <a:buAutoNum type="alphaUcPeriod"/>
            </a:pPr>
            <a:r>
              <a:rPr lang="en-US" sz="2800" dirty="0">
                <a:latin typeface="Arial" charset="0"/>
                <a:ea typeface="ヒラギノ角ゴ Pro W3" charset="0"/>
                <a:cs typeface="ヒラギノ角ゴ Pro W3" charset="0"/>
              </a:rPr>
              <a:t>Right</a:t>
            </a:r>
          </a:p>
          <a:p>
            <a:pPr marL="381000" indent="-381000">
              <a:buFontTx/>
              <a:buAutoNum type="alphaUcPeriod"/>
            </a:pPr>
            <a:r>
              <a:rPr lang="en-US" sz="2800" dirty="0">
                <a:latin typeface="Arial" charset="0"/>
                <a:ea typeface="ヒラギノ角ゴ Pro W3" charset="0"/>
                <a:cs typeface="ヒラギノ角ゴ Pro W3" charset="0"/>
              </a:rPr>
              <a:t>Some other direction, or E = 0, or ambiguous </a:t>
            </a:r>
          </a:p>
        </p:txBody>
      </p:sp>
      <p:grpSp>
        <p:nvGrpSpPr>
          <p:cNvPr id="43013" name="Group 5"/>
          <p:cNvGrpSpPr>
            <a:grpSpLocks noChangeAspect="1"/>
          </p:cNvGrpSpPr>
          <p:nvPr/>
        </p:nvGrpSpPr>
        <p:grpSpPr bwMode="auto">
          <a:xfrm>
            <a:off x="4883150" y="2409825"/>
            <a:ext cx="2871788" cy="2579688"/>
            <a:chOff x="2520" y="1320"/>
            <a:chExt cx="4522" cy="4063"/>
          </a:xfrm>
        </p:grpSpPr>
        <p:sp>
          <p:nvSpPr>
            <p:cNvPr id="43014" name="AutoShape 6"/>
            <p:cNvSpPr>
              <a:spLocks noChangeAspect="1" noChangeArrowheads="1"/>
            </p:cNvSpPr>
            <p:nvPr/>
          </p:nvSpPr>
          <p:spPr bwMode="auto">
            <a:xfrm>
              <a:off x="2520" y="1320"/>
              <a:ext cx="4522" cy="4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5" name="Text Box 7"/>
            <p:cNvSpPr txBox="1">
              <a:spLocks noChangeArrowheads="1"/>
            </p:cNvSpPr>
            <p:nvPr/>
          </p:nvSpPr>
          <p:spPr bwMode="auto">
            <a:xfrm>
              <a:off x="2951" y="1981"/>
              <a:ext cx="811" cy="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/>
                <a:t>+q</a:t>
              </a:r>
            </a:p>
          </p:txBody>
        </p:sp>
        <p:sp>
          <p:nvSpPr>
            <p:cNvPr id="43016" name="Line 8"/>
            <p:cNvSpPr>
              <a:spLocks noChangeShapeType="1"/>
            </p:cNvSpPr>
            <p:nvPr/>
          </p:nvSpPr>
          <p:spPr bwMode="auto">
            <a:xfrm flipV="1">
              <a:off x="2894" y="3617"/>
              <a:ext cx="392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3642" y="1747"/>
              <a:ext cx="1" cy="35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8" name="Text Box 10"/>
            <p:cNvSpPr txBox="1">
              <a:spLocks noChangeArrowheads="1"/>
            </p:cNvSpPr>
            <p:nvPr/>
          </p:nvSpPr>
          <p:spPr bwMode="auto">
            <a:xfrm>
              <a:off x="6447" y="3617"/>
              <a:ext cx="466" cy="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/>
                <a:t>x</a:t>
              </a:r>
            </a:p>
          </p:txBody>
        </p:sp>
        <p:sp>
          <p:nvSpPr>
            <p:cNvPr id="43019" name="Text Box 11"/>
            <p:cNvSpPr txBox="1">
              <a:spLocks noChangeArrowheads="1"/>
            </p:cNvSpPr>
            <p:nvPr/>
          </p:nvSpPr>
          <p:spPr bwMode="auto">
            <a:xfrm>
              <a:off x="3327" y="1335"/>
              <a:ext cx="407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/>
                <a:t>y</a:t>
              </a:r>
            </a:p>
          </p:txBody>
        </p:sp>
        <p:sp>
          <p:nvSpPr>
            <p:cNvPr id="43020" name="Oval 12"/>
            <p:cNvSpPr>
              <a:spLocks noChangeArrowheads="1"/>
            </p:cNvSpPr>
            <p:nvPr/>
          </p:nvSpPr>
          <p:spPr bwMode="auto">
            <a:xfrm>
              <a:off x="3590" y="2253"/>
              <a:ext cx="87" cy="8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1" name="Text Box 13"/>
            <p:cNvSpPr txBox="1">
              <a:spLocks noChangeArrowheads="1"/>
            </p:cNvSpPr>
            <p:nvPr/>
          </p:nvSpPr>
          <p:spPr bwMode="auto">
            <a:xfrm>
              <a:off x="3081" y="4545"/>
              <a:ext cx="935" cy="7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/>
                <a:t>-q</a:t>
              </a:r>
            </a:p>
          </p:txBody>
        </p:sp>
        <p:sp>
          <p:nvSpPr>
            <p:cNvPr id="43022" name="Oval 14"/>
            <p:cNvSpPr>
              <a:spLocks noChangeArrowheads="1"/>
            </p:cNvSpPr>
            <p:nvPr/>
          </p:nvSpPr>
          <p:spPr bwMode="auto">
            <a:xfrm>
              <a:off x="3604" y="4889"/>
              <a:ext cx="89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3" name="Line 15"/>
            <p:cNvSpPr>
              <a:spLocks noChangeShapeType="1"/>
            </p:cNvSpPr>
            <p:nvPr/>
          </p:nvSpPr>
          <p:spPr bwMode="auto">
            <a:xfrm>
              <a:off x="3642" y="2308"/>
              <a:ext cx="1683" cy="1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4" name="Line 16"/>
            <p:cNvSpPr>
              <a:spLocks noChangeShapeType="1"/>
            </p:cNvSpPr>
            <p:nvPr/>
          </p:nvSpPr>
          <p:spPr bwMode="auto">
            <a:xfrm flipV="1">
              <a:off x="3642" y="3617"/>
              <a:ext cx="1683" cy="1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5" name="Text Box 17"/>
            <p:cNvSpPr txBox="1">
              <a:spLocks noChangeArrowheads="1"/>
            </p:cNvSpPr>
            <p:nvPr/>
          </p:nvSpPr>
          <p:spPr bwMode="auto">
            <a:xfrm>
              <a:off x="5325" y="3056"/>
              <a:ext cx="386" cy="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/>
                <a:t>A</a:t>
              </a:r>
            </a:p>
          </p:txBody>
        </p:sp>
        <p:sp>
          <p:nvSpPr>
            <p:cNvPr id="43026" name="Oval 18"/>
            <p:cNvSpPr>
              <a:spLocks noChangeArrowheads="1"/>
            </p:cNvSpPr>
            <p:nvPr/>
          </p:nvSpPr>
          <p:spPr bwMode="auto">
            <a:xfrm>
              <a:off x="5270" y="3573"/>
              <a:ext cx="87" cy="8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F03E1-1177-5645-A36A-AD61D2412D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9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3" y="228600"/>
            <a:ext cx="8458200" cy="1381125"/>
          </a:xfrm>
        </p:spPr>
        <p:txBody>
          <a:bodyPr/>
          <a:lstStyle/>
          <a:p>
            <a:r>
              <a:rPr lang="en-US" sz="3200">
                <a:latin typeface="Arial" charset="0"/>
                <a:ea typeface="ＭＳ Ｐゴシック" charset="0"/>
                <a:cs typeface="ＭＳ Ｐゴシック" charset="0"/>
              </a:rPr>
              <a:t>How is the vector     </a:t>
            </a:r>
            <a:r>
              <a:rPr lang="en-US" sz="3200" b="1">
                <a:latin typeface="Arial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3200">
                <a:latin typeface="Arial" charset="0"/>
                <a:ea typeface="ＭＳ Ｐゴシック" charset="0"/>
                <a:cs typeface="ＭＳ Ｐゴシック" charset="0"/>
              </a:rPr>
              <a:t> related to </a:t>
            </a:r>
            <a:r>
              <a:rPr lang="en-US" sz="3200" b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3200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3200">
                <a:latin typeface="Arial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3200" b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3200" baseline="-25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3200">
                <a:latin typeface="Arial" charset="0"/>
                <a:ea typeface="ＭＳ Ｐゴシック" charset="0"/>
                <a:cs typeface="ＭＳ Ｐゴシック" charset="0"/>
              </a:rPr>
              <a:t>?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1746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3962400" y="457200"/>
          <a:ext cx="838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7" name="Equation" r:id="rId4" imgW="254000" imgH="254000" progId="Equation.DSMT4">
                  <p:embed/>
                </p:oleObj>
              </mc:Choice>
              <mc:Fallback>
                <p:oleObj name="Equation" r:id="rId4" imgW="254000" imgH="2540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57200"/>
                        <a:ext cx="838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Line 4"/>
          <p:cNvSpPr>
            <a:spLocks noChangeShapeType="1"/>
          </p:cNvSpPr>
          <p:nvPr/>
        </p:nvSpPr>
        <p:spPr bwMode="auto">
          <a:xfrm flipV="1">
            <a:off x="1373188" y="2327275"/>
            <a:ext cx="3282950" cy="1309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 flipV="1">
            <a:off x="1350963" y="2319338"/>
            <a:ext cx="325437" cy="1316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>
            <a:off x="1749425" y="2187575"/>
            <a:ext cx="2757488" cy="206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2817813" y="3048000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b="1" dirty="0"/>
              <a:t>r</a:t>
            </a:r>
            <a:r>
              <a:rPr lang="en-US" baseline="-25000" dirty="0"/>
              <a:t>2</a:t>
            </a:r>
          </a:p>
        </p:txBody>
      </p:sp>
      <p:sp>
        <p:nvSpPr>
          <p:cNvPr id="31751" name="Text Box 8"/>
          <p:cNvSpPr txBox="1">
            <a:spLocks noChangeArrowheads="1"/>
          </p:cNvSpPr>
          <p:nvPr/>
        </p:nvSpPr>
        <p:spPr bwMode="auto">
          <a:xfrm>
            <a:off x="954088" y="2503488"/>
            <a:ext cx="679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b="1"/>
              <a:t>r</a:t>
            </a:r>
            <a:r>
              <a:rPr lang="en-US" baseline="-25000"/>
              <a:t>1</a:t>
            </a:r>
          </a:p>
        </p:txBody>
      </p:sp>
      <p:graphicFrame>
        <p:nvGraphicFramePr>
          <p:cNvPr id="31752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462213" y="1443038"/>
          <a:ext cx="811212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8" name="Equation" r:id="rId6" imgW="254000" imgH="254000" progId="Equation.3">
                  <p:embed/>
                </p:oleObj>
              </mc:Choice>
              <mc:Fallback>
                <p:oleObj name="Equation" r:id="rId6" imgW="254000" imgH="2540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1443038"/>
                        <a:ext cx="811212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700588" y="2830513"/>
          <a:ext cx="3236912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9" name="Equation" r:id="rId8" imgW="1143000" imgH="1041400" progId="Equation.3">
                  <p:embed/>
                </p:oleObj>
              </mc:Choice>
              <mc:Fallback>
                <p:oleObj name="Equation" r:id="rId8" imgW="1143000" imgH="10414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588" y="2830513"/>
                        <a:ext cx="3236912" cy="294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B29BD-363C-BB49-96B0-ED03AB57C7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31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21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Coulomb's law: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00225"/>
            <a:ext cx="7772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In the fig, q1 and q2 are 2 m apart.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Which arrow </a:t>
            </a:r>
            <a:r>
              <a:rPr lang="en-US" sz="3200" i="1" u="sng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can</a:t>
            </a:r>
            <a:r>
              <a:rPr lang="en-US" sz="32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represent  </a:t>
            </a: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            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   </a:t>
            </a:r>
          </a:p>
        </p:txBody>
      </p:sp>
      <p:graphicFrame>
        <p:nvGraphicFramePr>
          <p:cNvPr id="33795" name="Object 4"/>
          <p:cNvGraphicFramePr>
            <a:graphicFrameLocks noChangeAspect="1"/>
          </p:cNvGraphicFramePr>
          <p:nvPr/>
        </p:nvGraphicFramePr>
        <p:xfrm>
          <a:off x="4033838" y="373063"/>
          <a:ext cx="4565650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1" name="Equation" r:id="rId4" imgW="1574800" imgH="431800" progId="Equation.DSMT4">
                  <p:embed/>
                </p:oleObj>
              </mc:Choice>
              <mc:Fallback>
                <p:oleObj name="Equation" r:id="rId4" imgW="15748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373063"/>
                        <a:ext cx="4565650" cy="125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5"/>
          <p:cNvGraphicFramePr>
            <a:graphicFrameLocks noChangeAspect="1"/>
          </p:cNvGraphicFramePr>
          <p:nvPr/>
        </p:nvGraphicFramePr>
        <p:xfrm>
          <a:off x="6469063" y="2295525"/>
          <a:ext cx="849312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2" name="Equation" r:id="rId6" imgW="228600" imgH="228600" progId="Equation.3">
                  <p:embed/>
                </p:oleObj>
              </mc:Choice>
              <mc:Fallback>
                <p:oleObj name="Equation" r:id="rId6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9063" y="2295525"/>
                        <a:ext cx="849312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Oval 6"/>
          <p:cNvSpPr>
            <a:spLocks noChangeArrowheads="1"/>
          </p:cNvSpPr>
          <p:nvPr/>
        </p:nvSpPr>
        <p:spPr bwMode="auto">
          <a:xfrm>
            <a:off x="1828800" y="3911600"/>
            <a:ext cx="5334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ea typeface="ＭＳ Ｐゴシック" charset="0"/>
                <a:cs typeface="ＭＳ Ｐゴシック" charset="0"/>
              </a:rPr>
              <a:t>q1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3798" name="Oval 7"/>
          <p:cNvSpPr>
            <a:spLocks noChangeArrowheads="1"/>
          </p:cNvSpPr>
          <p:nvPr/>
        </p:nvSpPr>
        <p:spPr bwMode="auto">
          <a:xfrm>
            <a:off x="5715000" y="3911600"/>
            <a:ext cx="5334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ea typeface="ＭＳ Ｐゴシック" charset="0"/>
                <a:cs typeface="ＭＳ Ｐゴシック" charset="0"/>
              </a:rPr>
              <a:t>q2</a:t>
            </a:r>
          </a:p>
        </p:txBody>
      </p:sp>
      <p:sp>
        <p:nvSpPr>
          <p:cNvPr id="33799" name="Line 8"/>
          <p:cNvSpPr>
            <a:spLocks noChangeShapeType="1"/>
          </p:cNvSpPr>
          <p:nvPr/>
        </p:nvSpPr>
        <p:spPr bwMode="auto">
          <a:xfrm>
            <a:off x="2133600" y="3759200"/>
            <a:ext cx="38100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>
            <a:off x="6324600" y="4216400"/>
            <a:ext cx="1604963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 flipH="1">
            <a:off x="4079875" y="4216400"/>
            <a:ext cx="1558925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Text Box 11"/>
          <p:cNvSpPr txBox="1">
            <a:spLocks noChangeArrowheads="1"/>
          </p:cNvSpPr>
          <p:nvPr/>
        </p:nvSpPr>
        <p:spPr bwMode="auto">
          <a:xfrm>
            <a:off x="3803650" y="3206750"/>
            <a:ext cx="455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>
                <a:ea typeface="ＭＳ Ｐゴシック" charset="0"/>
                <a:cs typeface="ＭＳ Ｐゴシック" charset="0"/>
              </a:rPr>
              <a:t>A</a:t>
            </a:r>
          </a:p>
        </p:txBody>
      </p:sp>
      <p:sp>
        <p:nvSpPr>
          <p:cNvPr id="33803" name="Text Box 12"/>
          <p:cNvSpPr txBox="1">
            <a:spLocks noChangeArrowheads="1"/>
          </p:cNvSpPr>
          <p:nvPr/>
        </p:nvSpPr>
        <p:spPr bwMode="auto">
          <a:xfrm>
            <a:off x="5327650" y="4235450"/>
            <a:ext cx="455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>
                <a:ea typeface="ＭＳ Ｐゴシック" charset="0"/>
                <a:cs typeface="ＭＳ Ｐゴシック" charset="0"/>
              </a:rPr>
              <a:t>B</a:t>
            </a:r>
          </a:p>
        </p:txBody>
      </p:sp>
      <p:sp>
        <p:nvSpPr>
          <p:cNvPr id="33804" name="Text Box 13"/>
          <p:cNvSpPr txBox="1">
            <a:spLocks noChangeArrowheads="1"/>
          </p:cNvSpPr>
          <p:nvPr/>
        </p:nvSpPr>
        <p:spPr bwMode="auto">
          <a:xfrm>
            <a:off x="6324600" y="4235450"/>
            <a:ext cx="477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>
                <a:ea typeface="ＭＳ Ｐゴシック" charset="0"/>
                <a:cs typeface="ＭＳ Ｐゴシック" charset="0"/>
              </a:rPr>
              <a:t>C</a:t>
            </a:r>
          </a:p>
        </p:txBody>
      </p:sp>
      <p:sp>
        <p:nvSpPr>
          <p:cNvPr id="33805" name="Text Box 14"/>
          <p:cNvSpPr txBox="1">
            <a:spLocks noChangeArrowheads="1"/>
          </p:cNvSpPr>
          <p:nvPr/>
        </p:nvSpPr>
        <p:spPr bwMode="auto">
          <a:xfrm>
            <a:off x="212725" y="4954588"/>
            <a:ext cx="87344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>
                <a:ea typeface="ＭＳ Ｐゴシック" charset="0"/>
                <a:cs typeface="ＭＳ Ｐゴシック" charset="0"/>
              </a:rPr>
              <a:t>D) More than one (or NONE) of the above</a:t>
            </a:r>
          </a:p>
          <a:p>
            <a:r>
              <a:rPr lang="en-US" sz="3200">
                <a:ea typeface="ＭＳ Ｐゴシック" charset="0"/>
                <a:cs typeface="ＭＳ Ｐゴシック" charset="0"/>
              </a:rPr>
              <a:t>E) You can't decide until you know if q1 and q2 </a:t>
            </a:r>
          </a:p>
          <a:p>
            <a:r>
              <a:rPr lang="en-US" sz="3200">
                <a:ea typeface="ＭＳ Ｐゴシック" charset="0"/>
                <a:cs typeface="ＭＳ Ｐゴシック" charset="0"/>
              </a:rPr>
              <a:t>     are the same or opposite signed charges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CED2-30BF-BB46-A3B4-10D2997B3FB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52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0038" y="76200"/>
            <a:ext cx="8642350" cy="736600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80008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What is       ("from 1 to the point r") </a:t>
            </a:r>
            <a:r>
              <a:rPr lang="en-US" sz="3600" dirty="0">
                <a:solidFill>
                  <a:srgbClr val="800080"/>
                </a:solidFill>
                <a:latin typeface="Arial" charset="0"/>
                <a:ea typeface="ヒラギノ角ゴ Pro W3" charset="0"/>
                <a:cs typeface="ヒラギノ角ゴ Pro W3" charset="0"/>
                <a:sym typeface="Symbol" charset="0"/>
              </a:rPr>
              <a:t>here?</a:t>
            </a:r>
            <a:endParaRPr lang="en-US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9458" name="Oval 1027"/>
          <p:cNvSpPr>
            <a:spLocks noChangeArrowheads="1"/>
          </p:cNvSpPr>
          <p:nvPr/>
        </p:nvSpPr>
        <p:spPr bwMode="auto">
          <a:xfrm>
            <a:off x="1371600" y="1409700"/>
            <a:ext cx="698500" cy="698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/>
              <a:t>+q</a:t>
            </a:r>
          </a:p>
        </p:txBody>
      </p:sp>
      <p:sp>
        <p:nvSpPr>
          <p:cNvPr id="19459" name="Text Box 1028"/>
          <p:cNvSpPr txBox="1">
            <a:spLocks noChangeArrowheads="1"/>
          </p:cNvSpPr>
          <p:nvPr/>
        </p:nvSpPr>
        <p:spPr bwMode="auto">
          <a:xfrm>
            <a:off x="238125" y="714375"/>
            <a:ext cx="2025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600" b="1"/>
              <a:t>r</a:t>
            </a:r>
            <a:r>
              <a:rPr lang="en-US" sz="3600" baseline="-25000"/>
              <a:t>1</a:t>
            </a:r>
            <a:r>
              <a:rPr lang="en-US" sz="3600"/>
              <a:t>=(x</a:t>
            </a:r>
            <a:r>
              <a:rPr lang="en-US" sz="3600" baseline="-25000"/>
              <a:t>1</a:t>
            </a:r>
            <a:r>
              <a:rPr lang="en-US" sz="3600"/>
              <a:t>,y</a:t>
            </a:r>
            <a:r>
              <a:rPr lang="en-US" sz="3600" baseline="-25000"/>
              <a:t>1</a:t>
            </a:r>
            <a:r>
              <a:rPr lang="en-US" sz="3600"/>
              <a:t>)</a:t>
            </a:r>
          </a:p>
        </p:txBody>
      </p:sp>
      <p:sp>
        <p:nvSpPr>
          <p:cNvPr id="19460" name="Oval 1029"/>
          <p:cNvSpPr>
            <a:spLocks noChangeArrowheads="1"/>
          </p:cNvSpPr>
          <p:nvPr/>
        </p:nvSpPr>
        <p:spPr bwMode="auto">
          <a:xfrm>
            <a:off x="6362700" y="1041400"/>
            <a:ext cx="698500" cy="698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/>
              <a:t>-q</a:t>
            </a:r>
            <a:endParaRPr lang="en-US"/>
          </a:p>
        </p:txBody>
      </p:sp>
      <p:sp>
        <p:nvSpPr>
          <p:cNvPr id="19461" name="Text Box 1030"/>
          <p:cNvSpPr txBox="1">
            <a:spLocks noChangeArrowheads="1"/>
          </p:cNvSpPr>
          <p:nvPr/>
        </p:nvSpPr>
        <p:spPr bwMode="auto">
          <a:xfrm>
            <a:off x="6804025" y="1666875"/>
            <a:ext cx="15319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600" b="1"/>
              <a:t>r</a:t>
            </a:r>
            <a:r>
              <a:rPr lang="en-US" sz="3600"/>
              <a:t>=(x,y)</a:t>
            </a:r>
          </a:p>
        </p:txBody>
      </p:sp>
      <p:graphicFrame>
        <p:nvGraphicFramePr>
          <p:cNvPr id="19462" name="Object 1031"/>
          <p:cNvGraphicFramePr>
            <a:graphicFrameLocks noChangeAspect="1"/>
          </p:cNvGraphicFramePr>
          <p:nvPr/>
        </p:nvGraphicFramePr>
        <p:xfrm>
          <a:off x="2071688" y="11113"/>
          <a:ext cx="67627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5" name="Equation" r:id="rId4" imgW="203200" imgH="254000" progId="Equation.3">
                  <p:embed/>
                </p:oleObj>
              </mc:Choice>
              <mc:Fallback>
                <p:oleObj name="Equation" r:id="rId4" imgW="2032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11113"/>
                        <a:ext cx="676275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Line 1036"/>
          <p:cNvSpPr>
            <a:spLocks noChangeShapeType="1"/>
          </p:cNvSpPr>
          <p:nvPr/>
        </p:nvSpPr>
        <p:spPr bwMode="auto">
          <a:xfrm>
            <a:off x="279400" y="2679700"/>
            <a:ext cx="858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85" name="Line 1037"/>
          <p:cNvSpPr>
            <a:spLocks noChangeShapeType="1"/>
          </p:cNvSpPr>
          <p:nvPr/>
        </p:nvSpPr>
        <p:spPr bwMode="auto">
          <a:xfrm flipV="1">
            <a:off x="2222500" y="1511300"/>
            <a:ext cx="3937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1086" name="Object 10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479724"/>
              </p:ext>
            </p:extLst>
          </p:nvPr>
        </p:nvGraphicFramePr>
        <p:xfrm>
          <a:off x="3027363" y="727075"/>
          <a:ext cx="228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6" name="Equation" r:id="rId6" imgW="647700" imgH="241300" progId="Equation.3">
                  <p:embed/>
                </p:oleObj>
              </mc:Choice>
              <mc:Fallback>
                <p:oleObj name="Equation" r:id="rId6" imgW="647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7363" y="727075"/>
                        <a:ext cx="228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7" name="Object 1039"/>
          <p:cNvGraphicFramePr>
            <a:graphicFrameLocks noChangeAspect="1"/>
          </p:cNvGraphicFramePr>
          <p:nvPr/>
        </p:nvGraphicFramePr>
        <p:xfrm>
          <a:off x="3136900" y="1919288"/>
          <a:ext cx="2400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7" name="Equation" r:id="rId8" imgW="685800" imgH="177800" progId="Equation.3">
                  <p:embed/>
                </p:oleObj>
              </mc:Choice>
              <mc:Fallback>
                <p:oleObj name="Equation" r:id="rId8" imgW="6858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1919288"/>
                        <a:ext cx="24003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210201"/>
              </p:ext>
            </p:extLst>
          </p:nvPr>
        </p:nvGraphicFramePr>
        <p:xfrm>
          <a:off x="319088" y="2792413"/>
          <a:ext cx="8148637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8" name="Equation" r:id="rId10" imgW="3162300" imgH="1524000" progId="Equation.3">
                  <p:embed/>
                </p:oleObj>
              </mc:Choice>
              <mc:Fallback>
                <p:oleObj name="Equation" r:id="rId10" imgW="3162300" imgH="152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2792413"/>
                        <a:ext cx="8148637" cy="393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CED2-30BF-BB46-A3B4-10D2997B3FB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/>
          <p:cNvSpPr txBox="1">
            <a:spLocks noChangeArrowheads="1"/>
          </p:cNvSpPr>
          <p:nvPr/>
        </p:nvSpPr>
        <p:spPr bwMode="auto">
          <a:xfrm>
            <a:off x="0" y="74613"/>
            <a:ext cx="83820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ea typeface="ＭＳ Ｐゴシック" charset="0"/>
                <a:cs typeface="ＭＳ Ｐゴシック" charset="0"/>
              </a:rPr>
              <a:t>Can I always use Coulomb’s Law to calculate the force on a small charge at any point in vacuum if I know the location of all charges for all times? (Assume no conductors or dielectrics are present.)</a:t>
            </a:r>
          </a:p>
        </p:txBody>
      </p:sp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19050" y="3795713"/>
            <a:ext cx="912495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7429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FontTx/>
              <a:buAutoNum type="alphaUcParenR"/>
            </a:pPr>
            <a:r>
              <a:rPr lang="en-US" sz="3200" dirty="0">
                <a:ea typeface="ＭＳ Ｐゴシック" charset="0"/>
                <a:cs typeface="ＭＳ Ｐゴシック" charset="0"/>
              </a:rPr>
              <a:t>Yes, of course! 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(It’s not just a good idea, it’s the law)</a:t>
            </a:r>
          </a:p>
          <a:p>
            <a:pPr eaLnBrk="1" hangingPunct="1">
              <a:buFontTx/>
              <a:buAutoNum type="alphaUcParenR"/>
            </a:pPr>
            <a:r>
              <a:rPr lang="en-US" sz="3200" dirty="0">
                <a:ea typeface="ＭＳ Ｐゴシック" charset="0"/>
                <a:cs typeface="ＭＳ Ｐゴシック" charset="0"/>
              </a:rPr>
              <a:t>No. Coulomb’s law works only for specific situations.</a:t>
            </a:r>
          </a:p>
          <a:p>
            <a:pPr eaLnBrk="1" hangingPunct="1">
              <a:buFontTx/>
              <a:buAutoNum type="alphaUcParenR"/>
            </a:pPr>
            <a:r>
              <a:rPr lang="en-US" sz="3200" dirty="0">
                <a:ea typeface="ＭＳ Ｐゴシック" charset="0"/>
                <a:cs typeface="ＭＳ Ｐゴシック" charset="0"/>
              </a:rPr>
              <a:t>I don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t know and my neighbor has no clue either.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5880100" y="2578100"/>
            <a:ext cx="32639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Clicker code is        </a:t>
            </a:r>
            <a:r>
              <a:rPr lang="en-US" u="sng" dirty="0"/>
              <a:t>AB</a:t>
            </a:r>
            <a:r>
              <a:rPr lang="en-US" dirty="0"/>
              <a:t> </a:t>
            </a:r>
          </a:p>
        </p:txBody>
      </p:sp>
      <p:pic>
        <p:nvPicPr>
          <p:cNvPr id="5" name="Picture 5" descr="iclick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113" y="1933575"/>
            <a:ext cx="6477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F03E1-1177-5645-A36A-AD61D2412D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13371</TotalTime>
  <Words>323</Words>
  <Application>Microsoft Macintosh PowerPoint</Application>
  <PresentationFormat>On-screen Show (4:3)</PresentationFormat>
  <Paragraphs>62</Paragraphs>
  <Slides>6</Slides>
  <Notes>6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Blank Presentation</vt:lpstr>
      <vt:lpstr>Equation</vt:lpstr>
      <vt:lpstr>Two charges +Q and -Q are fixed a distance r apart.  The direction of the force on a test charge -q at  A is…</vt:lpstr>
      <vt:lpstr>Two charges +q and -q are on the y-axis, symmetric about the origin. Point A is an empty point in space on the x-axis. The direction of the E field at  A is…</vt:lpstr>
      <vt:lpstr>How is the vector         related to r1 and r2?</vt:lpstr>
      <vt:lpstr>Coulomb's law:</vt:lpstr>
      <vt:lpstr>What is       ("from 1 to the point r") here?</vt:lpstr>
      <vt:lpstr>PowerPoint Presentation</vt:lpstr>
    </vt:vector>
  </TitlesOfParts>
  <Company>CU 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Stephanie Chasteen</dc:creator>
  <cp:lastModifiedBy>David Rubin</cp:lastModifiedBy>
  <cp:revision>84</cp:revision>
  <dcterms:created xsi:type="dcterms:W3CDTF">2007-10-23T21:56:36Z</dcterms:created>
  <dcterms:modified xsi:type="dcterms:W3CDTF">2016-08-24T16:16:41Z</dcterms:modified>
</cp:coreProperties>
</file>