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7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8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9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0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1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notesSlides/notesSlide12.xml" ContentType="application/vnd.openxmlformats-officedocument.presentationml.notesSlide+xml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3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6" r:id="rId2"/>
    <p:sldId id="468" r:id="rId3"/>
    <p:sldId id="337" r:id="rId4"/>
    <p:sldId id="338" r:id="rId5"/>
    <p:sldId id="339" r:id="rId6"/>
    <p:sldId id="340" r:id="rId7"/>
    <p:sldId id="341" r:id="rId8"/>
    <p:sldId id="342" r:id="rId9"/>
    <p:sldId id="344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66" autoAdjust="0"/>
    <p:restoredTop sz="79692" autoAdjust="0"/>
  </p:normalViewPr>
  <p:slideViewPr>
    <p:cSldViewPr snapToGrid="0">
      <p:cViewPr>
        <p:scale>
          <a:sx n="103" d="100"/>
          <a:sy n="103" d="100"/>
        </p:scale>
        <p:origin x="-1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7" Type="http://schemas.openxmlformats.org/officeDocument/2006/relationships/image" Target="../media/image27.emf"/><Relationship Id="rId1" Type="http://schemas.openxmlformats.org/officeDocument/2006/relationships/image" Target="../media/image21.emf"/><Relationship Id="rId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1" Type="http://schemas.openxmlformats.org/officeDocument/2006/relationships/image" Target="../media/image21.emf"/><Relationship Id="rId2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57E9-B558-6B4C-A352-43FC1B517E93}" type="datetimeFigureOut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DE35E-23BF-F544-AAAE-CF25E806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011886-F49F-B646-ADC6-9A3BB9308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79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7F50FFF-17BF-0340-8353-E2EE62AEDD9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CORRECT ANSWER:A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ECCD81D5-F0E8-C64E-996A-07976AC8E9D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Answer </a:t>
            </a:r>
            <a:r>
              <a:rPr lang="en-US" dirty="0"/>
              <a:t>is C  (it</a:t>
            </a:r>
            <a:r>
              <a:rPr lang="ja-JP" altLang="en-US" dirty="0"/>
              <a:t>’</a:t>
            </a:r>
            <a:r>
              <a:rPr lang="en-US" altLang="ja-JP" dirty="0"/>
              <a:t>s the small z limit, not large z!)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5DC47595-8B3A-4446-BAD1-F76CB2C0771C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algn="r" eaLnBrk="1" hangingPunct="1"/>
              <a:t>11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/>
            <a:r>
              <a:rPr lang="en-US" dirty="0" smtClean="0"/>
              <a:t>CORRECT </a:t>
            </a:r>
            <a:r>
              <a:rPr lang="en-US" dirty="0"/>
              <a:t>ANSWER:  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B3C83B7E-7619-B549-87CE-640971EBE2C5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algn="r" eaLnBrk="1" hangingPunct="1"/>
              <a:t>12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/>
            <a:r>
              <a:rPr lang="en-US" dirty="0"/>
              <a:t>CORRECT ANSWER: 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A5973F1A-CD06-4F49-9EFA-6EB54CBBE26A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algn="r" eaLnBrk="1" hangingPunct="1"/>
              <a:t>13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/>
            <a:r>
              <a:rPr lang="en-US" dirty="0" smtClean="0"/>
              <a:t>Just animating the curly R answer, see previous slide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7F50FFF-17BF-0340-8353-E2EE62AEDD9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CORRECT ANSWER:A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C4E19A-1D3B-3041-83CE-3DB9E2DC686E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CORRECT ANSWER: A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E540042C-0348-5440-9AEF-AA0901499B28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CORRECT ANSWER:  D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7C2BC8FC-B006-1741-AB25-9C8CF4BBB94D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/>
              <a:t>Animation for next slide: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357BDC8E-47A9-A24B-A5BD-670719B5D041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CORRECT ANSWER:  </a:t>
            </a:r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1365BBDA-973A-E548-B1B2-778BC539152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My </a:t>
            </a:r>
            <a:r>
              <a:rPr lang="en-US" dirty="0"/>
              <a:t>answer is 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A612E1C5-2710-1747-9B8F-FE71BBF1B66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My </a:t>
            </a:r>
            <a:r>
              <a:rPr lang="en-US" dirty="0"/>
              <a:t>answer is A.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D66D17EC-51E8-2343-8FC9-6853388FF16C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CORRECT ANSWER:  </a:t>
            </a:r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4095-E326-F744-B618-5AD314740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9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6471-7F4B-2E42-8CA1-6BCA587E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4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789B2-3120-9940-BC90-EB31416C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B7AEC-99D8-ED41-B1F1-43EE6F5C5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CED2-30BF-BB46-A3B4-10D2997B3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F777-BCBF-E44F-B018-CF3002CF6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BACB-0AC6-5042-A6BA-57B8201A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9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5D46-E913-3D48-B4DE-87157CD9A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9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A593B-AC90-F847-8E69-7400A281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03E1-1177-5645-A36A-AD61D24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2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7E50E-0E17-7543-A392-C580EFF2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F72A-F990-AC44-8E95-BD3CDA117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9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8F14C-4E4A-544D-A978-EF8DDE4A5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1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9.emf"/><Relationship Id="rId6" Type="http://schemas.openxmlformats.org/officeDocument/2006/relationships/oleObject" Target="../embeddings/oleObject23.bin"/><Relationship Id="rId7" Type="http://schemas.openxmlformats.org/officeDocument/2006/relationships/image" Target="../media/image2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oleObject" Target="../embeddings/oleObject28.bin"/><Relationship Id="rId13" Type="http://schemas.openxmlformats.org/officeDocument/2006/relationships/image" Target="../media/image25.wmf"/><Relationship Id="rId14" Type="http://schemas.openxmlformats.org/officeDocument/2006/relationships/oleObject" Target="../embeddings/oleObject29.bin"/><Relationship Id="rId15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1.e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6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oleObject" Target="../embeddings/oleObject34.bin"/><Relationship Id="rId13" Type="http://schemas.openxmlformats.org/officeDocument/2006/relationships/image" Target="../media/image25.wmf"/><Relationship Id="rId14" Type="http://schemas.openxmlformats.org/officeDocument/2006/relationships/oleObject" Target="../embeddings/oleObject35.bin"/><Relationship Id="rId15" Type="http://schemas.openxmlformats.org/officeDocument/2006/relationships/image" Target="../media/image26.wmf"/><Relationship Id="rId16" Type="http://schemas.openxmlformats.org/officeDocument/2006/relationships/oleObject" Target="../embeddings/oleObject36.bin"/><Relationship Id="rId17" Type="http://schemas.openxmlformats.org/officeDocument/2006/relationships/image" Target="../media/image27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21.emf"/><Relationship Id="rId6" Type="http://schemas.openxmlformats.org/officeDocument/2006/relationships/oleObject" Target="../embeddings/oleObject31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32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14.emf"/><Relationship Id="rId10" Type="http://schemas.openxmlformats.org/officeDocument/2006/relationships/oleObject" Target="../embeddings/oleObject17.bin"/><Relationship Id="rId11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500">
                <a:latin typeface="Arial" charset="0"/>
                <a:ea typeface="ＭＳ Ｐゴシック" charset="0"/>
                <a:cs typeface="ＭＳ Ｐゴシック" charset="0"/>
              </a:rPr>
              <a:t>5 charges, q, are arranged in a regular pentagon, as shown. </a:t>
            </a:r>
            <a:br>
              <a:rPr lang="en-US" sz="35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5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E field at the center?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32300"/>
            <a:ext cx="7772400" cy="18288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Zero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Non-zero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Really need trig and a calculator  to decide</a:t>
            </a:r>
          </a:p>
        </p:txBody>
      </p:sp>
      <p:grpSp>
        <p:nvGrpSpPr>
          <p:cNvPr id="21507" name="Group 23"/>
          <p:cNvGrpSpPr>
            <a:grpSpLocks/>
          </p:cNvGrpSpPr>
          <p:nvPr/>
        </p:nvGrpSpPr>
        <p:grpSpPr bwMode="auto">
          <a:xfrm>
            <a:off x="2790825" y="1895475"/>
            <a:ext cx="3117850" cy="3168650"/>
            <a:chOff x="1638" y="1194"/>
            <a:chExt cx="1964" cy="1996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rot="-9666143">
              <a:off x="3125" y="208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rot="-5346143">
              <a:off x="2560" y="247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rot="-1026143">
              <a:off x="2017" y="205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rot="3293857">
              <a:off x="2234" y="142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7613857">
              <a:off x="2917" y="142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 rot="-9666143">
              <a:off x="2937" y="282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 rot="-9666143">
              <a:off x="2092" y="279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 rot="-9666143">
              <a:off x="1853" y="203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 rot="-9666143">
              <a:off x="2517" y="15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 rot="-9666143">
              <a:off x="3206" y="203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9" name="Oval 17"/>
            <p:cNvSpPr>
              <a:spLocks noChangeArrowheads="1"/>
            </p:cNvSpPr>
            <p:nvPr/>
          </p:nvSpPr>
          <p:spPr bwMode="auto">
            <a:xfrm>
              <a:off x="2552" y="227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8"/>
            <p:cNvSpPr txBox="1">
              <a:spLocks noChangeArrowheads="1"/>
            </p:cNvSpPr>
            <p:nvPr/>
          </p:nvSpPr>
          <p:spPr bwMode="auto">
            <a:xfrm>
              <a:off x="2622" y="1194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1" name="Text Box 19"/>
            <p:cNvSpPr txBox="1">
              <a:spLocks noChangeArrowheads="1"/>
            </p:cNvSpPr>
            <p:nvPr/>
          </p:nvSpPr>
          <p:spPr bwMode="auto">
            <a:xfrm>
              <a:off x="3326" y="1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2" name="Text Box 20"/>
            <p:cNvSpPr txBox="1">
              <a:spLocks noChangeArrowheads="1"/>
            </p:cNvSpPr>
            <p:nvPr/>
          </p:nvSpPr>
          <p:spPr bwMode="auto">
            <a:xfrm>
              <a:off x="3070" y="27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</a:p>
          </p:txBody>
        </p:sp>
        <p:sp>
          <p:nvSpPr>
            <p:cNvPr id="21523" name="Text Box 21"/>
            <p:cNvSpPr txBox="1">
              <a:spLocks noChangeArrowheads="1"/>
            </p:cNvSpPr>
            <p:nvPr/>
          </p:nvSpPr>
          <p:spPr bwMode="auto">
            <a:xfrm>
              <a:off x="2014" y="2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4" name="Text Box 22"/>
            <p:cNvSpPr txBox="1">
              <a:spLocks noChangeArrowheads="1"/>
            </p:cNvSpPr>
            <p:nvPr/>
          </p:nvSpPr>
          <p:spPr bwMode="auto">
            <a:xfrm>
              <a:off x="1638" y="19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155575"/>
            <a:ext cx="8213725" cy="1143000"/>
          </a:xfrm>
        </p:spPr>
        <p:txBody>
          <a:bodyPr/>
          <a:lstStyle/>
          <a:p>
            <a:pPr algn="l" eaLnBrk="1" hangingPunct="1"/>
            <a:r>
              <a:rPr lang="en-US" sz="3600" dirty="0">
                <a:latin typeface="Arial" charset="0"/>
                <a:ea typeface="ヒラギノ角ゴ Pro W3" charset="0"/>
                <a:cs typeface="ヒラギノ角ゴ Pro W3" charset="0"/>
              </a:rPr>
              <a:t>Griffiths p. </a:t>
            </a:r>
            <a:r>
              <a:rPr lang="en-US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64 </a:t>
            </a:r>
            <a:r>
              <a:rPr lang="en-US" sz="3600" dirty="0">
                <a:latin typeface="Arial" charset="0"/>
                <a:ea typeface="ヒラギノ角ゴ Pro W3" charset="0"/>
                <a:cs typeface="ヒラギノ角ゴ Pro W3" charset="0"/>
              </a:rPr>
              <a:t>finds E a distance z from a line segment with charge density </a:t>
            </a:r>
            <a:r>
              <a:rPr lang="en-US" sz="3600" dirty="0">
                <a:latin typeface="Symbol" charset="0"/>
                <a:ea typeface="ヒラギノ角ゴ Pro W3" charset="0"/>
                <a:cs typeface="ヒラギノ角ゴ Pro W3" charset="0"/>
                <a:sym typeface="Symbol" charset="0"/>
              </a:rPr>
              <a:t></a:t>
            </a: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884488"/>
            <a:ext cx="8494713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the approx. form for E, if z&lt;&lt;L?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A)  0      B)  1      C)  1/z	D)  1/z^2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E)  None of these is remotely correct.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6696075" y="2378075"/>
            <a:ext cx="1782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7624763" y="23701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8466138" y="193516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rot="-5400000">
            <a:off x="7249319" y="2047082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7285038" y="1158875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(0,0,z)</a:t>
            </a:r>
          </a:p>
        </p:txBody>
      </p:sp>
      <p:sp>
        <p:nvSpPr>
          <p:cNvPr id="31752" name="Oval 9"/>
          <p:cNvSpPr>
            <a:spLocks noChangeArrowheads="1"/>
          </p:cNvSpPr>
          <p:nvPr/>
        </p:nvSpPr>
        <p:spPr bwMode="auto">
          <a:xfrm>
            <a:off x="7567613" y="1597025"/>
            <a:ext cx="115887" cy="115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53" name="Object 11"/>
          <p:cNvGraphicFramePr>
            <a:graphicFrameLocks noChangeAspect="1"/>
          </p:cNvGraphicFramePr>
          <p:nvPr/>
        </p:nvGraphicFramePr>
        <p:xfrm>
          <a:off x="666750" y="1347788"/>
          <a:ext cx="461327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7" name="Equation" r:id="rId4" imgW="1397000" imgH="444500" progId="Equation.DSMT4">
                  <p:embed/>
                </p:oleObj>
              </mc:Choice>
              <mc:Fallback>
                <p:oleObj name="Equation" r:id="rId4" imgW="1397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347788"/>
                        <a:ext cx="461327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6384925" y="23828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-L</a:t>
            </a:r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8128000" y="24209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+L</a:t>
            </a:r>
          </a:p>
        </p:txBody>
      </p:sp>
      <p:graphicFrame>
        <p:nvGraphicFramePr>
          <p:cNvPr id="31756" name="Object 14"/>
          <p:cNvGraphicFramePr>
            <a:graphicFrameLocks noChangeAspect="1"/>
          </p:cNvGraphicFramePr>
          <p:nvPr/>
        </p:nvGraphicFramePr>
        <p:xfrm>
          <a:off x="392113" y="3576638"/>
          <a:ext cx="27400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Equation" r:id="rId6" imgW="914400" imgH="406400" progId="Equation.3">
                  <p:embed/>
                </p:oleObj>
              </mc:Choice>
              <mc:Fallback>
                <p:oleObj name="Equation" r:id="rId6" imgW="9144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576638"/>
                        <a:ext cx="27400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B7AEC-99D8-ED41-B1F1-43EE6F5C53D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7513" y="4427538"/>
            <a:ext cx="3770312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D) None of these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1638" y="190500"/>
            <a:ext cx="8513762" cy="3086100"/>
          </a:xfrm>
        </p:spPr>
        <p:txBody>
          <a:bodyPr/>
          <a:lstStyle/>
          <a:p>
            <a:pPr algn="l" eaLnBrk="1" hangingPunct="1"/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To  find </a:t>
            </a:r>
            <a:r>
              <a:rPr lang="en-US" sz="2800" b="1"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 at P from a negatively charged sphere (radius R, uniform volume charge density </a:t>
            </a:r>
            <a:r>
              <a:rPr lang="en-US" sz="2800">
                <a:latin typeface="Symbol" charset="0"/>
                <a:ea typeface="ヒラギノ角ゴ Pro W3" charset="0"/>
                <a:cs typeface="ヒラギノ角ゴ Pro W3" charset="0"/>
                <a:sym typeface="Symbol" charset="0"/>
              </a:rPr>
              <a:t></a:t>
            </a: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>) using</a:t>
            </a:r>
            <a:b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2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8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        (given the small </a:t>
            </a:r>
            <a:br>
              <a:rPr lang="en-US" sz="28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28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volume element shown)?</a:t>
            </a:r>
            <a:endParaRPr lang="en-US" sz="28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33795" name="Object 1024"/>
          <p:cNvGraphicFramePr>
            <a:graphicFrameLocks noChangeAspect="1"/>
          </p:cNvGraphicFramePr>
          <p:nvPr/>
        </p:nvGraphicFramePr>
        <p:xfrm>
          <a:off x="781050" y="1150938"/>
          <a:ext cx="40005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Equation" r:id="rId4" imgW="1460500" imgH="431800" progId="Equation.3">
                  <p:embed/>
                </p:oleObj>
              </mc:Choice>
              <mc:Fallback>
                <p:oleObj name="Equation" r:id="rId4" imgW="1460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1150938"/>
                        <a:ext cx="40005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Oval 8"/>
          <p:cNvSpPr>
            <a:spLocks noChangeArrowheads="1"/>
          </p:cNvSpPr>
          <p:nvPr/>
        </p:nvSpPr>
        <p:spPr bwMode="auto">
          <a:xfrm>
            <a:off x="4002088" y="3074988"/>
            <a:ext cx="3206750" cy="3206750"/>
          </a:xfrm>
          <a:prstGeom prst="ellipse">
            <a:avLst/>
          </a:prstGeom>
          <a:solidFill>
            <a:srgbClr val="FF99CC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6484938" y="2644775"/>
            <a:ext cx="178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P=(x,y,z)</a:t>
            </a:r>
          </a:p>
        </p:txBody>
      </p:sp>
      <p:sp>
        <p:nvSpPr>
          <p:cNvPr id="33798" name="Oval 12"/>
          <p:cNvSpPr>
            <a:spLocks noChangeArrowheads="1"/>
          </p:cNvSpPr>
          <p:nvPr/>
        </p:nvSpPr>
        <p:spPr bwMode="auto">
          <a:xfrm>
            <a:off x="7748588" y="3327400"/>
            <a:ext cx="115887" cy="115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Line 13"/>
          <p:cNvSpPr>
            <a:spLocks noChangeShapeType="1"/>
          </p:cNvSpPr>
          <p:nvPr/>
        </p:nvSpPr>
        <p:spPr bwMode="auto">
          <a:xfrm>
            <a:off x="5632450" y="4546600"/>
            <a:ext cx="7318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6359525" y="434181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x</a:t>
            </a:r>
          </a:p>
        </p:txBody>
      </p:sp>
      <p:sp>
        <p:nvSpPr>
          <p:cNvPr id="33801" name="Line 15"/>
          <p:cNvSpPr>
            <a:spLocks noChangeShapeType="1"/>
          </p:cNvSpPr>
          <p:nvPr/>
        </p:nvSpPr>
        <p:spPr bwMode="auto">
          <a:xfrm flipV="1">
            <a:off x="5619750" y="4032250"/>
            <a:ext cx="592138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6"/>
          <p:cNvSpPr txBox="1">
            <a:spLocks noChangeArrowheads="1"/>
          </p:cNvSpPr>
          <p:nvPr/>
        </p:nvSpPr>
        <p:spPr bwMode="auto">
          <a:xfrm>
            <a:off x="5857875" y="3697288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y</a:t>
            </a:r>
          </a:p>
        </p:txBody>
      </p:sp>
      <p:sp>
        <p:nvSpPr>
          <p:cNvPr id="33803" name="Line 17"/>
          <p:cNvSpPr>
            <a:spLocks noChangeShapeType="1"/>
          </p:cNvSpPr>
          <p:nvPr/>
        </p:nvSpPr>
        <p:spPr bwMode="auto">
          <a:xfrm rot="-5400000">
            <a:off x="5246688" y="4184650"/>
            <a:ext cx="7318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8"/>
          <p:cNvSpPr txBox="1">
            <a:spLocks noChangeArrowheads="1"/>
          </p:cNvSpPr>
          <p:nvPr/>
        </p:nvSpPr>
        <p:spPr bwMode="auto">
          <a:xfrm>
            <a:off x="5472113" y="3398838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z</a:t>
            </a:r>
          </a:p>
        </p:txBody>
      </p:sp>
      <p:sp>
        <p:nvSpPr>
          <p:cNvPr id="33805" name="AutoShape 19"/>
          <p:cNvSpPr>
            <a:spLocks noChangeArrowheads="1"/>
          </p:cNvSpPr>
          <p:nvPr/>
        </p:nvSpPr>
        <p:spPr bwMode="auto">
          <a:xfrm>
            <a:off x="4605338" y="3767138"/>
            <a:ext cx="295275" cy="29527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1" hangingPunct="1"/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33806" name="Text Box 20"/>
          <p:cNvSpPr txBox="1">
            <a:spLocks noChangeArrowheads="1"/>
          </p:cNvSpPr>
          <p:nvPr/>
        </p:nvSpPr>
        <p:spPr bwMode="auto">
          <a:xfrm>
            <a:off x="3914775" y="3216275"/>
            <a:ext cx="1562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(x’,y’,z’)</a:t>
            </a:r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 flipH="1">
            <a:off x="4027488" y="4562475"/>
            <a:ext cx="15271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1"/>
          <p:cNvSpPr txBox="1">
            <a:spLocks noChangeArrowheads="1"/>
          </p:cNvSpPr>
          <p:nvPr/>
        </p:nvSpPr>
        <p:spPr bwMode="auto">
          <a:xfrm>
            <a:off x="4310063" y="4381500"/>
            <a:ext cx="354012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R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854575" y="3144838"/>
            <a:ext cx="2863850" cy="1565275"/>
            <a:chOff x="3058" y="1981"/>
            <a:chExt cx="1804" cy="986"/>
          </a:xfrm>
        </p:grpSpPr>
        <p:sp>
          <p:nvSpPr>
            <p:cNvPr id="33812" name="Line 22"/>
            <p:cNvSpPr>
              <a:spLocks noChangeShapeType="1"/>
            </p:cNvSpPr>
            <p:nvPr/>
          </p:nvSpPr>
          <p:spPr bwMode="auto">
            <a:xfrm flipH="1" flipV="1">
              <a:off x="3086" y="2557"/>
              <a:ext cx="424" cy="291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23"/>
            <p:cNvSpPr txBox="1">
              <a:spLocks noChangeArrowheads="1"/>
            </p:cNvSpPr>
            <p:nvPr/>
          </p:nvSpPr>
          <p:spPr bwMode="auto">
            <a:xfrm>
              <a:off x="3058" y="2602"/>
              <a:ext cx="1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800080"/>
                  </a:solidFill>
                  <a:ea typeface="ＭＳ Ｐゴシック" charset="0"/>
                  <a:cs typeface="ＭＳ Ｐゴシック" charset="0"/>
                </a:rPr>
                <a:t>A</a:t>
              </a:r>
              <a:endParaRPr lang="en-US" sz="1800">
                <a:solidFill>
                  <a:srgbClr val="FF00FF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4" name="Line 24"/>
            <p:cNvSpPr>
              <a:spLocks noChangeShapeType="1"/>
            </p:cNvSpPr>
            <p:nvPr/>
          </p:nvSpPr>
          <p:spPr bwMode="auto">
            <a:xfrm flipV="1">
              <a:off x="3525" y="2136"/>
              <a:ext cx="1337" cy="727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25"/>
            <p:cNvSpPr>
              <a:spLocks noChangeShapeType="1"/>
            </p:cNvSpPr>
            <p:nvPr/>
          </p:nvSpPr>
          <p:spPr bwMode="auto">
            <a:xfrm flipV="1">
              <a:off x="3137" y="2144"/>
              <a:ext cx="1580" cy="34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Text Box 26"/>
            <p:cNvSpPr txBox="1">
              <a:spLocks noChangeArrowheads="1"/>
            </p:cNvSpPr>
            <p:nvPr/>
          </p:nvSpPr>
          <p:spPr bwMode="auto">
            <a:xfrm>
              <a:off x="3788" y="1981"/>
              <a:ext cx="1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800080"/>
                  </a:solidFill>
                  <a:ea typeface="ＭＳ Ｐゴシック" charset="0"/>
                  <a:cs typeface="ＭＳ Ｐゴシック" charset="0"/>
                </a:rPr>
                <a:t>B</a:t>
              </a:r>
              <a:endParaRPr lang="en-US" sz="1800">
                <a:solidFill>
                  <a:srgbClr val="FF00FF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7" name="Text Box 27"/>
            <p:cNvSpPr txBox="1">
              <a:spLocks noChangeArrowheads="1"/>
            </p:cNvSpPr>
            <p:nvPr/>
          </p:nvSpPr>
          <p:spPr bwMode="auto">
            <a:xfrm>
              <a:off x="4409" y="2288"/>
              <a:ext cx="1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800080"/>
                  </a:solidFill>
                  <a:ea typeface="ＭＳ Ｐゴシック" charset="0"/>
                  <a:cs typeface="ＭＳ Ｐゴシック" charset="0"/>
                </a:rPr>
                <a:t>C</a:t>
              </a:r>
              <a:endParaRPr lang="en-US" sz="3200">
                <a:solidFill>
                  <a:srgbClr val="FF00FF"/>
                </a:solidFill>
                <a:ea typeface="ＭＳ Ｐゴシック" charset="0"/>
                <a:cs typeface="ＭＳ Ｐゴシック" charset="0"/>
              </a:endParaRPr>
            </a:p>
          </p:txBody>
        </p:sp>
      </p:grpSp>
      <p:graphicFrame>
        <p:nvGraphicFramePr>
          <p:cNvPr id="33810" name="Object 1025"/>
          <p:cNvGraphicFramePr>
            <a:graphicFrameLocks noChangeAspect="1"/>
          </p:cNvGraphicFramePr>
          <p:nvPr/>
        </p:nvGraphicFramePr>
        <p:xfrm>
          <a:off x="1790700" y="2209800"/>
          <a:ext cx="5143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2" name="Equation" r:id="rId6" imgW="165100" imgH="228600" progId="Equation.3">
                  <p:embed/>
                </p:oleObj>
              </mc:Choice>
              <mc:Fallback>
                <p:oleObj name="Equation" r:id="rId6" imgW="165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9800"/>
                        <a:ext cx="5143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6"/>
          <p:cNvSpPr txBox="1">
            <a:spLocks noChangeArrowheads="1"/>
          </p:cNvSpPr>
          <p:nvPr/>
        </p:nvSpPr>
        <p:spPr bwMode="auto">
          <a:xfrm>
            <a:off x="241300" y="1446213"/>
            <a:ext cx="87550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A)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6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B)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C)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D)                                                           </a:t>
            </a:r>
            <a:r>
              <a:rPr lang="en-US">
                <a:ea typeface="ＭＳ Ｐゴシック" charset="0"/>
                <a:cs typeface="ＭＳ Ｐゴシック" charset="0"/>
              </a:rPr>
              <a:t>E) None of these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928688" y="174625"/>
          <a:ext cx="33845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3" name="Equation" r:id="rId4" imgW="1397000" imgH="431800" progId="Equation.3">
                  <p:embed/>
                </p:oleObj>
              </mc:Choice>
              <mc:Fallback>
                <p:oleObj name="Equation" r:id="rId4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74625"/>
                        <a:ext cx="33845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7524750" y="912813"/>
            <a:ext cx="153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P=(X,Y,Z)</a:t>
            </a:r>
          </a:p>
        </p:txBody>
      </p:sp>
      <p:graphicFrame>
        <p:nvGraphicFramePr>
          <p:cNvPr id="15364" name="Object 1025"/>
          <p:cNvGraphicFramePr>
            <a:graphicFrameLocks noChangeAspect="1"/>
          </p:cNvGraphicFramePr>
          <p:nvPr/>
        </p:nvGraphicFramePr>
        <p:xfrm>
          <a:off x="581025" y="1308100"/>
          <a:ext cx="54610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4" name="Equation" r:id="rId6" imgW="2603500" imgH="635000" progId="">
                  <p:embed/>
                </p:oleObj>
              </mc:Choice>
              <mc:Fallback>
                <p:oleObj name="Equation" r:id="rId6" imgW="2603500" imgH="63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308100"/>
                        <a:ext cx="546100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026"/>
          <p:cNvGraphicFramePr>
            <a:graphicFrameLocks noChangeAspect="1"/>
          </p:cNvGraphicFramePr>
          <p:nvPr/>
        </p:nvGraphicFramePr>
        <p:xfrm>
          <a:off x="579438" y="2873375"/>
          <a:ext cx="56419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5" name="Equation" r:id="rId8" imgW="2857500" imgH="533400" progId="">
                  <p:embed/>
                </p:oleObj>
              </mc:Choice>
              <mc:Fallback>
                <p:oleObj name="Equation" r:id="rId8" imgW="2857500" imgH="533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873375"/>
                        <a:ext cx="56419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027"/>
          <p:cNvGraphicFramePr>
            <a:graphicFrameLocks noChangeAspect="1"/>
          </p:cNvGraphicFramePr>
          <p:nvPr/>
        </p:nvGraphicFramePr>
        <p:xfrm>
          <a:off x="663575" y="4141788"/>
          <a:ext cx="51736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6" name="Equation" r:id="rId10" imgW="2603500" imgH="635000" progId="">
                  <p:embed/>
                </p:oleObj>
              </mc:Choice>
              <mc:Fallback>
                <p:oleObj name="Equation" r:id="rId10" imgW="2603500" imgH="63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141788"/>
                        <a:ext cx="51736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028"/>
          <p:cNvGraphicFramePr>
            <a:graphicFrameLocks noChangeAspect="1"/>
          </p:cNvGraphicFramePr>
          <p:nvPr/>
        </p:nvGraphicFramePr>
        <p:xfrm>
          <a:off x="628650" y="5461000"/>
          <a:ext cx="56403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7" name="Equation" r:id="rId12" imgW="2857500" imgH="533400" progId="">
                  <p:embed/>
                </p:oleObj>
              </mc:Choice>
              <mc:Fallback>
                <p:oleObj name="Equation" r:id="rId12" imgW="2857500" imgH="533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5461000"/>
                        <a:ext cx="56403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029"/>
          <p:cNvGraphicFramePr>
            <a:graphicFrameLocks noChangeAspect="1"/>
          </p:cNvGraphicFramePr>
          <p:nvPr/>
        </p:nvGraphicFramePr>
        <p:xfrm>
          <a:off x="4533900" y="107950"/>
          <a:ext cx="259556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8" name="Equation" r:id="rId14" imgW="901700" imgH="406400" progId="Equation.3">
                  <p:embed/>
                </p:oleObj>
              </mc:Choice>
              <mc:Fallback>
                <p:oleObj name="Equation" r:id="rId14" imgW="901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107950"/>
                        <a:ext cx="259556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9" name="Group 34"/>
          <p:cNvGrpSpPr>
            <a:grpSpLocks/>
          </p:cNvGrpSpPr>
          <p:nvPr/>
        </p:nvGrpSpPr>
        <p:grpSpPr bwMode="auto">
          <a:xfrm>
            <a:off x="6072188" y="1281113"/>
            <a:ext cx="2722562" cy="2724150"/>
            <a:chOff x="3663" y="807"/>
            <a:chExt cx="1715" cy="1716"/>
          </a:xfrm>
        </p:grpSpPr>
        <p:sp>
          <p:nvSpPr>
            <p:cNvPr id="15372" name="Oval 8"/>
            <p:cNvSpPr>
              <a:spLocks noChangeArrowheads="1"/>
            </p:cNvSpPr>
            <p:nvPr/>
          </p:nvSpPr>
          <p:spPr bwMode="auto">
            <a:xfrm>
              <a:off x="5223" y="858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373" name="Line 9"/>
            <p:cNvSpPr>
              <a:spLocks noChangeShapeType="1"/>
            </p:cNvSpPr>
            <p:nvPr/>
          </p:nvSpPr>
          <p:spPr bwMode="auto">
            <a:xfrm>
              <a:off x="4553" y="1595"/>
              <a:ext cx="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10"/>
            <p:cNvSpPr txBox="1">
              <a:spLocks noChangeArrowheads="1"/>
            </p:cNvSpPr>
            <p:nvPr/>
          </p:nvSpPr>
          <p:spPr bwMode="auto">
            <a:xfrm>
              <a:off x="4942" y="1485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x</a:t>
              </a:r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 flipV="1">
              <a:off x="4546" y="1320"/>
              <a:ext cx="317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Text Box 12"/>
            <p:cNvSpPr txBox="1">
              <a:spLocks noChangeArrowheads="1"/>
            </p:cNvSpPr>
            <p:nvPr/>
          </p:nvSpPr>
          <p:spPr bwMode="auto">
            <a:xfrm>
              <a:off x="4674" y="1140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y</a:t>
              </a:r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 rot="-5400000">
              <a:off x="4346" y="1402"/>
              <a:ext cx="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4467" y="981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z</a:t>
              </a:r>
            </a:p>
          </p:txBody>
        </p:sp>
        <p:sp>
          <p:nvSpPr>
            <p:cNvPr id="15379" name="AutoShape 15"/>
            <p:cNvSpPr>
              <a:spLocks noChangeArrowheads="1"/>
            </p:cNvSpPr>
            <p:nvPr/>
          </p:nvSpPr>
          <p:spPr bwMode="auto">
            <a:xfrm>
              <a:off x="4004" y="1178"/>
              <a:ext cx="158" cy="158"/>
            </a:xfrm>
            <a:prstGeom prst="cube">
              <a:avLst>
                <a:gd name="adj" fmla="val 25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380" name="Text Box 16"/>
            <p:cNvSpPr txBox="1">
              <a:spLocks noChangeArrowheads="1"/>
            </p:cNvSpPr>
            <p:nvPr/>
          </p:nvSpPr>
          <p:spPr bwMode="auto">
            <a:xfrm>
              <a:off x="3943" y="944"/>
              <a:ext cx="6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(x,y,z)</a:t>
              </a:r>
            </a:p>
          </p:txBody>
        </p:sp>
        <p:sp>
          <p:nvSpPr>
            <p:cNvPr id="15381" name="Line 17"/>
            <p:cNvSpPr>
              <a:spLocks noChangeShapeType="1"/>
            </p:cNvSpPr>
            <p:nvPr/>
          </p:nvSpPr>
          <p:spPr bwMode="auto">
            <a:xfrm flipH="1">
              <a:off x="3695" y="160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Text Box 18"/>
            <p:cNvSpPr txBox="1">
              <a:spLocks noChangeArrowheads="1"/>
            </p:cNvSpPr>
            <p:nvPr/>
          </p:nvSpPr>
          <p:spPr bwMode="auto">
            <a:xfrm>
              <a:off x="3902" y="1506"/>
              <a:ext cx="19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R</a:t>
              </a:r>
            </a:p>
          </p:txBody>
        </p:sp>
        <p:sp>
          <p:nvSpPr>
            <p:cNvPr id="15383" name="Oval 6"/>
            <p:cNvSpPr>
              <a:spLocks noChangeArrowheads="1"/>
            </p:cNvSpPr>
            <p:nvPr/>
          </p:nvSpPr>
          <p:spPr bwMode="auto">
            <a:xfrm>
              <a:off x="3663" y="807"/>
              <a:ext cx="1715" cy="1716"/>
            </a:xfrm>
            <a:prstGeom prst="ellipse">
              <a:avLst/>
            </a:prstGeom>
            <a:solidFill>
              <a:srgbClr val="FF99CC">
                <a:alpha val="1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6508750" y="203676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dq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6"/>
          <p:cNvSpPr txBox="1">
            <a:spLocks noChangeArrowheads="1"/>
          </p:cNvSpPr>
          <p:nvPr/>
        </p:nvSpPr>
        <p:spPr bwMode="auto">
          <a:xfrm>
            <a:off x="241300" y="1446213"/>
            <a:ext cx="87550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A)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6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B)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C)</a:t>
            </a: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D)                                                           </a:t>
            </a:r>
            <a:r>
              <a:rPr lang="en-US">
                <a:ea typeface="ＭＳ Ｐゴシック" charset="0"/>
                <a:cs typeface="ＭＳ Ｐゴシック" charset="0"/>
              </a:rPr>
              <a:t>E) None of these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928688" y="174625"/>
          <a:ext cx="33845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7" name="Equation" r:id="rId4" imgW="1397000" imgH="431800" progId="Equation.3">
                  <p:embed/>
                </p:oleObj>
              </mc:Choice>
              <mc:Fallback>
                <p:oleObj name="Equation" r:id="rId4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74625"/>
                        <a:ext cx="33845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7524750" y="912813"/>
            <a:ext cx="153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P=(X,Y,Z)</a:t>
            </a:r>
          </a:p>
        </p:txBody>
      </p:sp>
      <p:graphicFrame>
        <p:nvGraphicFramePr>
          <p:cNvPr id="17412" name="Object 1025"/>
          <p:cNvGraphicFramePr>
            <a:graphicFrameLocks noChangeAspect="1"/>
          </p:cNvGraphicFramePr>
          <p:nvPr/>
        </p:nvGraphicFramePr>
        <p:xfrm>
          <a:off x="581025" y="1308100"/>
          <a:ext cx="54610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8" name="Equation" r:id="rId6" imgW="2603500" imgH="635000" progId="">
                  <p:embed/>
                </p:oleObj>
              </mc:Choice>
              <mc:Fallback>
                <p:oleObj name="Equation" r:id="rId6" imgW="2603500" imgH="63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308100"/>
                        <a:ext cx="546100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026"/>
          <p:cNvGraphicFramePr>
            <a:graphicFrameLocks noChangeAspect="1"/>
          </p:cNvGraphicFramePr>
          <p:nvPr/>
        </p:nvGraphicFramePr>
        <p:xfrm>
          <a:off x="579438" y="2873375"/>
          <a:ext cx="56419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9" name="Equation" r:id="rId8" imgW="2857500" imgH="533400" progId="">
                  <p:embed/>
                </p:oleObj>
              </mc:Choice>
              <mc:Fallback>
                <p:oleObj name="Equation" r:id="rId8" imgW="2857500" imgH="533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873375"/>
                        <a:ext cx="56419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027"/>
          <p:cNvGraphicFramePr>
            <a:graphicFrameLocks noChangeAspect="1"/>
          </p:cNvGraphicFramePr>
          <p:nvPr/>
        </p:nvGraphicFramePr>
        <p:xfrm>
          <a:off x="663575" y="4141788"/>
          <a:ext cx="51736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0" name="Equation" r:id="rId10" imgW="2603500" imgH="635000" progId="">
                  <p:embed/>
                </p:oleObj>
              </mc:Choice>
              <mc:Fallback>
                <p:oleObj name="Equation" r:id="rId10" imgW="2603500" imgH="63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141788"/>
                        <a:ext cx="51736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028"/>
          <p:cNvGraphicFramePr>
            <a:graphicFrameLocks noChangeAspect="1"/>
          </p:cNvGraphicFramePr>
          <p:nvPr/>
        </p:nvGraphicFramePr>
        <p:xfrm>
          <a:off x="628650" y="5461000"/>
          <a:ext cx="56403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1" name="Equation" r:id="rId12" imgW="2857500" imgH="533400" progId="">
                  <p:embed/>
                </p:oleObj>
              </mc:Choice>
              <mc:Fallback>
                <p:oleObj name="Equation" r:id="rId12" imgW="2857500" imgH="533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5461000"/>
                        <a:ext cx="56403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029"/>
          <p:cNvGraphicFramePr>
            <a:graphicFrameLocks noChangeAspect="1"/>
          </p:cNvGraphicFramePr>
          <p:nvPr/>
        </p:nvGraphicFramePr>
        <p:xfrm>
          <a:off x="4533900" y="107950"/>
          <a:ext cx="259556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2" name="Equation" r:id="rId14" imgW="901700" imgH="406400" progId="Equation.3">
                  <p:embed/>
                </p:oleObj>
              </mc:Choice>
              <mc:Fallback>
                <p:oleObj name="Equation" r:id="rId14" imgW="901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107950"/>
                        <a:ext cx="259556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7" name="Group 34"/>
          <p:cNvGrpSpPr>
            <a:grpSpLocks/>
          </p:cNvGrpSpPr>
          <p:nvPr/>
        </p:nvGrpSpPr>
        <p:grpSpPr bwMode="auto">
          <a:xfrm>
            <a:off x="6072188" y="1281113"/>
            <a:ext cx="2722562" cy="2724150"/>
            <a:chOff x="3663" y="807"/>
            <a:chExt cx="1715" cy="1716"/>
          </a:xfrm>
        </p:grpSpPr>
        <p:sp>
          <p:nvSpPr>
            <p:cNvPr id="17421" name="Oval 8"/>
            <p:cNvSpPr>
              <a:spLocks noChangeArrowheads="1"/>
            </p:cNvSpPr>
            <p:nvPr/>
          </p:nvSpPr>
          <p:spPr bwMode="auto">
            <a:xfrm>
              <a:off x="5223" y="858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2" name="Line 9"/>
            <p:cNvSpPr>
              <a:spLocks noChangeShapeType="1"/>
            </p:cNvSpPr>
            <p:nvPr/>
          </p:nvSpPr>
          <p:spPr bwMode="auto">
            <a:xfrm>
              <a:off x="4553" y="1595"/>
              <a:ext cx="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Text Box 10"/>
            <p:cNvSpPr txBox="1">
              <a:spLocks noChangeArrowheads="1"/>
            </p:cNvSpPr>
            <p:nvPr/>
          </p:nvSpPr>
          <p:spPr bwMode="auto">
            <a:xfrm>
              <a:off x="4942" y="1485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x</a:t>
              </a:r>
            </a:p>
          </p:txBody>
        </p:sp>
        <p:sp>
          <p:nvSpPr>
            <p:cNvPr id="17424" name="Line 11"/>
            <p:cNvSpPr>
              <a:spLocks noChangeShapeType="1"/>
            </p:cNvSpPr>
            <p:nvPr/>
          </p:nvSpPr>
          <p:spPr bwMode="auto">
            <a:xfrm flipV="1">
              <a:off x="4546" y="1320"/>
              <a:ext cx="317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4674" y="1140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y</a:t>
              </a:r>
            </a:p>
          </p:txBody>
        </p:sp>
        <p:sp>
          <p:nvSpPr>
            <p:cNvPr id="17426" name="Line 13"/>
            <p:cNvSpPr>
              <a:spLocks noChangeShapeType="1"/>
            </p:cNvSpPr>
            <p:nvPr/>
          </p:nvSpPr>
          <p:spPr bwMode="auto">
            <a:xfrm rot="-5400000">
              <a:off x="4346" y="1402"/>
              <a:ext cx="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Text Box 14"/>
            <p:cNvSpPr txBox="1">
              <a:spLocks noChangeArrowheads="1"/>
            </p:cNvSpPr>
            <p:nvPr/>
          </p:nvSpPr>
          <p:spPr bwMode="auto">
            <a:xfrm>
              <a:off x="4467" y="981"/>
              <a:ext cx="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z</a:t>
              </a:r>
            </a:p>
          </p:txBody>
        </p:sp>
        <p:sp>
          <p:nvSpPr>
            <p:cNvPr id="17428" name="AutoShape 15"/>
            <p:cNvSpPr>
              <a:spLocks noChangeArrowheads="1"/>
            </p:cNvSpPr>
            <p:nvPr/>
          </p:nvSpPr>
          <p:spPr bwMode="auto">
            <a:xfrm>
              <a:off x="4004" y="1178"/>
              <a:ext cx="158" cy="158"/>
            </a:xfrm>
            <a:prstGeom prst="cube">
              <a:avLst>
                <a:gd name="adj" fmla="val 25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3943" y="944"/>
              <a:ext cx="6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(x,y,z)</a:t>
              </a:r>
            </a:p>
          </p:txBody>
        </p:sp>
        <p:sp>
          <p:nvSpPr>
            <p:cNvPr id="17430" name="Line 17"/>
            <p:cNvSpPr>
              <a:spLocks noChangeShapeType="1"/>
            </p:cNvSpPr>
            <p:nvPr/>
          </p:nvSpPr>
          <p:spPr bwMode="auto">
            <a:xfrm flipH="1">
              <a:off x="3695" y="160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Text Box 18"/>
            <p:cNvSpPr txBox="1">
              <a:spLocks noChangeArrowheads="1"/>
            </p:cNvSpPr>
            <p:nvPr/>
          </p:nvSpPr>
          <p:spPr bwMode="auto">
            <a:xfrm>
              <a:off x="3902" y="1506"/>
              <a:ext cx="19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1800">
                  <a:ea typeface="ＭＳ Ｐゴシック" charset="0"/>
                  <a:cs typeface="ＭＳ Ｐゴシック" charset="0"/>
                </a:rPr>
                <a:t>R</a:t>
              </a:r>
            </a:p>
          </p:txBody>
        </p:sp>
        <p:sp>
          <p:nvSpPr>
            <p:cNvPr id="17432" name="Oval 6"/>
            <p:cNvSpPr>
              <a:spLocks noChangeArrowheads="1"/>
            </p:cNvSpPr>
            <p:nvPr/>
          </p:nvSpPr>
          <p:spPr bwMode="auto">
            <a:xfrm>
              <a:off x="3663" y="807"/>
              <a:ext cx="1715" cy="1716"/>
            </a:xfrm>
            <a:prstGeom prst="ellipse">
              <a:avLst/>
            </a:prstGeom>
            <a:solidFill>
              <a:srgbClr val="FF99CC">
                <a:alpha val="1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lang="en-US" sz="1800"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 flipV="1">
            <a:off x="6985000" y="1454150"/>
            <a:ext cx="1435100" cy="4921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7420" name="Object 1024"/>
          <p:cNvGraphicFramePr>
            <a:graphicFrameLocks noChangeAspect="1"/>
          </p:cNvGraphicFramePr>
          <p:nvPr/>
        </p:nvGraphicFramePr>
        <p:xfrm>
          <a:off x="7259638" y="1208088"/>
          <a:ext cx="4921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3" name="Equation" r:id="rId16" imgW="203200" imgH="228600" progId="Equation.3">
                  <p:embed/>
                </p:oleObj>
              </mc:Choice>
              <mc:Fallback>
                <p:oleObj name="Equation" r:id="rId16" imgW="20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638" y="1208088"/>
                        <a:ext cx="4921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500">
                <a:latin typeface="Arial" charset="0"/>
                <a:ea typeface="ＭＳ Ｐゴシック" charset="0"/>
                <a:cs typeface="ＭＳ Ｐゴシック" charset="0"/>
              </a:rPr>
              <a:t>5 charges, q, are arranged in a regular pentagon, as shown. </a:t>
            </a:r>
            <a:br>
              <a:rPr lang="en-US" sz="35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5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E field at the center?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32300"/>
            <a:ext cx="7772400" cy="18288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Zero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Non-zero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lphaUcParenR"/>
            </a:pPr>
            <a:r>
              <a:rPr lang="en-US" sz="3200">
                <a:latin typeface="Arial" charset="0"/>
                <a:ea typeface="ヒラギノ角ゴ Pro W3" charset="0"/>
                <a:cs typeface="ヒラギノ角ゴ Pro W3" charset="0"/>
              </a:rPr>
              <a:t> Really need trig and a calculator  to decide</a:t>
            </a:r>
          </a:p>
        </p:txBody>
      </p:sp>
      <p:grpSp>
        <p:nvGrpSpPr>
          <p:cNvPr id="21507" name="Group 23"/>
          <p:cNvGrpSpPr>
            <a:grpSpLocks/>
          </p:cNvGrpSpPr>
          <p:nvPr/>
        </p:nvGrpSpPr>
        <p:grpSpPr bwMode="auto">
          <a:xfrm>
            <a:off x="2790825" y="1895475"/>
            <a:ext cx="3117850" cy="3168650"/>
            <a:chOff x="1638" y="1194"/>
            <a:chExt cx="1964" cy="1996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rot="-9666143">
              <a:off x="3125" y="208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rot="-5346143">
              <a:off x="2560" y="247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rot="-1026143">
              <a:off x="2017" y="205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rot="3293857">
              <a:off x="2234" y="142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7613857">
              <a:off x="2917" y="142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 rot="-9666143">
              <a:off x="2937" y="282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 rot="-9666143">
              <a:off x="2092" y="279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 rot="-9666143">
              <a:off x="1853" y="203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 rot="-9666143">
              <a:off x="2517" y="15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 rot="-9666143">
              <a:off x="3206" y="203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1519" name="Oval 17"/>
            <p:cNvSpPr>
              <a:spLocks noChangeArrowheads="1"/>
            </p:cNvSpPr>
            <p:nvPr/>
          </p:nvSpPr>
          <p:spPr bwMode="auto">
            <a:xfrm>
              <a:off x="2552" y="227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8"/>
            <p:cNvSpPr txBox="1">
              <a:spLocks noChangeArrowheads="1"/>
            </p:cNvSpPr>
            <p:nvPr/>
          </p:nvSpPr>
          <p:spPr bwMode="auto">
            <a:xfrm>
              <a:off x="2622" y="1194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1" name="Text Box 19"/>
            <p:cNvSpPr txBox="1">
              <a:spLocks noChangeArrowheads="1"/>
            </p:cNvSpPr>
            <p:nvPr/>
          </p:nvSpPr>
          <p:spPr bwMode="auto">
            <a:xfrm>
              <a:off x="3326" y="1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2" name="Text Box 20"/>
            <p:cNvSpPr txBox="1">
              <a:spLocks noChangeArrowheads="1"/>
            </p:cNvSpPr>
            <p:nvPr/>
          </p:nvSpPr>
          <p:spPr bwMode="auto">
            <a:xfrm>
              <a:off x="3070" y="27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</a:p>
          </p:txBody>
        </p:sp>
        <p:sp>
          <p:nvSpPr>
            <p:cNvPr id="21523" name="Text Box 21"/>
            <p:cNvSpPr txBox="1">
              <a:spLocks noChangeArrowheads="1"/>
            </p:cNvSpPr>
            <p:nvPr/>
          </p:nvSpPr>
          <p:spPr bwMode="auto">
            <a:xfrm>
              <a:off x="2014" y="2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1524" name="Text Box 22"/>
            <p:cNvSpPr txBox="1">
              <a:spLocks noChangeArrowheads="1"/>
            </p:cNvSpPr>
            <p:nvPr/>
          </p:nvSpPr>
          <p:spPr bwMode="auto">
            <a:xfrm>
              <a:off x="1638" y="19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3353673" y="3378143"/>
            <a:ext cx="801430" cy="2465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9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8320088" cy="1143000"/>
          </a:xfrm>
        </p:spPr>
        <p:txBody>
          <a:bodyPr/>
          <a:lstStyle/>
          <a:p>
            <a:pPr algn="l" eaLnBrk="1" hangingPunct="1"/>
            <a:r>
              <a:rPr lang="en-US" sz="3500">
                <a:latin typeface="Arial" charset="0"/>
                <a:ea typeface="ＭＳ Ｐゴシック" charset="0"/>
                <a:cs typeface="ＭＳ Ｐゴシック" charset="0"/>
              </a:rPr>
              <a:t>1 of the 5 charges has been removed, as shown. </a:t>
            </a:r>
            <a:r>
              <a:rPr lang="en-US" sz="35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35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5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 the E field at the center?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3554" name="Group 24"/>
          <p:cNvGrpSpPr>
            <a:grpSpLocks/>
          </p:cNvGrpSpPr>
          <p:nvPr/>
        </p:nvGrpSpPr>
        <p:grpSpPr bwMode="auto">
          <a:xfrm>
            <a:off x="2790825" y="2149475"/>
            <a:ext cx="3117850" cy="2228850"/>
            <a:chOff x="1758" y="1786"/>
            <a:chExt cx="1964" cy="1404"/>
          </a:xfrm>
        </p:grpSpPr>
        <p:sp>
          <p:nvSpPr>
            <p:cNvPr id="23563" name="Line 5"/>
            <p:cNvSpPr>
              <a:spLocks noChangeShapeType="1"/>
            </p:cNvSpPr>
            <p:nvPr/>
          </p:nvSpPr>
          <p:spPr bwMode="auto">
            <a:xfrm rot="-9666143">
              <a:off x="3245" y="208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6"/>
            <p:cNvSpPr>
              <a:spLocks noChangeShapeType="1"/>
            </p:cNvSpPr>
            <p:nvPr/>
          </p:nvSpPr>
          <p:spPr bwMode="auto">
            <a:xfrm rot="-5346143">
              <a:off x="2680" y="247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7"/>
            <p:cNvSpPr>
              <a:spLocks noChangeShapeType="1"/>
            </p:cNvSpPr>
            <p:nvPr/>
          </p:nvSpPr>
          <p:spPr bwMode="auto">
            <a:xfrm rot="-1026143">
              <a:off x="2137" y="205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8"/>
            <p:cNvSpPr>
              <a:spLocks noChangeShapeType="1"/>
            </p:cNvSpPr>
            <p:nvPr/>
          </p:nvSpPr>
          <p:spPr bwMode="auto">
            <a:xfrm rot="3293857">
              <a:off x="2354" y="142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9"/>
            <p:cNvSpPr>
              <a:spLocks noChangeShapeType="1"/>
            </p:cNvSpPr>
            <p:nvPr/>
          </p:nvSpPr>
          <p:spPr bwMode="auto">
            <a:xfrm rot="7613857">
              <a:off x="3037" y="1427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10"/>
            <p:cNvSpPr>
              <a:spLocks noChangeArrowheads="1"/>
            </p:cNvSpPr>
            <p:nvPr/>
          </p:nvSpPr>
          <p:spPr bwMode="auto">
            <a:xfrm rot="-9666143">
              <a:off x="3057" y="282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11"/>
            <p:cNvSpPr>
              <a:spLocks noChangeArrowheads="1"/>
            </p:cNvSpPr>
            <p:nvPr/>
          </p:nvSpPr>
          <p:spPr bwMode="auto">
            <a:xfrm rot="-9666143">
              <a:off x="2212" y="279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12"/>
            <p:cNvSpPr>
              <a:spLocks noChangeArrowheads="1"/>
            </p:cNvSpPr>
            <p:nvPr/>
          </p:nvSpPr>
          <p:spPr bwMode="auto">
            <a:xfrm rot="-9666143">
              <a:off x="1973" y="203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Oval 14"/>
            <p:cNvSpPr>
              <a:spLocks noChangeArrowheads="1"/>
            </p:cNvSpPr>
            <p:nvPr/>
          </p:nvSpPr>
          <p:spPr bwMode="auto">
            <a:xfrm rot="-9666143">
              <a:off x="3326" y="203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Oval 15"/>
            <p:cNvSpPr>
              <a:spLocks noChangeArrowheads="1"/>
            </p:cNvSpPr>
            <p:nvPr/>
          </p:nvSpPr>
          <p:spPr bwMode="auto">
            <a:xfrm>
              <a:off x="2672" y="227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Text Box 17"/>
            <p:cNvSpPr txBox="1">
              <a:spLocks noChangeArrowheads="1"/>
            </p:cNvSpPr>
            <p:nvPr/>
          </p:nvSpPr>
          <p:spPr bwMode="auto">
            <a:xfrm>
              <a:off x="3446" y="1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3574" name="Text Box 18"/>
            <p:cNvSpPr txBox="1">
              <a:spLocks noChangeArrowheads="1"/>
            </p:cNvSpPr>
            <p:nvPr/>
          </p:nvSpPr>
          <p:spPr bwMode="auto">
            <a:xfrm>
              <a:off x="3190" y="27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3575" name="Text Box 19"/>
            <p:cNvSpPr txBox="1">
              <a:spLocks noChangeArrowheads="1"/>
            </p:cNvSpPr>
            <p:nvPr/>
          </p:nvSpPr>
          <p:spPr bwMode="auto">
            <a:xfrm>
              <a:off x="2134" y="2786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  <p:sp>
          <p:nvSpPr>
            <p:cNvPr id="23576" name="Text Box 20"/>
            <p:cNvSpPr txBox="1">
              <a:spLocks noChangeArrowheads="1"/>
            </p:cNvSpPr>
            <p:nvPr/>
          </p:nvSpPr>
          <p:spPr bwMode="auto">
            <a:xfrm>
              <a:off x="1758" y="1930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q</a:t>
              </a:r>
              <a:endParaRPr lang="en-US"/>
            </a:p>
          </p:txBody>
        </p:sp>
      </p:grpSp>
      <p:sp>
        <p:nvSpPr>
          <p:cNvPr id="276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198438" y="3662363"/>
            <a:ext cx="8432800" cy="18288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A)  +(kq/a</a:t>
            </a:r>
            <a:r>
              <a:rPr lang="en-US" sz="3000" baseline="3000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3000" b="1">
                <a:latin typeface="Arial" charset="0"/>
                <a:ea typeface="ヒラギノ角ゴ Pro W3" charset="0"/>
                <a:cs typeface="ヒラギノ角ゴ Pro W3" charset="0"/>
              </a:rPr>
              <a:t>j</a:t>
            </a: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B)  -(kq/a</a:t>
            </a:r>
            <a:r>
              <a:rPr lang="en-US" sz="3000" baseline="30000"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3000" b="1">
                <a:latin typeface="Arial" charset="0"/>
                <a:ea typeface="ヒラギノ角ゴ Pro W3" charset="0"/>
                <a:cs typeface="ヒラギノ角ゴ Pro W3" charset="0"/>
              </a:rPr>
              <a:t>j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C) 0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D) Something entirely different!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E) This is a nasty problem which I need more time to solve</a:t>
            </a:r>
          </a:p>
        </p:txBody>
      </p:sp>
      <p:sp>
        <p:nvSpPr>
          <p:cNvPr id="23556" name="Line 25"/>
          <p:cNvSpPr>
            <a:spLocks noChangeShapeType="1"/>
          </p:cNvSpPr>
          <p:nvPr/>
        </p:nvSpPr>
        <p:spPr bwMode="auto">
          <a:xfrm flipH="1" flipV="1">
            <a:off x="6146800" y="3941763"/>
            <a:ext cx="1308100" cy="3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26"/>
          <p:cNvSpPr txBox="1">
            <a:spLocks noChangeArrowheads="1"/>
          </p:cNvSpPr>
          <p:nvPr/>
        </p:nvSpPr>
        <p:spPr bwMode="auto">
          <a:xfrm>
            <a:off x="7553325" y="374332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+x</a:t>
            </a:r>
          </a:p>
        </p:txBody>
      </p:sp>
      <p:sp>
        <p:nvSpPr>
          <p:cNvPr id="23558" name="Line 27"/>
          <p:cNvSpPr>
            <a:spLocks noChangeShapeType="1"/>
          </p:cNvSpPr>
          <p:nvPr/>
        </p:nvSpPr>
        <p:spPr bwMode="auto">
          <a:xfrm rot="-5400000" flipH="1" flipV="1">
            <a:off x="5511007" y="3282156"/>
            <a:ext cx="1308100" cy="3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28"/>
          <p:cNvSpPr txBox="1">
            <a:spLocks noChangeArrowheads="1"/>
          </p:cNvSpPr>
          <p:nvPr/>
        </p:nvSpPr>
        <p:spPr bwMode="auto">
          <a:xfrm>
            <a:off x="6092825" y="219392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+y</a:t>
            </a:r>
          </a:p>
        </p:txBody>
      </p:sp>
      <p:sp>
        <p:nvSpPr>
          <p:cNvPr id="23560" name="Line 31"/>
          <p:cNvSpPr>
            <a:spLocks noChangeShapeType="1"/>
          </p:cNvSpPr>
          <p:nvPr/>
        </p:nvSpPr>
        <p:spPr bwMode="auto">
          <a:xfrm>
            <a:off x="4268788" y="19399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32"/>
          <p:cNvSpPr txBox="1">
            <a:spLocks noChangeArrowheads="1"/>
          </p:cNvSpPr>
          <p:nvPr/>
        </p:nvSpPr>
        <p:spPr bwMode="auto">
          <a:xfrm>
            <a:off x="4325938" y="21971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CED2-30BF-BB46-A3B4-10D2997B3F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349250"/>
            <a:ext cx="7772400" cy="2085975"/>
          </a:xfrm>
        </p:spPr>
        <p:txBody>
          <a:bodyPr/>
          <a:lstStyle/>
          <a:p>
            <a:pPr algn="l" eaLnBrk="1" hangingPunct="1"/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To  find the E- field at P=(x,y,z)  from a thin line (uniform linear charge density </a:t>
            </a:r>
            <a:r>
              <a:rPr lang="en-US" sz="26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</a:t>
            </a: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): </a:t>
            </a:r>
            <a:br>
              <a:rPr lang="en-US" sz="26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6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                            </a:t>
            </a:r>
            <a:r>
              <a:rPr lang="en-US" sz="16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sz="1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013" y="3838575"/>
            <a:ext cx="7351712" cy="221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A)  X		B)   y'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C)                       D)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E) Something </a:t>
            </a:r>
            <a:r>
              <a:rPr lang="en-US" sz="2400" i="1">
                <a:latin typeface="Arial" charset="0"/>
                <a:ea typeface="ヒラギノ角ゴ Pro W3" charset="0"/>
                <a:cs typeface="ヒラギノ角ゴ Pro W3" charset="0"/>
              </a:rPr>
              <a:t>completely</a:t>
            </a: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 different!! </a:t>
            </a:r>
          </a:p>
        </p:txBody>
      </p:sp>
      <p:graphicFrame>
        <p:nvGraphicFramePr>
          <p:cNvPr id="17411" name="Object 1024"/>
          <p:cNvGraphicFramePr>
            <a:graphicFrameLocks noChangeAspect="1"/>
          </p:cNvGraphicFramePr>
          <p:nvPr/>
        </p:nvGraphicFramePr>
        <p:xfrm>
          <a:off x="722313" y="977900"/>
          <a:ext cx="339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4" imgW="1371600" imgH="444500" progId="Equation.DSMT4">
                  <p:embed/>
                </p:oleObj>
              </mc:Choice>
              <mc:Fallback>
                <p:oleObj name="Equation" r:id="rId4" imgW="1371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977900"/>
                        <a:ext cx="339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7289800" y="4713288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P=(x,0,0)</a:t>
            </a: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7700963" y="4570413"/>
            <a:ext cx="115887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5810250" y="46101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7920038" y="435451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562600" y="1905000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4756150" y="3228975"/>
            <a:ext cx="879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/>
              <a:t>dl'</a:t>
            </a:r>
          </a:p>
        </p:txBody>
      </p:sp>
      <p:graphicFrame>
        <p:nvGraphicFramePr>
          <p:cNvPr id="190466" name="Object 1026"/>
          <p:cNvGraphicFramePr>
            <a:graphicFrameLocks noChangeAspect="1"/>
          </p:cNvGraphicFramePr>
          <p:nvPr/>
        </p:nvGraphicFramePr>
        <p:xfrm>
          <a:off x="2944813" y="4511675"/>
          <a:ext cx="13779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6" imgW="622300" imgH="279400" progId="Equation.3">
                  <p:embed/>
                </p:oleObj>
              </mc:Choice>
              <mc:Fallback>
                <p:oleObj name="Equation" r:id="rId6" imgW="622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511675"/>
                        <a:ext cx="13779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7" name="Object 1027"/>
          <p:cNvGraphicFramePr>
            <a:graphicFrameLocks noChangeAspect="1"/>
          </p:cNvGraphicFramePr>
          <p:nvPr/>
        </p:nvGraphicFramePr>
        <p:xfrm>
          <a:off x="735013" y="4525963"/>
          <a:ext cx="15017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8" imgW="622300" imgH="254000" progId="Equation.3">
                  <p:embed/>
                </p:oleObj>
              </mc:Choice>
              <mc:Fallback>
                <p:oleObj name="Equation" r:id="rId8" imgW="622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525963"/>
                        <a:ext cx="15017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7"/>
          <p:cNvSpPr>
            <a:spLocks noChangeArrowheads="1"/>
          </p:cNvSpPr>
          <p:nvPr/>
        </p:nvSpPr>
        <p:spPr bwMode="auto">
          <a:xfrm>
            <a:off x="5638800" y="2514600"/>
            <a:ext cx="254000" cy="2095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5638800" y="3327400"/>
            <a:ext cx="254000" cy="406400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9"/>
          <p:cNvSpPr>
            <a:spLocks noChangeShapeType="1"/>
          </p:cNvSpPr>
          <p:nvPr/>
        </p:nvSpPr>
        <p:spPr bwMode="auto">
          <a:xfrm rot="-5400000">
            <a:off x="5130800" y="4146550"/>
            <a:ext cx="895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5126038" y="3830638"/>
            <a:ext cx="6969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000" b="1"/>
              <a:t>r'</a:t>
            </a:r>
            <a:endParaRPr lang="en-US" sz="3000"/>
          </a:p>
        </p:txBody>
      </p:sp>
      <p:sp>
        <p:nvSpPr>
          <p:cNvPr id="17426" name="Text Box 21"/>
          <p:cNvSpPr txBox="1">
            <a:spLocks noChangeArrowheads="1"/>
          </p:cNvSpPr>
          <p:nvPr/>
        </p:nvSpPr>
        <p:spPr bwMode="auto">
          <a:xfrm>
            <a:off x="6726238" y="4592638"/>
            <a:ext cx="3413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000" b="1"/>
              <a:t>r</a:t>
            </a:r>
            <a:endParaRPr lang="en-US" sz="3000"/>
          </a:p>
        </p:txBody>
      </p:sp>
      <p:graphicFrame>
        <p:nvGraphicFramePr>
          <p:cNvPr id="17428" name="Object 1026"/>
          <p:cNvGraphicFramePr>
            <a:graphicFrameLocks noChangeAspect="1"/>
          </p:cNvGraphicFramePr>
          <p:nvPr/>
        </p:nvGraphicFramePr>
        <p:xfrm>
          <a:off x="2009775" y="2136775"/>
          <a:ext cx="13716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3" name="Equation" r:id="rId10" imgW="469900" imgH="279400" progId="Equation.3">
                  <p:embed/>
                </p:oleObj>
              </mc:Choice>
              <mc:Fallback>
                <p:oleObj name="Equation" r:id="rId10" imgW="469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136775"/>
                        <a:ext cx="13716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28"/>
          <p:cNvSpPr txBox="1">
            <a:spLocks noChangeArrowheads="1"/>
          </p:cNvSpPr>
          <p:nvPr/>
        </p:nvSpPr>
        <p:spPr bwMode="auto">
          <a:xfrm>
            <a:off x="7285038" y="4386263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P=(x,0,0)</a:t>
            </a:r>
          </a:p>
        </p:txBody>
      </p:sp>
      <p:sp>
        <p:nvSpPr>
          <p:cNvPr id="19458" name="Oval 1029"/>
          <p:cNvSpPr>
            <a:spLocks noChangeArrowheads="1"/>
          </p:cNvSpPr>
          <p:nvPr/>
        </p:nvSpPr>
        <p:spPr bwMode="auto">
          <a:xfrm>
            <a:off x="7940675" y="4202113"/>
            <a:ext cx="115888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1030"/>
          <p:cNvSpPr>
            <a:spLocks noChangeShapeType="1"/>
          </p:cNvSpPr>
          <p:nvPr/>
        </p:nvSpPr>
        <p:spPr bwMode="auto">
          <a:xfrm>
            <a:off x="6049963" y="42418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1031"/>
          <p:cNvSpPr txBox="1">
            <a:spLocks noChangeArrowheads="1"/>
          </p:cNvSpPr>
          <p:nvPr/>
        </p:nvSpPr>
        <p:spPr bwMode="auto">
          <a:xfrm>
            <a:off x="8159750" y="398621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19461" name="Text Box 1032"/>
          <p:cNvSpPr txBox="1">
            <a:spLocks noChangeArrowheads="1"/>
          </p:cNvSpPr>
          <p:nvPr/>
        </p:nvSpPr>
        <p:spPr bwMode="auto">
          <a:xfrm>
            <a:off x="5729288" y="1652588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19462" name="Text Box 1033"/>
          <p:cNvSpPr txBox="1">
            <a:spLocks noChangeArrowheads="1"/>
          </p:cNvSpPr>
          <p:nvPr/>
        </p:nvSpPr>
        <p:spPr bwMode="auto">
          <a:xfrm>
            <a:off x="5287963" y="2860675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/>
              <a:t>dl'</a:t>
            </a:r>
          </a:p>
        </p:txBody>
      </p:sp>
      <p:grpSp>
        <p:nvGrpSpPr>
          <p:cNvPr id="19463" name="Group 1034"/>
          <p:cNvGrpSpPr>
            <a:grpSpLocks/>
          </p:cNvGrpSpPr>
          <p:nvPr/>
        </p:nvGrpSpPr>
        <p:grpSpPr bwMode="auto">
          <a:xfrm>
            <a:off x="6149975" y="3049588"/>
            <a:ext cx="1550988" cy="1238250"/>
            <a:chOff x="3019" y="2145"/>
            <a:chExt cx="977" cy="780"/>
          </a:xfrm>
        </p:grpSpPr>
        <p:sp>
          <p:nvSpPr>
            <p:cNvPr id="19471" name="Line 1035"/>
            <p:cNvSpPr>
              <a:spLocks noChangeShapeType="1"/>
            </p:cNvSpPr>
            <p:nvPr/>
          </p:nvSpPr>
          <p:spPr bwMode="auto">
            <a:xfrm rot="10135301" flipH="1" flipV="1">
              <a:off x="3019" y="2145"/>
              <a:ext cx="977" cy="7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72" name="Object 1030"/>
            <p:cNvGraphicFramePr>
              <a:graphicFrameLocks noChangeAspect="1"/>
            </p:cNvGraphicFramePr>
            <p:nvPr/>
          </p:nvGraphicFramePr>
          <p:xfrm>
            <a:off x="3560" y="2164"/>
            <a:ext cx="264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83" name="Equation" r:id="rId4" imgW="152400" imgH="190500" progId="Equation.3">
                    <p:embed/>
                  </p:oleObj>
                </mc:Choice>
                <mc:Fallback>
                  <p:oleObj name="Equation" r:id="rId4" imgW="1524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164"/>
                          <a:ext cx="264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4" name="Rectangle 1037"/>
          <p:cNvSpPr>
            <a:spLocks noChangeArrowheads="1"/>
          </p:cNvSpPr>
          <p:nvPr/>
        </p:nvSpPr>
        <p:spPr bwMode="auto">
          <a:xfrm>
            <a:off x="5878513" y="2146300"/>
            <a:ext cx="254000" cy="2095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038"/>
          <p:cNvSpPr>
            <a:spLocks noChangeArrowheads="1"/>
          </p:cNvSpPr>
          <p:nvPr/>
        </p:nvSpPr>
        <p:spPr bwMode="auto">
          <a:xfrm>
            <a:off x="5878513" y="2959100"/>
            <a:ext cx="254000" cy="406400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39"/>
          <p:cNvSpPr>
            <a:spLocks noChangeShapeType="1"/>
          </p:cNvSpPr>
          <p:nvPr/>
        </p:nvSpPr>
        <p:spPr bwMode="auto">
          <a:xfrm rot="-5400000">
            <a:off x="5370513" y="3778250"/>
            <a:ext cx="895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040"/>
          <p:cNvSpPr txBox="1">
            <a:spLocks noChangeArrowheads="1"/>
          </p:cNvSpPr>
          <p:nvPr/>
        </p:nvSpPr>
        <p:spPr bwMode="auto">
          <a:xfrm>
            <a:off x="4487863" y="3308350"/>
            <a:ext cx="1358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1"/>
              <a:t>r'</a:t>
            </a:r>
            <a:r>
              <a:rPr lang="en-US"/>
              <a:t>=</a:t>
            </a:r>
          </a:p>
          <a:p>
            <a:r>
              <a:rPr lang="en-US"/>
              <a:t>(0,y',0)</a:t>
            </a:r>
          </a:p>
        </p:txBody>
      </p:sp>
      <p:sp>
        <p:nvSpPr>
          <p:cNvPr id="19468" name="Text Box 1041"/>
          <p:cNvSpPr txBox="1">
            <a:spLocks noChangeArrowheads="1"/>
          </p:cNvSpPr>
          <p:nvPr/>
        </p:nvSpPr>
        <p:spPr bwMode="auto">
          <a:xfrm>
            <a:off x="6723063" y="4224338"/>
            <a:ext cx="3413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000" b="1"/>
              <a:t>r</a:t>
            </a:r>
            <a:endParaRPr lang="en-US" sz="3000"/>
          </a:p>
        </p:txBody>
      </p:sp>
      <p:graphicFrame>
        <p:nvGraphicFramePr>
          <p:cNvPr id="19469" name="Object 1024"/>
          <p:cNvGraphicFramePr>
            <a:graphicFrameLocks noChangeAspect="1"/>
          </p:cNvGraphicFramePr>
          <p:nvPr/>
        </p:nvGraphicFramePr>
        <p:xfrm>
          <a:off x="177800" y="322263"/>
          <a:ext cx="32178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4" name="Equation" r:id="rId6" imgW="1231900" imgH="482600" progId="Equation.3">
                  <p:embed/>
                </p:oleObj>
              </mc:Choice>
              <mc:Fallback>
                <p:oleObj name="Equation" r:id="rId6" imgW="1231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322263"/>
                        <a:ext cx="32178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689350" y="444500"/>
            <a:ext cx="965200" cy="815975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,so</a:t>
            </a:r>
          </a:p>
        </p:txBody>
      </p:sp>
      <p:sp>
        <p:nvSpPr>
          <p:cNvPr id="21506" name="Text Box 1028"/>
          <p:cNvSpPr txBox="1">
            <a:spLocks noChangeArrowheads="1"/>
          </p:cNvSpPr>
          <p:nvPr/>
        </p:nvSpPr>
        <p:spPr bwMode="auto">
          <a:xfrm>
            <a:off x="7285038" y="4386263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P=(x,0,0)</a:t>
            </a:r>
          </a:p>
        </p:txBody>
      </p:sp>
      <p:sp>
        <p:nvSpPr>
          <p:cNvPr id="21507" name="Oval 1029"/>
          <p:cNvSpPr>
            <a:spLocks noChangeArrowheads="1"/>
          </p:cNvSpPr>
          <p:nvPr/>
        </p:nvSpPr>
        <p:spPr bwMode="auto">
          <a:xfrm>
            <a:off x="7940675" y="4202113"/>
            <a:ext cx="115888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1030"/>
          <p:cNvSpPr>
            <a:spLocks noChangeShapeType="1"/>
          </p:cNvSpPr>
          <p:nvPr/>
        </p:nvSpPr>
        <p:spPr bwMode="auto">
          <a:xfrm>
            <a:off x="6049963" y="42418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1031"/>
          <p:cNvSpPr txBox="1">
            <a:spLocks noChangeArrowheads="1"/>
          </p:cNvSpPr>
          <p:nvPr/>
        </p:nvSpPr>
        <p:spPr bwMode="auto">
          <a:xfrm>
            <a:off x="8159750" y="398621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1510" name="Text Box 1032"/>
          <p:cNvSpPr txBox="1">
            <a:spLocks noChangeArrowheads="1"/>
          </p:cNvSpPr>
          <p:nvPr/>
        </p:nvSpPr>
        <p:spPr bwMode="auto">
          <a:xfrm>
            <a:off x="5729288" y="1652588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21511" name="Text Box 1033"/>
          <p:cNvSpPr txBox="1">
            <a:spLocks noChangeArrowheads="1"/>
          </p:cNvSpPr>
          <p:nvPr/>
        </p:nvSpPr>
        <p:spPr bwMode="auto">
          <a:xfrm>
            <a:off x="5287963" y="2860675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/>
              <a:t>dl'</a:t>
            </a:r>
          </a:p>
        </p:txBody>
      </p:sp>
      <p:grpSp>
        <p:nvGrpSpPr>
          <p:cNvPr id="21512" name="Group 1034"/>
          <p:cNvGrpSpPr>
            <a:grpSpLocks/>
          </p:cNvGrpSpPr>
          <p:nvPr/>
        </p:nvGrpSpPr>
        <p:grpSpPr bwMode="auto">
          <a:xfrm>
            <a:off x="6149975" y="3049588"/>
            <a:ext cx="1550988" cy="1238250"/>
            <a:chOff x="3019" y="2145"/>
            <a:chExt cx="977" cy="780"/>
          </a:xfrm>
        </p:grpSpPr>
        <p:sp>
          <p:nvSpPr>
            <p:cNvPr id="21522" name="Line 1035"/>
            <p:cNvSpPr>
              <a:spLocks noChangeShapeType="1"/>
            </p:cNvSpPr>
            <p:nvPr/>
          </p:nvSpPr>
          <p:spPr bwMode="auto">
            <a:xfrm rot="10135301" flipH="1" flipV="1">
              <a:off x="3019" y="2145"/>
              <a:ext cx="977" cy="7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23" name="Object 1030"/>
            <p:cNvGraphicFramePr>
              <a:graphicFrameLocks noChangeAspect="1"/>
            </p:cNvGraphicFramePr>
            <p:nvPr/>
          </p:nvGraphicFramePr>
          <p:xfrm>
            <a:off x="3560" y="2164"/>
            <a:ext cx="264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37" name="Equation" r:id="rId4" imgW="152400" imgH="190500" progId="Equation.3">
                    <p:embed/>
                  </p:oleObj>
                </mc:Choice>
                <mc:Fallback>
                  <p:oleObj name="Equation" r:id="rId4" imgW="1524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164"/>
                          <a:ext cx="264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3" name="Rectangle 1037"/>
          <p:cNvSpPr>
            <a:spLocks noChangeArrowheads="1"/>
          </p:cNvSpPr>
          <p:nvPr/>
        </p:nvSpPr>
        <p:spPr bwMode="auto">
          <a:xfrm>
            <a:off x="5878513" y="2146300"/>
            <a:ext cx="254000" cy="2095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38"/>
          <p:cNvSpPr>
            <a:spLocks noChangeArrowheads="1"/>
          </p:cNvSpPr>
          <p:nvPr/>
        </p:nvSpPr>
        <p:spPr bwMode="auto">
          <a:xfrm>
            <a:off x="5878513" y="2959100"/>
            <a:ext cx="254000" cy="406400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039"/>
          <p:cNvSpPr>
            <a:spLocks noChangeShapeType="1"/>
          </p:cNvSpPr>
          <p:nvPr/>
        </p:nvSpPr>
        <p:spPr bwMode="auto">
          <a:xfrm rot="-5400000">
            <a:off x="5370513" y="3778250"/>
            <a:ext cx="895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40"/>
          <p:cNvSpPr txBox="1">
            <a:spLocks noChangeArrowheads="1"/>
          </p:cNvSpPr>
          <p:nvPr/>
        </p:nvSpPr>
        <p:spPr bwMode="auto">
          <a:xfrm>
            <a:off x="4487863" y="3308350"/>
            <a:ext cx="1358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b="1"/>
              <a:t>r'</a:t>
            </a:r>
            <a:r>
              <a:rPr lang="en-US"/>
              <a:t>=</a:t>
            </a:r>
          </a:p>
          <a:p>
            <a:r>
              <a:rPr lang="en-US"/>
              <a:t>(0,y',0)</a:t>
            </a:r>
          </a:p>
        </p:txBody>
      </p:sp>
      <p:sp>
        <p:nvSpPr>
          <p:cNvPr id="21517" name="Text Box 1041"/>
          <p:cNvSpPr txBox="1">
            <a:spLocks noChangeArrowheads="1"/>
          </p:cNvSpPr>
          <p:nvPr/>
        </p:nvSpPr>
        <p:spPr bwMode="auto">
          <a:xfrm>
            <a:off x="6723063" y="4224338"/>
            <a:ext cx="3413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000" b="1"/>
              <a:t>r</a:t>
            </a:r>
            <a:endParaRPr lang="en-US" sz="3000"/>
          </a:p>
        </p:txBody>
      </p:sp>
      <p:graphicFrame>
        <p:nvGraphicFramePr>
          <p:cNvPr id="21518" name="Object 1024"/>
          <p:cNvGraphicFramePr>
            <a:graphicFrameLocks noChangeAspect="1"/>
          </p:cNvGraphicFramePr>
          <p:nvPr/>
        </p:nvGraphicFramePr>
        <p:xfrm>
          <a:off x="177800" y="322263"/>
          <a:ext cx="32178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8" name="Equation" r:id="rId6" imgW="1231900" imgH="482600" progId="Equation.3">
                  <p:embed/>
                </p:oleObj>
              </mc:Choice>
              <mc:Fallback>
                <p:oleObj name="Equation" r:id="rId6" imgW="1231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322263"/>
                        <a:ext cx="32178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025"/>
          <p:cNvGraphicFramePr>
            <a:graphicFrameLocks noChangeAspect="1"/>
          </p:cNvGraphicFramePr>
          <p:nvPr/>
        </p:nvGraphicFramePr>
        <p:xfrm>
          <a:off x="4730750" y="339725"/>
          <a:ext cx="351313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9" name="Equation" r:id="rId8" imgW="1358900" imgH="406400" progId="Equation.3">
                  <p:embed/>
                </p:oleObj>
              </mc:Choice>
              <mc:Fallback>
                <p:oleObj name="Equation" r:id="rId8" imgW="13589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339725"/>
                        <a:ext cx="3513138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026"/>
          <p:cNvGraphicFramePr>
            <a:graphicFrameLocks noChangeAspect="1"/>
          </p:cNvGraphicFramePr>
          <p:nvPr/>
        </p:nvGraphicFramePr>
        <p:xfrm>
          <a:off x="223838" y="1577975"/>
          <a:ext cx="6729412" cy="474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0" name="Equation" r:id="rId10" imgW="2413000" imgH="1701800" progId="Equation.3">
                  <p:embed/>
                </p:oleObj>
              </mc:Choice>
              <mc:Fallback>
                <p:oleObj name="Equation" r:id="rId10" imgW="2413000" imgH="170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577975"/>
                        <a:ext cx="6729412" cy="474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03E1-1177-5645-A36A-AD61D2412D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850900"/>
            <a:ext cx="7772400" cy="2695575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To  find the E- field at P from a thin ring (radius R, uniform linear charge density </a:t>
            </a:r>
            <a:r>
              <a:rPr lang="en-US" sz="3600">
                <a:latin typeface="Symbol" charset="0"/>
                <a:ea typeface="ヒラギノ角ゴ Pro W3" charset="0"/>
                <a:cs typeface="ヒラギノ角ゴ Pro W3" charset="0"/>
                <a:sym typeface="Symbol" charset="0"/>
              </a:rPr>
              <a:t>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):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8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     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3554" name="Oval 9"/>
          <p:cNvSpPr>
            <a:spLocks noChangeArrowheads="1"/>
          </p:cNvSpPr>
          <p:nvPr/>
        </p:nvSpPr>
        <p:spPr bwMode="auto">
          <a:xfrm>
            <a:off x="3584575" y="3516313"/>
            <a:ext cx="4978400" cy="1200150"/>
          </a:xfrm>
          <a:prstGeom prst="ellips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10"/>
          <p:cNvSpPr>
            <a:spLocks noChangeShapeType="1"/>
          </p:cNvSpPr>
          <p:nvPr/>
        </p:nvSpPr>
        <p:spPr bwMode="auto">
          <a:xfrm flipV="1">
            <a:off x="6076950" y="2597150"/>
            <a:ext cx="0" cy="147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6" name="Object 11"/>
          <p:cNvGraphicFramePr>
            <a:graphicFrameLocks noChangeAspect="1"/>
          </p:cNvGraphicFramePr>
          <p:nvPr/>
        </p:nvGraphicFramePr>
        <p:xfrm>
          <a:off x="746125" y="2049463"/>
          <a:ext cx="359568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8" name="Equation" r:id="rId4" imgW="1371600" imgH="444500" progId="Equation.DSMT4">
                  <p:embed/>
                </p:oleObj>
              </mc:Choice>
              <mc:Fallback>
                <p:oleObj name="Equation" r:id="rId4" imgW="1371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2049463"/>
                        <a:ext cx="3595688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2268538" y="3471863"/>
          <a:ext cx="47466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9" name="Equation" r:id="rId6" imgW="152400" imgH="190500" progId="Equation.DSMT4">
                  <p:embed/>
                </p:oleObj>
              </mc:Choice>
              <mc:Fallback>
                <p:oleObj name="Equation" r:id="rId6" imgW="152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471863"/>
                        <a:ext cx="47466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5511800" y="1960563"/>
            <a:ext cx="2051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/>
              <a:t>P=(0,0,z)</a:t>
            </a:r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 flipH="1">
            <a:off x="3676650" y="4092575"/>
            <a:ext cx="2366963" cy="3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4438650" y="3887788"/>
            <a:ext cx="354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R</a:t>
            </a:r>
          </a:p>
        </p:txBody>
      </p:sp>
      <p:sp>
        <p:nvSpPr>
          <p:cNvPr id="23561" name="Oval 18"/>
          <p:cNvSpPr>
            <a:spLocks noChangeArrowheads="1"/>
          </p:cNvSpPr>
          <p:nvPr/>
        </p:nvSpPr>
        <p:spPr bwMode="auto">
          <a:xfrm>
            <a:off x="6011863" y="2557463"/>
            <a:ext cx="115887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23"/>
          <p:cNvSpPr>
            <a:spLocks noChangeShapeType="1"/>
          </p:cNvSpPr>
          <p:nvPr/>
        </p:nvSpPr>
        <p:spPr bwMode="auto">
          <a:xfrm>
            <a:off x="6115050" y="40703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24"/>
          <p:cNvSpPr txBox="1">
            <a:spLocks noChangeArrowheads="1"/>
          </p:cNvSpPr>
          <p:nvPr/>
        </p:nvSpPr>
        <p:spPr bwMode="auto">
          <a:xfrm>
            <a:off x="7970838" y="381476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3564" name="Line 25"/>
          <p:cNvSpPr>
            <a:spLocks noChangeShapeType="1"/>
          </p:cNvSpPr>
          <p:nvPr/>
        </p:nvSpPr>
        <p:spPr bwMode="auto">
          <a:xfrm flipV="1">
            <a:off x="6089650" y="3530600"/>
            <a:ext cx="592138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6135688" y="3441700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7127875" y="3557588"/>
            <a:ext cx="657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/>
              <a:t>dl'</a:t>
            </a:r>
          </a:p>
        </p:txBody>
      </p:sp>
      <p:sp>
        <p:nvSpPr>
          <p:cNvPr id="23567" name="Text Box 32"/>
          <p:cNvSpPr txBox="1">
            <a:spLocks noChangeArrowheads="1"/>
          </p:cNvSpPr>
          <p:nvPr/>
        </p:nvSpPr>
        <p:spPr bwMode="auto">
          <a:xfrm>
            <a:off x="6403975" y="3940175"/>
            <a:ext cx="250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>
                <a:solidFill>
                  <a:srgbClr val="800080"/>
                </a:solidFill>
              </a:rPr>
              <a:t>B</a:t>
            </a:r>
            <a:endParaRPr lang="en-US">
              <a:solidFill>
                <a:srgbClr val="FF00FF"/>
              </a:solidFill>
            </a:endParaRPr>
          </a:p>
        </p:txBody>
      </p:sp>
      <p:sp>
        <p:nvSpPr>
          <p:cNvPr id="23568" name="Line 42"/>
          <p:cNvSpPr>
            <a:spLocks noChangeShapeType="1"/>
          </p:cNvSpPr>
          <p:nvPr/>
        </p:nvSpPr>
        <p:spPr bwMode="auto">
          <a:xfrm flipH="1" flipV="1">
            <a:off x="7215188" y="3582988"/>
            <a:ext cx="273050" cy="349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41" name="Group 41"/>
          <p:cNvGrpSpPr>
            <a:grpSpLocks/>
          </p:cNvGrpSpPr>
          <p:nvPr/>
        </p:nvGrpSpPr>
        <p:grpSpPr bwMode="auto">
          <a:xfrm>
            <a:off x="661988" y="5035550"/>
            <a:ext cx="7772400" cy="1287463"/>
            <a:chOff x="417" y="3172"/>
            <a:chExt cx="4896" cy="811"/>
          </a:xfrm>
        </p:grpSpPr>
        <p:sp>
          <p:nvSpPr>
            <p:cNvPr id="23580" name="Text Box 40"/>
            <p:cNvSpPr txBox="1">
              <a:spLocks noChangeArrowheads="1"/>
            </p:cNvSpPr>
            <p:nvPr/>
          </p:nvSpPr>
          <p:spPr bwMode="auto">
            <a:xfrm>
              <a:off x="417" y="3172"/>
              <a:ext cx="4896" cy="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/>
                <a:t>E) NONE of the arrows shown correctly represents</a:t>
              </a:r>
            </a:p>
          </p:txBody>
        </p:sp>
        <p:graphicFrame>
          <p:nvGraphicFramePr>
            <p:cNvPr id="23581" name="Object 36"/>
            <p:cNvGraphicFramePr>
              <a:graphicFrameLocks noChangeAspect="1"/>
            </p:cNvGraphicFramePr>
            <p:nvPr/>
          </p:nvGraphicFramePr>
          <p:xfrm>
            <a:off x="3324" y="3473"/>
            <a:ext cx="358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50" name="Equation" r:id="rId8" imgW="152400" imgH="190500" progId="Equation.3">
                    <p:embed/>
                  </p:oleObj>
                </mc:Choice>
                <mc:Fallback>
                  <p:oleObj name="Equation" r:id="rId8" imgW="1524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" y="3473"/>
                          <a:ext cx="358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5453063" y="2590800"/>
            <a:ext cx="2333625" cy="1465263"/>
            <a:chOff x="3435" y="1632"/>
            <a:chExt cx="1470" cy="923"/>
          </a:xfrm>
        </p:grpSpPr>
        <p:sp>
          <p:nvSpPr>
            <p:cNvPr id="23572" name="Rectangle 21"/>
            <p:cNvSpPr>
              <a:spLocks noChangeArrowheads="1"/>
            </p:cNvSpPr>
            <p:nvPr/>
          </p:nvSpPr>
          <p:spPr bwMode="auto">
            <a:xfrm rot="-5016996">
              <a:off x="4583" y="2156"/>
              <a:ext cx="46" cy="215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28"/>
            <p:cNvSpPr>
              <a:spLocks noChangeShapeType="1"/>
            </p:cNvSpPr>
            <p:nvPr/>
          </p:nvSpPr>
          <p:spPr bwMode="auto">
            <a:xfrm flipV="1">
              <a:off x="3867" y="2316"/>
              <a:ext cx="763" cy="218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9"/>
            <p:cNvSpPr>
              <a:spLocks noChangeShapeType="1"/>
            </p:cNvSpPr>
            <p:nvPr/>
          </p:nvSpPr>
          <p:spPr bwMode="auto">
            <a:xfrm flipH="1" flipV="1">
              <a:off x="3767" y="1650"/>
              <a:ext cx="11" cy="905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30"/>
            <p:cNvSpPr>
              <a:spLocks noChangeShapeType="1"/>
            </p:cNvSpPr>
            <p:nvPr/>
          </p:nvSpPr>
          <p:spPr bwMode="auto">
            <a:xfrm flipH="1" flipV="1">
              <a:off x="3895" y="1649"/>
              <a:ext cx="715" cy="557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31"/>
            <p:cNvSpPr txBox="1">
              <a:spLocks noChangeArrowheads="1"/>
            </p:cNvSpPr>
            <p:nvPr/>
          </p:nvSpPr>
          <p:spPr bwMode="auto">
            <a:xfrm>
              <a:off x="3435" y="1811"/>
              <a:ext cx="23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>
                  <a:solidFill>
                    <a:srgbClr val="800080"/>
                  </a:solidFill>
                </a:rPr>
                <a:t>A</a:t>
              </a:r>
              <a:endParaRPr lang="en-US">
                <a:solidFill>
                  <a:srgbClr val="FF00FF"/>
                </a:solidFill>
              </a:endParaRPr>
            </a:p>
          </p:txBody>
        </p:sp>
        <p:sp>
          <p:nvSpPr>
            <p:cNvPr id="23577" name="Text Box 33"/>
            <p:cNvSpPr txBox="1">
              <a:spLocks noChangeArrowheads="1"/>
            </p:cNvSpPr>
            <p:nvPr/>
          </p:nvSpPr>
          <p:spPr bwMode="auto">
            <a:xfrm>
              <a:off x="4190" y="1632"/>
              <a:ext cx="39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>
                  <a:solidFill>
                    <a:srgbClr val="800080"/>
                  </a:solidFill>
                </a:rPr>
                <a:t>C</a:t>
              </a:r>
              <a:endParaRPr lang="en-US" sz="3600">
                <a:solidFill>
                  <a:srgbClr val="FF00FF"/>
                </a:solidFill>
              </a:endParaRPr>
            </a:p>
          </p:txBody>
        </p:sp>
        <p:sp>
          <p:nvSpPr>
            <p:cNvPr id="23578" name="Line 34"/>
            <p:cNvSpPr>
              <a:spLocks noChangeShapeType="1"/>
            </p:cNvSpPr>
            <p:nvPr/>
          </p:nvSpPr>
          <p:spPr bwMode="auto">
            <a:xfrm flipH="1" flipV="1">
              <a:off x="4446" y="2233"/>
              <a:ext cx="106" cy="16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Text Box 35"/>
            <p:cNvSpPr txBox="1">
              <a:spLocks noChangeArrowheads="1"/>
            </p:cNvSpPr>
            <p:nvPr/>
          </p:nvSpPr>
          <p:spPr bwMode="auto">
            <a:xfrm>
              <a:off x="4681" y="1958"/>
              <a:ext cx="2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r>
                <a:rPr lang="en-US" sz="3600">
                  <a:solidFill>
                    <a:srgbClr val="800080"/>
                  </a:solidFill>
                </a:rPr>
                <a:t>D</a:t>
              </a:r>
              <a:endParaRPr lang="en-US" sz="3600">
                <a:solidFill>
                  <a:srgbClr val="FF00FF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B7AEC-99D8-ED41-B1F1-43EE6F5C53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536575"/>
            <a:ext cx="7772400" cy="2695575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To  find the E- field at P from a thin ring (radius a, uniform linear charge density </a:t>
            </a:r>
            <a:r>
              <a:rPr lang="en-US" sz="3600">
                <a:latin typeface="Symbol" charset="0"/>
                <a:ea typeface="ヒラギノ角ゴ Pro W3" charset="0"/>
                <a:cs typeface="ヒラギノ角ゴ Pro W3" charset="0"/>
                <a:sym typeface="Symbol" charset="0"/>
              </a:rPr>
              <a:t>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): 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     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1963" y="3643313"/>
            <a:ext cx="7785100" cy="2433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B)  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C)                      D)   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E) Something </a:t>
            </a:r>
            <a:r>
              <a:rPr lang="en-US" sz="3600" i="1">
                <a:latin typeface="Arial" charset="0"/>
                <a:ea typeface="ヒラギノ角ゴ Pro W3" charset="0"/>
                <a:cs typeface="ヒラギノ角ゴ Pro W3" charset="0"/>
              </a:rPr>
              <a:t>completely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 different!! 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660900" y="3554413"/>
            <a:ext cx="3565525" cy="704850"/>
          </a:xfrm>
          <a:prstGeom prst="ellips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V="1">
            <a:off x="6457950" y="2425700"/>
            <a:ext cx="0" cy="147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5" name="Object 6"/>
          <p:cNvGraphicFramePr>
            <a:graphicFrameLocks noChangeAspect="1"/>
          </p:cNvGraphicFramePr>
          <p:nvPr/>
        </p:nvGraphicFramePr>
        <p:xfrm>
          <a:off x="730250" y="1779588"/>
          <a:ext cx="387350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9" name="Equation" r:id="rId4" imgW="1371600" imgH="444500" progId="Equation.DSMT4">
                  <p:embed/>
                </p:oleObj>
              </mc:Choice>
              <mc:Fallback>
                <p:oleObj name="Equation" r:id="rId4" imgW="1371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779588"/>
                        <a:ext cx="3873500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2333625" y="3046413"/>
          <a:ext cx="5365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0" name="Equation" r:id="rId6" imgW="152400" imgH="139700" progId="Equation.DSMT4">
                  <p:embed/>
                </p:oleObj>
              </mc:Choice>
              <mc:Fallback>
                <p:oleObj name="Equation" r:id="rId6" imgW="1524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3046413"/>
                        <a:ext cx="5365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6083300" y="1906588"/>
            <a:ext cx="1844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/>
              <a:t>P=(0,0,z)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648200" y="3886200"/>
            <a:ext cx="1757363" cy="3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503863" y="3640138"/>
            <a:ext cx="354012" cy="549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000"/>
              <a:t>a</a:t>
            </a:r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6392863" y="2386013"/>
            <a:ext cx="115887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 rot="-5016996">
            <a:off x="7436644" y="3437731"/>
            <a:ext cx="73025" cy="34131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6496050" y="38989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8351838" y="364331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V="1">
            <a:off x="6470650" y="3359150"/>
            <a:ext cx="592138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721475" y="3049588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7448550" y="3025775"/>
            <a:ext cx="58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200"/>
              <a:t>dl'</a:t>
            </a:r>
          </a:p>
        </p:txBody>
      </p:sp>
      <p:graphicFrame>
        <p:nvGraphicFramePr>
          <p:cNvPr id="38940" name="Object 28"/>
          <p:cNvGraphicFramePr>
            <a:graphicFrameLocks noChangeAspect="1"/>
          </p:cNvGraphicFramePr>
          <p:nvPr/>
        </p:nvGraphicFramePr>
        <p:xfrm>
          <a:off x="968375" y="3573463"/>
          <a:ext cx="16478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1" name="Equation" r:id="rId8" imgW="571500" imgH="254000" progId="Equation.3">
                  <p:embed/>
                </p:oleObj>
              </mc:Choice>
              <mc:Fallback>
                <p:oleObj name="Equation" r:id="rId8" imgW="571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573463"/>
                        <a:ext cx="16478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1" name="Object 29"/>
          <p:cNvGraphicFramePr>
            <a:graphicFrameLocks noChangeAspect="1"/>
          </p:cNvGraphicFramePr>
          <p:nvPr/>
        </p:nvGraphicFramePr>
        <p:xfrm>
          <a:off x="1038225" y="4937125"/>
          <a:ext cx="17383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2" name="Equation" r:id="rId10" imgW="596900" imgH="304800" progId="Equation.3">
                  <p:embed/>
                </p:oleObj>
              </mc:Choice>
              <mc:Fallback>
                <p:oleObj name="Equation" r:id="rId10" imgW="5969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4937125"/>
                        <a:ext cx="17383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B7AEC-99D8-ED41-B1F1-43EE6F5C53D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155575"/>
            <a:ext cx="8213725" cy="11430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latin typeface="Arial" charset="0"/>
                <a:ea typeface="ヒラギノ角ゴ Pro W3" charset="0"/>
                <a:cs typeface="ヒラギノ角ゴ Pro W3" charset="0"/>
              </a:rPr>
              <a:t>Griffiths p. 64 finds E </a:t>
            </a:r>
            <a:r>
              <a:rPr lang="en-US" sz="3600" dirty="0">
                <a:latin typeface="Arial" charset="0"/>
                <a:ea typeface="ヒラギノ角ゴ Pro W3" charset="0"/>
                <a:cs typeface="ヒラギノ角ゴ Pro W3" charset="0"/>
              </a:rPr>
              <a:t>a distance z from a line segment with charge density </a:t>
            </a:r>
            <a:r>
              <a:rPr lang="en-US" sz="3600" dirty="0">
                <a:latin typeface="Symbol" charset="0"/>
                <a:ea typeface="ヒラギノ角ゴ Pro W3" charset="0"/>
                <a:cs typeface="ヒラギノ角ゴ Pro W3" charset="0"/>
                <a:sym typeface="Symbol" charset="0"/>
              </a:rPr>
              <a:t></a:t>
            </a: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884488"/>
            <a:ext cx="8494713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is the approx. form for E, if z&gt;&gt;L?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A)  0      B)  1      C)  1/z	D)  1/z^2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E)  None of these is remotely correct.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6696075" y="2378075"/>
            <a:ext cx="1782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7624763" y="23701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8466138" y="1935163"/>
            <a:ext cx="25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 rot="-5400000">
            <a:off x="7249319" y="2047082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7285038" y="1158875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(0,0,z)</a:t>
            </a:r>
          </a:p>
        </p:txBody>
      </p:sp>
      <p:sp>
        <p:nvSpPr>
          <p:cNvPr id="29704" name="Oval 9"/>
          <p:cNvSpPr>
            <a:spLocks noChangeArrowheads="1"/>
          </p:cNvSpPr>
          <p:nvPr/>
        </p:nvSpPr>
        <p:spPr bwMode="auto">
          <a:xfrm>
            <a:off x="7567613" y="1597025"/>
            <a:ext cx="115887" cy="115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05" name="Object 11"/>
          <p:cNvGraphicFramePr>
            <a:graphicFrameLocks noChangeAspect="1"/>
          </p:cNvGraphicFramePr>
          <p:nvPr/>
        </p:nvGraphicFramePr>
        <p:xfrm>
          <a:off x="666750" y="1347788"/>
          <a:ext cx="461327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3" name="Equation" r:id="rId4" imgW="1397000" imgH="444500" progId="Equation.DSMT4">
                  <p:embed/>
                </p:oleObj>
              </mc:Choice>
              <mc:Fallback>
                <p:oleObj name="Equation" r:id="rId4" imgW="1397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347788"/>
                        <a:ext cx="461327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6384925" y="23828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-L</a:t>
            </a:r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8128000" y="24209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+L</a:t>
            </a:r>
          </a:p>
        </p:txBody>
      </p:sp>
      <p:graphicFrame>
        <p:nvGraphicFramePr>
          <p:cNvPr id="29708" name="Object 14"/>
          <p:cNvGraphicFramePr>
            <a:graphicFrameLocks noChangeAspect="1"/>
          </p:cNvGraphicFramePr>
          <p:nvPr/>
        </p:nvGraphicFramePr>
        <p:xfrm>
          <a:off x="411163" y="3538538"/>
          <a:ext cx="27019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Equation" r:id="rId6" imgW="901700" imgH="431800" progId="Equation.3">
                  <p:embed/>
                </p:oleObj>
              </mc:Choice>
              <mc:Fallback>
                <p:oleObj name="Equation" r:id="rId6" imgW="901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538538"/>
                        <a:ext cx="27019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B7AEC-99D8-ED41-B1F1-43EE6F5C53D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14198</TotalTime>
  <Words>653</Words>
  <Application>Microsoft Macintosh PowerPoint</Application>
  <PresentationFormat>On-screen Show (4:3)</PresentationFormat>
  <Paragraphs>190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Equation</vt:lpstr>
      <vt:lpstr>5 charges, q, are arranged in a regular pentagon, as shown.  What is the E field at the center?</vt:lpstr>
      <vt:lpstr>5 charges, q, are arranged in a regular pentagon, as shown.  What is the E field at the center?</vt:lpstr>
      <vt:lpstr>1 of the 5 charges has been removed, as shown. What’s the E field at the center?</vt:lpstr>
      <vt:lpstr>To  find the E- field at P=(x,y,z)  from a thin line (uniform linear charge density ):      What is                             ?</vt:lpstr>
      <vt:lpstr>PowerPoint Presentation</vt:lpstr>
      <vt:lpstr>,so</vt:lpstr>
      <vt:lpstr>To  find the E- field at P from a thin ring (radius R, uniform linear charge density ):        what is      ?</vt:lpstr>
      <vt:lpstr>To  find the E- field at P from a thin ring (radius a, uniform linear charge density ):    what is      ?</vt:lpstr>
      <vt:lpstr>Griffiths p. 64 finds E a distance z from a line segment with charge density : </vt:lpstr>
      <vt:lpstr>Griffiths p. 64 finds E a distance z from a line segment with charge density : </vt:lpstr>
      <vt:lpstr>To  find E at P from a negatively charged sphere (radius R, uniform volume charge density ) using    what is         (given the small  volume element shown)?</vt:lpstr>
      <vt:lpstr>PowerPoint Presentation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89</cp:revision>
  <dcterms:created xsi:type="dcterms:W3CDTF">2007-10-23T21:56:36Z</dcterms:created>
  <dcterms:modified xsi:type="dcterms:W3CDTF">2016-10-07T00:17:18Z</dcterms:modified>
</cp:coreProperties>
</file>