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5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6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notesSlides/notesSlide7.xml" ContentType="application/vnd.openxmlformats-officedocument.presentationml.notesSlide+xml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notesSlides/notesSlide8.xml" ContentType="application/vnd.openxmlformats-officedocument.presentationml.notesSlide+xml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notesSlides/notesSlide9.xml" ContentType="application/vnd.openxmlformats-officedocument.presentationml.notesSlide+xml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notesSlides/notesSlide10.xml" ContentType="application/vnd.openxmlformats-officedocument.presentationml.notesSlide+xml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notesSlides/notesSlide11.xml" ContentType="application/vnd.openxmlformats-officedocument.presentationml.notesSlide+xml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notesSlides/notesSlide12.xml" ContentType="application/vnd.openxmlformats-officedocument.presentationml.notesSlide+xml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notesSlides/notesSlide13.xml" ContentType="application/vnd.openxmlformats-officedocument.presentationml.notesSlide+xml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6" r:id="rId2"/>
    <p:sldId id="468" r:id="rId3"/>
    <p:sldId id="337" r:id="rId4"/>
    <p:sldId id="338" r:id="rId5"/>
    <p:sldId id="339" r:id="rId6"/>
    <p:sldId id="340" r:id="rId7"/>
    <p:sldId id="341" r:id="rId8"/>
    <p:sldId id="342" r:id="rId9"/>
    <p:sldId id="344" r:id="rId10"/>
    <p:sldId id="345" r:id="rId11"/>
    <p:sldId id="346" r:id="rId12"/>
    <p:sldId id="347" r:id="rId13"/>
    <p:sldId id="348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866" autoAdjust="0"/>
    <p:restoredTop sz="79692" autoAdjust="0"/>
  </p:normalViewPr>
  <p:slideViewPr>
    <p:cSldViewPr snapToGrid="0">
      <p:cViewPr>
        <p:scale>
          <a:sx n="103" d="100"/>
          <a:sy n="103" d="100"/>
        </p:scale>
        <p:origin x="-168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24.wmf"/><Relationship Id="rId5" Type="http://schemas.openxmlformats.org/officeDocument/2006/relationships/image" Target="../media/image25.wmf"/><Relationship Id="rId6" Type="http://schemas.openxmlformats.org/officeDocument/2006/relationships/image" Target="../media/image26.wmf"/><Relationship Id="rId7" Type="http://schemas.openxmlformats.org/officeDocument/2006/relationships/image" Target="../media/image27.emf"/><Relationship Id="rId1" Type="http://schemas.openxmlformats.org/officeDocument/2006/relationships/image" Target="../media/image21.emf"/><Relationship Id="rId2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Relationship Id="rId2" Type="http://schemas.openxmlformats.org/officeDocument/2006/relationships/image" Target="../media/image10.emf"/><Relationship Id="rId3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1" Type="http://schemas.openxmlformats.org/officeDocument/2006/relationships/image" Target="../media/image12.emf"/><Relationship Id="rId2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Relationship Id="rId2" Type="http://schemas.openxmlformats.org/officeDocument/2006/relationships/image" Target="../media/image1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Relationship Id="rId2" Type="http://schemas.openxmlformats.org/officeDocument/2006/relationships/image" Target="../media/image20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4" Type="http://schemas.openxmlformats.org/officeDocument/2006/relationships/image" Target="../media/image24.wmf"/><Relationship Id="rId5" Type="http://schemas.openxmlformats.org/officeDocument/2006/relationships/image" Target="../media/image25.wmf"/><Relationship Id="rId6" Type="http://schemas.openxmlformats.org/officeDocument/2006/relationships/image" Target="../media/image26.wmf"/><Relationship Id="rId1" Type="http://schemas.openxmlformats.org/officeDocument/2006/relationships/image" Target="../media/image21.emf"/><Relationship Id="rId2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857E9-B558-6B4C-A352-43FC1B517E93}" type="datetimeFigureOut">
              <a:rPr lang="en-US" smtClean="0"/>
              <a:t>10/6/16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DE35E-23BF-F544-AAAE-CF25E80621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7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011886-F49F-B646-ADC6-9A3BB9308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2795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07F50FFF-17BF-0340-8353-E2EE62AEDD95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CORRECT ANSWER:A 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ECCD81D5-F0E8-C64E-996A-07976AC8E9DA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Answer </a:t>
            </a:r>
            <a:r>
              <a:rPr lang="en-US" dirty="0"/>
              <a:t>is C  (it</a:t>
            </a:r>
            <a:r>
              <a:rPr lang="ja-JP" altLang="en-US" dirty="0"/>
              <a:t>’</a:t>
            </a:r>
            <a:r>
              <a:rPr lang="en-US" altLang="ja-JP" dirty="0"/>
              <a:t>s the small z limit, not large z!)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1" hangingPunct="1"/>
            <a:fld id="{5DC47595-8B3A-4446-BAD1-F76CB2C0771C}" type="slidenum">
              <a:rPr lang="en-US" sz="1200">
                <a:latin typeface="Calibri" charset="0"/>
                <a:ea typeface="ＭＳ Ｐゴシック" charset="0"/>
                <a:cs typeface="ＭＳ Ｐゴシック" charset="0"/>
              </a:rPr>
              <a:pPr algn="r" eaLnBrk="1" hangingPunct="1"/>
              <a:t>11</a:t>
            </a:fld>
            <a:endParaRPr lang="en-US" sz="12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457200" eaLnBrk="1" hangingPunct="1"/>
            <a:r>
              <a:rPr lang="en-US" dirty="0" smtClean="0"/>
              <a:t>CORRECT </a:t>
            </a:r>
            <a:r>
              <a:rPr lang="en-US" dirty="0"/>
              <a:t>ANSWER:  </a:t>
            </a:r>
            <a:r>
              <a:rPr lang="en-US" dirty="0" smtClean="0"/>
              <a:t>D</a:t>
            </a: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1" hangingPunct="1"/>
            <a:fld id="{B3C83B7E-7619-B549-87CE-640971EBE2C5}" type="slidenum">
              <a:rPr lang="en-US" sz="1200">
                <a:latin typeface="Calibri" charset="0"/>
                <a:ea typeface="ＭＳ Ｐゴシック" charset="0"/>
                <a:cs typeface="ＭＳ Ｐゴシック" charset="0"/>
              </a:rPr>
              <a:pPr algn="r" eaLnBrk="1" hangingPunct="1"/>
              <a:t>12</a:t>
            </a:fld>
            <a:endParaRPr lang="en-US" sz="12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457200" eaLnBrk="1" hangingPunct="1"/>
            <a:r>
              <a:rPr lang="en-US" dirty="0"/>
              <a:t>CORRECT ANSWER: </a:t>
            </a:r>
            <a:r>
              <a:rPr lang="en-US" dirty="0" smtClean="0"/>
              <a:t>D</a:t>
            </a: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 eaLnBrk="1" hangingPunct="1"/>
            <a:fld id="{A5973F1A-CD06-4F49-9EFA-6EB54CBBE26A}" type="slidenum">
              <a:rPr lang="en-US" sz="1200">
                <a:latin typeface="Calibri" charset="0"/>
                <a:ea typeface="ＭＳ Ｐゴシック" charset="0"/>
                <a:cs typeface="ＭＳ Ｐゴシック" charset="0"/>
              </a:rPr>
              <a:pPr algn="r" eaLnBrk="1" hangingPunct="1"/>
              <a:t>13</a:t>
            </a:fld>
            <a:endParaRPr lang="en-US" sz="12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4988"/>
            <a:ext cx="5486400" cy="4113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457200" eaLnBrk="1" hangingPunct="1"/>
            <a:r>
              <a:rPr lang="en-US" dirty="0" smtClean="0"/>
              <a:t>Just animating the curly R answer, see previous slide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07F50FFF-17BF-0340-8353-E2EE62AEDD95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CORRECT ANSWER:A 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BEC4E19A-1D3B-3041-83CE-3DB9E2DC686E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/>
              <a:t>CORRECT ANSWER: A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/>
            <a:fld id="{E540042C-0348-5440-9AEF-AA0901499B28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5222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dirty="0"/>
              <a:t>CORRECT ANSWER:  D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/>
            <a:fld id="{7C2BC8FC-B006-1741-AB25-9C8CF4BBB94D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5427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/>
              <a:t>Animation for next slide: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/>
            <a:fld id="{357BDC8E-47A9-A24B-A5BD-670719B5D041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5427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dirty="0"/>
              <a:t>CORRECT ANSWER:  </a:t>
            </a:r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1365BBDA-973A-E548-B1B2-778BC5391526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My </a:t>
            </a:r>
            <a:r>
              <a:rPr lang="en-US" dirty="0"/>
              <a:t>answer is </a:t>
            </a:r>
            <a:r>
              <a:rPr lang="en-US" dirty="0" smtClean="0"/>
              <a:t>C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A612E1C5-2710-1747-9B8F-FE71BBF1B66F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My </a:t>
            </a:r>
            <a:r>
              <a:rPr lang="en-US" dirty="0"/>
              <a:t>answer is A.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fld id="{D66D17EC-51E8-2343-8FC9-6853388FF16C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/>
              <a:t>CORRECT ANSWER:  </a:t>
            </a:r>
            <a:r>
              <a:rPr lang="en-US" dirty="0" smtClean="0"/>
              <a:t>D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54095-E326-F744-B618-5AD3147403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194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46471-7F4B-2E42-8CA1-6BCA587E2E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41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789B2-3120-9940-BC90-EB31416CD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30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B7AEC-99D8-ED41-B1F1-43EE6F5C5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0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0CED2-30BF-BB46-A3B4-10D2997B3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3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9F777-BCBF-E44F-B018-CF3002CF60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1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0BACB-0AC6-5042-A6BA-57B8201A5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99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55D46-E913-3D48-B4DE-87157CD9A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9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A593B-AC90-F847-8E69-7400A2818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4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F03E1-1177-5645-A36A-AD61D2412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2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7E50E-0E17-7543-A392-C580EFF2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0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5F72A-F990-AC44-8E95-BD3CDA117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9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728F14C-4E4A-544D-A978-EF8DDE4A5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20.bin"/><Relationship Id="rId5" Type="http://schemas.openxmlformats.org/officeDocument/2006/relationships/image" Target="../media/image16.emf"/><Relationship Id="rId6" Type="http://schemas.openxmlformats.org/officeDocument/2006/relationships/oleObject" Target="../embeddings/oleObject21.bin"/><Relationship Id="rId7" Type="http://schemas.openxmlformats.org/officeDocument/2006/relationships/image" Target="../media/image18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22.bin"/><Relationship Id="rId5" Type="http://schemas.openxmlformats.org/officeDocument/2006/relationships/image" Target="../media/image19.emf"/><Relationship Id="rId6" Type="http://schemas.openxmlformats.org/officeDocument/2006/relationships/oleObject" Target="../embeddings/oleObject23.bin"/><Relationship Id="rId7" Type="http://schemas.openxmlformats.org/officeDocument/2006/relationships/image" Target="../media/image20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4.wmf"/><Relationship Id="rId12" Type="http://schemas.openxmlformats.org/officeDocument/2006/relationships/oleObject" Target="../embeddings/oleObject28.bin"/><Relationship Id="rId13" Type="http://schemas.openxmlformats.org/officeDocument/2006/relationships/image" Target="../media/image25.wmf"/><Relationship Id="rId14" Type="http://schemas.openxmlformats.org/officeDocument/2006/relationships/oleObject" Target="../embeddings/oleObject29.bin"/><Relationship Id="rId15" Type="http://schemas.openxmlformats.org/officeDocument/2006/relationships/image" Target="../media/image26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24.bin"/><Relationship Id="rId5" Type="http://schemas.openxmlformats.org/officeDocument/2006/relationships/image" Target="../media/image21.emf"/><Relationship Id="rId6" Type="http://schemas.openxmlformats.org/officeDocument/2006/relationships/oleObject" Target="../embeddings/oleObject25.bin"/><Relationship Id="rId7" Type="http://schemas.openxmlformats.org/officeDocument/2006/relationships/image" Target="../media/image22.wmf"/><Relationship Id="rId8" Type="http://schemas.openxmlformats.org/officeDocument/2006/relationships/oleObject" Target="../embeddings/oleObject26.bin"/><Relationship Id="rId9" Type="http://schemas.openxmlformats.org/officeDocument/2006/relationships/image" Target="../media/image23.wmf"/><Relationship Id="rId10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4.wmf"/><Relationship Id="rId12" Type="http://schemas.openxmlformats.org/officeDocument/2006/relationships/oleObject" Target="../embeddings/oleObject34.bin"/><Relationship Id="rId13" Type="http://schemas.openxmlformats.org/officeDocument/2006/relationships/image" Target="../media/image25.wmf"/><Relationship Id="rId14" Type="http://schemas.openxmlformats.org/officeDocument/2006/relationships/oleObject" Target="../embeddings/oleObject35.bin"/><Relationship Id="rId15" Type="http://schemas.openxmlformats.org/officeDocument/2006/relationships/image" Target="../media/image26.wmf"/><Relationship Id="rId16" Type="http://schemas.openxmlformats.org/officeDocument/2006/relationships/oleObject" Target="../embeddings/oleObject36.bin"/><Relationship Id="rId17" Type="http://schemas.openxmlformats.org/officeDocument/2006/relationships/image" Target="../media/image27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30.bin"/><Relationship Id="rId5" Type="http://schemas.openxmlformats.org/officeDocument/2006/relationships/image" Target="../media/image21.emf"/><Relationship Id="rId6" Type="http://schemas.openxmlformats.org/officeDocument/2006/relationships/oleObject" Target="../embeddings/oleObject31.bin"/><Relationship Id="rId7" Type="http://schemas.openxmlformats.org/officeDocument/2006/relationships/image" Target="../media/image22.wmf"/><Relationship Id="rId8" Type="http://schemas.openxmlformats.org/officeDocument/2006/relationships/oleObject" Target="../embeddings/oleObject32.bin"/><Relationship Id="rId9" Type="http://schemas.openxmlformats.org/officeDocument/2006/relationships/image" Target="../media/image23.wmf"/><Relationship Id="rId10" Type="http://schemas.openxmlformats.org/officeDocument/2006/relationships/oleObject" Target="../embeddings/oleObject3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3.emf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6.emf"/><Relationship Id="rId8" Type="http://schemas.openxmlformats.org/officeDocument/2006/relationships/oleObject" Target="../embeddings/oleObject9.bin"/><Relationship Id="rId9" Type="http://schemas.openxmlformats.org/officeDocument/2006/relationships/image" Target="../media/image7.emf"/><Relationship Id="rId10" Type="http://schemas.openxmlformats.org/officeDocument/2006/relationships/oleObject" Target="../embeddings/oleObject10.bin"/><Relationship Id="rId11" Type="http://schemas.openxmlformats.org/officeDocument/2006/relationships/image" Target="../media/image8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9.emf"/><Relationship Id="rId6" Type="http://schemas.openxmlformats.org/officeDocument/2006/relationships/oleObject" Target="../embeddings/oleObject12.bin"/><Relationship Id="rId7" Type="http://schemas.openxmlformats.org/officeDocument/2006/relationships/image" Target="../media/image10.emf"/><Relationship Id="rId8" Type="http://schemas.openxmlformats.org/officeDocument/2006/relationships/oleObject" Target="../embeddings/oleObject13.bin"/><Relationship Id="rId9" Type="http://schemas.openxmlformats.org/officeDocument/2006/relationships/image" Target="../media/image11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14.bin"/><Relationship Id="rId5" Type="http://schemas.openxmlformats.org/officeDocument/2006/relationships/image" Target="../media/image12.emf"/><Relationship Id="rId6" Type="http://schemas.openxmlformats.org/officeDocument/2006/relationships/oleObject" Target="../embeddings/oleObject15.bin"/><Relationship Id="rId7" Type="http://schemas.openxmlformats.org/officeDocument/2006/relationships/image" Target="../media/image13.emf"/><Relationship Id="rId8" Type="http://schemas.openxmlformats.org/officeDocument/2006/relationships/oleObject" Target="../embeddings/oleObject16.bin"/><Relationship Id="rId9" Type="http://schemas.openxmlformats.org/officeDocument/2006/relationships/image" Target="../media/image14.emf"/><Relationship Id="rId10" Type="http://schemas.openxmlformats.org/officeDocument/2006/relationships/oleObject" Target="../embeddings/oleObject17.bin"/><Relationship Id="rId11" Type="http://schemas.openxmlformats.org/officeDocument/2006/relationships/image" Target="../media/image15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18.bin"/><Relationship Id="rId5" Type="http://schemas.openxmlformats.org/officeDocument/2006/relationships/image" Target="../media/image16.emf"/><Relationship Id="rId6" Type="http://schemas.openxmlformats.org/officeDocument/2006/relationships/oleObject" Target="../embeddings/oleObject19.bin"/><Relationship Id="rId7" Type="http://schemas.openxmlformats.org/officeDocument/2006/relationships/image" Target="../media/image17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500">
                <a:latin typeface="Arial" charset="0"/>
                <a:ea typeface="ＭＳ Ｐゴシック" charset="0"/>
                <a:cs typeface="ＭＳ Ｐゴシック" charset="0"/>
              </a:rPr>
              <a:t>5 charges, q, are arranged in a regular pentagon, as shown. </a:t>
            </a:r>
            <a:br>
              <a:rPr lang="en-US" sz="35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350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What is the E field at the center?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32300"/>
            <a:ext cx="7772400" cy="1828800"/>
          </a:xfrm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buFontTx/>
              <a:buAutoNum type="alphaUcParenR"/>
            </a:pP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 Zero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lphaUcParenR"/>
            </a:pP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 Non-zero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lphaUcParenR"/>
            </a:pP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 Really need trig and a calculator  to decide</a:t>
            </a:r>
          </a:p>
        </p:txBody>
      </p:sp>
      <p:grpSp>
        <p:nvGrpSpPr>
          <p:cNvPr id="21507" name="Group 23"/>
          <p:cNvGrpSpPr>
            <a:grpSpLocks/>
          </p:cNvGrpSpPr>
          <p:nvPr/>
        </p:nvGrpSpPr>
        <p:grpSpPr bwMode="auto">
          <a:xfrm>
            <a:off x="2790825" y="1895475"/>
            <a:ext cx="3117850" cy="3168650"/>
            <a:chOff x="1638" y="1194"/>
            <a:chExt cx="1964" cy="1996"/>
          </a:xfrm>
        </p:grpSpPr>
        <p:sp>
          <p:nvSpPr>
            <p:cNvPr id="21509" name="Line 5"/>
            <p:cNvSpPr>
              <a:spLocks noChangeShapeType="1"/>
            </p:cNvSpPr>
            <p:nvPr/>
          </p:nvSpPr>
          <p:spPr bwMode="auto">
            <a:xfrm rot="-9666143">
              <a:off x="3125" y="2081"/>
              <a:ext cx="0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0" name="Line 6"/>
            <p:cNvSpPr>
              <a:spLocks noChangeShapeType="1"/>
            </p:cNvSpPr>
            <p:nvPr/>
          </p:nvSpPr>
          <p:spPr bwMode="auto">
            <a:xfrm rot="-5346143">
              <a:off x="2560" y="2471"/>
              <a:ext cx="0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1" name="Line 7"/>
            <p:cNvSpPr>
              <a:spLocks noChangeShapeType="1"/>
            </p:cNvSpPr>
            <p:nvPr/>
          </p:nvSpPr>
          <p:spPr bwMode="auto">
            <a:xfrm rot="-1026143">
              <a:off x="2017" y="2057"/>
              <a:ext cx="0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2" name="Line 8"/>
            <p:cNvSpPr>
              <a:spLocks noChangeShapeType="1"/>
            </p:cNvSpPr>
            <p:nvPr/>
          </p:nvSpPr>
          <p:spPr bwMode="auto">
            <a:xfrm rot="3293857">
              <a:off x="2234" y="1421"/>
              <a:ext cx="0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3" name="Line 9"/>
            <p:cNvSpPr>
              <a:spLocks noChangeShapeType="1"/>
            </p:cNvSpPr>
            <p:nvPr/>
          </p:nvSpPr>
          <p:spPr bwMode="auto">
            <a:xfrm rot="7613857">
              <a:off x="2917" y="1427"/>
              <a:ext cx="0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4" name="Oval 10"/>
            <p:cNvSpPr>
              <a:spLocks noChangeArrowheads="1"/>
            </p:cNvSpPr>
            <p:nvPr/>
          </p:nvSpPr>
          <p:spPr bwMode="auto">
            <a:xfrm rot="-9666143">
              <a:off x="2937" y="2825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21515" name="Oval 11"/>
            <p:cNvSpPr>
              <a:spLocks noChangeArrowheads="1"/>
            </p:cNvSpPr>
            <p:nvPr/>
          </p:nvSpPr>
          <p:spPr bwMode="auto">
            <a:xfrm rot="-9666143">
              <a:off x="2092" y="279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21516" name="Oval 12"/>
            <p:cNvSpPr>
              <a:spLocks noChangeArrowheads="1"/>
            </p:cNvSpPr>
            <p:nvPr/>
          </p:nvSpPr>
          <p:spPr bwMode="auto">
            <a:xfrm rot="-9666143">
              <a:off x="1853" y="2039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21517" name="Oval 13"/>
            <p:cNvSpPr>
              <a:spLocks noChangeArrowheads="1"/>
            </p:cNvSpPr>
            <p:nvPr/>
          </p:nvSpPr>
          <p:spPr bwMode="auto">
            <a:xfrm rot="-9666143">
              <a:off x="2517" y="155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21518" name="Oval 14"/>
            <p:cNvSpPr>
              <a:spLocks noChangeArrowheads="1"/>
            </p:cNvSpPr>
            <p:nvPr/>
          </p:nvSpPr>
          <p:spPr bwMode="auto">
            <a:xfrm rot="-9666143">
              <a:off x="3206" y="203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21519" name="Oval 17"/>
            <p:cNvSpPr>
              <a:spLocks noChangeArrowheads="1"/>
            </p:cNvSpPr>
            <p:nvPr/>
          </p:nvSpPr>
          <p:spPr bwMode="auto">
            <a:xfrm>
              <a:off x="2552" y="227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0" name="Text Box 18"/>
            <p:cNvSpPr txBox="1">
              <a:spLocks noChangeArrowheads="1"/>
            </p:cNvSpPr>
            <p:nvPr/>
          </p:nvSpPr>
          <p:spPr bwMode="auto">
            <a:xfrm>
              <a:off x="2622" y="1194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 sz="3600"/>
                <a:t>q</a:t>
              </a:r>
              <a:endParaRPr lang="en-US"/>
            </a:p>
          </p:txBody>
        </p:sp>
        <p:sp>
          <p:nvSpPr>
            <p:cNvPr id="21521" name="Text Box 19"/>
            <p:cNvSpPr txBox="1">
              <a:spLocks noChangeArrowheads="1"/>
            </p:cNvSpPr>
            <p:nvPr/>
          </p:nvSpPr>
          <p:spPr bwMode="auto">
            <a:xfrm>
              <a:off x="3326" y="1786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 sz="3600"/>
                <a:t>q</a:t>
              </a:r>
              <a:endParaRPr lang="en-US"/>
            </a:p>
          </p:txBody>
        </p:sp>
        <p:sp>
          <p:nvSpPr>
            <p:cNvPr id="21522" name="Text Box 20"/>
            <p:cNvSpPr txBox="1">
              <a:spLocks noChangeArrowheads="1"/>
            </p:cNvSpPr>
            <p:nvPr/>
          </p:nvSpPr>
          <p:spPr bwMode="auto">
            <a:xfrm>
              <a:off x="3070" y="2730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 sz="3600"/>
                <a:t>q</a:t>
              </a:r>
            </a:p>
          </p:txBody>
        </p:sp>
        <p:sp>
          <p:nvSpPr>
            <p:cNvPr id="21523" name="Text Box 21"/>
            <p:cNvSpPr txBox="1">
              <a:spLocks noChangeArrowheads="1"/>
            </p:cNvSpPr>
            <p:nvPr/>
          </p:nvSpPr>
          <p:spPr bwMode="auto">
            <a:xfrm>
              <a:off x="2014" y="2786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 sz="3600"/>
                <a:t>q</a:t>
              </a:r>
              <a:endParaRPr lang="en-US"/>
            </a:p>
          </p:txBody>
        </p:sp>
        <p:sp>
          <p:nvSpPr>
            <p:cNvPr id="21524" name="Text Box 22"/>
            <p:cNvSpPr txBox="1">
              <a:spLocks noChangeArrowheads="1"/>
            </p:cNvSpPr>
            <p:nvPr/>
          </p:nvSpPr>
          <p:spPr bwMode="auto">
            <a:xfrm>
              <a:off x="1638" y="1930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 sz="3600"/>
                <a:t>q</a:t>
              </a:r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0CED2-30BF-BB46-A3B4-10D2997B3FB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638175" y="155575"/>
            <a:ext cx="8213725" cy="1143000"/>
          </a:xfrm>
        </p:spPr>
        <p:txBody>
          <a:bodyPr/>
          <a:lstStyle/>
          <a:p>
            <a:pPr algn="l" eaLnBrk="1" hangingPunct="1"/>
            <a:r>
              <a:rPr lang="en-US" sz="3600" dirty="0">
                <a:latin typeface="Arial" charset="0"/>
                <a:ea typeface="ヒラギノ角ゴ Pro W3" charset="0"/>
                <a:cs typeface="ヒラギノ角ゴ Pro W3" charset="0"/>
              </a:rPr>
              <a:t>Griffiths p. </a:t>
            </a:r>
            <a:r>
              <a:rPr lang="en-US" sz="3600" dirty="0" smtClean="0">
                <a:latin typeface="Arial" charset="0"/>
                <a:ea typeface="ヒラギノ角ゴ Pro W3" charset="0"/>
                <a:cs typeface="ヒラギノ角ゴ Pro W3" charset="0"/>
              </a:rPr>
              <a:t>64 </a:t>
            </a:r>
            <a:r>
              <a:rPr lang="en-US" sz="3600" dirty="0">
                <a:latin typeface="Arial" charset="0"/>
                <a:ea typeface="ヒラギノ角ゴ Pro W3" charset="0"/>
                <a:cs typeface="ヒラギノ角ゴ Pro W3" charset="0"/>
              </a:rPr>
              <a:t>finds E a distance z from a line segment with charge density </a:t>
            </a:r>
            <a:r>
              <a:rPr lang="en-US" sz="3600" dirty="0">
                <a:latin typeface="Symbol" charset="0"/>
                <a:ea typeface="ヒラギノ角ゴ Pro W3" charset="0"/>
                <a:cs typeface="ヒラギノ角ゴ Pro W3" charset="0"/>
                <a:sym typeface="Symbol" charset="0"/>
              </a:rPr>
              <a:t></a:t>
            </a:r>
            <a:r>
              <a:rPr lang="en-US" sz="3000" dirty="0">
                <a:latin typeface="Arial" charset="0"/>
                <a:ea typeface="ヒラギノ角ゴ Pro W3" charset="0"/>
                <a:cs typeface="ヒラギノ角ゴ Pro W3" charset="0"/>
              </a:rPr>
              <a:t>:</a:t>
            </a: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23850" y="2884488"/>
            <a:ext cx="8494713" cy="198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>
                <a:solidFill>
                  <a:schemeClr val="accent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What is the approx. form for E, if z&lt;&lt;L?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0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0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0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A)  0      B)  1      C)  1/z	D)  1/z^2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E)  None of these is remotely correct.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6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31747" name="Line 4"/>
          <p:cNvSpPr>
            <a:spLocks noChangeShapeType="1"/>
          </p:cNvSpPr>
          <p:nvPr/>
        </p:nvSpPr>
        <p:spPr bwMode="auto">
          <a:xfrm>
            <a:off x="6696075" y="2378075"/>
            <a:ext cx="17827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Line 5"/>
          <p:cNvSpPr>
            <a:spLocks noChangeShapeType="1"/>
          </p:cNvSpPr>
          <p:nvPr/>
        </p:nvSpPr>
        <p:spPr bwMode="auto">
          <a:xfrm>
            <a:off x="7624763" y="237013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Text Box 6"/>
          <p:cNvSpPr txBox="1">
            <a:spLocks noChangeArrowheads="1"/>
          </p:cNvSpPr>
          <p:nvPr/>
        </p:nvSpPr>
        <p:spPr bwMode="auto">
          <a:xfrm>
            <a:off x="8466138" y="1935163"/>
            <a:ext cx="25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x</a:t>
            </a:r>
          </a:p>
        </p:txBody>
      </p:sp>
      <p:sp>
        <p:nvSpPr>
          <p:cNvPr id="31750" name="Line 7"/>
          <p:cNvSpPr>
            <a:spLocks noChangeShapeType="1"/>
          </p:cNvSpPr>
          <p:nvPr/>
        </p:nvSpPr>
        <p:spPr bwMode="auto">
          <a:xfrm rot="-5400000">
            <a:off x="7249319" y="2047082"/>
            <a:ext cx="73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Text Box 8"/>
          <p:cNvSpPr txBox="1">
            <a:spLocks noChangeArrowheads="1"/>
          </p:cNvSpPr>
          <p:nvPr/>
        </p:nvSpPr>
        <p:spPr bwMode="auto">
          <a:xfrm>
            <a:off x="7285038" y="1158875"/>
            <a:ext cx="1123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(0,0,z)</a:t>
            </a:r>
          </a:p>
        </p:txBody>
      </p:sp>
      <p:sp>
        <p:nvSpPr>
          <p:cNvPr id="31752" name="Oval 9"/>
          <p:cNvSpPr>
            <a:spLocks noChangeArrowheads="1"/>
          </p:cNvSpPr>
          <p:nvPr/>
        </p:nvSpPr>
        <p:spPr bwMode="auto">
          <a:xfrm>
            <a:off x="7567613" y="1597025"/>
            <a:ext cx="115887" cy="1158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1753" name="Object 11"/>
          <p:cNvGraphicFramePr>
            <a:graphicFrameLocks noChangeAspect="1"/>
          </p:cNvGraphicFramePr>
          <p:nvPr/>
        </p:nvGraphicFramePr>
        <p:xfrm>
          <a:off x="666750" y="1347788"/>
          <a:ext cx="4613275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7" name="Equation" r:id="rId4" imgW="1397000" imgH="444500" progId="Equation.DSMT4">
                  <p:embed/>
                </p:oleObj>
              </mc:Choice>
              <mc:Fallback>
                <p:oleObj name="Equation" r:id="rId4" imgW="13970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1347788"/>
                        <a:ext cx="4613275" cy="146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4" name="Text Box 12"/>
          <p:cNvSpPr txBox="1">
            <a:spLocks noChangeArrowheads="1"/>
          </p:cNvSpPr>
          <p:nvPr/>
        </p:nvSpPr>
        <p:spPr bwMode="auto">
          <a:xfrm>
            <a:off x="6384925" y="2382838"/>
            <a:ext cx="66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-L</a:t>
            </a:r>
          </a:p>
        </p:txBody>
      </p:sp>
      <p:sp>
        <p:nvSpPr>
          <p:cNvPr id="31755" name="Text Box 13"/>
          <p:cNvSpPr txBox="1">
            <a:spLocks noChangeArrowheads="1"/>
          </p:cNvSpPr>
          <p:nvPr/>
        </p:nvSpPr>
        <p:spPr bwMode="auto">
          <a:xfrm>
            <a:off x="8128000" y="2420938"/>
            <a:ext cx="66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+L</a:t>
            </a:r>
          </a:p>
        </p:txBody>
      </p:sp>
      <p:graphicFrame>
        <p:nvGraphicFramePr>
          <p:cNvPr id="31756" name="Object 14"/>
          <p:cNvGraphicFramePr>
            <a:graphicFrameLocks noChangeAspect="1"/>
          </p:cNvGraphicFramePr>
          <p:nvPr/>
        </p:nvGraphicFramePr>
        <p:xfrm>
          <a:off x="392113" y="3576638"/>
          <a:ext cx="2740025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8" name="Equation" r:id="rId6" imgW="914400" imgH="406400" progId="Equation.3">
                  <p:embed/>
                </p:oleObj>
              </mc:Choice>
              <mc:Fallback>
                <p:oleObj name="Equation" r:id="rId6" imgW="9144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13" y="3576638"/>
                        <a:ext cx="2740025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B7AEC-99D8-ED41-B1F1-43EE6F5C53D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17513" y="4427538"/>
            <a:ext cx="3770312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D) None of these</a:t>
            </a:r>
          </a:p>
        </p:txBody>
      </p:sp>
      <p:sp>
        <p:nvSpPr>
          <p:cNvPr id="33794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01638" y="190500"/>
            <a:ext cx="8513762" cy="3086100"/>
          </a:xfrm>
        </p:spPr>
        <p:txBody>
          <a:bodyPr/>
          <a:lstStyle/>
          <a:p>
            <a:pPr algn="l" eaLnBrk="1" hangingPunct="1"/>
            <a: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  <a:t>To  find </a:t>
            </a:r>
            <a:r>
              <a:rPr lang="en-US" sz="2800" b="1">
                <a:latin typeface="Arial" charset="0"/>
                <a:ea typeface="ヒラギノ角ゴ Pro W3" charset="0"/>
                <a:cs typeface="ヒラギノ角ゴ Pro W3" charset="0"/>
              </a:rPr>
              <a:t>E</a:t>
            </a:r>
            <a: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  <a:t> at P from a negatively charged sphere (radius R, uniform volume charge density </a:t>
            </a:r>
            <a:r>
              <a:rPr lang="en-US" sz="2800">
                <a:latin typeface="Symbol" charset="0"/>
                <a:ea typeface="ヒラギノ角ゴ Pro W3" charset="0"/>
                <a:cs typeface="ヒラギノ角ゴ Pro W3" charset="0"/>
                <a:sym typeface="Symbol" charset="0"/>
              </a:rPr>
              <a:t></a:t>
            </a:r>
            <a: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  <a:t>) using</a:t>
            </a:r>
            <a:b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28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2800">
                <a:solidFill>
                  <a:schemeClr val="accent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what is         (given the small </a:t>
            </a:r>
            <a:br>
              <a:rPr lang="en-US" sz="2800">
                <a:solidFill>
                  <a:schemeClr val="accent2"/>
                </a:solidFill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2800">
                <a:solidFill>
                  <a:schemeClr val="accent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volume element shown)?</a:t>
            </a:r>
            <a:endParaRPr lang="en-US" sz="28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graphicFrame>
        <p:nvGraphicFramePr>
          <p:cNvPr id="33795" name="Object 1024"/>
          <p:cNvGraphicFramePr>
            <a:graphicFrameLocks noChangeAspect="1"/>
          </p:cNvGraphicFramePr>
          <p:nvPr/>
        </p:nvGraphicFramePr>
        <p:xfrm>
          <a:off x="781050" y="1150938"/>
          <a:ext cx="4000500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1" name="Equation" r:id="rId4" imgW="1460500" imgH="431800" progId="Equation.3">
                  <p:embed/>
                </p:oleObj>
              </mc:Choice>
              <mc:Fallback>
                <p:oleObj name="Equation" r:id="rId4" imgW="14605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0" y="1150938"/>
                        <a:ext cx="4000500" cy="118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6" name="Oval 8"/>
          <p:cNvSpPr>
            <a:spLocks noChangeArrowheads="1"/>
          </p:cNvSpPr>
          <p:nvPr/>
        </p:nvSpPr>
        <p:spPr bwMode="auto">
          <a:xfrm>
            <a:off x="4002088" y="3074988"/>
            <a:ext cx="3206750" cy="3206750"/>
          </a:xfrm>
          <a:prstGeom prst="ellipse">
            <a:avLst/>
          </a:prstGeom>
          <a:solidFill>
            <a:srgbClr val="FF99CC">
              <a:alpha val="9019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ea typeface="ＭＳ Ｐゴシック" charset="0"/>
              <a:cs typeface="ＭＳ Ｐゴシック" charset="0"/>
            </a:endParaRPr>
          </a:p>
        </p:txBody>
      </p:sp>
      <p:sp>
        <p:nvSpPr>
          <p:cNvPr id="33797" name="Text Box 10"/>
          <p:cNvSpPr txBox="1">
            <a:spLocks noChangeArrowheads="1"/>
          </p:cNvSpPr>
          <p:nvPr/>
        </p:nvSpPr>
        <p:spPr bwMode="auto">
          <a:xfrm>
            <a:off x="6484938" y="2644775"/>
            <a:ext cx="17843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ea typeface="ＭＳ Ｐゴシック" charset="0"/>
                <a:cs typeface="ＭＳ Ｐゴシック" charset="0"/>
              </a:rPr>
              <a:t>P=(x,y,z)</a:t>
            </a:r>
          </a:p>
        </p:txBody>
      </p:sp>
      <p:sp>
        <p:nvSpPr>
          <p:cNvPr id="33798" name="Oval 12"/>
          <p:cNvSpPr>
            <a:spLocks noChangeArrowheads="1"/>
          </p:cNvSpPr>
          <p:nvPr/>
        </p:nvSpPr>
        <p:spPr bwMode="auto">
          <a:xfrm>
            <a:off x="7748588" y="3327400"/>
            <a:ext cx="115887" cy="1158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ea typeface="ＭＳ Ｐゴシック" charset="0"/>
              <a:cs typeface="ＭＳ Ｐゴシック" charset="0"/>
            </a:endParaRPr>
          </a:p>
        </p:txBody>
      </p:sp>
      <p:sp>
        <p:nvSpPr>
          <p:cNvPr id="33799" name="Line 13"/>
          <p:cNvSpPr>
            <a:spLocks noChangeShapeType="1"/>
          </p:cNvSpPr>
          <p:nvPr/>
        </p:nvSpPr>
        <p:spPr bwMode="auto">
          <a:xfrm>
            <a:off x="5632450" y="4546600"/>
            <a:ext cx="73183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Text Box 14"/>
          <p:cNvSpPr txBox="1">
            <a:spLocks noChangeArrowheads="1"/>
          </p:cNvSpPr>
          <p:nvPr/>
        </p:nvSpPr>
        <p:spPr bwMode="auto">
          <a:xfrm>
            <a:off x="6359525" y="4341813"/>
            <a:ext cx="25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ea typeface="ＭＳ Ｐゴシック" charset="0"/>
                <a:cs typeface="ＭＳ Ｐゴシック" charset="0"/>
              </a:rPr>
              <a:t>x</a:t>
            </a:r>
          </a:p>
        </p:txBody>
      </p:sp>
      <p:sp>
        <p:nvSpPr>
          <p:cNvPr id="33801" name="Line 15"/>
          <p:cNvSpPr>
            <a:spLocks noChangeShapeType="1"/>
          </p:cNvSpPr>
          <p:nvPr/>
        </p:nvSpPr>
        <p:spPr bwMode="auto">
          <a:xfrm flipV="1">
            <a:off x="5619750" y="4032250"/>
            <a:ext cx="592138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Text Box 16"/>
          <p:cNvSpPr txBox="1">
            <a:spLocks noChangeArrowheads="1"/>
          </p:cNvSpPr>
          <p:nvPr/>
        </p:nvSpPr>
        <p:spPr bwMode="auto">
          <a:xfrm>
            <a:off x="5857875" y="3697288"/>
            <a:ext cx="25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ea typeface="ＭＳ Ｐゴシック" charset="0"/>
                <a:cs typeface="ＭＳ Ｐゴシック" charset="0"/>
              </a:rPr>
              <a:t>y</a:t>
            </a:r>
          </a:p>
        </p:txBody>
      </p:sp>
      <p:sp>
        <p:nvSpPr>
          <p:cNvPr id="33803" name="Line 17"/>
          <p:cNvSpPr>
            <a:spLocks noChangeShapeType="1"/>
          </p:cNvSpPr>
          <p:nvPr/>
        </p:nvSpPr>
        <p:spPr bwMode="auto">
          <a:xfrm rot="-5400000">
            <a:off x="5246688" y="4184650"/>
            <a:ext cx="73183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Text Box 18"/>
          <p:cNvSpPr txBox="1">
            <a:spLocks noChangeArrowheads="1"/>
          </p:cNvSpPr>
          <p:nvPr/>
        </p:nvSpPr>
        <p:spPr bwMode="auto">
          <a:xfrm>
            <a:off x="5472113" y="3398838"/>
            <a:ext cx="25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ea typeface="ＭＳ Ｐゴシック" charset="0"/>
                <a:cs typeface="ＭＳ Ｐゴシック" charset="0"/>
              </a:rPr>
              <a:t>z</a:t>
            </a:r>
          </a:p>
        </p:txBody>
      </p:sp>
      <p:sp>
        <p:nvSpPr>
          <p:cNvPr id="33805" name="AutoShape 19"/>
          <p:cNvSpPr>
            <a:spLocks noChangeArrowheads="1"/>
          </p:cNvSpPr>
          <p:nvPr/>
        </p:nvSpPr>
        <p:spPr bwMode="auto">
          <a:xfrm>
            <a:off x="4605338" y="3767138"/>
            <a:ext cx="295275" cy="295275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ea typeface="ＭＳ Ｐゴシック" charset="0"/>
              <a:cs typeface="ＭＳ Ｐゴシック" charset="0"/>
            </a:endParaRPr>
          </a:p>
        </p:txBody>
      </p:sp>
      <p:sp>
        <p:nvSpPr>
          <p:cNvPr id="33806" name="Text Box 20"/>
          <p:cNvSpPr txBox="1">
            <a:spLocks noChangeArrowheads="1"/>
          </p:cNvSpPr>
          <p:nvPr/>
        </p:nvSpPr>
        <p:spPr bwMode="auto">
          <a:xfrm>
            <a:off x="3914775" y="3216275"/>
            <a:ext cx="1562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3200">
                <a:ea typeface="ＭＳ Ｐゴシック" charset="0"/>
                <a:cs typeface="ＭＳ Ｐゴシック" charset="0"/>
              </a:rPr>
              <a:t>(x’,y’,z’)</a:t>
            </a:r>
          </a:p>
        </p:txBody>
      </p:sp>
      <p:sp>
        <p:nvSpPr>
          <p:cNvPr id="33807" name="Line 21"/>
          <p:cNvSpPr>
            <a:spLocks noChangeShapeType="1"/>
          </p:cNvSpPr>
          <p:nvPr/>
        </p:nvSpPr>
        <p:spPr bwMode="auto">
          <a:xfrm flipH="1">
            <a:off x="4027488" y="4562475"/>
            <a:ext cx="15271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Text Box 11"/>
          <p:cNvSpPr txBox="1">
            <a:spLocks noChangeArrowheads="1"/>
          </p:cNvSpPr>
          <p:nvPr/>
        </p:nvSpPr>
        <p:spPr bwMode="auto">
          <a:xfrm>
            <a:off x="4310063" y="4381500"/>
            <a:ext cx="354012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ea typeface="ＭＳ Ｐゴシック" charset="0"/>
                <a:cs typeface="ＭＳ Ｐゴシック" charset="0"/>
              </a:rPr>
              <a:t>R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4854575" y="3144838"/>
            <a:ext cx="2863850" cy="1565275"/>
            <a:chOff x="3058" y="1981"/>
            <a:chExt cx="1804" cy="986"/>
          </a:xfrm>
        </p:grpSpPr>
        <p:sp>
          <p:nvSpPr>
            <p:cNvPr id="33812" name="Line 22"/>
            <p:cNvSpPr>
              <a:spLocks noChangeShapeType="1"/>
            </p:cNvSpPr>
            <p:nvPr/>
          </p:nvSpPr>
          <p:spPr bwMode="auto">
            <a:xfrm flipH="1" flipV="1">
              <a:off x="3086" y="2557"/>
              <a:ext cx="424" cy="291"/>
            </a:xfrm>
            <a:prstGeom prst="line">
              <a:avLst/>
            </a:prstGeom>
            <a:noFill/>
            <a:ln w="50800">
              <a:solidFill>
                <a:srgbClr val="FF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3" name="Text Box 23"/>
            <p:cNvSpPr txBox="1">
              <a:spLocks noChangeArrowheads="1"/>
            </p:cNvSpPr>
            <p:nvPr/>
          </p:nvSpPr>
          <p:spPr bwMode="auto">
            <a:xfrm>
              <a:off x="3058" y="2602"/>
              <a:ext cx="1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800080"/>
                  </a:solidFill>
                  <a:ea typeface="ＭＳ Ｐゴシック" charset="0"/>
                  <a:cs typeface="ＭＳ Ｐゴシック" charset="0"/>
                </a:rPr>
                <a:t>A</a:t>
              </a:r>
              <a:endParaRPr lang="en-US" sz="1800">
                <a:solidFill>
                  <a:srgbClr val="FF00FF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814" name="Line 24"/>
            <p:cNvSpPr>
              <a:spLocks noChangeShapeType="1"/>
            </p:cNvSpPr>
            <p:nvPr/>
          </p:nvSpPr>
          <p:spPr bwMode="auto">
            <a:xfrm flipV="1">
              <a:off x="3525" y="2136"/>
              <a:ext cx="1337" cy="727"/>
            </a:xfrm>
            <a:prstGeom prst="line">
              <a:avLst/>
            </a:prstGeom>
            <a:noFill/>
            <a:ln w="50800">
              <a:solidFill>
                <a:srgbClr val="FF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5" name="Line 25"/>
            <p:cNvSpPr>
              <a:spLocks noChangeShapeType="1"/>
            </p:cNvSpPr>
            <p:nvPr/>
          </p:nvSpPr>
          <p:spPr bwMode="auto">
            <a:xfrm flipV="1">
              <a:off x="3137" y="2144"/>
              <a:ext cx="1580" cy="340"/>
            </a:xfrm>
            <a:prstGeom prst="line">
              <a:avLst/>
            </a:prstGeom>
            <a:noFill/>
            <a:ln w="50800">
              <a:solidFill>
                <a:srgbClr val="FF00FF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6" name="Text Box 26"/>
            <p:cNvSpPr txBox="1">
              <a:spLocks noChangeArrowheads="1"/>
            </p:cNvSpPr>
            <p:nvPr/>
          </p:nvSpPr>
          <p:spPr bwMode="auto">
            <a:xfrm>
              <a:off x="3788" y="1981"/>
              <a:ext cx="1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800080"/>
                  </a:solidFill>
                  <a:ea typeface="ＭＳ Ｐゴシック" charset="0"/>
                  <a:cs typeface="ＭＳ Ｐゴシック" charset="0"/>
                </a:rPr>
                <a:t>B</a:t>
              </a:r>
              <a:endParaRPr lang="en-US" sz="1800">
                <a:solidFill>
                  <a:srgbClr val="FF00FF"/>
                </a:solidFill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33817" name="Text Box 27"/>
            <p:cNvSpPr txBox="1">
              <a:spLocks noChangeArrowheads="1"/>
            </p:cNvSpPr>
            <p:nvPr/>
          </p:nvSpPr>
          <p:spPr bwMode="auto">
            <a:xfrm>
              <a:off x="4409" y="2288"/>
              <a:ext cx="15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3200">
                  <a:solidFill>
                    <a:srgbClr val="800080"/>
                  </a:solidFill>
                  <a:ea typeface="ＭＳ Ｐゴシック" charset="0"/>
                  <a:cs typeface="ＭＳ Ｐゴシック" charset="0"/>
                </a:rPr>
                <a:t>C</a:t>
              </a:r>
              <a:endParaRPr lang="en-US" sz="3200">
                <a:solidFill>
                  <a:srgbClr val="FF00FF"/>
                </a:solidFill>
                <a:ea typeface="ＭＳ Ｐゴシック" charset="0"/>
                <a:cs typeface="ＭＳ Ｐゴシック" charset="0"/>
              </a:endParaRPr>
            </a:p>
          </p:txBody>
        </p:sp>
      </p:grpSp>
      <p:graphicFrame>
        <p:nvGraphicFramePr>
          <p:cNvPr id="33810" name="Object 1025"/>
          <p:cNvGraphicFramePr>
            <a:graphicFrameLocks noChangeAspect="1"/>
          </p:cNvGraphicFramePr>
          <p:nvPr/>
        </p:nvGraphicFramePr>
        <p:xfrm>
          <a:off x="1790700" y="2209800"/>
          <a:ext cx="51435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52" name="Equation" r:id="rId6" imgW="165100" imgH="228600" progId="Equation.3">
                  <p:embed/>
                </p:oleObj>
              </mc:Choice>
              <mc:Fallback>
                <p:oleObj name="Equation" r:id="rId6" imgW="165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2209800"/>
                        <a:ext cx="514350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8F03E1-1177-5645-A36A-AD61D2412D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26"/>
          <p:cNvSpPr txBox="1">
            <a:spLocks noChangeArrowheads="1"/>
          </p:cNvSpPr>
          <p:nvPr/>
        </p:nvSpPr>
        <p:spPr bwMode="auto">
          <a:xfrm>
            <a:off x="241300" y="1446213"/>
            <a:ext cx="8755063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800">
                <a:ea typeface="ＭＳ Ｐゴシック" charset="0"/>
                <a:cs typeface="ＭＳ Ｐゴシック" charset="0"/>
              </a:rPr>
              <a:t>A)</a:t>
            </a:r>
          </a:p>
          <a:p>
            <a:pPr eaLnBrk="1" hangingPunct="1"/>
            <a:endParaRPr lang="en-US" sz="28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16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80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800">
                <a:ea typeface="ＭＳ Ｐゴシック" charset="0"/>
                <a:cs typeface="ＭＳ Ｐゴシック" charset="0"/>
              </a:rPr>
              <a:t>B)</a:t>
            </a:r>
          </a:p>
          <a:p>
            <a:pPr eaLnBrk="1" hangingPunct="1"/>
            <a:endParaRPr lang="en-US" sz="28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80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800">
                <a:ea typeface="ＭＳ Ｐゴシック" charset="0"/>
                <a:cs typeface="ＭＳ Ｐゴシック" charset="0"/>
              </a:rPr>
              <a:t>C)</a:t>
            </a:r>
          </a:p>
          <a:p>
            <a:pPr eaLnBrk="1" hangingPunct="1"/>
            <a:endParaRPr lang="en-US" sz="28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80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800">
                <a:ea typeface="ＭＳ Ｐゴシック" charset="0"/>
                <a:cs typeface="ＭＳ Ｐゴシック" charset="0"/>
              </a:rPr>
              <a:t>D)                                                           </a:t>
            </a:r>
            <a:r>
              <a:rPr lang="en-US">
                <a:ea typeface="ＭＳ Ｐゴシック" charset="0"/>
                <a:cs typeface="ＭＳ Ｐゴシック" charset="0"/>
              </a:rPr>
              <a:t>E) None of these</a:t>
            </a:r>
          </a:p>
        </p:txBody>
      </p:sp>
      <p:graphicFrame>
        <p:nvGraphicFramePr>
          <p:cNvPr id="15362" name="Object 1024"/>
          <p:cNvGraphicFramePr>
            <a:graphicFrameLocks noChangeAspect="1"/>
          </p:cNvGraphicFramePr>
          <p:nvPr/>
        </p:nvGraphicFramePr>
        <p:xfrm>
          <a:off x="928688" y="174625"/>
          <a:ext cx="3384550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3" name="Equation" r:id="rId4" imgW="1397000" imgH="431800" progId="Equation.3">
                  <p:embed/>
                </p:oleObj>
              </mc:Choice>
              <mc:Fallback>
                <p:oleObj name="Equation" r:id="rId4" imgW="1397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174625"/>
                        <a:ext cx="3384550" cy="104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3" name="Text Box 7"/>
          <p:cNvSpPr txBox="1">
            <a:spLocks noChangeArrowheads="1"/>
          </p:cNvSpPr>
          <p:nvPr/>
        </p:nvSpPr>
        <p:spPr bwMode="auto">
          <a:xfrm>
            <a:off x="7524750" y="912813"/>
            <a:ext cx="1530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ea typeface="ＭＳ Ｐゴシック" charset="0"/>
                <a:cs typeface="ＭＳ Ｐゴシック" charset="0"/>
              </a:rPr>
              <a:t>P=(X,Y,Z)</a:t>
            </a:r>
          </a:p>
        </p:txBody>
      </p:sp>
      <p:graphicFrame>
        <p:nvGraphicFramePr>
          <p:cNvPr id="15364" name="Object 1025"/>
          <p:cNvGraphicFramePr>
            <a:graphicFrameLocks noChangeAspect="1"/>
          </p:cNvGraphicFramePr>
          <p:nvPr/>
        </p:nvGraphicFramePr>
        <p:xfrm>
          <a:off x="581025" y="1308100"/>
          <a:ext cx="5461000" cy="133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4" name="Equation" r:id="rId6" imgW="2603500" imgH="635000" progId="">
                  <p:embed/>
                </p:oleObj>
              </mc:Choice>
              <mc:Fallback>
                <p:oleObj name="Equation" r:id="rId6" imgW="2603500" imgH="6350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1308100"/>
                        <a:ext cx="5461000" cy="1331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1026"/>
          <p:cNvGraphicFramePr>
            <a:graphicFrameLocks noChangeAspect="1"/>
          </p:cNvGraphicFramePr>
          <p:nvPr/>
        </p:nvGraphicFramePr>
        <p:xfrm>
          <a:off x="579438" y="2873375"/>
          <a:ext cx="5641975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5" name="Equation" r:id="rId8" imgW="2857500" imgH="533400" progId="">
                  <p:embed/>
                </p:oleObj>
              </mc:Choice>
              <mc:Fallback>
                <p:oleObj name="Equation" r:id="rId8" imgW="2857500" imgH="5334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8" y="2873375"/>
                        <a:ext cx="5641975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1027"/>
          <p:cNvGraphicFramePr>
            <a:graphicFrameLocks noChangeAspect="1"/>
          </p:cNvGraphicFramePr>
          <p:nvPr/>
        </p:nvGraphicFramePr>
        <p:xfrm>
          <a:off x="663575" y="4141788"/>
          <a:ext cx="5173663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6" name="Equation" r:id="rId10" imgW="2603500" imgH="635000" progId="">
                  <p:embed/>
                </p:oleObj>
              </mc:Choice>
              <mc:Fallback>
                <p:oleObj name="Equation" r:id="rId10" imgW="2603500" imgH="6350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4141788"/>
                        <a:ext cx="5173663" cy="1262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1028"/>
          <p:cNvGraphicFramePr>
            <a:graphicFrameLocks noChangeAspect="1"/>
          </p:cNvGraphicFramePr>
          <p:nvPr/>
        </p:nvGraphicFramePr>
        <p:xfrm>
          <a:off x="628650" y="5461000"/>
          <a:ext cx="5640388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7" name="Equation" r:id="rId12" imgW="2857500" imgH="533400" progId="">
                  <p:embed/>
                </p:oleObj>
              </mc:Choice>
              <mc:Fallback>
                <p:oleObj name="Equation" r:id="rId12" imgW="2857500" imgH="5334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5461000"/>
                        <a:ext cx="5640388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1029"/>
          <p:cNvGraphicFramePr>
            <a:graphicFrameLocks noChangeAspect="1"/>
          </p:cNvGraphicFramePr>
          <p:nvPr/>
        </p:nvGraphicFramePr>
        <p:xfrm>
          <a:off x="4533900" y="107950"/>
          <a:ext cx="2595563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8" name="Equation" r:id="rId14" imgW="901700" imgH="406400" progId="Equation.3">
                  <p:embed/>
                </p:oleObj>
              </mc:Choice>
              <mc:Fallback>
                <p:oleObj name="Equation" r:id="rId14" imgW="9017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3900" y="107950"/>
                        <a:ext cx="2595563" cy="1169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369" name="Group 34"/>
          <p:cNvGrpSpPr>
            <a:grpSpLocks/>
          </p:cNvGrpSpPr>
          <p:nvPr/>
        </p:nvGrpSpPr>
        <p:grpSpPr bwMode="auto">
          <a:xfrm>
            <a:off x="6072188" y="1281113"/>
            <a:ext cx="2722562" cy="2724150"/>
            <a:chOff x="3663" y="807"/>
            <a:chExt cx="1715" cy="1716"/>
          </a:xfrm>
        </p:grpSpPr>
        <p:sp>
          <p:nvSpPr>
            <p:cNvPr id="15372" name="Oval 8"/>
            <p:cNvSpPr>
              <a:spLocks noChangeArrowheads="1"/>
            </p:cNvSpPr>
            <p:nvPr/>
          </p:nvSpPr>
          <p:spPr bwMode="auto">
            <a:xfrm>
              <a:off x="5223" y="858"/>
              <a:ext cx="62" cy="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373" name="Line 9"/>
            <p:cNvSpPr>
              <a:spLocks noChangeShapeType="1"/>
            </p:cNvSpPr>
            <p:nvPr/>
          </p:nvSpPr>
          <p:spPr bwMode="auto">
            <a:xfrm>
              <a:off x="4553" y="1595"/>
              <a:ext cx="3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4" name="Text Box 10"/>
            <p:cNvSpPr txBox="1">
              <a:spLocks noChangeArrowheads="1"/>
            </p:cNvSpPr>
            <p:nvPr/>
          </p:nvSpPr>
          <p:spPr bwMode="auto">
            <a:xfrm>
              <a:off x="4942" y="1485"/>
              <a:ext cx="1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1800">
                  <a:ea typeface="ＭＳ Ｐゴシック" charset="0"/>
                  <a:cs typeface="ＭＳ Ｐゴシック" charset="0"/>
                </a:rPr>
                <a:t>x</a:t>
              </a:r>
            </a:p>
          </p:txBody>
        </p:sp>
        <p:sp>
          <p:nvSpPr>
            <p:cNvPr id="15375" name="Line 11"/>
            <p:cNvSpPr>
              <a:spLocks noChangeShapeType="1"/>
            </p:cNvSpPr>
            <p:nvPr/>
          </p:nvSpPr>
          <p:spPr bwMode="auto">
            <a:xfrm flipV="1">
              <a:off x="4546" y="1320"/>
              <a:ext cx="317" cy="2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6" name="Text Box 12"/>
            <p:cNvSpPr txBox="1">
              <a:spLocks noChangeArrowheads="1"/>
            </p:cNvSpPr>
            <p:nvPr/>
          </p:nvSpPr>
          <p:spPr bwMode="auto">
            <a:xfrm>
              <a:off x="4674" y="1140"/>
              <a:ext cx="1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1800">
                  <a:ea typeface="ＭＳ Ｐゴシック" charset="0"/>
                  <a:cs typeface="ＭＳ Ｐゴシック" charset="0"/>
                </a:rPr>
                <a:t>y</a:t>
              </a:r>
            </a:p>
          </p:txBody>
        </p:sp>
        <p:sp>
          <p:nvSpPr>
            <p:cNvPr id="15377" name="Line 13"/>
            <p:cNvSpPr>
              <a:spLocks noChangeShapeType="1"/>
            </p:cNvSpPr>
            <p:nvPr/>
          </p:nvSpPr>
          <p:spPr bwMode="auto">
            <a:xfrm rot="-5400000">
              <a:off x="4346" y="1402"/>
              <a:ext cx="3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8" name="Text Box 14"/>
            <p:cNvSpPr txBox="1">
              <a:spLocks noChangeArrowheads="1"/>
            </p:cNvSpPr>
            <p:nvPr/>
          </p:nvSpPr>
          <p:spPr bwMode="auto">
            <a:xfrm>
              <a:off x="4467" y="981"/>
              <a:ext cx="1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1800">
                  <a:ea typeface="ＭＳ Ｐゴシック" charset="0"/>
                  <a:cs typeface="ＭＳ Ｐゴシック" charset="0"/>
                </a:rPr>
                <a:t>z</a:t>
              </a:r>
            </a:p>
          </p:txBody>
        </p:sp>
        <p:sp>
          <p:nvSpPr>
            <p:cNvPr id="15379" name="AutoShape 15"/>
            <p:cNvSpPr>
              <a:spLocks noChangeArrowheads="1"/>
            </p:cNvSpPr>
            <p:nvPr/>
          </p:nvSpPr>
          <p:spPr bwMode="auto">
            <a:xfrm>
              <a:off x="4004" y="1178"/>
              <a:ext cx="158" cy="158"/>
            </a:xfrm>
            <a:prstGeom prst="cube">
              <a:avLst>
                <a:gd name="adj" fmla="val 25000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5380" name="Text Box 16"/>
            <p:cNvSpPr txBox="1">
              <a:spLocks noChangeArrowheads="1"/>
            </p:cNvSpPr>
            <p:nvPr/>
          </p:nvSpPr>
          <p:spPr bwMode="auto">
            <a:xfrm>
              <a:off x="3943" y="944"/>
              <a:ext cx="63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1800">
                  <a:ea typeface="ＭＳ Ｐゴシック" charset="0"/>
                  <a:cs typeface="ＭＳ Ｐゴシック" charset="0"/>
                </a:rPr>
                <a:t>(x,y,z)</a:t>
              </a:r>
            </a:p>
          </p:txBody>
        </p:sp>
        <p:sp>
          <p:nvSpPr>
            <p:cNvPr id="15381" name="Line 17"/>
            <p:cNvSpPr>
              <a:spLocks noChangeShapeType="1"/>
            </p:cNvSpPr>
            <p:nvPr/>
          </p:nvSpPr>
          <p:spPr bwMode="auto">
            <a:xfrm flipH="1">
              <a:off x="3695" y="1603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2" name="Text Box 18"/>
            <p:cNvSpPr txBox="1">
              <a:spLocks noChangeArrowheads="1"/>
            </p:cNvSpPr>
            <p:nvPr/>
          </p:nvSpPr>
          <p:spPr bwMode="auto">
            <a:xfrm>
              <a:off x="3902" y="1506"/>
              <a:ext cx="19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1800">
                  <a:ea typeface="ＭＳ Ｐゴシック" charset="0"/>
                  <a:cs typeface="ＭＳ Ｐゴシック" charset="0"/>
                </a:rPr>
                <a:t>R</a:t>
              </a:r>
            </a:p>
          </p:txBody>
        </p:sp>
        <p:sp>
          <p:nvSpPr>
            <p:cNvPr id="15383" name="Oval 6"/>
            <p:cNvSpPr>
              <a:spLocks noChangeArrowheads="1"/>
            </p:cNvSpPr>
            <p:nvPr/>
          </p:nvSpPr>
          <p:spPr bwMode="auto">
            <a:xfrm>
              <a:off x="3663" y="807"/>
              <a:ext cx="1715" cy="1716"/>
            </a:xfrm>
            <a:prstGeom prst="ellipse">
              <a:avLst/>
            </a:prstGeom>
            <a:solidFill>
              <a:srgbClr val="FF99CC">
                <a:alpha val="1098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15371" name="Text Box 7"/>
          <p:cNvSpPr txBox="1">
            <a:spLocks noChangeArrowheads="1"/>
          </p:cNvSpPr>
          <p:nvPr/>
        </p:nvSpPr>
        <p:spPr bwMode="auto">
          <a:xfrm>
            <a:off x="6508750" y="2036763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ea typeface="ＭＳ Ｐゴシック" charset="0"/>
                <a:cs typeface="ＭＳ Ｐゴシック" charset="0"/>
              </a:rPr>
              <a:t>dq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8F03E1-1177-5645-A36A-AD61D2412D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26"/>
          <p:cNvSpPr txBox="1">
            <a:spLocks noChangeArrowheads="1"/>
          </p:cNvSpPr>
          <p:nvPr/>
        </p:nvSpPr>
        <p:spPr bwMode="auto">
          <a:xfrm>
            <a:off x="241300" y="1446213"/>
            <a:ext cx="8755063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2800">
                <a:ea typeface="ＭＳ Ｐゴシック" charset="0"/>
                <a:cs typeface="ＭＳ Ｐゴシック" charset="0"/>
              </a:rPr>
              <a:t>A)</a:t>
            </a:r>
          </a:p>
          <a:p>
            <a:pPr eaLnBrk="1" hangingPunct="1"/>
            <a:endParaRPr lang="en-US" sz="28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16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80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800">
                <a:ea typeface="ＭＳ Ｐゴシック" charset="0"/>
                <a:cs typeface="ＭＳ Ｐゴシック" charset="0"/>
              </a:rPr>
              <a:t>B)</a:t>
            </a:r>
          </a:p>
          <a:p>
            <a:pPr eaLnBrk="1" hangingPunct="1"/>
            <a:endParaRPr lang="en-US" sz="28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80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800">
                <a:ea typeface="ＭＳ Ｐゴシック" charset="0"/>
                <a:cs typeface="ＭＳ Ｐゴシック" charset="0"/>
              </a:rPr>
              <a:t>C)</a:t>
            </a:r>
          </a:p>
          <a:p>
            <a:pPr eaLnBrk="1" hangingPunct="1"/>
            <a:endParaRPr lang="en-US" sz="2800"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280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800">
                <a:ea typeface="ＭＳ Ｐゴシック" charset="0"/>
                <a:cs typeface="ＭＳ Ｐゴシック" charset="0"/>
              </a:rPr>
              <a:t>D)                                                           </a:t>
            </a:r>
            <a:r>
              <a:rPr lang="en-US">
                <a:ea typeface="ＭＳ Ｐゴシック" charset="0"/>
                <a:cs typeface="ＭＳ Ｐゴシック" charset="0"/>
              </a:rPr>
              <a:t>E) None of these</a:t>
            </a:r>
          </a:p>
        </p:txBody>
      </p:sp>
      <p:graphicFrame>
        <p:nvGraphicFramePr>
          <p:cNvPr id="17410" name="Object 1024"/>
          <p:cNvGraphicFramePr>
            <a:graphicFrameLocks noChangeAspect="1"/>
          </p:cNvGraphicFramePr>
          <p:nvPr/>
        </p:nvGraphicFramePr>
        <p:xfrm>
          <a:off x="928688" y="174625"/>
          <a:ext cx="3384550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77" name="Equation" r:id="rId4" imgW="1397000" imgH="431800" progId="Equation.3">
                  <p:embed/>
                </p:oleObj>
              </mc:Choice>
              <mc:Fallback>
                <p:oleObj name="Equation" r:id="rId4" imgW="13970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174625"/>
                        <a:ext cx="3384550" cy="104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Text Box 7"/>
          <p:cNvSpPr txBox="1">
            <a:spLocks noChangeArrowheads="1"/>
          </p:cNvSpPr>
          <p:nvPr/>
        </p:nvSpPr>
        <p:spPr bwMode="auto">
          <a:xfrm>
            <a:off x="7524750" y="912813"/>
            <a:ext cx="1530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r>
              <a:rPr lang="en-US" sz="1800">
                <a:ea typeface="ＭＳ Ｐゴシック" charset="0"/>
                <a:cs typeface="ＭＳ Ｐゴシック" charset="0"/>
              </a:rPr>
              <a:t>P=(X,Y,Z)</a:t>
            </a:r>
          </a:p>
        </p:txBody>
      </p:sp>
      <p:graphicFrame>
        <p:nvGraphicFramePr>
          <p:cNvPr id="17412" name="Object 1025"/>
          <p:cNvGraphicFramePr>
            <a:graphicFrameLocks noChangeAspect="1"/>
          </p:cNvGraphicFramePr>
          <p:nvPr/>
        </p:nvGraphicFramePr>
        <p:xfrm>
          <a:off x="581025" y="1308100"/>
          <a:ext cx="5461000" cy="133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78" name="Equation" r:id="rId6" imgW="2603500" imgH="635000" progId="">
                  <p:embed/>
                </p:oleObj>
              </mc:Choice>
              <mc:Fallback>
                <p:oleObj name="Equation" r:id="rId6" imgW="2603500" imgH="6350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025" y="1308100"/>
                        <a:ext cx="5461000" cy="1331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3" name="Object 1026"/>
          <p:cNvGraphicFramePr>
            <a:graphicFrameLocks noChangeAspect="1"/>
          </p:cNvGraphicFramePr>
          <p:nvPr/>
        </p:nvGraphicFramePr>
        <p:xfrm>
          <a:off x="579438" y="2873375"/>
          <a:ext cx="5641975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79" name="Equation" r:id="rId8" imgW="2857500" imgH="533400" progId="">
                  <p:embed/>
                </p:oleObj>
              </mc:Choice>
              <mc:Fallback>
                <p:oleObj name="Equation" r:id="rId8" imgW="2857500" imgH="5334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8" y="2873375"/>
                        <a:ext cx="5641975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1027"/>
          <p:cNvGraphicFramePr>
            <a:graphicFrameLocks noChangeAspect="1"/>
          </p:cNvGraphicFramePr>
          <p:nvPr/>
        </p:nvGraphicFramePr>
        <p:xfrm>
          <a:off x="663575" y="4141788"/>
          <a:ext cx="5173663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80" name="Equation" r:id="rId10" imgW="2603500" imgH="635000" progId="">
                  <p:embed/>
                </p:oleObj>
              </mc:Choice>
              <mc:Fallback>
                <p:oleObj name="Equation" r:id="rId10" imgW="2603500" imgH="6350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4141788"/>
                        <a:ext cx="5173663" cy="1262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5" name="Object 1028"/>
          <p:cNvGraphicFramePr>
            <a:graphicFrameLocks noChangeAspect="1"/>
          </p:cNvGraphicFramePr>
          <p:nvPr/>
        </p:nvGraphicFramePr>
        <p:xfrm>
          <a:off x="628650" y="5461000"/>
          <a:ext cx="5640388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81" name="Equation" r:id="rId12" imgW="2857500" imgH="533400" progId="">
                  <p:embed/>
                </p:oleObj>
              </mc:Choice>
              <mc:Fallback>
                <p:oleObj name="Equation" r:id="rId12" imgW="2857500" imgH="5334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5461000"/>
                        <a:ext cx="5640388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1029"/>
          <p:cNvGraphicFramePr>
            <a:graphicFrameLocks noChangeAspect="1"/>
          </p:cNvGraphicFramePr>
          <p:nvPr/>
        </p:nvGraphicFramePr>
        <p:xfrm>
          <a:off x="4533900" y="107950"/>
          <a:ext cx="2595563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82" name="Equation" r:id="rId14" imgW="901700" imgH="406400" progId="Equation.3">
                  <p:embed/>
                </p:oleObj>
              </mc:Choice>
              <mc:Fallback>
                <p:oleObj name="Equation" r:id="rId14" imgW="9017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3900" y="107950"/>
                        <a:ext cx="2595563" cy="1169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417" name="Group 34"/>
          <p:cNvGrpSpPr>
            <a:grpSpLocks/>
          </p:cNvGrpSpPr>
          <p:nvPr/>
        </p:nvGrpSpPr>
        <p:grpSpPr bwMode="auto">
          <a:xfrm>
            <a:off x="6072188" y="1281113"/>
            <a:ext cx="2722562" cy="2724150"/>
            <a:chOff x="3663" y="807"/>
            <a:chExt cx="1715" cy="1716"/>
          </a:xfrm>
        </p:grpSpPr>
        <p:sp>
          <p:nvSpPr>
            <p:cNvPr id="17421" name="Oval 8"/>
            <p:cNvSpPr>
              <a:spLocks noChangeArrowheads="1"/>
            </p:cNvSpPr>
            <p:nvPr/>
          </p:nvSpPr>
          <p:spPr bwMode="auto">
            <a:xfrm>
              <a:off x="5223" y="858"/>
              <a:ext cx="62" cy="6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422" name="Line 9"/>
            <p:cNvSpPr>
              <a:spLocks noChangeShapeType="1"/>
            </p:cNvSpPr>
            <p:nvPr/>
          </p:nvSpPr>
          <p:spPr bwMode="auto">
            <a:xfrm>
              <a:off x="4553" y="1595"/>
              <a:ext cx="3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3" name="Text Box 10"/>
            <p:cNvSpPr txBox="1">
              <a:spLocks noChangeArrowheads="1"/>
            </p:cNvSpPr>
            <p:nvPr/>
          </p:nvSpPr>
          <p:spPr bwMode="auto">
            <a:xfrm>
              <a:off x="4942" y="1485"/>
              <a:ext cx="1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1800">
                  <a:ea typeface="ＭＳ Ｐゴシック" charset="0"/>
                  <a:cs typeface="ＭＳ Ｐゴシック" charset="0"/>
                </a:rPr>
                <a:t>x</a:t>
              </a:r>
            </a:p>
          </p:txBody>
        </p:sp>
        <p:sp>
          <p:nvSpPr>
            <p:cNvPr id="17424" name="Line 11"/>
            <p:cNvSpPr>
              <a:spLocks noChangeShapeType="1"/>
            </p:cNvSpPr>
            <p:nvPr/>
          </p:nvSpPr>
          <p:spPr bwMode="auto">
            <a:xfrm flipV="1">
              <a:off x="4546" y="1320"/>
              <a:ext cx="317" cy="2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5" name="Text Box 12"/>
            <p:cNvSpPr txBox="1">
              <a:spLocks noChangeArrowheads="1"/>
            </p:cNvSpPr>
            <p:nvPr/>
          </p:nvSpPr>
          <p:spPr bwMode="auto">
            <a:xfrm>
              <a:off x="4674" y="1140"/>
              <a:ext cx="1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1800">
                  <a:ea typeface="ＭＳ Ｐゴシック" charset="0"/>
                  <a:cs typeface="ＭＳ Ｐゴシック" charset="0"/>
                </a:rPr>
                <a:t>y</a:t>
              </a:r>
            </a:p>
          </p:txBody>
        </p:sp>
        <p:sp>
          <p:nvSpPr>
            <p:cNvPr id="17426" name="Line 13"/>
            <p:cNvSpPr>
              <a:spLocks noChangeShapeType="1"/>
            </p:cNvSpPr>
            <p:nvPr/>
          </p:nvSpPr>
          <p:spPr bwMode="auto">
            <a:xfrm rot="-5400000">
              <a:off x="4346" y="1402"/>
              <a:ext cx="3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7" name="Text Box 14"/>
            <p:cNvSpPr txBox="1">
              <a:spLocks noChangeArrowheads="1"/>
            </p:cNvSpPr>
            <p:nvPr/>
          </p:nvSpPr>
          <p:spPr bwMode="auto">
            <a:xfrm>
              <a:off x="4467" y="981"/>
              <a:ext cx="1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1800">
                  <a:ea typeface="ＭＳ Ｐゴシック" charset="0"/>
                  <a:cs typeface="ＭＳ Ｐゴシック" charset="0"/>
                </a:rPr>
                <a:t>z</a:t>
              </a:r>
            </a:p>
          </p:txBody>
        </p:sp>
        <p:sp>
          <p:nvSpPr>
            <p:cNvPr id="17428" name="AutoShape 15"/>
            <p:cNvSpPr>
              <a:spLocks noChangeArrowheads="1"/>
            </p:cNvSpPr>
            <p:nvPr/>
          </p:nvSpPr>
          <p:spPr bwMode="auto">
            <a:xfrm>
              <a:off x="4004" y="1178"/>
              <a:ext cx="158" cy="158"/>
            </a:xfrm>
            <a:prstGeom prst="cube">
              <a:avLst>
                <a:gd name="adj" fmla="val 25000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7429" name="Text Box 16"/>
            <p:cNvSpPr txBox="1">
              <a:spLocks noChangeArrowheads="1"/>
            </p:cNvSpPr>
            <p:nvPr/>
          </p:nvSpPr>
          <p:spPr bwMode="auto">
            <a:xfrm>
              <a:off x="3943" y="944"/>
              <a:ext cx="63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1800">
                  <a:ea typeface="ＭＳ Ｐゴシック" charset="0"/>
                  <a:cs typeface="ＭＳ Ｐゴシック" charset="0"/>
                </a:rPr>
                <a:t>(x,y,z)</a:t>
              </a:r>
            </a:p>
          </p:txBody>
        </p:sp>
        <p:sp>
          <p:nvSpPr>
            <p:cNvPr id="17430" name="Line 17"/>
            <p:cNvSpPr>
              <a:spLocks noChangeShapeType="1"/>
            </p:cNvSpPr>
            <p:nvPr/>
          </p:nvSpPr>
          <p:spPr bwMode="auto">
            <a:xfrm flipH="1">
              <a:off x="3695" y="1603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1" name="Text Box 18"/>
            <p:cNvSpPr txBox="1">
              <a:spLocks noChangeArrowheads="1"/>
            </p:cNvSpPr>
            <p:nvPr/>
          </p:nvSpPr>
          <p:spPr bwMode="auto">
            <a:xfrm>
              <a:off x="3902" y="1506"/>
              <a:ext cx="19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 defTabSz="4572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pPr eaLnBrk="1" hangingPunct="1"/>
              <a:r>
                <a:rPr lang="en-US" sz="1800">
                  <a:ea typeface="ＭＳ Ｐゴシック" charset="0"/>
                  <a:cs typeface="ＭＳ Ｐゴシック" charset="0"/>
                </a:rPr>
                <a:t>R</a:t>
              </a:r>
            </a:p>
          </p:txBody>
        </p:sp>
        <p:sp>
          <p:nvSpPr>
            <p:cNvPr id="17432" name="Oval 6"/>
            <p:cNvSpPr>
              <a:spLocks noChangeArrowheads="1"/>
            </p:cNvSpPr>
            <p:nvPr/>
          </p:nvSpPr>
          <p:spPr bwMode="auto">
            <a:xfrm>
              <a:off x="3663" y="807"/>
              <a:ext cx="1715" cy="1716"/>
            </a:xfrm>
            <a:prstGeom prst="ellipse">
              <a:avLst/>
            </a:prstGeom>
            <a:solidFill>
              <a:srgbClr val="FF99CC">
                <a:alpha val="1098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ea typeface="ＭＳ Ｐゴシック" charset="0"/>
                <a:cs typeface="ＭＳ Ｐゴシック" charset="0"/>
              </a:endParaRPr>
            </a:p>
          </p:txBody>
        </p:sp>
      </p:grpSp>
      <p:cxnSp>
        <p:nvCxnSpPr>
          <p:cNvPr id="3" name="Straight Arrow Connector 2"/>
          <p:cNvCxnSpPr/>
          <p:nvPr/>
        </p:nvCxnSpPr>
        <p:spPr bwMode="auto">
          <a:xfrm flipV="1">
            <a:off x="6985000" y="1454150"/>
            <a:ext cx="1435100" cy="4921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aphicFrame>
        <p:nvGraphicFramePr>
          <p:cNvPr id="17420" name="Object 1024"/>
          <p:cNvGraphicFramePr>
            <a:graphicFrameLocks noChangeAspect="1"/>
          </p:cNvGraphicFramePr>
          <p:nvPr/>
        </p:nvGraphicFramePr>
        <p:xfrm>
          <a:off x="7259638" y="1208088"/>
          <a:ext cx="492125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83" name="Equation" r:id="rId16" imgW="203200" imgH="228600" progId="Equation.3">
                  <p:embed/>
                </p:oleObj>
              </mc:Choice>
              <mc:Fallback>
                <p:oleObj name="Equation" r:id="rId16" imgW="203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9638" y="1208088"/>
                        <a:ext cx="492125" cy="55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8F03E1-1177-5645-A36A-AD61D2412D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500">
                <a:latin typeface="Arial" charset="0"/>
                <a:ea typeface="ＭＳ Ｐゴシック" charset="0"/>
                <a:cs typeface="ＭＳ Ｐゴシック" charset="0"/>
              </a:rPr>
              <a:t>5 charges, q, are arranged in a regular pentagon, as shown. </a:t>
            </a:r>
            <a:br>
              <a:rPr lang="en-US" sz="35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350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What is the E field at the center?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432300"/>
            <a:ext cx="7772400" cy="1828800"/>
          </a:xfrm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buFontTx/>
              <a:buAutoNum type="alphaUcParenR"/>
            </a:pP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 Zero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lphaUcParenR"/>
            </a:pP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 Non-zero</a:t>
            </a:r>
          </a:p>
          <a:p>
            <a:pPr marL="381000" indent="-381000" eaLnBrk="1" hangingPunct="1">
              <a:lnSpc>
                <a:spcPct val="90000"/>
              </a:lnSpc>
              <a:buFontTx/>
              <a:buAutoNum type="alphaUcParenR"/>
            </a:pPr>
            <a:r>
              <a:rPr lang="en-US" sz="3200">
                <a:latin typeface="Arial" charset="0"/>
                <a:ea typeface="ヒラギノ角ゴ Pro W3" charset="0"/>
                <a:cs typeface="ヒラギノ角ゴ Pro W3" charset="0"/>
              </a:rPr>
              <a:t> Really need trig and a calculator  to decide</a:t>
            </a:r>
          </a:p>
        </p:txBody>
      </p:sp>
      <p:grpSp>
        <p:nvGrpSpPr>
          <p:cNvPr id="21507" name="Group 23"/>
          <p:cNvGrpSpPr>
            <a:grpSpLocks/>
          </p:cNvGrpSpPr>
          <p:nvPr/>
        </p:nvGrpSpPr>
        <p:grpSpPr bwMode="auto">
          <a:xfrm>
            <a:off x="2790825" y="1895475"/>
            <a:ext cx="3117850" cy="3168650"/>
            <a:chOff x="1638" y="1194"/>
            <a:chExt cx="1964" cy="1996"/>
          </a:xfrm>
        </p:grpSpPr>
        <p:sp>
          <p:nvSpPr>
            <p:cNvPr id="21509" name="Line 5"/>
            <p:cNvSpPr>
              <a:spLocks noChangeShapeType="1"/>
            </p:cNvSpPr>
            <p:nvPr/>
          </p:nvSpPr>
          <p:spPr bwMode="auto">
            <a:xfrm rot="-9666143">
              <a:off x="3125" y="2081"/>
              <a:ext cx="0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0" name="Line 6"/>
            <p:cNvSpPr>
              <a:spLocks noChangeShapeType="1"/>
            </p:cNvSpPr>
            <p:nvPr/>
          </p:nvSpPr>
          <p:spPr bwMode="auto">
            <a:xfrm rot="-5346143">
              <a:off x="2560" y="2471"/>
              <a:ext cx="0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1" name="Line 7"/>
            <p:cNvSpPr>
              <a:spLocks noChangeShapeType="1"/>
            </p:cNvSpPr>
            <p:nvPr/>
          </p:nvSpPr>
          <p:spPr bwMode="auto">
            <a:xfrm rot="-1026143">
              <a:off x="2017" y="2057"/>
              <a:ext cx="0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2" name="Line 8"/>
            <p:cNvSpPr>
              <a:spLocks noChangeShapeType="1"/>
            </p:cNvSpPr>
            <p:nvPr/>
          </p:nvSpPr>
          <p:spPr bwMode="auto">
            <a:xfrm rot="3293857">
              <a:off x="2234" y="1421"/>
              <a:ext cx="0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3" name="Line 9"/>
            <p:cNvSpPr>
              <a:spLocks noChangeShapeType="1"/>
            </p:cNvSpPr>
            <p:nvPr/>
          </p:nvSpPr>
          <p:spPr bwMode="auto">
            <a:xfrm rot="7613857">
              <a:off x="2917" y="1427"/>
              <a:ext cx="0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4" name="Oval 10"/>
            <p:cNvSpPr>
              <a:spLocks noChangeArrowheads="1"/>
            </p:cNvSpPr>
            <p:nvPr/>
          </p:nvSpPr>
          <p:spPr bwMode="auto">
            <a:xfrm rot="-9666143">
              <a:off x="2937" y="2825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21515" name="Oval 11"/>
            <p:cNvSpPr>
              <a:spLocks noChangeArrowheads="1"/>
            </p:cNvSpPr>
            <p:nvPr/>
          </p:nvSpPr>
          <p:spPr bwMode="auto">
            <a:xfrm rot="-9666143">
              <a:off x="2092" y="279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21516" name="Oval 12"/>
            <p:cNvSpPr>
              <a:spLocks noChangeArrowheads="1"/>
            </p:cNvSpPr>
            <p:nvPr/>
          </p:nvSpPr>
          <p:spPr bwMode="auto">
            <a:xfrm rot="-9666143">
              <a:off x="1853" y="2039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21517" name="Oval 13"/>
            <p:cNvSpPr>
              <a:spLocks noChangeArrowheads="1"/>
            </p:cNvSpPr>
            <p:nvPr/>
          </p:nvSpPr>
          <p:spPr bwMode="auto">
            <a:xfrm rot="-9666143">
              <a:off x="2517" y="1556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21518" name="Oval 14"/>
            <p:cNvSpPr>
              <a:spLocks noChangeArrowheads="1"/>
            </p:cNvSpPr>
            <p:nvPr/>
          </p:nvSpPr>
          <p:spPr bwMode="auto">
            <a:xfrm rot="-9666143">
              <a:off x="3206" y="203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endParaRPr lang="en-US"/>
            </a:p>
          </p:txBody>
        </p:sp>
        <p:sp>
          <p:nvSpPr>
            <p:cNvPr id="21519" name="Oval 17"/>
            <p:cNvSpPr>
              <a:spLocks noChangeArrowheads="1"/>
            </p:cNvSpPr>
            <p:nvPr/>
          </p:nvSpPr>
          <p:spPr bwMode="auto">
            <a:xfrm>
              <a:off x="2552" y="227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0" name="Text Box 18"/>
            <p:cNvSpPr txBox="1">
              <a:spLocks noChangeArrowheads="1"/>
            </p:cNvSpPr>
            <p:nvPr/>
          </p:nvSpPr>
          <p:spPr bwMode="auto">
            <a:xfrm>
              <a:off x="2622" y="1194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 sz="3600"/>
                <a:t>q</a:t>
              </a:r>
              <a:endParaRPr lang="en-US"/>
            </a:p>
          </p:txBody>
        </p:sp>
        <p:sp>
          <p:nvSpPr>
            <p:cNvPr id="21521" name="Text Box 19"/>
            <p:cNvSpPr txBox="1">
              <a:spLocks noChangeArrowheads="1"/>
            </p:cNvSpPr>
            <p:nvPr/>
          </p:nvSpPr>
          <p:spPr bwMode="auto">
            <a:xfrm>
              <a:off x="3326" y="1786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 sz="3600"/>
                <a:t>q</a:t>
              </a:r>
              <a:endParaRPr lang="en-US"/>
            </a:p>
          </p:txBody>
        </p:sp>
        <p:sp>
          <p:nvSpPr>
            <p:cNvPr id="21522" name="Text Box 20"/>
            <p:cNvSpPr txBox="1">
              <a:spLocks noChangeArrowheads="1"/>
            </p:cNvSpPr>
            <p:nvPr/>
          </p:nvSpPr>
          <p:spPr bwMode="auto">
            <a:xfrm>
              <a:off x="3070" y="2730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 sz="3600"/>
                <a:t>q</a:t>
              </a:r>
            </a:p>
          </p:txBody>
        </p:sp>
        <p:sp>
          <p:nvSpPr>
            <p:cNvPr id="21523" name="Text Box 21"/>
            <p:cNvSpPr txBox="1">
              <a:spLocks noChangeArrowheads="1"/>
            </p:cNvSpPr>
            <p:nvPr/>
          </p:nvSpPr>
          <p:spPr bwMode="auto">
            <a:xfrm>
              <a:off x="2014" y="2786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 sz="3600"/>
                <a:t>q</a:t>
              </a:r>
              <a:endParaRPr lang="en-US"/>
            </a:p>
          </p:txBody>
        </p:sp>
        <p:sp>
          <p:nvSpPr>
            <p:cNvPr id="21524" name="Text Box 22"/>
            <p:cNvSpPr txBox="1">
              <a:spLocks noChangeArrowheads="1"/>
            </p:cNvSpPr>
            <p:nvPr/>
          </p:nvSpPr>
          <p:spPr bwMode="auto">
            <a:xfrm>
              <a:off x="1638" y="1930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 sz="3600"/>
                <a:t>q</a:t>
              </a:r>
              <a:endParaRPr lang="en-US"/>
            </a:p>
          </p:txBody>
        </p:sp>
      </p:grpSp>
      <p:cxnSp>
        <p:nvCxnSpPr>
          <p:cNvPr id="3" name="Straight Arrow Connector 2"/>
          <p:cNvCxnSpPr/>
          <p:nvPr/>
        </p:nvCxnSpPr>
        <p:spPr bwMode="auto">
          <a:xfrm>
            <a:off x="3353673" y="3378143"/>
            <a:ext cx="801430" cy="2465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0CED2-30BF-BB46-A3B4-10D2997B3FB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98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1500"/>
            <a:ext cx="8320088" cy="1143000"/>
          </a:xfrm>
        </p:spPr>
        <p:txBody>
          <a:bodyPr/>
          <a:lstStyle/>
          <a:p>
            <a:pPr algn="l" eaLnBrk="1" hangingPunct="1"/>
            <a:r>
              <a:rPr lang="en-US" sz="3500">
                <a:latin typeface="Arial" charset="0"/>
                <a:ea typeface="ＭＳ Ｐゴシック" charset="0"/>
                <a:cs typeface="ＭＳ Ｐゴシック" charset="0"/>
              </a:rPr>
              <a:t>1 of the 5 charges has been removed, as shown. </a:t>
            </a:r>
            <a:r>
              <a:rPr lang="en-US" sz="350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What</a:t>
            </a:r>
            <a:r>
              <a:rPr lang="ja-JP" altLang="en-US" sz="350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 sz="350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s the E field at the center?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23554" name="Group 24"/>
          <p:cNvGrpSpPr>
            <a:grpSpLocks/>
          </p:cNvGrpSpPr>
          <p:nvPr/>
        </p:nvGrpSpPr>
        <p:grpSpPr bwMode="auto">
          <a:xfrm>
            <a:off x="2790825" y="2149475"/>
            <a:ext cx="3117850" cy="2228850"/>
            <a:chOff x="1758" y="1786"/>
            <a:chExt cx="1964" cy="1404"/>
          </a:xfrm>
        </p:grpSpPr>
        <p:sp>
          <p:nvSpPr>
            <p:cNvPr id="23563" name="Line 5"/>
            <p:cNvSpPr>
              <a:spLocks noChangeShapeType="1"/>
            </p:cNvSpPr>
            <p:nvPr/>
          </p:nvSpPr>
          <p:spPr bwMode="auto">
            <a:xfrm rot="-9666143">
              <a:off x="3245" y="2081"/>
              <a:ext cx="0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" name="Line 6"/>
            <p:cNvSpPr>
              <a:spLocks noChangeShapeType="1"/>
            </p:cNvSpPr>
            <p:nvPr/>
          </p:nvSpPr>
          <p:spPr bwMode="auto">
            <a:xfrm rot="-5346143">
              <a:off x="2680" y="2471"/>
              <a:ext cx="0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5" name="Line 7"/>
            <p:cNvSpPr>
              <a:spLocks noChangeShapeType="1"/>
            </p:cNvSpPr>
            <p:nvPr/>
          </p:nvSpPr>
          <p:spPr bwMode="auto">
            <a:xfrm rot="-1026143">
              <a:off x="2137" y="2057"/>
              <a:ext cx="0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Line 8"/>
            <p:cNvSpPr>
              <a:spLocks noChangeShapeType="1"/>
            </p:cNvSpPr>
            <p:nvPr/>
          </p:nvSpPr>
          <p:spPr bwMode="auto">
            <a:xfrm rot="3293857">
              <a:off x="2354" y="1421"/>
              <a:ext cx="0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7" name="Line 9"/>
            <p:cNvSpPr>
              <a:spLocks noChangeShapeType="1"/>
            </p:cNvSpPr>
            <p:nvPr/>
          </p:nvSpPr>
          <p:spPr bwMode="auto">
            <a:xfrm rot="7613857">
              <a:off x="3037" y="1427"/>
              <a:ext cx="0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Oval 10"/>
            <p:cNvSpPr>
              <a:spLocks noChangeArrowheads="1"/>
            </p:cNvSpPr>
            <p:nvPr/>
          </p:nvSpPr>
          <p:spPr bwMode="auto">
            <a:xfrm rot="-9666143">
              <a:off x="3057" y="2825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Oval 11"/>
            <p:cNvSpPr>
              <a:spLocks noChangeArrowheads="1"/>
            </p:cNvSpPr>
            <p:nvPr/>
          </p:nvSpPr>
          <p:spPr bwMode="auto">
            <a:xfrm rot="-9666143">
              <a:off x="2212" y="279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Oval 12"/>
            <p:cNvSpPr>
              <a:spLocks noChangeArrowheads="1"/>
            </p:cNvSpPr>
            <p:nvPr/>
          </p:nvSpPr>
          <p:spPr bwMode="auto">
            <a:xfrm rot="-9666143">
              <a:off x="1973" y="2039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1" name="Oval 14"/>
            <p:cNvSpPr>
              <a:spLocks noChangeArrowheads="1"/>
            </p:cNvSpPr>
            <p:nvPr/>
          </p:nvSpPr>
          <p:spPr bwMode="auto">
            <a:xfrm rot="-9666143">
              <a:off x="3326" y="2038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2" name="Oval 15"/>
            <p:cNvSpPr>
              <a:spLocks noChangeArrowheads="1"/>
            </p:cNvSpPr>
            <p:nvPr/>
          </p:nvSpPr>
          <p:spPr bwMode="auto">
            <a:xfrm>
              <a:off x="2672" y="2272"/>
              <a:ext cx="56" cy="5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3" name="Text Box 17"/>
            <p:cNvSpPr txBox="1">
              <a:spLocks noChangeArrowheads="1"/>
            </p:cNvSpPr>
            <p:nvPr/>
          </p:nvSpPr>
          <p:spPr bwMode="auto">
            <a:xfrm>
              <a:off x="3446" y="1786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 sz="3600"/>
                <a:t>q</a:t>
              </a:r>
              <a:endParaRPr lang="en-US"/>
            </a:p>
          </p:txBody>
        </p:sp>
        <p:sp>
          <p:nvSpPr>
            <p:cNvPr id="23574" name="Text Box 18"/>
            <p:cNvSpPr txBox="1">
              <a:spLocks noChangeArrowheads="1"/>
            </p:cNvSpPr>
            <p:nvPr/>
          </p:nvSpPr>
          <p:spPr bwMode="auto">
            <a:xfrm>
              <a:off x="3190" y="2730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 sz="3600"/>
                <a:t>q</a:t>
              </a:r>
              <a:endParaRPr lang="en-US"/>
            </a:p>
          </p:txBody>
        </p:sp>
        <p:sp>
          <p:nvSpPr>
            <p:cNvPr id="23575" name="Text Box 19"/>
            <p:cNvSpPr txBox="1">
              <a:spLocks noChangeArrowheads="1"/>
            </p:cNvSpPr>
            <p:nvPr/>
          </p:nvSpPr>
          <p:spPr bwMode="auto">
            <a:xfrm>
              <a:off x="2134" y="2786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 sz="3600"/>
                <a:t>q</a:t>
              </a:r>
              <a:endParaRPr lang="en-US"/>
            </a:p>
          </p:txBody>
        </p:sp>
        <p:sp>
          <p:nvSpPr>
            <p:cNvPr id="23576" name="Text Box 20"/>
            <p:cNvSpPr txBox="1">
              <a:spLocks noChangeArrowheads="1"/>
            </p:cNvSpPr>
            <p:nvPr/>
          </p:nvSpPr>
          <p:spPr bwMode="auto">
            <a:xfrm>
              <a:off x="1758" y="1930"/>
              <a:ext cx="2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 sz="3600"/>
                <a:t>q</a:t>
              </a:r>
              <a:endParaRPr lang="en-US"/>
            </a:p>
          </p:txBody>
        </p:sp>
      </p:grpSp>
      <p:sp>
        <p:nvSpPr>
          <p:cNvPr id="27671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198438" y="3662363"/>
            <a:ext cx="8432800" cy="1828800"/>
          </a:xfrm>
        </p:spPr>
        <p:txBody>
          <a:bodyPr/>
          <a:lstStyle/>
          <a:p>
            <a:pPr marL="381000" indent="-381000" eaLnBrk="1" hangingPunct="1">
              <a:lnSpc>
                <a:spcPct val="90000"/>
              </a:lnSpc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A)  +(kq/a</a:t>
            </a:r>
            <a:r>
              <a:rPr lang="en-US" sz="3000" baseline="30000"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) </a:t>
            </a:r>
            <a:r>
              <a:rPr lang="en-US" sz="3000" b="1">
                <a:latin typeface="Arial" charset="0"/>
                <a:ea typeface="ヒラギノ角ゴ Pro W3" charset="0"/>
                <a:cs typeface="ヒラギノ角ゴ Pro W3" charset="0"/>
              </a:rPr>
              <a:t>j</a:t>
            </a:r>
            <a:endParaRPr lang="en-US" sz="30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marL="381000" indent="-381000" eaLnBrk="1" hangingPunct="1">
              <a:lnSpc>
                <a:spcPct val="90000"/>
              </a:lnSpc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B)  -(kq/a</a:t>
            </a:r>
            <a:r>
              <a:rPr lang="en-US" sz="3000" baseline="30000"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) </a:t>
            </a:r>
            <a:r>
              <a:rPr lang="en-US" sz="3000" b="1">
                <a:latin typeface="Arial" charset="0"/>
                <a:ea typeface="ヒラギノ角ゴ Pro W3" charset="0"/>
                <a:cs typeface="ヒラギノ角ゴ Pro W3" charset="0"/>
              </a:rPr>
              <a:t>j</a:t>
            </a:r>
          </a:p>
          <a:p>
            <a:pPr marL="381000" indent="-381000" eaLnBrk="1" hangingPunct="1">
              <a:lnSpc>
                <a:spcPct val="90000"/>
              </a:lnSpc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C) 0</a:t>
            </a:r>
          </a:p>
          <a:p>
            <a:pPr marL="381000" indent="-381000" eaLnBrk="1" hangingPunct="1">
              <a:lnSpc>
                <a:spcPct val="90000"/>
              </a:lnSpc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D) Something entirely different!</a:t>
            </a:r>
          </a:p>
          <a:p>
            <a:pPr marL="381000" indent="-381000" eaLnBrk="1" hangingPunct="1">
              <a:lnSpc>
                <a:spcPct val="90000"/>
              </a:lnSpc>
              <a:buFontTx/>
              <a:buNone/>
            </a:pPr>
            <a:r>
              <a:rPr lang="en-US" sz="3000">
                <a:latin typeface="Arial" charset="0"/>
                <a:ea typeface="ヒラギノ角ゴ Pro W3" charset="0"/>
                <a:cs typeface="ヒラギノ角ゴ Pro W3" charset="0"/>
              </a:rPr>
              <a:t>E) This is a nasty problem which I need more time to solve</a:t>
            </a:r>
          </a:p>
        </p:txBody>
      </p:sp>
      <p:sp>
        <p:nvSpPr>
          <p:cNvPr id="23556" name="Line 25"/>
          <p:cNvSpPr>
            <a:spLocks noChangeShapeType="1"/>
          </p:cNvSpPr>
          <p:nvPr/>
        </p:nvSpPr>
        <p:spPr bwMode="auto">
          <a:xfrm flipH="1" flipV="1">
            <a:off x="6146800" y="3941763"/>
            <a:ext cx="1308100" cy="33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Text Box 26"/>
          <p:cNvSpPr txBox="1">
            <a:spLocks noChangeArrowheads="1"/>
          </p:cNvSpPr>
          <p:nvPr/>
        </p:nvSpPr>
        <p:spPr bwMode="auto">
          <a:xfrm>
            <a:off x="7553325" y="3743325"/>
            <a:ext cx="514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+x</a:t>
            </a:r>
          </a:p>
        </p:txBody>
      </p:sp>
      <p:sp>
        <p:nvSpPr>
          <p:cNvPr id="23558" name="Line 27"/>
          <p:cNvSpPr>
            <a:spLocks noChangeShapeType="1"/>
          </p:cNvSpPr>
          <p:nvPr/>
        </p:nvSpPr>
        <p:spPr bwMode="auto">
          <a:xfrm rot="-5400000" flipH="1" flipV="1">
            <a:off x="5511007" y="3282156"/>
            <a:ext cx="1308100" cy="33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Text Box 28"/>
          <p:cNvSpPr txBox="1">
            <a:spLocks noChangeArrowheads="1"/>
          </p:cNvSpPr>
          <p:nvPr/>
        </p:nvSpPr>
        <p:spPr bwMode="auto">
          <a:xfrm>
            <a:off x="6092825" y="2193925"/>
            <a:ext cx="514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+y</a:t>
            </a:r>
          </a:p>
        </p:txBody>
      </p:sp>
      <p:sp>
        <p:nvSpPr>
          <p:cNvPr id="23560" name="Line 31"/>
          <p:cNvSpPr>
            <a:spLocks noChangeShapeType="1"/>
          </p:cNvSpPr>
          <p:nvPr/>
        </p:nvSpPr>
        <p:spPr bwMode="auto">
          <a:xfrm>
            <a:off x="4268788" y="1939925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Text Box 32"/>
          <p:cNvSpPr txBox="1">
            <a:spLocks noChangeArrowheads="1"/>
          </p:cNvSpPr>
          <p:nvPr/>
        </p:nvSpPr>
        <p:spPr bwMode="auto">
          <a:xfrm>
            <a:off x="4325938" y="219710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A0CED2-30BF-BB46-A3B4-10D2997B3FB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58800" y="349250"/>
            <a:ext cx="7772400" cy="2085975"/>
          </a:xfrm>
        </p:spPr>
        <p:txBody>
          <a:bodyPr/>
          <a:lstStyle/>
          <a:p>
            <a:pPr algn="l" eaLnBrk="1" hangingPunct="1"/>
            <a:r>
              <a:rPr lang="en-US" sz="2600">
                <a:latin typeface="Arial" charset="0"/>
                <a:ea typeface="ＭＳ Ｐゴシック" charset="0"/>
                <a:cs typeface="ＭＳ Ｐゴシック" charset="0"/>
              </a:rPr>
              <a:t>To  find the E- field at P=(x,y,z)  from a thin line (uniform linear charge density </a:t>
            </a:r>
            <a:r>
              <a:rPr lang="en-US" sz="2600">
                <a:latin typeface="Symbol" charset="0"/>
                <a:ea typeface="ＭＳ Ｐゴシック" charset="0"/>
                <a:cs typeface="ＭＳ Ｐゴシック" charset="0"/>
                <a:sym typeface="Symbol" charset="0"/>
              </a:rPr>
              <a:t></a:t>
            </a:r>
            <a:r>
              <a:rPr lang="en-US" sz="2600">
                <a:latin typeface="Arial" charset="0"/>
                <a:ea typeface="ＭＳ Ｐゴシック" charset="0"/>
                <a:cs typeface="ＭＳ Ｐゴシック" charset="0"/>
              </a:rPr>
              <a:t>): </a:t>
            </a:r>
            <a:br>
              <a:rPr lang="en-US" sz="26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60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26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60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26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60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26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600"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en-US" sz="260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600">
                <a:solidFill>
                  <a:srgbClr val="3366FF"/>
                </a:solidFill>
                <a:latin typeface="Arial" charset="0"/>
                <a:ea typeface="ＭＳ Ｐゴシック" charset="0"/>
                <a:cs typeface="ＭＳ Ｐゴシック" charset="0"/>
              </a:rPr>
              <a:t>What is                             </a:t>
            </a:r>
            <a:r>
              <a:rPr lang="en-US" sz="160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?</a:t>
            </a:r>
            <a:endParaRPr lang="en-US" sz="16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27013" y="3838575"/>
            <a:ext cx="7351712" cy="2212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A)  X		B)   y'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C)                       D)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E) Something </a:t>
            </a:r>
            <a:r>
              <a:rPr lang="en-US" sz="2400" i="1">
                <a:latin typeface="Arial" charset="0"/>
                <a:ea typeface="ヒラギノ角ゴ Pro W3" charset="0"/>
                <a:cs typeface="ヒラギノ角ゴ Pro W3" charset="0"/>
              </a:rPr>
              <a:t>completely</a:t>
            </a:r>
            <a:r>
              <a:rPr lang="en-US" sz="2400">
                <a:latin typeface="Arial" charset="0"/>
                <a:ea typeface="ヒラギノ角ゴ Pro W3" charset="0"/>
                <a:cs typeface="ヒラギノ角ゴ Pro W3" charset="0"/>
              </a:rPr>
              <a:t> different!! </a:t>
            </a:r>
          </a:p>
        </p:txBody>
      </p:sp>
      <p:graphicFrame>
        <p:nvGraphicFramePr>
          <p:cNvPr id="17411" name="Object 1024"/>
          <p:cNvGraphicFramePr>
            <a:graphicFrameLocks noChangeAspect="1"/>
          </p:cNvGraphicFramePr>
          <p:nvPr/>
        </p:nvGraphicFramePr>
        <p:xfrm>
          <a:off x="722313" y="977900"/>
          <a:ext cx="339248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0" name="Equation" r:id="rId4" imgW="1371600" imgH="444500" progId="Equation.DSMT4">
                  <p:embed/>
                </p:oleObj>
              </mc:Choice>
              <mc:Fallback>
                <p:oleObj name="Equation" r:id="rId4" imgW="13716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977900"/>
                        <a:ext cx="3392487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7289800" y="4713288"/>
            <a:ext cx="1428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P=(x,0,0)</a:t>
            </a:r>
          </a:p>
        </p:txBody>
      </p:sp>
      <p:sp>
        <p:nvSpPr>
          <p:cNvPr id="17413" name="Oval 7"/>
          <p:cNvSpPr>
            <a:spLocks noChangeArrowheads="1"/>
          </p:cNvSpPr>
          <p:nvPr/>
        </p:nvSpPr>
        <p:spPr bwMode="auto">
          <a:xfrm>
            <a:off x="7700963" y="4570413"/>
            <a:ext cx="115887" cy="1158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8"/>
          <p:cNvSpPr>
            <a:spLocks noChangeShapeType="1"/>
          </p:cNvSpPr>
          <p:nvPr/>
        </p:nvSpPr>
        <p:spPr bwMode="auto">
          <a:xfrm>
            <a:off x="5810250" y="4610100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Text Box 9"/>
          <p:cNvSpPr txBox="1">
            <a:spLocks noChangeArrowheads="1"/>
          </p:cNvSpPr>
          <p:nvPr/>
        </p:nvSpPr>
        <p:spPr bwMode="auto">
          <a:xfrm>
            <a:off x="7920038" y="4354513"/>
            <a:ext cx="25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x</a:t>
            </a:r>
          </a:p>
        </p:txBody>
      </p:sp>
      <p:sp>
        <p:nvSpPr>
          <p:cNvPr id="17416" name="Text Box 10"/>
          <p:cNvSpPr txBox="1">
            <a:spLocks noChangeArrowheads="1"/>
          </p:cNvSpPr>
          <p:nvPr/>
        </p:nvSpPr>
        <p:spPr bwMode="auto">
          <a:xfrm>
            <a:off x="5562600" y="1905000"/>
            <a:ext cx="25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y</a:t>
            </a:r>
          </a:p>
        </p:txBody>
      </p:sp>
      <p:sp>
        <p:nvSpPr>
          <p:cNvPr id="17417" name="Text Box 11"/>
          <p:cNvSpPr txBox="1">
            <a:spLocks noChangeArrowheads="1"/>
          </p:cNvSpPr>
          <p:nvPr/>
        </p:nvSpPr>
        <p:spPr bwMode="auto">
          <a:xfrm>
            <a:off x="4756150" y="3228975"/>
            <a:ext cx="879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/>
              <a:t>dl'</a:t>
            </a:r>
          </a:p>
        </p:txBody>
      </p:sp>
      <p:graphicFrame>
        <p:nvGraphicFramePr>
          <p:cNvPr id="190466" name="Object 1026"/>
          <p:cNvGraphicFramePr>
            <a:graphicFrameLocks noChangeAspect="1"/>
          </p:cNvGraphicFramePr>
          <p:nvPr/>
        </p:nvGraphicFramePr>
        <p:xfrm>
          <a:off x="2944813" y="4511675"/>
          <a:ext cx="137795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1" name="Equation" r:id="rId6" imgW="622300" imgH="279400" progId="Equation.3">
                  <p:embed/>
                </p:oleObj>
              </mc:Choice>
              <mc:Fallback>
                <p:oleObj name="Equation" r:id="rId6" imgW="6223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13" y="4511675"/>
                        <a:ext cx="1377950" cy="61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0467" name="Object 1027"/>
          <p:cNvGraphicFramePr>
            <a:graphicFrameLocks noChangeAspect="1"/>
          </p:cNvGraphicFramePr>
          <p:nvPr/>
        </p:nvGraphicFramePr>
        <p:xfrm>
          <a:off x="735013" y="4525963"/>
          <a:ext cx="15017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2" name="Equation" r:id="rId8" imgW="622300" imgH="254000" progId="Equation.3">
                  <p:embed/>
                </p:oleObj>
              </mc:Choice>
              <mc:Fallback>
                <p:oleObj name="Equation" r:id="rId8" imgW="6223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013" y="4525963"/>
                        <a:ext cx="1501775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2" name="Rectangle 17"/>
          <p:cNvSpPr>
            <a:spLocks noChangeArrowheads="1"/>
          </p:cNvSpPr>
          <p:nvPr/>
        </p:nvSpPr>
        <p:spPr bwMode="auto">
          <a:xfrm>
            <a:off x="5638800" y="2514600"/>
            <a:ext cx="254000" cy="2095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Rectangle 18"/>
          <p:cNvSpPr>
            <a:spLocks noChangeArrowheads="1"/>
          </p:cNvSpPr>
          <p:nvPr/>
        </p:nvSpPr>
        <p:spPr bwMode="auto">
          <a:xfrm>
            <a:off x="5638800" y="3327400"/>
            <a:ext cx="254000" cy="406400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Line 19"/>
          <p:cNvSpPr>
            <a:spLocks noChangeShapeType="1"/>
          </p:cNvSpPr>
          <p:nvPr/>
        </p:nvSpPr>
        <p:spPr bwMode="auto">
          <a:xfrm rot="-5400000">
            <a:off x="5130800" y="4146550"/>
            <a:ext cx="895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Text Box 20"/>
          <p:cNvSpPr txBox="1">
            <a:spLocks noChangeArrowheads="1"/>
          </p:cNvSpPr>
          <p:nvPr/>
        </p:nvSpPr>
        <p:spPr bwMode="auto">
          <a:xfrm>
            <a:off x="5126038" y="3830638"/>
            <a:ext cx="69691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000" b="1"/>
              <a:t>r'</a:t>
            </a:r>
            <a:endParaRPr lang="en-US" sz="3000"/>
          </a:p>
        </p:txBody>
      </p:sp>
      <p:sp>
        <p:nvSpPr>
          <p:cNvPr id="17426" name="Text Box 21"/>
          <p:cNvSpPr txBox="1">
            <a:spLocks noChangeArrowheads="1"/>
          </p:cNvSpPr>
          <p:nvPr/>
        </p:nvSpPr>
        <p:spPr bwMode="auto">
          <a:xfrm>
            <a:off x="6726238" y="4592638"/>
            <a:ext cx="34131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000" b="1"/>
              <a:t>r</a:t>
            </a:r>
            <a:endParaRPr lang="en-US" sz="3000"/>
          </a:p>
        </p:txBody>
      </p:sp>
      <p:graphicFrame>
        <p:nvGraphicFramePr>
          <p:cNvPr id="17428" name="Object 1026"/>
          <p:cNvGraphicFramePr>
            <a:graphicFrameLocks noChangeAspect="1"/>
          </p:cNvGraphicFramePr>
          <p:nvPr/>
        </p:nvGraphicFramePr>
        <p:xfrm>
          <a:off x="2009775" y="2136775"/>
          <a:ext cx="1371600" cy="81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3" name="Equation" r:id="rId10" imgW="469900" imgH="279400" progId="Equation.3">
                  <p:embed/>
                </p:oleObj>
              </mc:Choice>
              <mc:Fallback>
                <p:oleObj name="Equation" r:id="rId10" imgW="4699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9775" y="2136775"/>
                        <a:ext cx="1371600" cy="81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8F03E1-1177-5645-A36A-AD61D2412D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028"/>
          <p:cNvSpPr txBox="1">
            <a:spLocks noChangeArrowheads="1"/>
          </p:cNvSpPr>
          <p:nvPr/>
        </p:nvSpPr>
        <p:spPr bwMode="auto">
          <a:xfrm>
            <a:off x="7285038" y="4386263"/>
            <a:ext cx="1428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P=(x,0,0)</a:t>
            </a:r>
          </a:p>
        </p:txBody>
      </p:sp>
      <p:sp>
        <p:nvSpPr>
          <p:cNvPr id="19458" name="Oval 1029"/>
          <p:cNvSpPr>
            <a:spLocks noChangeArrowheads="1"/>
          </p:cNvSpPr>
          <p:nvPr/>
        </p:nvSpPr>
        <p:spPr bwMode="auto">
          <a:xfrm>
            <a:off x="7940675" y="4202113"/>
            <a:ext cx="115888" cy="1158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Line 1030"/>
          <p:cNvSpPr>
            <a:spLocks noChangeShapeType="1"/>
          </p:cNvSpPr>
          <p:nvPr/>
        </p:nvSpPr>
        <p:spPr bwMode="auto">
          <a:xfrm>
            <a:off x="6049963" y="4241800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Text Box 1031"/>
          <p:cNvSpPr txBox="1">
            <a:spLocks noChangeArrowheads="1"/>
          </p:cNvSpPr>
          <p:nvPr/>
        </p:nvSpPr>
        <p:spPr bwMode="auto">
          <a:xfrm>
            <a:off x="8159750" y="3986213"/>
            <a:ext cx="25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x</a:t>
            </a:r>
          </a:p>
        </p:txBody>
      </p:sp>
      <p:sp>
        <p:nvSpPr>
          <p:cNvPr id="19461" name="Text Box 1032"/>
          <p:cNvSpPr txBox="1">
            <a:spLocks noChangeArrowheads="1"/>
          </p:cNvSpPr>
          <p:nvPr/>
        </p:nvSpPr>
        <p:spPr bwMode="auto">
          <a:xfrm>
            <a:off x="5729288" y="1652588"/>
            <a:ext cx="25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y</a:t>
            </a:r>
          </a:p>
        </p:txBody>
      </p:sp>
      <p:sp>
        <p:nvSpPr>
          <p:cNvPr id="19462" name="Text Box 1033"/>
          <p:cNvSpPr txBox="1">
            <a:spLocks noChangeArrowheads="1"/>
          </p:cNvSpPr>
          <p:nvPr/>
        </p:nvSpPr>
        <p:spPr bwMode="auto">
          <a:xfrm>
            <a:off x="5287963" y="2860675"/>
            <a:ext cx="587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/>
              <a:t>dl'</a:t>
            </a:r>
          </a:p>
        </p:txBody>
      </p:sp>
      <p:grpSp>
        <p:nvGrpSpPr>
          <p:cNvPr id="19463" name="Group 1034"/>
          <p:cNvGrpSpPr>
            <a:grpSpLocks/>
          </p:cNvGrpSpPr>
          <p:nvPr/>
        </p:nvGrpSpPr>
        <p:grpSpPr bwMode="auto">
          <a:xfrm>
            <a:off x="6149975" y="3049588"/>
            <a:ext cx="1550988" cy="1238250"/>
            <a:chOff x="3019" y="2145"/>
            <a:chExt cx="977" cy="780"/>
          </a:xfrm>
        </p:grpSpPr>
        <p:sp>
          <p:nvSpPr>
            <p:cNvPr id="19471" name="Line 1035"/>
            <p:cNvSpPr>
              <a:spLocks noChangeShapeType="1"/>
            </p:cNvSpPr>
            <p:nvPr/>
          </p:nvSpPr>
          <p:spPr bwMode="auto">
            <a:xfrm rot="10135301" flipH="1" flipV="1">
              <a:off x="3019" y="2145"/>
              <a:ext cx="977" cy="7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9472" name="Object 1030"/>
            <p:cNvGraphicFramePr>
              <a:graphicFrameLocks noChangeAspect="1"/>
            </p:cNvGraphicFramePr>
            <p:nvPr/>
          </p:nvGraphicFramePr>
          <p:xfrm>
            <a:off x="3560" y="2164"/>
            <a:ext cx="264" cy="3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7383" name="Equation" r:id="rId4" imgW="152400" imgH="190500" progId="Equation.3">
                    <p:embed/>
                  </p:oleObj>
                </mc:Choice>
                <mc:Fallback>
                  <p:oleObj name="Equation" r:id="rId4" imgW="152400" imgH="190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0" y="2164"/>
                          <a:ext cx="264" cy="3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464" name="Rectangle 1037"/>
          <p:cNvSpPr>
            <a:spLocks noChangeArrowheads="1"/>
          </p:cNvSpPr>
          <p:nvPr/>
        </p:nvSpPr>
        <p:spPr bwMode="auto">
          <a:xfrm>
            <a:off x="5878513" y="2146300"/>
            <a:ext cx="254000" cy="2095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Rectangle 1038"/>
          <p:cNvSpPr>
            <a:spLocks noChangeArrowheads="1"/>
          </p:cNvSpPr>
          <p:nvPr/>
        </p:nvSpPr>
        <p:spPr bwMode="auto">
          <a:xfrm>
            <a:off x="5878513" y="2959100"/>
            <a:ext cx="254000" cy="406400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1039"/>
          <p:cNvSpPr>
            <a:spLocks noChangeShapeType="1"/>
          </p:cNvSpPr>
          <p:nvPr/>
        </p:nvSpPr>
        <p:spPr bwMode="auto">
          <a:xfrm rot="-5400000">
            <a:off x="5370513" y="3778250"/>
            <a:ext cx="895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Text Box 1040"/>
          <p:cNvSpPr txBox="1">
            <a:spLocks noChangeArrowheads="1"/>
          </p:cNvSpPr>
          <p:nvPr/>
        </p:nvSpPr>
        <p:spPr bwMode="auto">
          <a:xfrm>
            <a:off x="4487863" y="3308350"/>
            <a:ext cx="13589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b="1"/>
              <a:t>r'</a:t>
            </a:r>
            <a:r>
              <a:rPr lang="en-US"/>
              <a:t>=</a:t>
            </a:r>
          </a:p>
          <a:p>
            <a:r>
              <a:rPr lang="en-US"/>
              <a:t>(0,y',0)</a:t>
            </a:r>
          </a:p>
        </p:txBody>
      </p:sp>
      <p:sp>
        <p:nvSpPr>
          <p:cNvPr id="19468" name="Text Box 1041"/>
          <p:cNvSpPr txBox="1">
            <a:spLocks noChangeArrowheads="1"/>
          </p:cNvSpPr>
          <p:nvPr/>
        </p:nvSpPr>
        <p:spPr bwMode="auto">
          <a:xfrm>
            <a:off x="6723063" y="4224338"/>
            <a:ext cx="34131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000" b="1"/>
              <a:t>r</a:t>
            </a:r>
            <a:endParaRPr lang="en-US" sz="3000"/>
          </a:p>
        </p:txBody>
      </p:sp>
      <p:graphicFrame>
        <p:nvGraphicFramePr>
          <p:cNvPr id="19469" name="Object 1024"/>
          <p:cNvGraphicFramePr>
            <a:graphicFrameLocks noChangeAspect="1"/>
          </p:cNvGraphicFramePr>
          <p:nvPr/>
        </p:nvGraphicFramePr>
        <p:xfrm>
          <a:off x="177800" y="322263"/>
          <a:ext cx="3217863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84" name="Equation" r:id="rId6" imgW="1231900" imgH="482600" progId="Equation.3">
                  <p:embed/>
                </p:oleObj>
              </mc:Choice>
              <mc:Fallback>
                <p:oleObj name="Equation" r:id="rId6" imgW="12319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" y="322263"/>
                        <a:ext cx="3217863" cy="1262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8F03E1-1177-5645-A36A-AD61D2412D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3689350" y="444500"/>
            <a:ext cx="965200" cy="815975"/>
          </a:xfrm>
        </p:spPr>
        <p:txBody>
          <a:bodyPr/>
          <a:lstStyle/>
          <a:p>
            <a:pPr algn="l"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,so</a:t>
            </a:r>
          </a:p>
        </p:txBody>
      </p:sp>
      <p:sp>
        <p:nvSpPr>
          <p:cNvPr id="21506" name="Text Box 1028"/>
          <p:cNvSpPr txBox="1">
            <a:spLocks noChangeArrowheads="1"/>
          </p:cNvSpPr>
          <p:nvPr/>
        </p:nvSpPr>
        <p:spPr bwMode="auto">
          <a:xfrm>
            <a:off x="7285038" y="4386263"/>
            <a:ext cx="1428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P=(x,0,0)</a:t>
            </a:r>
          </a:p>
        </p:txBody>
      </p:sp>
      <p:sp>
        <p:nvSpPr>
          <p:cNvPr id="21507" name="Oval 1029"/>
          <p:cNvSpPr>
            <a:spLocks noChangeArrowheads="1"/>
          </p:cNvSpPr>
          <p:nvPr/>
        </p:nvSpPr>
        <p:spPr bwMode="auto">
          <a:xfrm>
            <a:off x="7940675" y="4202113"/>
            <a:ext cx="115888" cy="1158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Line 1030"/>
          <p:cNvSpPr>
            <a:spLocks noChangeShapeType="1"/>
          </p:cNvSpPr>
          <p:nvPr/>
        </p:nvSpPr>
        <p:spPr bwMode="auto">
          <a:xfrm>
            <a:off x="6049963" y="4241800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Text Box 1031"/>
          <p:cNvSpPr txBox="1">
            <a:spLocks noChangeArrowheads="1"/>
          </p:cNvSpPr>
          <p:nvPr/>
        </p:nvSpPr>
        <p:spPr bwMode="auto">
          <a:xfrm>
            <a:off x="8159750" y="3986213"/>
            <a:ext cx="25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x</a:t>
            </a:r>
          </a:p>
        </p:txBody>
      </p:sp>
      <p:sp>
        <p:nvSpPr>
          <p:cNvPr id="21510" name="Text Box 1032"/>
          <p:cNvSpPr txBox="1">
            <a:spLocks noChangeArrowheads="1"/>
          </p:cNvSpPr>
          <p:nvPr/>
        </p:nvSpPr>
        <p:spPr bwMode="auto">
          <a:xfrm>
            <a:off x="5729288" y="1652588"/>
            <a:ext cx="25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y</a:t>
            </a:r>
          </a:p>
        </p:txBody>
      </p:sp>
      <p:sp>
        <p:nvSpPr>
          <p:cNvPr id="21511" name="Text Box 1033"/>
          <p:cNvSpPr txBox="1">
            <a:spLocks noChangeArrowheads="1"/>
          </p:cNvSpPr>
          <p:nvPr/>
        </p:nvSpPr>
        <p:spPr bwMode="auto">
          <a:xfrm>
            <a:off x="5287963" y="2860675"/>
            <a:ext cx="587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/>
              <a:t>dl'</a:t>
            </a:r>
          </a:p>
        </p:txBody>
      </p:sp>
      <p:grpSp>
        <p:nvGrpSpPr>
          <p:cNvPr id="21512" name="Group 1034"/>
          <p:cNvGrpSpPr>
            <a:grpSpLocks/>
          </p:cNvGrpSpPr>
          <p:nvPr/>
        </p:nvGrpSpPr>
        <p:grpSpPr bwMode="auto">
          <a:xfrm>
            <a:off x="6149975" y="3049588"/>
            <a:ext cx="1550988" cy="1238250"/>
            <a:chOff x="3019" y="2145"/>
            <a:chExt cx="977" cy="780"/>
          </a:xfrm>
        </p:grpSpPr>
        <p:sp>
          <p:nvSpPr>
            <p:cNvPr id="21522" name="Line 1035"/>
            <p:cNvSpPr>
              <a:spLocks noChangeShapeType="1"/>
            </p:cNvSpPr>
            <p:nvPr/>
          </p:nvSpPr>
          <p:spPr bwMode="auto">
            <a:xfrm rot="10135301" flipH="1" flipV="1">
              <a:off x="3019" y="2145"/>
              <a:ext cx="977" cy="78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1523" name="Object 1030"/>
            <p:cNvGraphicFramePr>
              <a:graphicFrameLocks noChangeAspect="1"/>
            </p:cNvGraphicFramePr>
            <p:nvPr/>
          </p:nvGraphicFramePr>
          <p:xfrm>
            <a:off x="3560" y="2164"/>
            <a:ext cx="264" cy="3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8437" name="Equation" r:id="rId4" imgW="152400" imgH="190500" progId="Equation.3">
                    <p:embed/>
                  </p:oleObj>
                </mc:Choice>
                <mc:Fallback>
                  <p:oleObj name="Equation" r:id="rId4" imgW="152400" imgH="190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60" y="2164"/>
                          <a:ext cx="264" cy="3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1513" name="Rectangle 1037"/>
          <p:cNvSpPr>
            <a:spLocks noChangeArrowheads="1"/>
          </p:cNvSpPr>
          <p:nvPr/>
        </p:nvSpPr>
        <p:spPr bwMode="auto">
          <a:xfrm>
            <a:off x="5878513" y="2146300"/>
            <a:ext cx="254000" cy="20955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038"/>
          <p:cNvSpPr>
            <a:spLocks noChangeArrowheads="1"/>
          </p:cNvSpPr>
          <p:nvPr/>
        </p:nvSpPr>
        <p:spPr bwMode="auto">
          <a:xfrm>
            <a:off x="5878513" y="2959100"/>
            <a:ext cx="254000" cy="406400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039"/>
          <p:cNvSpPr>
            <a:spLocks noChangeShapeType="1"/>
          </p:cNvSpPr>
          <p:nvPr/>
        </p:nvSpPr>
        <p:spPr bwMode="auto">
          <a:xfrm rot="-5400000">
            <a:off x="5370513" y="3778250"/>
            <a:ext cx="895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Text Box 1040"/>
          <p:cNvSpPr txBox="1">
            <a:spLocks noChangeArrowheads="1"/>
          </p:cNvSpPr>
          <p:nvPr/>
        </p:nvSpPr>
        <p:spPr bwMode="auto">
          <a:xfrm>
            <a:off x="4487863" y="3308350"/>
            <a:ext cx="13589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b="1"/>
              <a:t>r'</a:t>
            </a:r>
            <a:r>
              <a:rPr lang="en-US"/>
              <a:t>=</a:t>
            </a:r>
          </a:p>
          <a:p>
            <a:r>
              <a:rPr lang="en-US"/>
              <a:t>(0,y',0)</a:t>
            </a:r>
          </a:p>
        </p:txBody>
      </p:sp>
      <p:sp>
        <p:nvSpPr>
          <p:cNvPr id="21517" name="Text Box 1041"/>
          <p:cNvSpPr txBox="1">
            <a:spLocks noChangeArrowheads="1"/>
          </p:cNvSpPr>
          <p:nvPr/>
        </p:nvSpPr>
        <p:spPr bwMode="auto">
          <a:xfrm>
            <a:off x="6723063" y="4224338"/>
            <a:ext cx="34131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000" b="1"/>
              <a:t>r</a:t>
            </a:r>
            <a:endParaRPr lang="en-US" sz="3000"/>
          </a:p>
        </p:txBody>
      </p:sp>
      <p:graphicFrame>
        <p:nvGraphicFramePr>
          <p:cNvPr id="21518" name="Object 1024"/>
          <p:cNvGraphicFramePr>
            <a:graphicFrameLocks noChangeAspect="1"/>
          </p:cNvGraphicFramePr>
          <p:nvPr/>
        </p:nvGraphicFramePr>
        <p:xfrm>
          <a:off x="177800" y="322263"/>
          <a:ext cx="3217863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38" name="Equation" r:id="rId6" imgW="1231900" imgH="482600" progId="Equation.3">
                  <p:embed/>
                </p:oleObj>
              </mc:Choice>
              <mc:Fallback>
                <p:oleObj name="Equation" r:id="rId6" imgW="1231900" imgH="482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" y="322263"/>
                        <a:ext cx="3217863" cy="1262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9" name="Object 1025"/>
          <p:cNvGraphicFramePr>
            <a:graphicFrameLocks noChangeAspect="1"/>
          </p:cNvGraphicFramePr>
          <p:nvPr/>
        </p:nvGraphicFramePr>
        <p:xfrm>
          <a:off x="4730750" y="339725"/>
          <a:ext cx="3513138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39" name="Equation" r:id="rId8" imgW="1358900" imgH="406400" progId="Equation.3">
                  <p:embed/>
                </p:oleObj>
              </mc:Choice>
              <mc:Fallback>
                <p:oleObj name="Equation" r:id="rId8" imgW="1358900" imgH="40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0750" y="339725"/>
                        <a:ext cx="3513138" cy="104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0" name="Object 1026"/>
          <p:cNvGraphicFramePr>
            <a:graphicFrameLocks noChangeAspect="1"/>
          </p:cNvGraphicFramePr>
          <p:nvPr/>
        </p:nvGraphicFramePr>
        <p:xfrm>
          <a:off x="223838" y="1577975"/>
          <a:ext cx="6729412" cy="474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440" name="Equation" r:id="rId10" imgW="2413000" imgH="1701800" progId="Equation.3">
                  <p:embed/>
                </p:oleObj>
              </mc:Choice>
              <mc:Fallback>
                <p:oleObj name="Equation" r:id="rId10" imgW="2413000" imgH="170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8" y="1577975"/>
                        <a:ext cx="6729412" cy="474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8F03E1-1177-5645-A36A-AD61D2412D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850900"/>
            <a:ext cx="7772400" cy="2695575"/>
          </a:xfrm>
        </p:spPr>
        <p:txBody>
          <a:bodyPr/>
          <a:lstStyle/>
          <a:p>
            <a:pPr algn="l" eaLnBrk="1" hangingPunct="1"/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To  find the E- field at P from a thin ring (radius R, uniform linear charge density </a:t>
            </a:r>
            <a:r>
              <a:rPr lang="en-US" sz="3600">
                <a:latin typeface="Symbol" charset="0"/>
                <a:ea typeface="ヒラギノ角ゴ Pro W3" charset="0"/>
                <a:cs typeface="ヒラギノ角ゴ Pro W3" charset="0"/>
                <a:sym typeface="Symbol" charset="0"/>
              </a:rPr>
              <a:t></a:t>
            </a: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): </a:t>
            </a:r>
            <a:b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800"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8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800"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8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800"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8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800"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8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600">
                <a:solidFill>
                  <a:schemeClr val="accent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what is      ?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3554" name="Oval 9"/>
          <p:cNvSpPr>
            <a:spLocks noChangeArrowheads="1"/>
          </p:cNvSpPr>
          <p:nvPr/>
        </p:nvSpPr>
        <p:spPr bwMode="auto">
          <a:xfrm>
            <a:off x="3584575" y="3516313"/>
            <a:ext cx="4978400" cy="1200150"/>
          </a:xfrm>
          <a:prstGeom prst="ellips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Line 10"/>
          <p:cNvSpPr>
            <a:spLocks noChangeShapeType="1"/>
          </p:cNvSpPr>
          <p:nvPr/>
        </p:nvSpPr>
        <p:spPr bwMode="auto">
          <a:xfrm flipV="1">
            <a:off x="6076950" y="2597150"/>
            <a:ext cx="0" cy="1474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56" name="Object 11"/>
          <p:cNvGraphicFramePr>
            <a:graphicFrameLocks noChangeAspect="1"/>
          </p:cNvGraphicFramePr>
          <p:nvPr/>
        </p:nvGraphicFramePr>
        <p:xfrm>
          <a:off x="746125" y="2049463"/>
          <a:ext cx="3595688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8" name="Equation" r:id="rId4" imgW="1371600" imgH="444500" progId="Equation.DSMT4">
                  <p:embed/>
                </p:oleObj>
              </mc:Choice>
              <mc:Fallback>
                <p:oleObj name="Equation" r:id="rId4" imgW="13716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2049463"/>
                        <a:ext cx="3595688" cy="116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12"/>
          <p:cNvGraphicFramePr>
            <a:graphicFrameLocks noChangeAspect="1"/>
          </p:cNvGraphicFramePr>
          <p:nvPr/>
        </p:nvGraphicFramePr>
        <p:xfrm>
          <a:off x="2268538" y="3471863"/>
          <a:ext cx="474662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49" name="Equation" r:id="rId6" imgW="152400" imgH="190500" progId="Equation.DSMT4">
                  <p:embed/>
                </p:oleObj>
              </mc:Choice>
              <mc:Fallback>
                <p:oleObj name="Equation" r:id="rId6" imgW="152400" imgH="190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3471863"/>
                        <a:ext cx="474662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5511800" y="1960563"/>
            <a:ext cx="2051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600"/>
              <a:t>P=(0,0,z)</a:t>
            </a:r>
          </a:p>
        </p:txBody>
      </p:sp>
      <p:sp>
        <p:nvSpPr>
          <p:cNvPr id="23559" name="Line 17"/>
          <p:cNvSpPr>
            <a:spLocks noChangeShapeType="1"/>
          </p:cNvSpPr>
          <p:nvPr/>
        </p:nvSpPr>
        <p:spPr bwMode="auto">
          <a:xfrm flipH="1">
            <a:off x="3676650" y="4092575"/>
            <a:ext cx="2366963" cy="30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Text Box 14"/>
          <p:cNvSpPr txBox="1">
            <a:spLocks noChangeArrowheads="1"/>
          </p:cNvSpPr>
          <p:nvPr/>
        </p:nvSpPr>
        <p:spPr bwMode="auto">
          <a:xfrm>
            <a:off x="4438650" y="3887788"/>
            <a:ext cx="354013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R</a:t>
            </a:r>
          </a:p>
        </p:txBody>
      </p:sp>
      <p:sp>
        <p:nvSpPr>
          <p:cNvPr id="23561" name="Oval 18"/>
          <p:cNvSpPr>
            <a:spLocks noChangeArrowheads="1"/>
          </p:cNvSpPr>
          <p:nvPr/>
        </p:nvSpPr>
        <p:spPr bwMode="auto">
          <a:xfrm>
            <a:off x="6011863" y="2557463"/>
            <a:ext cx="115887" cy="1158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23"/>
          <p:cNvSpPr>
            <a:spLocks noChangeShapeType="1"/>
          </p:cNvSpPr>
          <p:nvPr/>
        </p:nvSpPr>
        <p:spPr bwMode="auto">
          <a:xfrm>
            <a:off x="6115050" y="4070350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Text Box 24"/>
          <p:cNvSpPr txBox="1">
            <a:spLocks noChangeArrowheads="1"/>
          </p:cNvSpPr>
          <p:nvPr/>
        </p:nvSpPr>
        <p:spPr bwMode="auto">
          <a:xfrm>
            <a:off x="7970838" y="3814763"/>
            <a:ext cx="25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x</a:t>
            </a:r>
          </a:p>
        </p:txBody>
      </p:sp>
      <p:sp>
        <p:nvSpPr>
          <p:cNvPr id="23564" name="Line 25"/>
          <p:cNvSpPr>
            <a:spLocks noChangeShapeType="1"/>
          </p:cNvSpPr>
          <p:nvPr/>
        </p:nvSpPr>
        <p:spPr bwMode="auto">
          <a:xfrm flipV="1">
            <a:off x="6089650" y="3530600"/>
            <a:ext cx="592138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Text Box 26"/>
          <p:cNvSpPr txBox="1">
            <a:spLocks noChangeArrowheads="1"/>
          </p:cNvSpPr>
          <p:nvPr/>
        </p:nvSpPr>
        <p:spPr bwMode="auto">
          <a:xfrm>
            <a:off x="6135688" y="3441700"/>
            <a:ext cx="25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y</a:t>
            </a:r>
          </a:p>
        </p:txBody>
      </p:sp>
      <p:sp>
        <p:nvSpPr>
          <p:cNvPr id="23566" name="Text Box 27"/>
          <p:cNvSpPr txBox="1">
            <a:spLocks noChangeArrowheads="1"/>
          </p:cNvSpPr>
          <p:nvPr/>
        </p:nvSpPr>
        <p:spPr bwMode="auto">
          <a:xfrm>
            <a:off x="7127875" y="3557588"/>
            <a:ext cx="657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600"/>
              <a:t>dl'</a:t>
            </a:r>
          </a:p>
        </p:txBody>
      </p:sp>
      <p:sp>
        <p:nvSpPr>
          <p:cNvPr id="23567" name="Text Box 32"/>
          <p:cNvSpPr txBox="1">
            <a:spLocks noChangeArrowheads="1"/>
          </p:cNvSpPr>
          <p:nvPr/>
        </p:nvSpPr>
        <p:spPr bwMode="auto">
          <a:xfrm>
            <a:off x="6403975" y="3940175"/>
            <a:ext cx="2508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600">
                <a:solidFill>
                  <a:srgbClr val="800080"/>
                </a:solidFill>
              </a:rPr>
              <a:t>B</a:t>
            </a:r>
            <a:endParaRPr lang="en-US">
              <a:solidFill>
                <a:srgbClr val="FF00FF"/>
              </a:solidFill>
            </a:endParaRPr>
          </a:p>
        </p:txBody>
      </p:sp>
      <p:sp>
        <p:nvSpPr>
          <p:cNvPr id="23568" name="Line 42"/>
          <p:cNvSpPr>
            <a:spLocks noChangeShapeType="1"/>
          </p:cNvSpPr>
          <p:nvPr/>
        </p:nvSpPr>
        <p:spPr bwMode="auto">
          <a:xfrm flipH="1" flipV="1">
            <a:off x="7215188" y="3582988"/>
            <a:ext cx="273050" cy="34925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641" name="Group 41"/>
          <p:cNvGrpSpPr>
            <a:grpSpLocks/>
          </p:cNvGrpSpPr>
          <p:nvPr/>
        </p:nvGrpSpPr>
        <p:grpSpPr bwMode="auto">
          <a:xfrm>
            <a:off x="661988" y="5035550"/>
            <a:ext cx="7772400" cy="1287463"/>
            <a:chOff x="417" y="3172"/>
            <a:chExt cx="4896" cy="811"/>
          </a:xfrm>
        </p:grpSpPr>
        <p:sp>
          <p:nvSpPr>
            <p:cNvPr id="23580" name="Text Box 40"/>
            <p:cNvSpPr txBox="1">
              <a:spLocks noChangeArrowheads="1"/>
            </p:cNvSpPr>
            <p:nvPr/>
          </p:nvSpPr>
          <p:spPr bwMode="auto">
            <a:xfrm>
              <a:off x="417" y="3172"/>
              <a:ext cx="4896" cy="8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 sz="3600"/>
                <a:t>E) NONE of the arrows shown correctly represents</a:t>
              </a:r>
            </a:p>
          </p:txBody>
        </p:sp>
        <p:graphicFrame>
          <p:nvGraphicFramePr>
            <p:cNvPr id="23581" name="Object 36"/>
            <p:cNvGraphicFramePr>
              <a:graphicFrameLocks noChangeAspect="1"/>
            </p:cNvGraphicFramePr>
            <p:nvPr/>
          </p:nvGraphicFramePr>
          <p:xfrm>
            <a:off x="3324" y="3473"/>
            <a:ext cx="358" cy="4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9450" name="Equation" r:id="rId8" imgW="152400" imgH="190500" progId="Equation.3">
                    <p:embed/>
                  </p:oleObj>
                </mc:Choice>
                <mc:Fallback>
                  <p:oleObj name="Equation" r:id="rId8" imgW="152400" imgH="190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4" y="3473"/>
                          <a:ext cx="358" cy="4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7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637" name="Group 37"/>
          <p:cNvGrpSpPr>
            <a:grpSpLocks/>
          </p:cNvGrpSpPr>
          <p:nvPr/>
        </p:nvGrpSpPr>
        <p:grpSpPr bwMode="auto">
          <a:xfrm>
            <a:off x="5453063" y="2590800"/>
            <a:ext cx="2333625" cy="1465263"/>
            <a:chOff x="3435" y="1632"/>
            <a:chExt cx="1470" cy="923"/>
          </a:xfrm>
        </p:grpSpPr>
        <p:sp>
          <p:nvSpPr>
            <p:cNvPr id="23572" name="Rectangle 21"/>
            <p:cNvSpPr>
              <a:spLocks noChangeArrowheads="1"/>
            </p:cNvSpPr>
            <p:nvPr/>
          </p:nvSpPr>
          <p:spPr bwMode="auto">
            <a:xfrm rot="-5016996">
              <a:off x="4583" y="2156"/>
              <a:ext cx="46" cy="215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3" name="Line 28"/>
            <p:cNvSpPr>
              <a:spLocks noChangeShapeType="1"/>
            </p:cNvSpPr>
            <p:nvPr/>
          </p:nvSpPr>
          <p:spPr bwMode="auto">
            <a:xfrm flipV="1">
              <a:off x="3867" y="2316"/>
              <a:ext cx="763" cy="218"/>
            </a:xfrm>
            <a:prstGeom prst="line">
              <a:avLst/>
            </a:prstGeom>
            <a:noFill/>
            <a:ln w="50800">
              <a:solidFill>
                <a:srgbClr val="FF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4" name="Line 29"/>
            <p:cNvSpPr>
              <a:spLocks noChangeShapeType="1"/>
            </p:cNvSpPr>
            <p:nvPr/>
          </p:nvSpPr>
          <p:spPr bwMode="auto">
            <a:xfrm flipH="1" flipV="1">
              <a:off x="3767" y="1650"/>
              <a:ext cx="11" cy="905"/>
            </a:xfrm>
            <a:prstGeom prst="line">
              <a:avLst/>
            </a:prstGeom>
            <a:noFill/>
            <a:ln w="50800">
              <a:solidFill>
                <a:srgbClr val="FF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5" name="Line 30"/>
            <p:cNvSpPr>
              <a:spLocks noChangeShapeType="1"/>
            </p:cNvSpPr>
            <p:nvPr/>
          </p:nvSpPr>
          <p:spPr bwMode="auto">
            <a:xfrm flipH="1" flipV="1">
              <a:off x="3895" y="1649"/>
              <a:ext cx="715" cy="557"/>
            </a:xfrm>
            <a:prstGeom prst="line">
              <a:avLst/>
            </a:prstGeom>
            <a:noFill/>
            <a:ln w="50800">
              <a:solidFill>
                <a:srgbClr val="FF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6" name="Text Box 31"/>
            <p:cNvSpPr txBox="1">
              <a:spLocks noChangeArrowheads="1"/>
            </p:cNvSpPr>
            <p:nvPr/>
          </p:nvSpPr>
          <p:spPr bwMode="auto">
            <a:xfrm>
              <a:off x="3435" y="1811"/>
              <a:ext cx="235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 sz="3600">
                  <a:solidFill>
                    <a:srgbClr val="800080"/>
                  </a:solidFill>
                </a:rPr>
                <a:t>A</a:t>
              </a:r>
              <a:endParaRPr lang="en-US">
                <a:solidFill>
                  <a:srgbClr val="FF00FF"/>
                </a:solidFill>
              </a:endParaRPr>
            </a:p>
          </p:txBody>
        </p:sp>
        <p:sp>
          <p:nvSpPr>
            <p:cNvPr id="23577" name="Text Box 33"/>
            <p:cNvSpPr txBox="1">
              <a:spLocks noChangeArrowheads="1"/>
            </p:cNvSpPr>
            <p:nvPr/>
          </p:nvSpPr>
          <p:spPr bwMode="auto">
            <a:xfrm>
              <a:off x="4190" y="1632"/>
              <a:ext cx="397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 sz="3600">
                  <a:solidFill>
                    <a:srgbClr val="800080"/>
                  </a:solidFill>
                </a:rPr>
                <a:t>C</a:t>
              </a:r>
              <a:endParaRPr lang="en-US" sz="3600">
                <a:solidFill>
                  <a:srgbClr val="FF00FF"/>
                </a:solidFill>
              </a:endParaRPr>
            </a:p>
          </p:txBody>
        </p:sp>
        <p:sp>
          <p:nvSpPr>
            <p:cNvPr id="23578" name="Line 34"/>
            <p:cNvSpPr>
              <a:spLocks noChangeShapeType="1"/>
            </p:cNvSpPr>
            <p:nvPr/>
          </p:nvSpPr>
          <p:spPr bwMode="auto">
            <a:xfrm flipH="1" flipV="1">
              <a:off x="4446" y="2233"/>
              <a:ext cx="106" cy="16"/>
            </a:xfrm>
            <a:prstGeom prst="line">
              <a:avLst/>
            </a:prstGeom>
            <a:noFill/>
            <a:ln w="50800">
              <a:solidFill>
                <a:srgbClr val="FF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9" name="Text Box 35"/>
            <p:cNvSpPr txBox="1">
              <a:spLocks noChangeArrowheads="1"/>
            </p:cNvSpPr>
            <p:nvPr/>
          </p:nvSpPr>
          <p:spPr bwMode="auto">
            <a:xfrm>
              <a:off x="4681" y="1958"/>
              <a:ext cx="2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charset="0"/>
                  <a:cs typeface="ヒラギノ角ゴ Pro W3" charset="0"/>
                </a:defRPr>
              </a:lvl9pPr>
            </a:lstStyle>
            <a:p>
              <a:r>
                <a:rPr lang="en-US" sz="3600">
                  <a:solidFill>
                    <a:srgbClr val="800080"/>
                  </a:solidFill>
                </a:rPr>
                <a:t>D</a:t>
              </a:r>
              <a:endParaRPr lang="en-US" sz="3600">
                <a:solidFill>
                  <a:srgbClr val="FF00FF"/>
                </a:solidFill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B7AEC-99D8-ED41-B1F1-43EE6F5C53D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35000" y="536575"/>
            <a:ext cx="7772400" cy="2695575"/>
          </a:xfrm>
        </p:spPr>
        <p:txBody>
          <a:bodyPr/>
          <a:lstStyle/>
          <a:p>
            <a:pPr algn="l" eaLnBrk="1" hangingPunct="1"/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To  find the E- field at P from a thin ring (radius a, uniform linear charge density </a:t>
            </a:r>
            <a:r>
              <a:rPr lang="en-US" sz="3600">
                <a:latin typeface="Symbol" charset="0"/>
                <a:ea typeface="ヒラギノ角ゴ Pro W3" charset="0"/>
                <a:cs typeface="ヒラギノ角ゴ Pro W3" charset="0"/>
                <a:sym typeface="Symbol" charset="0"/>
              </a:rPr>
              <a:t></a:t>
            </a: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): </a:t>
            </a:r>
            <a:b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/>
            </a:r>
            <a:b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sz="3600">
                <a:solidFill>
                  <a:schemeClr val="accent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what is      ?</a:t>
            </a:r>
            <a:endParaRPr lang="en-US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1963" y="3643313"/>
            <a:ext cx="7785100" cy="24336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A)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0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B)   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0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C)                      D)   z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0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0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E) Something </a:t>
            </a:r>
            <a:r>
              <a:rPr lang="en-US" sz="3600" i="1">
                <a:latin typeface="Arial" charset="0"/>
                <a:ea typeface="ヒラギノ角ゴ Pro W3" charset="0"/>
                <a:cs typeface="ヒラギノ角ゴ Pro W3" charset="0"/>
              </a:rPr>
              <a:t>completely</a:t>
            </a: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 different!! </a:t>
            </a:r>
          </a:p>
        </p:txBody>
      </p:sp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4660900" y="3554413"/>
            <a:ext cx="3565525" cy="704850"/>
          </a:xfrm>
          <a:prstGeom prst="ellipse">
            <a:avLst/>
          </a:prstGeom>
          <a:noFill/>
          <a:ln w="476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Line 5"/>
          <p:cNvSpPr>
            <a:spLocks noChangeShapeType="1"/>
          </p:cNvSpPr>
          <p:nvPr/>
        </p:nvSpPr>
        <p:spPr bwMode="auto">
          <a:xfrm flipV="1">
            <a:off x="6457950" y="2425700"/>
            <a:ext cx="0" cy="1474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605" name="Object 6"/>
          <p:cNvGraphicFramePr>
            <a:graphicFrameLocks noChangeAspect="1"/>
          </p:cNvGraphicFramePr>
          <p:nvPr/>
        </p:nvGraphicFramePr>
        <p:xfrm>
          <a:off x="730250" y="1779588"/>
          <a:ext cx="3873500" cy="125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89" name="Equation" r:id="rId4" imgW="1371600" imgH="444500" progId="Equation.DSMT4">
                  <p:embed/>
                </p:oleObj>
              </mc:Choice>
              <mc:Fallback>
                <p:oleObj name="Equation" r:id="rId4" imgW="13716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1779588"/>
                        <a:ext cx="3873500" cy="1255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6" name="Object 7"/>
          <p:cNvGraphicFramePr>
            <a:graphicFrameLocks noChangeAspect="1"/>
          </p:cNvGraphicFramePr>
          <p:nvPr/>
        </p:nvGraphicFramePr>
        <p:xfrm>
          <a:off x="2333625" y="3046413"/>
          <a:ext cx="5365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0" name="Equation" r:id="rId6" imgW="152400" imgH="139700" progId="Equation.DSMT4">
                  <p:embed/>
                </p:oleObj>
              </mc:Choice>
              <mc:Fallback>
                <p:oleObj name="Equation" r:id="rId6" imgW="152400" imgH="139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25" y="3046413"/>
                        <a:ext cx="536575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6083300" y="1906588"/>
            <a:ext cx="18446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/>
              <a:t>P=(0,0,z)</a:t>
            </a:r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 flipH="1">
            <a:off x="4648200" y="3886200"/>
            <a:ext cx="1757363" cy="30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Text Box 10"/>
          <p:cNvSpPr txBox="1">
            <a:spLocks noChangeArrowheads="1"/>
          </p:cNvSpPr>
          <p:nvPr/>
        </p:nvSpPr>
        <p:spPr bwMode="auto">
          <a:xfrm>
            <a:off x="5503863" y="3640138"/>
            <a:ext cx="354012" cy="5492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000"/>
              <a:t>a</a:t>
            </a:r>
          </a:p>
        </p:txBody>
      </p:sp>
      <p:sp>
        <p:nvSpPr>
          <p:cNvPr id="25610" name="Oval 11"/>
          <p:cNvSpPr>
            <a:spLocks noChangeArrowheads="1"/>
          </p:cNvSpPr>
          <p:nvPr/>
        </p:nvSpPr>
        <p:spPr bwMode="auto">
          <a:xfrm>
            <a:off x="6392863" y="2386013"/>
            <a:ext cx="115887" cy="1158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Rectangle 12"/>
          <p:cNvSpPr>
            <a:spLocks noChangeArrowheads="1"/>
          </p:cNvSpPr>
          <p:nvPr/>
        </p:nvSpPr>
        <p:spPr bwMode="auto">
          <a:xfrm rot="-5016996">
            <a:off x="7436644" y="3437731"/>
            <a:ext cx="73025" cy="341313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13"/>
          <p:cNvSpPr>
            <a:spLocks noChangeShapeType="1"/>
          </p:cNvSpPr>
          <p:nvPr/>
        </p:nvSpPr>
        <p:spPr bwMode="auto">
          <a:xfrm>
            <a:off x="6496050" y="3898900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Text Box 14"/>
          <p:cNvSpPr txBox="1">
            <a:spLocks noChangeArrowheads="1"/>
          </p:cNvSpPr>
          <p:nvPr/>
        </p:nvSpPr>
        <p:spPr bwMode="auto">
          <a:xfrm>
            <a:off x="8351838" y="3643313"/>
            <a:ext cx="25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x</a:t>
            </a:r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 flipV="1">
            <a:off x="6470650" y="3359150"/>
            <a:ext cx="592138" cy="487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Text Box 16"/>
          <p:cNvSpPr txBox="1">
            <a:spLocks noChangeArrowheads="1"/>
          </p:cNvSpPr>
          <p:nvPr/>
        </p:nvSpPr>
        <p:spPr bwMode="auto">
          <a:xfrm>
            <a:off x="6721475" y="3049588"/>
            <a:ext cx="25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y</a:t>
            </a:r>
          </a:p>
        </p:txBody>
      </p:sp>
      <p:sp>
        <p:nvSpPr>
          <p:cNvPr id="25616" name="Text Box 17"/>
          <p:cNvSpPr txBox="1">
            <a:spLocks noChangeArrowheads="1"/>
          </p:cNvSpPr>
          <p:nvPr/>
        </p:nvSpPr>
        <p:spPr bwMode="auto">
          <a:xfrm>
            <a:off x="7448550" y="3025775"/>
            <a:ext cx="5873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 sz="3200"/>
              <a:t>dl'</a:t>
            </a:r>
          </a:p>
        </p:txBody>
      </p:sp>
      <p:graphicFrame>
        <p:nvGraphicFramePr>
          <p:cNvPr id="38940" name="Object 28"/>
          <p:cNvGraphicFramePr>
            <a:graphicFrameLocks noChangeAspect="1"/>
          </p:cNvGraphicFramePr>
          <p:nvPr/>
        </p:nvGraphicFramePr>
        <p:xfrm>
          <a:off x="968375" y="3573463"/>
          <a:ext cx="1647825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1" name="Equation" r:id="rId8" imgW="571500" imgH="254000" progId="Equation.3">
                  <p:embed/>
                </p:oleObj>
              </mc:Choice>
              <mc:Fallback>
                <p:oleObj name="Equation" r:id="rId8" imgW="5715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3573463"/>
                        <a:ext cx="1647825" cy="731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41" name="Object 29"/>
          <p:cNvGraphicFramePr>
            <a:graphicFrameLocks noChangeAspect="1"/>
          </p:cNvGraphicFramePr>
          <p:nvPr/>
        </p:nvGraphicFramePr>
        <p:xfrm>
          <a:off x="1038225" y="4937125"/>
          <a:ext cx="1738313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92" name="Equation" r:id="rId10" imgW="596900" imgH="304800" progId="Equation.3">
                  <p:embed/>
                </p:oleObj>
              </mc:Choice>
              <mc:Fallback>
                <p:oleObj name="Equation" r:id="rId10" imgW="596900" imgH="30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225" y="4937125"/>
                        <a:ext cx="1738313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B7AEC-99D8-ED41-B1F1-43EE6F5C53D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38175" y="155575"/>
            <a:ext cx="8213725" cy="1143000"/>
          </a:xfrm>
        </p:spPr>
        <p:txBody>
          <a:bodyPr/>
          <a:lstStyle/>
          <a:p>
            <a:pPr algn="l" eaLnBrk="1" hangingPunct="1"/>
            <a:r>
              <a:rPr lang="en-US" sz="3600" dirty="0" smtClean="0">
                <a:latin typeface="Arial" charset="0"/>
                <a:ea typeface="ヒラギノ角ゴ Pro W3" charset="0"/>
                <a:cs typeface="ヒラギノ角ゴ Pro W3" charset="0"/>
              </a:rPr>
              <a:t>Griffiths p. 64 finds E </a:t>
            </a:r>
            <a:r>
              <a:rPr lang="en-US" sz="3600" dirty="0">
                <a:latin typeface="Arial" charset="0"/>
                <a:ea typeface="ヒラギノ角ゴ Pro W3" charset="0"/>
                <a:cs typeface="ヒラギノ角ゴ Pro W3" charset="0"/>
              </a:rPr>
              <a:t>a distance z from a line segment with charge density </a:t>
            </a:r>
            <a:r>
              <a:rPr lang="en-US" sz="3600" dirty="0">
                <a:latin typeface="Symbol" charset="0"/>
                <a:ea typeface="ヒラギノ角ゴ Pro W3" charset="0"/>
                <a:cs typeface="ヒラギノ角ゴ Pro W3" charset="0"/>
                <a:sym typeface="Symbol" charset="0"/>
              </a:rPr>
              <a:t></a:t>
            </a:r>
            <a:r>
              <a:rPr lang="en-US" sz="3000" dirty="0">
                <a:latin typeface="Arial" charset="0"/>
                <a:ea typeface="ヒラギノ角ゴ Pro W3" charset="0"/>
                <a:cs typeface="ヒラギノ角ゴ Pro W3" charset="0"/>
              </a:rPr>
              <a:t>:</a:t>
            </a:r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23850" y="2884488"/>
            <a:ext cx="8494713" cy="198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>
                <a:solidFill>
                  <a:schemeClr val="accent2"/>
                </a:solidFill>
                <a:latin typeface="Arial" charset="0"/>
                <a:ea typeface="ヒラギノ角ゴ Pro W3" charset="0"/>
                <a:cs typeface="ヒラギノ角ゴ Pro W3" charset="0"/>
              </a:rPr>
              <a:t>What is the approx. form for E, if z&gt;&gt;L?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0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0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000">
              <a:latin typeface="Arial" charset="0"/>
              <a:ea typeface="ヒラギノ角ゴ Pro W3" charset="0"/>
              <a:cs typeface="ヒラギノ角ゴ Pro W3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A)  0      B)  1      C)  1/z	D)  1/z^2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>
                <a:latin typeface="Arial" charset="0"/>
                <a:ea typeface="ヒラギノ角ゴ Pro W3" charset="0"/>
                <a:cs typeface="ヒラギノ角ゴ Pro W3" charset="0"/>
              </a:rPr>
              <a:t>E)  None of these is remotely correct.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60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29699" name="Line 4"/>
          <p:cNvSpPr>
            <a:spLocks noChangeShapeType="1"/>
          </p:cNvSpPr>
          <p:nvPr/>
        </p:nvSpPr>
        <p:spPr bwMode="auto">
          <a:xfrm>
            <a:off x="6696075" y="2378075"/>
            <a:ext cx="17827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Line 5"/>
          <p:cNvSpPr>
            <a:spLocks noChangeShapeType="1"/>
          </p:cNvSpPr>
          <p:nvPr/>
        </p:nvSpPr>
        <p:spPr bwMode="auto">
          <a:xfrm>
            <a:off x="7624763" y="237013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8466138" y="1935163"/>
            <a:ext cx="250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x</a:t>
            </a:r>
          </a:p>
        </p:txBody>
      </p:sp>
      <p:sp>
        <p:nvSpPr>
          <p:cNvPr id="29702" name="Line 7"/>
          <p:cNvSpPr>
            <a:spLocks noChangeShapeType="1"/>
          </p:cNvSpPr>
          <p:nvPr/>
        </p:nvSpPr>
        <p:spPr bwMode="auto">
          <a:xfrm rot="-5400000">
            <a:off x="7249319" y="2047082"/>
            <a:ext cx="731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Text Box 8"/>
          <p:cNvSpPr txBox="1">
            <a:spLocks noChangeArrowheads="1"/>
          </p:cNvSpPr>
          <p:nvPr/>
        </p:nvSpPr>
        <p:spPr bwMode="auto">
          <a:xfrm>
            <a:off x="7285038" y="1158875"/>
            <a:ext cx="1123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(0,0,z)</a:t>
            </a:r>
          </a:p>
        </p:txBody>
      </p:sp>
      <p:sp>
        <p:nvSpPr>
          <p:cNvPr id="29704" name="Oval 9"/>
          <p:cNvSpPr>
            <a:spLocks noChangeArrowheads="1"/>
          </p:cNvSpPr>
          <p:nvPr/>
        </p:nvSpPr>
        <p:spPr bwMode="auto">
          <a:xfrm>
            <a:off x="7567613" y="1597025"/>
            <a:ext cx="115887" cy="1158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705" name="Object 11"/>
          <p:cNvGraphicFramePr>
            <a:graphicFrameLocks noChangeAspect="1"/>
          </p:cNvGraphicFramePr>
          <p:nvPr/>
        </p:nvGraphicFramePr>
        <p:xfrm>
          <a:off x="666750" y="1347788"/>
          <a:ext cx="4613275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3" name="Equation" r:id="rId4" imgW="1397000" imgH="444500" progId="Equation.DSMT4">
                  <p:embed/>
                </p:oleObj>
              </mc:Choice>
              <mc:Fallback>
                <p:oleObj name="Equation" r:id="rId4" imgW="13970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1347788"/>
                        <a:ext cx="4613275" cy="146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6" name="Text Box 12"/>
          <p:cNvSpPr txBox="1">
            <a:spLocks noChangeArrowheads="1"/>
          </p:cNvSpPr>
          <p:nvPr/>
        </p:nvSpPr>
        <p:spPr bwMode="auto">
          <a:xfrm>
            <a:off x="6384925" y="2382838"/>
            <a:ext cx="66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-L</a:t>
            </a:r>
          </a:p>
        </p:txBody>
      </p:sp>
      <p:sp>
        <p:nvSpPr>
          <p:cNvPr id="29707" name="Text Box 13"/>
          <p:cNvSpPr txBox="1">
            <a:spLocks noChangeArrowheads="1"/>
          </p:cNvSpPr>
          <p:nvPr/>
        </p:nvSpPr>
        <p:spPr bwMode="auto">
          <a:xfrm>
            <a:off x="8128000" y="2420938"/>
            <a:ext cx="661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en-US"/>
              <a:t>+L</a:t>
            </a:r>
          </a:p>
        </p:txBody>
      </p:sp>
      <p:graphicFrame>
        <p:nvGraphicFramePr>
          <p:cNvPr id="29708" name="Object 14"/>
          <p:cNvGraphicFramePr>
            <a:graphicFrameLocks noChangeAspect="1"/>
          </p:cNvGraphicFramePr>
          <p:nvPr/>
        </p:nvGraphicFramePr>
        <p:xfrm>
          <a:off x="411163" y="3538538"/>
          <a:ext cx="2701925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4" name="Equation" r:id="rId6" imgW="901700" imgH="431800" progId="Equation.3">
                  <p:embed/>
                </p:oleObj>
              </mc:Choice>
              <mc:Fallback>
                <p:oleObj name="Equation" r:id="rId6" imgW="9017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3538538"/>
                        <a:ext cx="2701925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6B7AEC-99D8-ED41-B1F1-43EE6F5C53D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  <a:cs typeface="ヒラギノ角ゴ Pro W3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14198</TotalTime>
  <Words>653</Words>
  <Application>Microsoft Macintosh PowerPoint</Application>
  <PresentationFormat>On-screen Show (4:3)</PresentationFormat>
  <Paragraphs>190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Blank Presentation</vt:lpstr>
      <vt:lpstr>Equation</vt:lpstr>
      <vt:lpstr>5 charges, q, are arranged in a regular pentagon, as shown.  What is the E field at the center?</vt:lpstr>
      <vt:lpstr>5 charges, q, are arranged in a regular pentagon, as shown.  What is the E field at the center?</vt:lpstr>
      <vt:lpstr>1 of the 5 charges has been removed, as shown. What’s the E field at the center?</vt:lpstr>
      <vt:lpstr>To  find the E- field at P=(x,y,z)  from a thin line (uniform linear charge density ):      What is                             ?</vt:lpstr>
      <vt:lpstr>PowerPoint Presentation</vt:lpstr>
      <vt:lpstr>,so</vt:lpstr>
      <vt:lpstr>To  find the E- field at P from a thin ring (radius R, uniform linear charge density ):        what is      ?</vt:lpstr>
      <vt:lpstr>To  find the E- field at P from a thin ring (radius a, uniform linear charge density ):    what is      ?</vt:lpstr>
      <vt:lpstr>Griffiths p. 64 finds E a distance z from a line segment with charge density : </vt:lpstr>
      <vt:lpstr>Griffiths p. 64 finds E a distance z from a line segment with charge density : </vt:lpstr>
      <vt:lpstr>To  find E at P from a negatively charged sphere (radius R, uniform volume charge density ) using    what is         (given the small  volume element shown)?</vt:lpstr>
      <vt:lpstr>PowerPoint Presentation</vt:lpstr>
      <vt:lpstr>PowerPoint Presentation</vt:lpstr>
    </vt:vector>
  </TitlesOfParts>
  <Company>CU Boulder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Stephanie Chasteen</dc:creator>
  <cp:lastModifiedBy>David Rubin</cp:lastModifiedBy>
  <cp:revision>89</cp:revision>
  <dcterms:created xsi:type="dcterms:W3CDTF">2007-10-23T21:56:36Z</dcterms:created>
  <dcterms:modified xsi:type="dcterms:W3CDTF">2016-10-07T00:17:18Z</dcterms:modified>
</cp:coreProperties>
</file>