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g" ContentType="video/unknown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4.xml" ContentType="application/vnd.openxmlformats-officedocument.presentationml.notesSlide+xml"/>
  <Override PartName="/ppt/embeddings/oleObject15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6.bin" ContentType="application/vnd.openxmlformats-officedocument.oleObject"/>
  <Override PartName="/ppt/notesSlides/notesSlide17.xml" ContentType="application/vnd.openxmlformats-officedocument.presentationml.notesSlide+xml"/>
  <Override PartName="/ppt/embeddings/oleObject17.bin" ContentType="application/vnd.openxmlformats-officedocument.oleObject"/>
  <Override PartName="/ppt/notesSlides/notesSlide18.xml" ContentType="application/vnd.openxmlformats-officedocument.presentationml.notesSlide+xml"/>
  <Override PartName="/ppt/embeddings/oleObject18.bin" ContentType="application/vnd.openxmlformats-officedocument.oleObject"/>
  <Override PartName="/ppt/notesSlides/notesSlide19.xml" ContentType="application/vnd.openxmlformats-officedocument.presentationml.notesSlide+xml"/>
  <Override PartName="/ppt/embeddings/oleObject19.bin" ContentType="application/vnd.openxmlformats-officedocument.oleObject"/>
  <Override PartName="/ppt/notesSlides/notesSlide20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21.xml" ContentType="application/vnd.openxmlformats-officedocument.presentationml.notesSlide+xml"/>
  <Override PartName="/ppt/embeddings/oleObject24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5.bin" ContentType="application/vnd.openxmlformats-officedocument.oleObject"/>
  <Override PartName="/ppt/notesSlides/notesSlide25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28.xml" ContentType="application/vnd.openxmlformats-officedocument.presentationml.notesSlide+xml"/>
  <Override PartName="/ppt/embeddings/oleObject32.bin" ContentType="application/vnd.openxmlformats-officedocument.oleObject"/>
  <Override PartName="/ppt/notesSlides/notesSlide29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30.xml" ContentType="application/vnd.openxmlformats-officedocument.presentationml.notesSlide+xml"/>
  <Override PartName="/ppt/embeddings/oleObject35.bin" ContentType="application/vnd.openxmlformats-officedocument.oleObject"/>
  <Override PartName="/ppt/notesSlides/notesSlide31.xml" ContentType="application/vnd.openxmlformats-officedocument.presentationml.notesSlide+xml"/>
  <Override PartName="/ppt/embeddings/oleObject36.bin" ContentType="application/vnd.openxmlformats-officedocument.oleObject"/>
  <Override PartName="/ppt/notesSlides/notesSlide32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33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97" r:id="rId12"/>
    <p:sldId id="276" r:id="rId13"/>
    <p:sldId id="277" r:id="rId14"/>
    <p:sldId id="278" r:id="rId15"/>
    <p:sldId id="29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300" r:id="rId26"/>
    <p:sldId id="301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2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clrMru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61254" autoAdjust="0"/>
  </p:normalViewPr>
  <p:slideViewPr>
    <p:cSldViewPr snapToGrid="0">
      <p:cViewPr>
        <p:scale>
          <a:sx n="75" d="100"/>
          <a:sy n="75" d="100"/>
        </p:scale>
        <p:origin x="-269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5162E-5E0C-8C4E-B94C-0B765C061F95}" type="datetimeFigureOut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60D8-A887-B449-9C01-F090D2457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305470-970B-4848-A7B7-CC72DBBCE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9E48F-73D2-9A4F-A3A7-D2DEE8D0BA50}" type="slidenum">
              <a:rPr lang="en-US"/>
              <a:pPr/>
              <a:t>10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4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B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1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B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  <a:cs typeface="ヒラギノ角ゴ Pro W3" charset="0"/>
              </a:rPr>
              <a:t>WRITTEN BY: Steven Pollock (CU-Boulder)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B0/</a:t>
            </a:r>
            <a:r>
              <a:rPr lang="en-US" dirty="0" smtClean="0">
                <a:latin typeface="Calibri" charset="0"/>
              </a:rPr>
              <a:t>mu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1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D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1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C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91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CF9DB-34E9-144E-BE34-FE592AB074C1}" type="slidenum">
              <a:rPr lang="en-US"/>
              <a:pPr/>
              <a:t>20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64D46-6052-A743-B1E3-998226C0F79C}" type="slidenum">
              <a:rPr lang="en-US"/>
              <a:pPr/>
              <a:t>21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See previous slide, makes for a lot of good discussion points. (The picture is just a sketch - might think about using MMA to generate more exact figure?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0FA3C-5378-B345-805B-013A08426FB9}" type="slidenum">
              <a:rPr lang="en-US"/>
              <a:pPr/>
              <a:t>22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B9DDA-6934-0D49-AAD8-E7BDF656BFAC}" type="slidenum">
              <a:rPr lang="en-US"/>
              <a:pPr/>
              <a:t>23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</a:rPr>
              <a:t>http://</a:t>
            </a:r>
            <a:r>
              <a:rPr lang="en-US" dirty="0" err="1" smtClean="0">
                <a:latin typeface="Calibri" charset="0"/>
              </a:rPr>
              <a:t>web.mit.edu</a:t>
            </a:r>
            <a:r>
              <a:rPr lang="en-US" dirty="0" smtClean="0">
                <a:latin typeface="Calibri" charset="0"/>
              </a:rPr>
              <a:t>/8.02t/www/802TEAL3D/visualizations/faraday/</a:t>
            </a:r>
            <a:r>
              <a:rPr lang="en-US" dirty="0" err="1" smtClean="0">
                <a:latin typeface="Calibri" charset="0"/>
              </a:rPr>
              <a:t>index.htm</a:t>
            </a:r>
            <a:r>
              <a:rPr lang="en-US" dirty="0" smtClean="0">
                <a:latin typeface="Calibri" charset="0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45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96E1578-8F85-524D-9AB3-FCCE1F283E19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F5855020-0C85-C547-ACB8-4E0724E36355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615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D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4CB1B7D-B0CD-9045-BECE-70F7C94D4E3A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7E6F3532-42FF-CD4C-B463-0290AC9FA0AF}" type="slidenum">
              <a:rPr lang="en-US" sz="1200">
                <a:latin typeface="Calibri" charset="0"/>
                <a:cs typeface="Arial" charset="0"/>
              </a:rPr>
              <a:pPr algn="r" eaLnBrk="1" hangingPunct="1"/>
              <a:t>26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607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C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05E34AB-8F47-BA4B-B3D0-39C7E5849A18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Final lecture, Spring 2013, SJP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6CACC22-0833-D14A-9157-9772EDCE82B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Final lecture, Spring 2013, SJP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1BC3695-B2F8-444B-9074-B9B39171BFC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19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A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8189EC6-E765-B244-B55A-8A162F4AFF55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19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A5DE1C6-3D2D-A94D-ACAB-DBC3D0E4849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19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702A075-08CF-E543-B19E-B53FF3E91C85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19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A046091-2C87-8948-97EC-914C67BD26FE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/>
              <a:t>Final lecture, Spring 2013, SJP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B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C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Animated to show the answer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AFD36-4CBC-CA47-AA2C-D978265E9EA8}" type="slidenum">
              <a:rPr lang="en-US"/>
              <a:pPr/>
              <a:t>8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err="1" smtClean="0">
                <a:latin typeface="Calibri" charset="0"/>
              </a:rPr>
              <a:t>nI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AFD36-4CBC-CA47-AA2C-D978265E9EA8}" type="slidenum">
              <a:rPr lang="en-US"/>
              <a:pPr/>
              <a:t>9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CORRECT ANSWER:  </a:t>
            </a:r>
            <a:r>
              <a:rPr lang="en-US" dirty="0" smtClean="0">
                <a:latin typeface="Calibri" charset="0"/>
              </a:rPr>
              <a:t>B</a:t>
            </a: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07BB-09A9-5A40-8A57-9933EF00D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EEDA-4BC2-B244-BF8A-E9F212499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1F678-6B9E-4246-A718-C735FADDB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C4D3-F979-EC43-8A3D-C47A6F2BB4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7CDCD-2383-D746-B4FE-307EDBA33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2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1A48A-80D1-124B-9C28-E987D8CAC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A436A-9207-9249-876E-659E64620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A610-CCDC-7E47-BB9E-8EB451B461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094B-FAFA-D043-89B5-FC3C61C69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6B3C-D753-B142-90A0-BF46B3EAD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58E3F-1950-1D43-A2FD-2F1BF3FB3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6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EB7363-4CCF-6542-AFE7-01BD23AC73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19.png"/><Relationship Id="rId1" Type="http://schemas.microsoft.com/office/2007/relationships/media" Target="../media/media1.mpg"/><Relationship Id="rId2" Type="http://schemas.openxmlformats.org/officeDocument/2006/relationships/video" Target="../media/media1.m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2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33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3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38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AUXILIARY FIELD H</a:t>
            </a:r>
          </a:p>
        </p:txBody>
      </p:sp>
    </p:spTree>
    <p:extLst>
      <p:ext uri="{BB962C8B-B14F-4D97-AF65-F5344CB8AC3E}">
        <p14:creationId xmlns:p14="http://schemas.microsoft.com/office/powerpoint/2010/main" val="15756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609600"/>
            <a:ext cx="7924800" cy="1143000"/>
          </a:xfrm>
        </p:spPr>
        <p:txBody>
          <a:bodyPr/>
          <a:lstStyle/>
          <a:p>
            <a:pPr algn="l"/>
            <a:r>
              <a:rPr lang="en-US" sz="3200"/>
              <a:t>Inside a hollow solenoid, </a:t>
            </a:r>
            <a:br>
              <a:rPr lang="en-US" sz="3200"/>
            </a:br>
            <a:r>
              <a:rPr lang="en-US" sz="3200"/>
              <a:t>B=B</a:t>
            </a:r>
            <a:r>
              <a:rPr lang="en-US" sz="3200" baseline="-25000"/>
              <a:t>0</a:t>
            </a:r>
            <a:r>
              <a:rPr lang="en-US" sz="3200"/>
              <a:t>=</a:t>
            </a:r>
            <a:r>
              <a:rPr lang="en-US" sz="3200">
                <a:latin typeface="Symbol" charset="0"/>
                <a:sym typeface="Symbol" charset="0"/>
              </a:rPr>
              <a:t></a:t>
            </a:r>
            <a:r>
              <a:rPr lang="en-US" sz="3200" baseline="-25000"/>
              <a:t>0</a:t>
            </a:r>
            <a:r>
              <a:rPr lang="en-US" sz="3200"/>
              <a:t>nI,    (  so H=H</a:t>
            </a:r>
            <a:r>
              <a:rPr lang="en-US" sz="3200" baseline="-25000"/>
              <a:t>0</a:t>
            </a:r>
            <a:r>
              <a:rPr lang="en-US" sz="3200"/>
              <a:t>=nI  )</a:t>
            </a:r>
            <a:br>
              <a:rPr lang="en-US" sz="3200"/>
            </a:br>
            <a:r>
              <a:rPr lang="en-US" sz="3200"/>
              <a:t>If the solenoid is filled with iron, </a:t>
            </a:r>
            <a:br>
              <a:rPr lang="en-US" sz="3200"/>
            </a:br>
            <a:r>
              <a:rPr lang="en-US" sz="3200"/>
              <a:t>what is H inside?...</a:t>
            </a:r>
            <a:endParaRPr lang="en-US" sz="1600"/>
          </a:p>
        </p:txBody>
      </p:sp>
      <p:pic>
        <p:nvPicPr>
          <p:cNvPr id="591875" name="Picture 3" descr="Fig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5586" r="59413" b="22665"/>
          <a:stretch>
            <a:fillRect/>
          </a:stretch>
        </p:blipFill>
        <p:spPr bwMode="auto">
          <a:xfrm>
            <a:off x="5562600" y="1981200"/>
            <a:ext cx="358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304800" y="3109913"/>
            <a:ext cx="4262438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200" dirty="0"/>
              <a:t>H</a:t>
            </a:r>
            <a:r>
              <a:rPr lang="en-US" sz="3200" baseline="-25000" dirty="0"/>
              <a:t>0</a:t>
            </a:r>
          </a:p>
          <a:p>
            <a:pPr>
              <a:buFont typeface="Arial" charset="0"/>
              <a:buNone/>
            </a:pPr>
            <a:r>
              <a:rPr lang="en-US" sz="3200" dirty="0"/>
              <a:t>B) a little more than H</a:t>
            </a:r>
            <a:r>
              <a:rPr lang="en-US" sz="3200" baseline="-25000" dirty="0"/>
              <a:t>0</a:t>
            </a:r>
          </a:p>
          <a:p>
            <a:pPr>
              <a:buFont typeface="Arial" charset="0"/>
              <a:buNone/>
            </a:pPr>
            <a:r>
              <a:rPr lang="en-US" sz="3200" dirty="0"/>
              <a:t>C) a lot more </a:t>
            </a:r>
          </a:p>
          <a:p>
            <a:pPr>
              <a:buFont typeface="Arial" charset="0"/>
              <a:buNone/>
            </a:pPr>
            <a:r>
              <a:rPr lang="en-US" sz="3200" dirty="0"/>
              <a:t>D) a little less than H</a:t>
            </a:r>
            <a:r>
              <a:rPr lang="en-US" sz="3200" baseline="-25000" dirty="0"/>
              <a:t>0</a:t>
            </a:r>
          </a:p>
          <a:p>
            <a:pPr>
              <a:buFont typeface="Arial" charset="0"/>
              <a:buNone/>
            </a:pPr>
            <a:r>
              <a:rPr lang="en-US" sz="3200" dirty="0"/>
              <a:t>E) a lot less than H</a:t>
            </a:r>
            <a:r>
              <a:rPr lang="en-US" sz="3200" baseline="-25000" dirty="0"/>
              <a:t>0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7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BOUNDARY VALUE PROBLEMS</a:t>
            </a:r>
          </a:p>
        </p:txBody>
      </p:sp>
    </p:spTree>
    <p:extLst>
      <p:ext uri="{BB962C8B-B14F-4D97-AF65-F5344CB8AC3E}">
        <p14:creationId xmlns:p14="http://schemas.microsoft.com/office/powerpoint/2010/main" val="428724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"/>
            <a:ext cx="7620000" cy="1143000"/>
          </a:xfrm>
        </p:spPr>
        <p:txBody>
          <a:bodyPr/>
          <a:lstStyle/>
          <a:p>
            <a:pPr algn="l"/>
            <a:r>
              <a:rPr lang="en-US" sz="3200"/>
              <a:t>I have a boundary sheet, and would like to learn about the change (or continuity!) of H(parallel) across the boundary. </a:t>
            </a:r>
            <a:endParaRPr lang="en-US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 algn="l"/>
            <a:r>
              <a:rPr lang="en-US" sz="3200">
                <a:solidFill>
                  <a:srgbClr val="800080"/>
                </a:solidFill>
              </a:rPr>
              <a:t>Am I going to need to know about</a:t>
            </a:r>
          </a:p>
          <a:p>
            <a:pPr marL="609600" indent="-609600" algn="l"/>
            <a:r>
              <a:rPr lang="en-US" sz="3200"/>
              <a:t>A)</a:t>
            </a:r>
          </a:p>
          <a:p>
            <a:pPr marL="609600" indent="-609600" algn="l"/>
            <a:r>
              <a:rPr lang="en-US" sz="3200"/>
              <a:t>B)</a:t>
            </a:r>
          </a:p>
          <a:p>
            <a:pPr marL="609600" indent="-609600" algn="l"/>
            <a:r>
              <a:rPr lang="en-US" sz="3200"/>
              <a:t>C)</a:t>
            </a:r>
          </a:p>
          <a:p>
            <a:pPr marL="609600" indent="-609600" algn="l"/>
            <a:r>
              <a:rPr lang="en-US" sz="3200"/>
              <a:t>???</a:t>
            </a:r>
          </a:p>
        </p:txBody>
      </p:sp>
      <p:graphicFrame>
        <p:nvGraphicFramePr>
          <p:cNvPr id="587780" name="Object 4"/>
          <p:cNvGraphicFramePr>
            <a:graphicFrameLocks noChangeAspect="1"/>
          </p:cNvGraphicFramePr>
          <p:nvPr/>
        </p:nvGraphicFramePr>
        <p:xfrm>
          <a:off x="1905000" y="4533900"/>
          <a:ext cx="1295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4" name="Equation" r:id="rId4" imgW="393700" imgH="127000" progId="Equation.3">
                  <p:embed/>
                </p:oleObj>
              </mc:Choice>
              <mc:Fallback>
                <p:oleObj name="Equation" r:id="rId4" imgW="393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33900"/>
                        <a:ext cx="1295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7781" name="AutoShape 5"/>
          <p:cNvSpPr>
            <a:spLocks noChangeArrowheads="1"/>
          </p:cNvSpPr>
          <p:nvPr/>
        </p:nvSpPr>
        <p:spPr bwMode="auto">
          <a:xfrm>
            <a:off x="2209800" y="2667000"/>
            <a:ext cx="6096000" cy="685800"/>
          </a:xfrm>
          <a:prstGeom prst="parallelogram">
            <a:avLst>
              <a:gd name="adj" fmla="val 18358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2" name="Line 6"/>
          <p:cNvSpPr>
            <a:spLocks noChangeShapeType="1"/>
          </p:cNvSpPr>
          <p:nvPr/>
        </p:nvSpPr>
        <p:spPr bwMode="auto">
          <a:xfrm flipV="1">
            <a:off x="4572000" y="1905000"/>
            <a:ext cx="2286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3" name="Line 7"/>
          <p:cNvSpPr>
            <a:spLocks noChangeShapeType="1"/>
          </p:cNvSpPr>
          <p:nvPr/>
        </p:nvSpPr>
        <p:spPr bwMode="auto">
          <a:xfrm flipV="1">
            <a:off x="4572000" y="3200400"/>
            <a:ext cx="411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4" name="Line 8"/>
          <p:cNvSpPr>
            <a:spLocks noChangeShapeType="1"/>
          </p:cNvSpPr>
          <p:nvPr/>
        </p:nvSpPr>
        <p:spPr bwMode="auto">
          <a:xfrm flipV="1">
            <a:off x="4572000" y="3733800"/>
            <a:ext cx="4114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5" name="Line 9"/>
          <p:cNvSpPr>
            <a:spLocks noChangeShapeType="1"/>
          </p:cNvSpPr>
          <p:nvPr/>
        </p:nvSpPr>
        <p:spPr bwMode="auto">
          <a:xfrm flipV="1">
            <a:off x="4648200" y="25146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6" name="Text Box 10"/>
          <p:cNvSpPr txBox="1">
            <a:spLocks noChangeArrowheads="1"/>
          </p:cNvSpPr>
          <p:nvPr/>
        </p:nvSpPr>
        <p:spPr bwMode="auto">
          <a:xfrm>
            <a:off x="6858000" y="17668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H(above)</a:t>
            </a:r>
          </a:p>
        </p:txBody>
      </p:sp>
      <p:sp>
        <p:nvSpPr>
          <p:cNvPr id="587787" name="Text Box 11"/>
          <p:cNvSpPr txBox="1">
            <a:spLocks noChangeArrowheads="1"/>
          </p:cNvSpPr>
          <p:nvPr/>
        </p:nvSpPr>
        <p:spPr bwMode="auto">
          <a:xfrm>
            <a:off x="6858000" y="22098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H</a:t>
            </a:r>
            <a:r>
              <a:rPr lang="en-US" sz="2800" baseline="-25000">
                <a:cs typeface="Arial" charset="0"/>
              </a:rPr>
              <a:t>//</a:t>
            </a:r>
            <a:r>
              <a:rPr lang="en-US" sz="2800">
                <a:cs typeface="Arial" charset="0"/>
              </a:rPr>
              <a:t>(above)</a:t>
            </a:r>
          </a:p>
        </p:txBody>
      </p:sp>
      <p:graphicFrame>
        <p:nvGraphicFramePr>
          <p:cNvPr id="587788" name="Object 12"/>
          <p:cNvGraphicFramePr>
            <a:graphicFrameLocks noChangeAspect="1"/>
          </p:cNvGraphicFramePr>
          <p:nvPr/>
        </p:nvGraphicFramePr>
        <p:xfrm>
          <a:off x="1946275" y="5105400"/>
          <a:ext cx="12112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5" name="Equation" r:id="rId6" imgW="368300" imgH="127000" progId="Equation.3">
                  <p:embed/>
                </p:oleObj>
              </mc:Choice>
              <mc:Fallback>
                <p:oleObj name="Equation" r:id="rId6" imgW="368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105400"/>
                        <a:ext cx="12112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9" name="Object 13"/>
          <p:cNvGraphicFramePr>
            <a:graphicFrameLocks noChangeAspect="1"/>
          </p:cNvGraphicFramePr>
          <p:nvPr/>
        </p:nvGraphicFramePr>
        <p:xfrm>
          <a:off x="1943100" y="5715000"/>
          <a:ext cx="876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6" name="Equation" r:id="rId8" imgW="266700" imgH="127000" progId="Equation.3">
                  <p:embed/>
                </p:oleObj>
              </mc:Choice>
              <mc:Fallback>
                <p:oleObj name="Equation" r:id="rId8" imgW="266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715000"/>
                        <a:ext cx="876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7790" name="Text Box 14"/>
          <p:cNvSpPr txBox="1">
            <a:spLocks noChangeArrowheads="1"/>
          </p:cNvSpPr>
          <p:nvPr/>
        </p:nvSpPr>
        <p:spPr bwMode="auto">
          <a:xfrm>
            <a:off x="61913" y="8255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6.11</a:t>
            </a:r>
          </a:p>
        </p:txBody>
      </p:sp>
    </p:spTree>
    <p:extLst>
      <p:ext uri="{BB962C8B-B14F-4D97-AF65-F5344CB8AC3E}">
        <p14:creationId xmlns:p14="http://schemas.microsoft.com/office/powerpoint/2010/main" val="18653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8600"/>
            <a:ext cx="7620000" cy="1143000"/>
          </a:xfrm>
        </p:spPr>
        <p:txBody>
          <a:bodyPr/>
          <a:lstStyle/>
          <a:p>
            <a:pPr algn="l"/>
            <a:r>
              <a:rPr lang="en-US" sz="3200"/>
              <a:t>I have a boundary sheet, and would like to learn about the change (or continuity!) of H(perp) across the boundary. </a:t>
            </a:r>
            <a:endParaRPr lang="en-US"/>
          </a:p>
        </p:txBody>
      </p:sp>
      <p:graphicFrame>
        <p:nvGraphicFramePr>
          <p:cNvPr id="588804" name="Object 4"/>
          <p:cNvGraphicFramePr>
            <a:graphicFrameLocks noChangeAspect="1"/>
          </p:cNvGraphicFramePr>
          <p:nvPr/>
        </p:nvGraphicFramePr>
        <p:xfrm>
          <a:off x="1905000" y="4533900"/>
          <a:ext cx="1295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18" name="Equation" r:id="rId4" imgW="393700" imgH="127000" progId="Equation.3">
                  <p:embed/>
                </p:oleObj>
              </mc:Choice>
              <mc:Fallback>
                <p:oleObj name="Equation" r:id="rId4" imgW="393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33900"/>
                        <a:ext cx="1295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05" name="AutoShape 5"/>
          <p:cNvSpPr>
            <a:spLocks noChangeArrowheads="1"/>
          </p:cNvSpPr>
          <p:nvPr/>
        </p:nvSpPr>
        <p:spPr bwMode="auto">
          <a:xfrm>
            <a:off x="2209800" y="2667000"/>
            <a:ext cx="6096000" cy="685800"/>
          </a:xfrm>
          <a:prstGeom prst="parallelogram">
            <a:avLst>
              <a:gd name="adj" fmla="val 18358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06" name="Line 6"/>
          <p:cNvSpPr>
            <a:spLocks noChangeShapeType="1"/>
          </p:cNvSpPr>
          <p:nvPr/>
        </p:nvSpPr>
        <p:spPr bwMode="auto">
          <a:xfrm flipV="1">
            <a:off x="4572000" y="1905000"/>
            <a:ext cx="2286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07" name="Line 7"/>
          <p:cNvSpPr>
            <a:spLocks noChangeShapeType="1"/>
          </p:cNvSpPr>
          <p:nvPr/>
        </p:nvSpPr>
        <p:spPr bwMode="auto">
          <a:xfrm flipV="1">
            <a:off x="4572000" y="3276600"/>
            <a:ext cx="411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08" name="Line 8"/>
          <p:cNvSpPr>
            <a:spLocks noChangeShapeType="1"/>
          </p:cNvSpPr>
          <p:nvPr/>
        </p:nvSpPr>
        <p:spPr bwMode="auto">
          <a:xfrm flipV="1">
            <a:off x="7010400" y="1828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09" name="Text Box 9"/>
          <p:cNvSpPr txBox="1">
            <a:spLocks noChangeArrowheads="1"/>
          </p:cNvSpPr>
          <p:nvPr/>
        </p:nvSpPr>
        <p:spPr bwMode="auto">
          <a:xfrm>
            <a:off x="4876800" y="16144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H(above)</a:t>
            </a:r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7010400" y="2133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H</a:t>
            </a:r>
            <a:r>
              <a:rPr lang="en-US" sz="2800" baseline="-25000">
                <a:cs typeface="Arial" charset="0"/>
                <a:sym typeface="Symbol" charset="0"/>
              </a:rPr>
              <a:t></a:t>
            </a:r>
            <a:r>
              <a:rPr lang="en-US" sz="2800">
                <a:cs typeface="Arial" charset="0"/>
              </a:rPr>
              <a:t>(above)</a:t>
            </a:r>
          </a:p>
        </p:txBody>
      </p:sp>
      <p:graphicFrame>
        <p:nvGraphicFramePr>
          <p:cNvPr id="588811" name="Object 11"/>
          <p:cNvGraphicFramePr>
            <a:graphicFrameLocks noChangeAspect="1"/>
          </p:cNvGraphicFramePr>
          <p:nvPr/>
        </p:nvGraphicFramePr>
        <p:xfrm>
          <a:off x="1946275" y="5105400"/>
          <a:ext cx="12112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19" name="Equation" r:id="rId6" imgW="368300" imgH="127000" progId="Equation.3">
                  <p:embed/>
                </p:oleObj>
              </mc:Choice>
              <mc:Fallback>
                <p:oleObj name="Equation" r:id="rId6" imgW="3683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5105400"/>
                        <a:ext cx="12112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12" name="Object 12"/>
          <p:cNvGraphicFramePr>
            <a:graphicFrameLocks noChangeAspect="1"/>
          </p:cNvGraphicFramePr>
          <p:nvPr/>
        </p:nvGraphicFramePr>
        <p:xfrm>
          <a:off x="1943100" y="5715000"/>
          <a:ext cx="876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20" name="Equation" r:id="rId8" imgW="266700" imgH="127000" progId="Equation.3">
                  <p:embed/>
                </p:oleObj>
              </mc:Choice>
              <mc:Fallback>
                <p:oleObj name="Equation" r:id="rId8" imgW="2667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715000"/>
                        <a:ext cx="876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61913" y="82550"/>
            <a:ext cx="85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6.11b</a:t>
            </a:r>
          </a:p>
        </p:txBody>
      </p:sp>
      <p:sp>
        <p:nvSpPr>
          <p:cNvPr id="588814" name="Line 14"/>
          <p:cNvSpPr>
            <a:spLocks noChangeShapeType="1"/>
          </p:cNvSpPr>
          <p:nvPr/>
        </p:nvSpPr>
        <p:spPr bwMode="auto">
          <a:xfrm flipV="1">
            <a:off x="8763000" y="3276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16" name="Rectangle 16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609600" indent="-609600" algn="l"/>
            <a:r>
              <a:rPr lang="en-US" sz="3200">
                <a:solidFill>
                  <a:srgbClr val="800080"/>
                </a:solidFill>
              </a:rPr>
              <a:t>Am I going to need to know about</a:t>
            </a:r>
          </a:p>
          <a:p>
            <a:pPr marL="609600" indent="-609600" algn="l"/>
            <a:r>
              <a:rPr lang="en-US" sz="3200"/>
              <a:t>A)</a:t>
            </a:r>
          </a:p>
          <a:p>
            <a:pPr marL="609600" indent="-609600" algn="l"/>
            <a:r>
              <a:rPr lang="en-US" sz="3200"/>
              <a:t>B)</a:t>
            </a:r>
          </a:p>
          <a:p>
            <a:pPr marL="609600" indent="-609600" algn="l"/>
            <a:r>
              <a:rPr lang="en-US" sz="3200"/>
              <a:t>C)</a:t>
            </a:r>
          </a:p>
          <a:p>
            <a:pPr marL="609600" indent="-609600" algn="l"/>
            <a:r>
              <a:rPr lang="en-US" sz="320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781982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/>
          </p:cNvSpPr>
          <p:nvPr>
            <p:ph type="title" idx="4294967295"/>
          </p:nvPr>
        </p:nvSpPr>
        <p:spPr>
          <a:xfrm>
            <a:off x="1143000" y="838200"/>
            <a:ext cx="7848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alibri" charset="0"/>
              </a:rPr>
              <a:t>A very long 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rod </a:t>
            </a:r>
            <a:r>
              <a:rPr lang="en-US" sz="3200" dirty="0">
                <a:solidFill>
                  <a:schemeClr val="tx1"/>
                </a:solidFill>
                <a:latin typeface="Calibri" charset="0"/>
              </a:rPr>
              <a:t>carries a uniformly distributed current I along the +z direction. 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alibri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Compare the B-field OUTSIDE when the rod is a paramagnet (e.g. Al) to the B-field outside when the rod is a </a:t>
            </a:r>
            <a:r>
              <a:rPr lang="en-US" sz="3200" dirty="0" err="1" smtClean="0">
                <a:solidFill>
                  <a:schemeClr val="tx1"/>
                </a:solidFill>
                <a:latin typeface="Calibri" charset="0"/>
              </a:rPr>
              <a:t>diamagnet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 (e.g. Cu)</a:t>
            </a:r>
            <a:br>
              <a:rPr lang="en-US" sz="3200" dirty="0" smtClean="0">
                <a:solidFill>
                  <a:schemeClr val="tx1"/>
                </a:solidFill>
                <a:latin typeface="Calibri" charset="0"/>
              </a:rPr>
            </a:b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graphicFrame>
        <p:nvGraphicFramePr>
          <p:cNvPr id="8601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044729"/>
              </p:ext>
            </p:extLst>
          </p:nvPr>
        </p:nvGraphicFramePr>
        <p:xfrm>
          <a:off x="5909729" y="2767013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28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909729" y="2767013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28600" y="2724163"/>
            <a:ext cx="6934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2800" dirty="0" smtClean="0"/>
              <a:t>B outside the paramagnetic rod is … </a:t>
            </a:r>
          </a:p>
          <a:p>
            <a:pPr marL="514350" indent="-514350" eaLnBrk="1" hangingPunct="1">
              <a:buFont typeface="Arial" charset="0"/>
              <a:buAutoNum type="alphaUcParenR"/>
            </a:pPr>
            <a:r>
              <a:rPr lang="en-US" sz="2800" dirty="0" smtClean="0"/>
              <a:t>Slightly smaller than…</a:t>
            </a:r>
            <a:endParaRPr lang="en-US" sz="2800" dirty="0"/>
          </a:p>
          <a:p>
            <a:pPr marL="514350" indent="-514350" eaLnBrk="1" hangingPunct="1">
              <a:buFont typeface="Arial" charset="0"/>
              <a:buAutoNum type="alphaUcParenR"/>
            </a:pPr>
            <a:r>
              <a:rPr lang="en-US" sz="2800" dirty="0" smtClean="0"/>
              <a:t>The same as…</a:t>
            </a:r>
            <a:endParaRPr lang="en-US" sz="2800" dirty="0"/>
          </a:p>
          <a:p>
            <a:pPr marL="514350" indent="-514350" eaLnBrk="1" hangingPunct="1">
              <a:buFont typeface="Arial" charset="0"/>
              <a:buAutoNum type="alphaUcParenR"/>
            </a:pPr>
            <a:r>
              <a:rPr lang="en-US" sz="2800" dirty="0" smtClean="0"/>
              <a:t>Slightly larger than…</a:t>
            </a:r>
            <a:br>
              <a:rPr lang="en-US" sz="2800" dirty="0" smtClean="0"/>
            </a:br>
            <a:endParaRPr lang="en-US" sz="2800" dirty="0"/>
          </a:p>
          <a:p>
            <a:pPr marL="0" indent="0" eaLnBrk="1" hangingPunct="1"/>
            <a:r>
              <a:rPr lang="en-US" sz="2800" dirty="0" smtClean="0"/>
              <a:t>B outside the diamagnetic rod</a:t>
            </a:r>
            <a:endParaRPr lang="en-US" sz="2800" dirty="0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</p:spTree>
    <p:extLst>
      <p:ext uri="{BB962C8B-B14F-4D97-AF65-F5344CB8AC3E}">
        <p14:creationId xmlns:p14="http://schemas.microsoft.com/office/powerpoint/2010/main" val="31938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LINEAR AND NONLINEAR MEDIA</a:t>
            </a:r>
          </a:p>
        </p:txBody>
      </p:sp>
    </p:spTree>
    <p:extLst>
      <p:ext uri="{BB962C8B-B14F-4D97-AF65-F5344CB8AC3E}">
        <p14:creationId xmlns:p14="http://schemas.microsoft.com/office/powerpoint/2010/main" val="54015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23358"/>
              </p:ext>
            </p:extLst>
          </p:nvPr>
        </p:nvGraphicFramePr>
        <p:xfrm>
          <a:off x="2457370" y="1924581"/>
          <a:ext cx="4167798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52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370" y="1924581"/>
                        <a:ext cx="4167798" cy="278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88988" y="630238"/>
            <a:ext cx="8189912" cy="1143000"/>
          </a:xfrm>
        </p:spPr>
        <p:txBody>
          <a:bodyPr/>
          <a:lstStyle/>
          <a:p>
            <a:pPr algn="l"/>
            <a:r>
              <a:rPr lang="en-US" sz="3000" dirty="0"/>
              <a:t>A large chunk of paramagnetic material (</a:t>
            </a:r>
            <a:r>
              <a:rPr lang="en-US" sz="3000" dirty="0">
                <a:latin typeface="Symbol" charset="0"/>
                <a:sym typeface="Symbol" charset="0"/>
              </a:rPr>
              <a:t></a:t>
            </a:r>
            <a:r>
              <a:rPr lang="en-US" sz="3000" baseline="-25000" dirty="0"/>
              <a:t>m</a:t>
            </a:r>
            <a:r>
              <a:rPr lang="en-US" sz="3000" dirty="0"/>
              <a:t>&gt;0) has a uniform field B</a:t>
            </a:r>
            <a:r>
              <a:rPr lang="en-US" sz="3000" baseline="-25000" dirty="0"/>
              <a:t>0</a:t>
            </a:r>
            <a:r>
              <a:rPr lang="en-US" sz="3000" dirty="0"/>
              <a:t> throughout </a:t>
            </a:r>
            <a:r>
              <a:rPr lang="en-US" sz="3000" dirty="0" smtClean="0"/>
              <a:t>its bulk, </a:t>
            </a:r>
            <a:br>
              <a:rPr lang="en-US" sz="3000" dirty="0" smtClean="0"/>
            </a:br>
            <a:r>
              <a:rPr lang="en-US" sz="3000" dirty="0" smtClean="0"/>
              <a:t>and thus a </a:t>
            </a:r>
            <a:r>
              <a:rPr lang="en-US" sz="3000" dirty="0"/>
              <a:t>uniform 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0</a:t>
            </a:r>
            <a:r>
              <a:rPr lang="en-US" sz="3000" dirty="0" smtClean="0"/>
              <a:t>=??</a:t>
            </a:r>
            <a:endParaRPr lang="en-US" dirty="0"/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76200" y="7620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6.10</a:t>
            </a:r>
          </a:p>
        </p:txBody>
      </p:sp>
    </p:spTree>
    <p:extLst>
      <p:ext uri="{BB962C8B-B14F-4D97-AF65-F5344CB8AC3E}">
        <p14:creationId xmlns:p14="http://schemas.microsoft.com/office/powerpoint/2010/main" val="699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01649"/>
              </p:ext>
            </p:extLst>
          </p:nvPr>
        </p:nvGraphicFramePr>
        <p:xfrm>
          <a:off x="2457370" y="1924581"/>
          <a:ext cx="4167798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76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370" y="1924581"/>
                        <a:ext cx="4167798" cy="278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88988" y="630238"/>
            <a:ext cx="8189912" cy="1143000"/>
          </a:xfrm>
        </p:spPr>
        <p:txBody>
          <a:bodyPr/>
          <a:lstStyle/>
          <a:p>
            <a:pPr algn="l"/>
            <a:r>
              <a:rPr lang="en-US" sz="3000" dirty="0"/>
              <a:t>A large chunk of paramagnetic material (</a:t>
            </a:r>
            <a:r>
              <a:rPr lang="en-US" sz="3000" dirty="0">
                <a:latin typeface="Symbol" charset="0"/>
                <a:sym typeface="Symbol" charset="0"/>
              </a:rPr>
              <a:t></a:t>
            </a:r>
            <a:r>
              <a:rPr lang="en-US" sz="3000" baseline="-25000" dirty="0"/>
              <a:t>m</a:t>
            </a:r>
            <a:r>
              <a:rPr lang="en-US" sz="3000" dirty="0"/>
              <a:t>&gt;0) has a uniform field B</a:t>
            </a:r>
            <a:r>
              <a:rPr lang="en-US" sz="3000" baseline="-25000" dirty="0"/>
              <a:t>0</a:t>
            </a:r>
            <a:r>
              <a:rPr lang="en-US" sz="3000" dirty="0"/>
              <a:t> throughout </a:t>
            </a:r>
            <a:r>
              <a:rPr lang="en-US" sz="3000" dirty="0" smtClean="0"/>
              <a:t>its bulk, </a:t>
            </a:r>
            <a:br>
              <a:rPr lang="en-US" sz="3000" dirty="0" smtClean="0"/>
            </a:br>
            <a:r>
              <a:rPr lang="en-US" sz="3000" dirty="0" smtClean="0"/>
              <a:t>and thus a </a:t>
            </a:r>
            <a:r>
              <a:rPr lang="en-US" sz="3000" dirty="0"/>
              <a:t>uniform 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0</a:t>
            </a:r>
            <a:r>
              <a:rPr lang="en-US" sz="3000" dirty="0" smtClean="0"/>
              <a:t> = B</a:t>
            </a:r>
            <a:r>
              <a:rPr lang="en-US" sz="3000" baseline="-25000" dirty="0" smtClean="0"/>
              <a:t>0</a:t>
            </a:r>
            <a:r>
              <a:rPr lang="en-US" sz="3000" dirty="0" smtClean="0"/>
              <a:t>/</a:t>
            </a:r>
            <a:r>
              <a:rPr lang="en-US" sz="3000" dirty="0" smtClean="0">
                <a:latin typeface="Symbol" charset="2"/>
                <a:cs typeface="Symbol" charset="2"/>
              </a:rPr>
              <a:t>m</a:t>
            </a:r>
            <a:r>
              <a:rPr lang="en-US" sz="3000" dirty="0" smtClean="0"/>
              <a:t> = B</a:t>
            </a:r>
            <a:r>
              <a:rPr lang="en-US" sz="3000" baseline="-25000" dirty="0" smtClean="0"/>
              <a:t>0 </a:t>
            </a:r>
            <a:r>
              <a:rPr lang="en-US" sz="3000" dirty="0" smtClean="0"/>
              <a:t>/  </a:t>
            </a:r>
            <a:r>
              <a:rPr lang="en-US" sz="3000" dirty="0" smtClean="0">
                <a:latin typeface="Symbol" charset="2"/>
                <a:cs typeface="Symbol" charset="2"/>
              </a:rPr>
              <a:t>m</a:t>
            </a:r>
            <a:r>
              <a:rPr lang="en-US" sz="3000" baseline="-25000" dirty="0" smtClean="0">
                <a:latin typeface="Symbol" charset="2"/>
                <a:cs typeface="Symbol" charset="2"/>
              </a:rPr>
              <a:t>0</a:t>
            </a:r>
            <a:r>
              <a:rPr lang="en-US" sz="3000" dirty="0" smtClean="0">
                <a:latin typeface="Symbol" charset="2"/>
                <a:cs typeface="Symbol" charset="2"/>
              </a:rPr>
              <a:t>(1+c</a:t>
            </a:r>
            <a:r>
              <a:rPr lang="en-US" sz="3000" baseline="-25000" dirty="0" smtClean="0">
                <a:latin typeface="Arial"/>
                <a:cs typeface="Arial"/>
              </a:rPr>
              <a:t>M</a:t>
            </a:r>
            <a:r>
              <a:rPr lang="en-US" sz="3000" dirty="0" smtClean="0">
                <a:latin typeface="Symbol" charset="2"/>
                <a:cs typeface="Symbol" charset="2"/>
              </a:rPr>
              <a:t>)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We then cut </a:t>
            </a:r>
            <a:r>
              <a:rPr lang="en-US" sz="3000" dirty="0"/>
              <a:t>out a cylindrical hole (very skinny, very tall!) </a:t>
            </a:r>
            <a:endParaRPr lang="en-US" dirty="0"/>
          </a:p>
        </p:txBody>
      </p:sp>
      <p:sp>
        <p:nvSpPr>
          <p:cNvPr id="585738" name="Text Box 10"/>
          <p:cNvSpPr txBox="1">
            <a:spLocks noChangeArrowheads="1"/>
          </p:cNvSpPr>
          <p:nvPr/>
        </p:nvSpPr>
        <p:spPr bwMode="auto">
          <a:xfrm>
            <a:off x="220140" y="4713294"/>
            <a:ext cx="88222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 dirty="0">
                <a:solidFill>
                  <a:srgbClr val="800080"/>
                </a:solidFill>
              </a:rPr>
              <a:t>What is </a:t>
            </a:r>
            <a:r>
              <a:rPr lang="en-US" sz="3200" dirty="0" smtClean="0">
                <a:solidFill>
                  <a:srgbClr val="800080"/>
                </a:solidFill>
              </a:rPr>
              <a:t>M </a:t>
            </a:r>
            <a:r>
              <a:rPr lang="en-US" sz="3200" dirty="0">
                <a:solidFill>
                  <a:srgbClr val="800080"/>
                </a:solidFill>
              </a:rPr>
              <a:t>at the center of that hole?</a:t>
            </a:r>
          </a:p>
          <a:p>
            <a:pPr>
              <a:buFont typeface="Arial" charset="0"/>
              <a:buAutoNum type="alphaUcParenR"/>
            </a:pPr>
            <a:r>
              <a:rPr lang="en-US" sz="3200" dirty="0" smtClean="0">
                <a:latin typeface="Symbol" charset="2"/>
                <a:cs typeface="Symbol" charset="2"/>
              </a:rPr>
              <a:t>c</a:t>
            </a:r>
            <a:r>
              <a:rPr lang="en-US" sz="32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3200" dirty="0"/>
              <a:t>H</a:t>
            </a:r>
            <a:r>
              <a:rPr lang="en-US" sz="3200" baseline="-25000" dirty="0" smtClean="0"/>
              <a:t>0                                       </a:t>
            </a:r>
            <a:r>
              <a:rPr lang="en-US" sz="3200" dirty="0" smtClean="0"/>
              <a:t>B</a:t>
            </a:r>
            <a:r>
              <a:rPr lang="en-US" sz="3200" dirty="0"/>
              <a:t>) </a:t>
            </a:r>
            <a:r>
              <a:rPr lang="en-US" sz="3200" dirty="0" smtClean="0"/>
              <a:t>little more than </a:t>
            </a:r>
            <a:r>
              <a:rPr lang="en-US" sz="3200" dirty="0" smtClean="0">
                <a:latin typeface="Symbol" charset="2"/>
                <a:cs typeface="Symbol" charset="2"/>
              </a:rPr>
              <a:t>c</a:t>
            </a:r>
            <a:r>
              <a:rPr lang="en-US" sz="32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0            </a:t>
            </a:r>
          </a:p>
          <a:p>
            <a:pPr marL="0" indent="0"/>
            <a:r>
              <a:rPr lang="en-US" sz="3200" dirty="0" smtClean="0"/>
              <a:t>C</a:t>
            </a:r>
            <a:r>
              <a:rPr lang="en-US" sz="3200" dirty="0"/>
              <a:t>) </a:t>
            </a:r>
            <a:r>
              <a:rPr lang="en-US" sz="3200" dirty="0" smtClean="0"/>
              <a:t>Little less than </a:t>
            </a:r>
            <a:r>
              <a:rPr lang="en-US" sz="3200" dirty="0" smtClean="0">
                <a:latin typeface="Symbol" charset="2"/>
                <a:cs typeface="Symbol" charset="2"/>
              </a:rPr>
              <a:t>c</a:t>
            </a:r>
            <a:r>
              <a:rPr lang="en-US" sz="3200" baseline="-25000" dirty="0" smtClean="0">
                <a:latin typeface="Symbol" charset="2"/>
                <a:cs typeface="Symbol" charset="2"/>
              </a:rPr>
              <a:t>M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      D</a:t>
            </a:r>
            <a:r>
              <a:rPr lang="en-US" sz="3200" dirty="0"/>
              <a:t>) </a:t>
            </a:r>
            <a:r>
              <a:rPr lang="en-US" sz="3200" dirty="0" smtClean="0"/>
              <a:t>Zero     </a:t>
            </a:r>
          </a:p>
          <a:p>
            <a:pPr marL="0" indent="0"/>
            <a:r>
              <a:rPr lang="en-US" sz="3200" dirty="0" smtClean="0"/>
              <a:t>E) ??? (it depends/not sure)</a:t>
            </a:r>
            <a:endParaRPr lang="en-US" sz="3200" dirty="0"/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76200" y="7620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6.10</a:t>
            </a:r>
          </a:p>
        </p:txBody>
      </p:sp>
    </p:spTree>
    <p:extLst>
      <p:ext uri="{BB962C8B-B14F-4D97-AF65-F5344CB8AC3E}">
        <p14:creationId xmlns:p14="http://schemas.microsoft.com/office/powerpoint/2010/main" val="39744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039018"/>
              </p:ext>
            </p:extLst>
          </p:nvPr>
        </p:nvGraphicFramePr>
        <p:xfrm>
          <a:off x="2457370" y="2026179"/>
          <a:ext cx="4167798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00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370" y="2026179"/>
                        <a:ext cx="4167798" cy="278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88988" y="630238"/>
            <a:ext cx="8189912" cy="1143000"/>
          </a:xfrm>
        </p:spPr>
        <p:txBody>
          <a:bodyPr/>
          <a:lstStyle/>
          <a:p>
            <a:pPr algn="l"/>
            <a:r>
              <a:rPr lang="en-US" sz="3000"/>
              <a:t>A large chunk of paramagnetic material (</a:t>
            </a:r>
            <a:r>
              <a:rPr lang="en-US" sz="3000">
                <a:latin typeface="Symbol" charset="0"/>
                <a:sym typeface="Symbol" charset="0"/>
              </a:rPr>
              <a:t></a:t>
            </a:r>
            <a:r>
              <a:rPr lang="en-US" sz="3000" baseline="-25000"/>
              <a:t>m</a:t>
            </a:r>
            <a:r>
              <a:rPr lang="en-US" sz="3000"/>
              <a:t>&gt;0) has a uniform field B0 throughout its interior. </a:t>
            </a:r>
            <a:br>
              <a:rPr lang="en-US" sz="3000"/>
            </a:br>
            <a:r>
              <a:rPr lang="en-US" sz="3000"/>
              <a:t>We cut out a cylindrical hole (very skinny, very tall!) </a:t>
            </a:r>
            <a:endParaRPr lang="en-US"/>
          </a:p>
        </p:txBody>
      </p:sp>
      <p:sp>
        <p:nvSpPr>
          <p:cNvPr id="585738" name="Text Box 10"/>
          <p:cNvSpPr txBox="1">
            <a:spLocks noChangeArrowheads="1"/>
          </p:cNvSpPr>
          <p:nvPr/>
        </p:nvSpPr>
        <p:spPr bwMode="auto">
          <a:xfrm>
            <a:off x="558800" y="5018088"/>
            <a:ext cx="82756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rgbClr val="800080"/>
                </a:solidFill>
              </a:rPr>
              <a:t>What is B at the center of that hole?</a:t>
            </a:r>
          </a:p>
          <a:p>
            <a:pPr>
              <a:buFont typeface="Arial" charset="0"/>
              <a:buAutoNum type="alphaUcParenR"/>
            </a:pPr>
            <a:r>
              <a:rPr lang="en-US" sz="3200"/>
              <a:t>B</a:t>
            </a:r>
            <a:r>
              <a:rPr lang="en-US" sz="3200" baseline="-25000"/>
              <a:t>0      </a:t>
            </a:r>
            <a:r>
              <a:rPr lang="en-US" sz="3200"/>
              <a:t>B) more than B</a:t>
            </a:r>
            <a:r>
              <a:rPr lang="en-US" sz="3200" baseline="-25000"/>
              <a:t>0           </a:t>
            </a:r>
            <a:r>
              <a:rPr lang="en-US" sz="3200"/>
              <a:t>C) less than B</a:t>
            </a:r>
            <a:r>
              <a:rPr lang="en-US" sz="3200" baseline="-25000"/>
              <a:t>0</a:t>
            </a:r>
          </a:p>
          <a:p>
            <a:pPr>
              <a:buFont typeface="Arial" charset="0"/>
              <a:buNone/>
            </a:pPr>
            <a:r>
              <a:rPr lang="en-US" sz="3200"/>
              <a:t>D) ??</a:t>
            </a:r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76200" y="7620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6.10</a:t>
            </a:r>
          </a:p>
        </p:txBody>
      </p:sp>
    </p:spTree>
    <p:extLst>
      <p:ext uri="{BB962C8B-B14F-4D97-AF65-F5344CB8AC3E}">
        <p14:creationId xmlns:p14="http://schemas.microsoft.com/office/powerpoint/2010/main" val="41860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65812"/>
              </p:ext>
            </p:extLst>
          </p:nvPr>
        </p:nvGraphicFramePr>
        <p:xfrm>
          <a:off x="3302000" y="1893886"/>
          <a:ext cx="3396721" cy="333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24" name="Picture" r:id="rId4" imgW="2743200" imgH="2692400" progId="Word.Picture.8">
                  <p:embed/>
                </p:oleObj>
              </mc:Choice>
              <mc:Fallback>
                <p:oleObj name="Picture" r:id="rId4" imgW="2743200" imgH="2692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893886"/>
                        <a:ext cx="3396721" cy="3335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88988" y="630238"/>
            <a:ext cx="8189912" cy="1143000"/>
          </a:xfrm>
        </p:spPr>
        <p:txBody>
          <a:bodyPr/>
          <a:lstStyle/>
          <a:p>
            <a:pPr algn="l"/>
            <a:r>
              <a:rPr lang="en-US" sz="3000"/>
              <a:t>A large chunk of paramagnetic material (</a:t>
            </a:r>
            <a:r>
              <a:rPr lang="en-US" sz="3000">
                <a:latin typeface="Symbol" charset="0"/>
                <a:sym typeface="Symbol" charset="0"/>
              </a:rPr>
              <a:t></a:t>
            </a:r>
            <a:r>
              <a:rPr lang="en-US" sz="3000" baseline="-25000"/>
              <a:t>m</a:t>
            </a:r>
            <a:r>
              <a:rPr lang="en-US" sz="3000"/>
              <a:t>&gt;0) has a uniform field B0 throughout its interior. </a:t>
            </a:r>
            <a:br>
              <a:rPr lang="en-US" sz="3000"/>
            </a:br>
            <a:r>
              <a:rPr lang="en-US" sz="3000"/>
              <a:t>We cut out a wafer-like hole (very wide, very short!) </a:t>
            </a:r>
            <a:endParaRPr lang="en-US"/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517525" y="4935538"/>
            <a:ext cx="76057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rgbClr val="800080"/>
                </a:solidFill>
              </a:rPr>
              <a:t>What is B at the center of that hole?</a:t>
            </a:r>
          </a:p>
          <a:p>
            <a:pPr>
              <a:buFont typeface="Arial" charset="0"/>
              <a:buAutoNum type="alphaUcParenR"/>
            </a:pPr>
            <a:r>
              <a:rPr lang="en-US" sz="3200"/>
              <a:t>B</a:t>
            </a:r>
            <a:r>
              <a:rPr lang="en-US" sz="3200" baseline="-25000"/>
              <a:t>0      </a:t>
            </a:r>
            <a:r>
              <a:rPr lang="en-US" sz="3200"/>
              <a:t>B) more than B</a:t>
            </a:r>
            <a:r>
              <a:rPr lang="en-US" sz="3200" baseline="-25000"/>
              <a:t>0       </a:t>
            </a:r>
            <a:r>
              <a:rPr lang="en-US" sz="3200"/>
              <a:t>C) less than B</a:t>
            </a:r>
            <a:r>
              <a:rPr lang="en-US" sz="3200" baseline="-25000"/>
              <a:t>0</a:t>
            </a:r>
          </a:p>
          <a:p>
            <a:pPr>
              <a:buFont typeface="Arial" charset="0"/>
              <a:buNone/>
            </a:pPr>
            <a:r>
              <a:rPr lang="en-US" sz="3200"/>
              <a:t>D) ??</a:t>
            </a:r>
          </a:p>
        </p:txBody>
      </p: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61913" y="82550"/>
            <a:ext cx="85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6.10b</a:t>
            </a:r>
          </a:p>
        </p:txBody>
      </p:sp>
    </p:spTree>
    <p:extLst>
      <p:ext uri="{BB962C8B-B14F-4D97-AF65-F5344CB8AC3E}">
        <p14:creationId xmlns:p14="http://schemas.microsoft.com/office/powerpoint/2010/main" val="3748360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/>
          </p:cNvSpPr>
          <p:nvPr>
            <p:ph type="title" idx="4294967295"/>
          </p:nvPr>
        </p:nvSpPr>
        <p:spPr>
          <a:xfrm>
            <a:off x="1143000" y="838200"/>
            <a:ext cx="7848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Calibri" charset="0"/>
              </a:rPr>
              <a:t>A very long aluminum (paramagnetic!) rod carries a uniformly distributed current I along the +z direction. We know </a:t>
            </a:r>
            <a:r>
              <a:rPr lang="en-US" sz="3200" b="1" dirty="0">
                <a:solidFill>
                  <a:schemeClr val="tx1"/>
                </a:solidFill>
                <a:latin typeface="Calibri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Calibri" charset="0"/>
              </a:rPr>
              <a:t> will be CCW as viewed from above. (Right?)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/>
            </a:r>
            <a:br>
              <a:rPr lang="en-US" sz="3200" dirty="0">
                <a:solidFill>
                  <a:srgbClr val="660066"/>
                </a:solidFill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 What about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H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and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M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inside the cylinder?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graphicFrame>
        <p:nvGraphicFramePr>
          <p:cNvPr id="86018" name="Object 1024"/>
          <p:cNvGraphicFramePr>
            <a:graphicFrameLocks noChangeAspect="1"/>
          </p:cNvGraphicFramePr>
          <p:nvPr/>
        </p:nvGraphicFramePr>
        <p:xfrm>
          <a:off x="5486400" y="2817813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36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486400" y="2817813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28600" y="3384550"/>
            <a:ext cx="580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/>
              <a:t> Both are CCW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B) Both are 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C) </a:t>
            </a:r>
            <a:r>
              <a:rPr lang="en-US" sz="3200" b="1"/>
              <a:t>H</a:t>
            </a:r>
            <a:r>
              <a:rPr lang="en-US" sz="3200"/>
              <a:t> is CCW, but </a:t>
            </a:r>
            <a:r>
              <a:rPr lang="en-US" sz="3200" b="1"/>
              <a:t>M</a:t>
            </a:r>
            <a:r>
              <a:rPr lang="en-US" sz="3200"/>
              <a:t> is 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D) </a:t>
            </a:r>
            <a:r>
              <a:rPr lang="en-US" sz="3200" b="1"/>
              <a:t>H</a:t>
            </a:r>
            <a:r>
              <a:rPr lang="en-US" sz="3200"/>
              <a:t> is CW, </a:t>
            </a:r>
            <a:r>
              <a:rPr lang="en-US" sz="3200" b="1"/>
              <a:t>M </a:t>
            </a:r>
            <a:r>
              <a:rPr lang="en-US" sz="3200"/>
              <a:t>is CCW</a:t>
            </a:r>
          </a:p>
          <a:p>
            <a:pPr eaLnBrk="1" hangingPunct="1">
              <a:buFont typeface="Arial" charset="0"/>
              <a:buNone/>
            </a:pPr>
            <a:r>
              <a:rPr lang="en-US" sz="3200"/>
              <a:t>E) ???</a:t>
            </a:r>
          </a:p>
          <a:p>
            <a:pPr eaLnBrk="1" hangingPunct="1">
              <a:buFont typeface="Arial" charset="0"/>
              <a:buNone/>
            </a:pPr>
            <a:endParaRPr lang="en-US" sz="3200" b="1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</p:spTree>
    <p:extLst>
      <p:ext uri="{BB962C8B-B14F-4D97-AF65-F5344CB8AC3E}">
        <p14:creationId xmlns:p14="http://schemas.microsoft.com/office/powerpoint/2010/main" val="31938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3950" y="352425"/>
            <a:ext cx="7772400" cy="1143000"/>
          </a:xfrm>
        </p:spPr>
        <p:txBody>
          <a:bodyPr/>
          <a:lstStyle/>
          <a:p>
            <a:pPr algn="l"/>
            <a:r>
              <a:rPr lang="en-US"/>
              <a:t>A sphere (with a spherical cavity inside it) is made of a material with </a:t>
            </a:r>
            <a:r>
              <a:rPr lang="en-US" i="1"/>
              <a:t>very</a:t>
            </a:r>
            <a:r>
              <a:rPr lang="en-US"/>
              <a:t> large positive </a:t>
            </a:r>
            <a:r>
              <a:rPr lang="en-US">
                <a:latin typeface="Symbol" charset="0"/>
                <a:sym typeface="Symbol" charset="0"/>
              </a:rPr>
              <a:t></a:t>
            </a:r>
            <a:r>
              <a:rPr lang="en-US" baseline="-25000"/>
              <a:t>m. </a:t>
            </a:r>
            <a:br>
              <a:rPr lang="en-US" baseline="-25000"/>
            </a:br>
            <a:r>
              <a:rPr lang="en-US"/>
              <a:t>It is placed in a region of uniform B field. </a:t>
            </a:r>
            <a:br>
              <a:rPr lang="en-US"/>
            </a:br>
            <a:r>
              <a:rPr lang="en-US">
                <a:solidFill>
                  <a:srgbClr val="800080"/>
                </a:solidFill>
              </a:rPr>
              <a:t>Which figure best shows the resulting B field lines?</a:t>
            </a:r>
          </a:p>
        </p:txBody>
      </p:sp>
      <p:graphicFrame>
        <p:nvGraphicFramePr>
          <p:cNvPr id="594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63225"/>
              </p:ext>
            </p:extLst>
          </p:nvPr>
        </p:nvGraphicFramePr>
        <p:xfrm>
          <a:off x="5392762" y="1883628"/>
          <a:ext cx="3002583" cy="228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69" name="Picture" r:id="rId4" imgW="9486900" imgH="5600700" progId="Word.Picture.8">
                  <p:embed/>
                </p:oleObj>
              </mc:Choice>
              <mc:Fallback>
                <p:oleObj name="Picture" r:id="rId4" imgW="9486900" imgH="56007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12387" t="13869" r="28151" b="9428"/>
                      <a:stretch>
                        <a:fillRect/>
                      </a:stretch>
                    </p:blipFill>
                    <p:spPr bwMode="auto">
                      <a:xfrm>
                        <a:off x="5392762" y="1883628"/>
                        <a:ext cx="3002583" cy="2284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142470"/>
              </p:ext>
            </p:extLst>
          </p:nvPr>
        </p:nvGraphicFramePr>
        <p:xfrm>
          <a:off x="1305132" y="4049383"/>
          <a:ext cx="3237357" cy="243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70" name="Picture" r:id="rId6" imgW="9486900" imgH="5600700" progId="Word.Picture.8">
                  <p:embed/>
                </p:oleObj>
              </mc:Choice>
              <mc:Fallback>
                <p:oleObj name="Picture" r:id="rId6" imgW="9486900" imgH="56007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l="12387" t="13869" r="28151" b="10463"/>
                      <a:stretch>
                        <a:fillRect/>
                      </a:stretch>
                    </p:blipFill>
                    <p:spPr bwMode="auto">
                      <a:xfrm>
                        <a:off x="1305132" y="4049383"/>
                        <a:ext cx="3237357" cy="2430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51" name="Text Box 7"/>
          <p:cNvSpPr txBox="1">
            <a:spLocks noChangeArrowheads="1"/>
          </p:cNvSpPr>
          <p:nvPr/>
        </p:nvSpPr>
        <p:spPr bwMode="auto">
          <a:xfrm>
            <a:off x="1243013" y="6348948"/>
            <a:ext cx="6486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E) None of these can be even remotely correct</a:t>
            </a:r>
          </a:p>
        </p:txBody>
      </p:sp>
      <p:graphicFrame>
        <p:nvGraphicFramePr>
          <p:cNvPr id="594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31031"/>
              </p:ext>
            </p:extLst>
          </p:nvPr>
        </p:nvGraphicFramePr>
        <p:xfrm>
          <a:off x="5707091" y="4060142"/>
          <a:ext cx="2547542" cy="2316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71" name="Picture" r:id="rId8" imgW="9486900" imgH="5600700" progId="Word.Picture.8">
                  <p:embed/>
                </p:oleObj>
              </mc:Choice>
              <mc:Fallback>
                <p:oleObj name="Picture" r:id="rId8" imgW="9486900" imgH="56007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l="12387" t="9993" r="28151" b="1703"/>
                      <a:stretch>
                        <a:fillRect/>
                      </a:stretch>
                    </p:blipFill>
                    <p:spPr bwMode="auto">
                      <a:xfrm>
                        <a:off x="5707091" y="4060142"/>
                        <a:ext cx="2547542" cy="2316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68479"/>
              </p:ext>
            </p:extLst>
          </p:nvPr>
        </p:nvGraphicFramePr>
        <p:xfrm>
          <a:off x="1314733" y="1959489"/>
          <a:ext cx="2959168" cy="2208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72" name="Picture" r:id="rId10" imgW="9486900" imgH="5600700" progId="Word.Picture.8">
                  <p:embed/>
                </p:oleObj>
              </mc:Choice>
              <mc:Fallback>
                <p:oleObj name="Picture" r:id="rId10" imgW="9486900" imgH="56007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l="12387" t="13869" r="28151" b="10828"/>
                      <a:stretch>
                        <a:fillRect/>
                      </a:stretch>
                    </p:blipFill>
                    <p:spPr bwMode="auto">
                      <a:xfrm>
                        <a:off x="1314733" y="1959489"/>
                        <a:ext cx="2959168" cy="2208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4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5238" y="820738"/>
            <a:ext cx="7772400" cy="1143000"/>
          </a:xfrm>
        </p:spPr>
        <p:txBody>
          <a:bodyPr/>
          <a:lstStyle/>
          <a:p>
            <a:pPr algn="l"/>
            <a:r>
              <a:rPr lang="en-US"/>
              <a:t>Mu-metal (75% nickel, 15% iron, plus copper and molybdenum) acts as a </a:t>
            </a:r>
            <a:r>
              <a:rPr lang="en-US" i="1"/>
              <a:t>sort</a:t>
            </a:r>
            <a:r>
              <a:rPr lang="en-US"/>
              <a:t> of </a:t>
            </a:r>
            <a:r>
              <a:rPr lang="ja-JP" altLang="en-US"/>
              <a:t>“</a:t>
            </a:r>
            <a:r>
              <a:rPr lang="en-US"/>
              <a:t>magnetic shield</a:t>
            </a:r>
            <a:r>
              <a:rPr lang="ja-JP" altLang="en-US"/>
              <a:t>”</a:t>
            </a:r>
            <a:r>
              <a:rPr lang="en-US"/>
              <a:t>...</a:t>
            </a:r>
            <a:br>
              <a:rPr lang="en-US"/>
            </a:br>
            <a:r>
              <a:rPr lang="en-US">
                <a:solidFill>
                  <a:srgbClr val="800080"/>
                </a:solidFill>
              </a:rPr>
              <a:t>(there is no perfect </a:t>
            </a:r>
            <a:r>
              <a:rPr lang="ja-JP" altLang="en-US">
                <a:solidFill>
                  <a:srgbClr val="800080"/>
                </a:solidFill>
              </a:rPr>
              <a:t>“</a:t>
            </a:r>
            <a:r>
              <a:rPr lang="en-US">
                <a:solidFill>
                  <a:srgbClr val="800080"/>
                </a:solidFill>
              </a:rPr>
              <a:t>Faraday cage</a:t>
            </a:r>
            <a:r>
              <a:rPr lang="ja-JP" altLang="en-US">
                <a:solidFill>
                  <a:srgbClr val="800080"/>
                </a:solidFill>
              </a:rPr>
              <a:t>”</a:t>
            </a:r>
            <a:r>
              <a:rPr lang="en-US">
                <a:solidFill>
                  <a:srgbClr val="800080"/>
                </a:solidFill>
              </a:rPr>
              <a:t> effect for magnetism - why not)</a:t>
            </a:r>
            <a:endParaRPr lang="en-US"/>
          </a:p>
        </p:txBody>
      </p:sp>
      <p:graphicFrame>
        <p:nvGraphicFramePr>
          <p:cNvPr id="5980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773272"/>
              </p:ext>
            </p:extLst>
          </p:nvPr>
        </p:nvGraphicFramePr>
        <p:xfrm>
          <a:off x="2344413" y="2472266"/>
          <a:ext cx="5163650" cy="386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2" name="Picture" r:id="rId4" imgW="9486900" imgH="5600700" progId="Word.Picture.8">
                  <p:embed/>
                </p:oleObj>
              </mc:Choice>
              <mc:Fallback>
                <p:oleObj name="Picture" r:id="rId4" imgW="9486900" imgH="56007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12387" t="13869" r="28151" b="10828"/>
                      <a:stretch>
                        <a:fillRect/>
                      </a:stretch>
                    </p:blipFill>
                    <p:spPr bwMode="auto">
                      <a:xfrm>
                        <a:off x="2344413" y="2472266"/>
                        <a:ext cx="5163650" cy="3860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sz="2800"/>
              <a:t>A superconducting ring sits above a strong permanent magnet (N side up). If you drop the ring, </a:t>
            </a:r>
            <a:r>
              <a:rPr lang="en-US" sz="2800">
                <a:solidFill>
                  <a:srgbClr val="800080"/>
                </a:solidFill>
              </a:rPr>
              <a:t>which way will current flow (as viewed from above), and what kind of force will the ring feel?</a:t>
            </a:r>
            <a:r>
              <a:rPr lang="en-US" sz="2800"/>
              <a:t> </a:t>
            </a:r>
            <a:endParaRPr lang="en-US"/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693738" y="1995488"/>
            <a:ext cx="70500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3200"/>
              <a:t>A) CW/repulsive</a:t>
            </a:r>
          </a:p>
          <a:p>
            <a:pPr>
              <a:buFont typeface="Arial" charset="0"/>
              <a:buNone/>
            </a:pPr>
            <a:r>
              <a:rPr lang="en-US" sz="3200"/>
              <a:t>B) CW/attractive</a:t>
            </a:r>
          </a:p>
          <a:p>
            <a:pPr>
              <a:buFont typeface="Arial" charset="0"/>
              <a:buNone/>
            </a:pPr>
            <a:r>
              <a:rPr lang="en-US" sz="3200"/>
              <a:t>C) CCW/repulsive</a:t>
            </a:r>
          </a:p>
          <a:p>
            <a:pPr>
              <a:buFont typeface="Arial" charset="0"/>
              <a:buNone/>
            </a:pPr>
            <a:r>
              <a:rPr lang="en-US" sz="3200"/>
              <a:t>D) CCW/attractive</a:t>
            </a:r>
          </a:p>
          <a:p>
            <a:pPr>
              <a:buFont typeface="Arial" charset="0"/>
              <a:buNone/>
            </a:pPr>
            <a:r>
              <a:rPr lang="en-US" sz="3200"/>
              <a:t>E) No net current will flow/no net force</a:t>
            </a:r>
            <a:endParaRPr lang="en-US"/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123825" y="4762500"/>
            <a:ext cx="8807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To think about/discuss: </a:t>
            </a:r>
          </a:p>
          <a:p>
            <a:r>
              <a:rPr lang="en-US"/>
              <a:t>Remember  Lenz</a:t>
            </a:r>
            <a:r>
              <a:rPr lang="ja-JP" altLang="en-US"/>
              <a:t>’</a:t>
            </a:r>
            <a:r>
              <a:rPr lang="en-US"/>
              <a:t> law? What does it say about this situation? </a:t>
            </a:r>
          </a:p>
          <a:p>
            <a:r>
              <a:rPr lang="en-US"/>
              <a:t>What will the resulting </a:t>
            </a:r>
            <a:r>
              <a:rPr lang="en-US" i="1"/>
              <a:t>motion</a:t>
            </a:r>
            <a:r>
              <a:rPr lang="en-US"/>
              <a:t> of the ring look like?</a:t>
            </a:r>
          </a:p>
          <a:p>
            <a:r>
              <a:rPr lang="en-US"/>
              <a:t>What if you dropped a magnet onto the ring, instead of dropping the ring onto the magnet? </a:t>
            </a:r>
          </a:p>
        </p:txBody>
      </p:sp>
    </p:spTree>
    <p:extLst>
      <p:ext uri="{BB962C8B-B14F-4D97-AF65-F5344CB8AC3E}">
        <p14:creationId xmlns:p14="http://schemas.microsoft.com/office/powerpoint/2010/main" val="27275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444500"/>
            <a:ext cx="7772400" cy="1143000"/>
          </a:xfrm>
        </p:spPr>
        <p:txBody>
          <a:bodyPr/>
          <a:lstStyle/>
          <a:p>
            <a:pPr algn="l"/>
            <a:r>
              <a:rPr lang="en-US" sz="2800" dirty="0"/>
              <a:t>A superconducting ring sits above a strong permanent magnet (N side up). If you drop the ring, </a:t>
            </a:r>
            <a:r>
              <a:rPr lang="en-US" sz="2800" dirty="0">
                <a:solidFill>
                  <a:srgbClr val="800080"/>
                </a:solidFill>
              </a:rPr>
              <a:t>which way will current flow (as viewed from above), and what kind of force will the ring feel?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693738" y="1995488"/>
            <a:ext cx="70500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3200" dirty="0"/>
              <a:t>A) CW/repulsive</a:t>
            </a:r>
          </a:p>
          <a:p>
            <a:pPr>
              <a:buFont typeface="Arial" charset="0"/>
              <a:buNone/>
            </a:pPr>
            <a:r>
              <a:rPr lang="en-US" sz="3200" dirty="0"/>
              <a:t>B) CW/attractive</a:t>
            </a:r>
          </a:p>
          <a:p>
            <a:pPr>
              <a:buFont typeface="Arial" charset="0"/>
              <a:buNone/>
            </a:pPr>
            <a:r>
              <a:rPr lang="en-US" sz="3200" dirty="0"/>
              <a:t>C) CCW/repulsive</a:t>
            </a:r>
          </a:p>
          <a:p>
            <a:pPr>
              <a:buFont typeface="Arial" charset="0"/>
              <a:buNone/>
            </a:pPr>
            <a:r>
              <a:rPr lang="en-US" sz="3200" dirty="0"/>
              <a:t>D) CCW/attractive</a:t>
            </a:r>
          </a:p>
          <a:p>
            <a:pPr>
              <a:buFont typeface="Arial" charset="0"/>
              <a:buNone/>
            </a:pPr>
            <a:r>
              <a:rPr lang="en-US" sz="3200" dirty="0"/>
              <a:t>E) No net current will flow/no net force</a:t>
            </a:r>
            <a:endParaRPr lang="en-US" dirty="0"/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123825" y="4762500"/>
            <a:ext cx="8807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To think about/discuss: </a:t>
            </a:r>
          </a:p>
          <a:p>
            <a:r>
              <a:rPr lang="en-US"/>
              <a:t>Remember  Lenz</a:t>
            </a:r>
            <a:r>
              <a:rPr lang="ja-JP" altLang="en-US"/>
              <a:t>’</a:t>
            </a:r>
            <a:r>
              <a:rPr lang="en-US"/>
              <a:t> law? What does it say about this situation? </a:t>
            </a:r>
          </a:p>
          <a:p>
            <a:r>
              <a:rPr lang="en-US"/>
              <a:t>What will the resulting </a:t>
            </a:r>
            <a:r>
              <a:rPr lang="en-US" i="1"/>
              <a:t>motion</a:t>
            </a:r>
            <a:r>
              <a:rPr lang="en-US"/>
              <a:t> of the ring look like?</a:t>
            </a:r>
          </a:p>
          <a:p>
            <a:r>
              <a:rPr lang="en-US"/>
              <a:t>What if you dropped a magnet onto the ring, instead of dropping the ring onto the agnet? </a:t>
            </a:r>
          </a:p>
        </p:txBody>
      </p:sp>
      <p:pic>
        <p:nvPicPr>
          <p:cNvPr id="2" name="1MITFallingRing_64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44451"/>
              </p:ext>
            </p:extLst>
          </p:nvPr>
        </p:nvGraphicFramePr>
        <p:xfrm>
          <a:off x="3217333" y="1843086"/>
          <a:ext cx="3396721" cy="333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96" name="Picture" r:id="rId4" imgW="2743200" imgH="2692400" progId="Word.Picture.8">
                  <p:embed/>
                </p:oleObj>
              </mc:Choice>
              <mc:Fallback>
                <p:oleObj name="Picture" r:id="rId4" imgW="2743200" imgH="2692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3" y="1843086"/>
                        <a:ext cx="3396721" cy="3335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88988" y="630238"/>
            <a:ext cx="8189912" cy="1143000"/>
          </a:xfrm>
        </p:spPr>
        <p:txBody>
          <a:bodyPr/>
          <a:lstStyle/>
          <a:p>
            <a:pPr algn="l"/>
            <a:r>
              <a:rPr lang="en-US" sz="3000"/>
              <a:t>A large chunk of paramagnetic material (</a:t>
            </a:r>
            <a:r>
              <a:rPr lang="en-US" sz="3000">
                <a:latin typeface="Symbol" charset="0"/>
                <a:sym typeface="Symbol" charset="0"/>
              </a:rPr>
              <a:t></a:t>
            </a:r>
            <a:r>
              <a:rPr lang="en-US" sz="3000" baseline="-25000"/>
              <a:t>m</a:t>
            </a:r>
            <a:r>
              <a:rPr lang="en-US" sz="3000"/>
              <a:t>&gt;0) has a uniform field B0 throughout its interior. </a:t>
            </a:r>
            <a:br>
              <a:rPr lang="en-US" sz="3000"/>
            </a:br>
            <a:r>
              <a:rPr lang="en-US" sz="3000"/>
              <a:t>We cut out a wafer-like hole (very wide, very short!) </a:t>
            </a:r>
            <a:endParaRPr lang="en-US"/>
          </a:p>
        </p:txBody>
      </p:sp>
      <p:sp>
        <p:nvSpPr>
          <p:cNvPr id="586756" name="Text Box 4"/>
          <p:cNvSpPr txBox="1">
            <a:spLocks noChangeArrowheads="1"/>
          </p:cNvSpPr>
          <p:nvPr/>
        </p:nvSpPr>
        <p:spPr bwMode="auto">
          <a:xfrm>
            <a:off x="517525" y="4935538"/>
            <a:ext cx="76057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rgbClr val="800080"/>
                </a:solidFill>
              </a:rPr>
              <a:t>What is B at the center of that hole?</a:t>
            </a:r>
          </a:p>
          <a:p>
            <a:pPr>
              <a:buFont typeface="Arial" charset="0"/>
              <a:buAutoNum type="alphaUcParenR"/>
            </a:pPr>
            <a:r>
              <a:rPr lang="en-US" sz="3200"/>
              <a:t>B</a:t>
            </a:r>
            <a:r>
              <a:rPr lang="en-US" sz="3200" baseline="-25000"/>
              <a:t>0      </a:t>
            </a:r>
            <a:r>
              <a:rPr lang="en-US" sz="3200"/>
              <a:t>B) more than B</a:t>
            </a:r>
            <a:r>
              <a:rPr lang="en-US" sz="3200" baseline="-25000"/>
              <a:t>0       </a:t>
            </a:r>
            <a:r>
              <a:rPr lang="en-US" sz="3200"/>
              <a:t>C) less than B</a:t>
            </a:r>
            <a:r>
              <a:rPr lang="en-US" sz="3200" baseline="-25000"/>
              <a:t>0</a:t>
            </a:r>
          </a:p>
          <a:p>
            <a:pPr>
              <a:buFont typeface="Arial" charset="0"/>
              <a:buNone/>
            </a:pPr>
            <a:r>
              <a:rPr lang="en-US" sz="3200"/>
              <a:t>D) ??</a:t>
            </a:r>
          </a:p>
        </p:txBody>
      </p:sp>
      <p:sp>
        <p:nvSpPr>
          <p:cNvPr id="586757" name="Text Box 5"/>
          <p:cNvSpPr txBox="1">
            <a:spLocks noChangeArrowheads="1"/>
          </p:cNvSpPr>
          <p:nvPr/>
        </p:nvSpPr>
        <p:spPr bwMode="auto">
          <a:xfrm>
            <a:off x="61913" y="82550"/>
            <a:ext cx="85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6.10b</a:t>
            </a:r>
          </a:p>
        </p:txBody>
      </p:sp>
    </p:spTree>
    <p:extLst>
      <p:ext uri="{BB962C8B-B14F-4D97-AF65-F5344CB8AC3E}">
        <p14:creationId xmlns:p14="http://schemas.microsoft.com/office/powerpoint/2010/main" val="1278576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Charge Conservation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52400"/>
            <a:ext cx="7772400" cy="15303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>
                <a:latin typeface="Arial" charset="0"/>
                <a:ea typeface="ヒラギノ角ゴ Pro W3" charset="0"/>
                <a:cs typeface="ヒラギノ角ゴ Pro W3" charset="0"/>
              </a:rPr>
              <a:t>Which of the following is a statement of charge conservation?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404" name="Text Box 1028"/>
          <p:cNvSpPr txBox="1">
            <a:spLocks noChangeArrowheads="1"/>
          </p:cNvSpPr>
          <p:nvPr/>
        </p:nvSpPr>
        <p:spPr bwMode="auto">
          <a:xfrm>
            <a:off x="230188" y="16287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/>
              <a:t>A)</a:t>
            </a:r>
          </a:p>
        </p:txBody>
      </p:sp>
      <p:sp>
        <p:nvSpPr>
          <p:cNvPr id="614405" name="Text Box 1029"/>
          <p:cNvSpPr txBox="1">
            <a:spLocks noChangeArrowheads="1"/>
          </p:cNvSpPr>
          <p:nvPr/>
        </p:nvSpPr>
        <p:spPr bwMode="auto">
          <a:xfrm>
            <a:off x="5103813" y="168275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/>
              <a:t>B)</a:t>
            </a:r>
          </a:p>
        </p:txBody>
      </p:sp>
      <p:sp>
        <p:nvSpPr>
          <p:cNvPr id="614406" name="Text Box 1030"/>
          <p:cNvSpPr txBox="1">
            <a:spLocks noChangeArrowheads="1"/>
          </p:cNvSpPr>
          <p:nvPr/>
        </p:nvSpPr>
        <p:spPr bwMode="auto">
          <a:xfrm>
            <a:off x="225425" y="2943225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/>
              <a:t>C)</a:t>
            </a:r>
          </a:p>
        </p:txBody>
      </p:sp>
      <p:sp>
        <p:nvSpPr>
          <p:cNvPr id="614407" name="Text Box 1031"/>
          <p:cNvSpPr txBox="1">
            <a:spLocks noChangeArrowheads="1"/>
          </p:cNvSpPr>
          <p:nvPr/>
        </p:nvSpPr>
        <p:spPr bwMode="auto">
          <a:xfrm>
            <a:off x="5308600" y="3040063"/>
            <a:ext cx="612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/>
              <a:t>D)</a:t>
            </a:r>
          </a:p>
        </p:txBody>
      </p:sp>
      <p:sp>
        <p:nvSpPr>
          <p:cNvPr id="614408" name="Text Box 1032"/>
          <p:cNvSpPr txBox="1">
            <a:spLocks noChangeArrowheads="1"/>
          </p:cNvSpPr>
          <p:nvPr/>
        </p:nvSpPr>
        <p:spPr bwMode="auto">
          <a:xfrm>
            <a:off x="277813" y="4252913"/>
            <a:ext cx="8258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/>
              <a:t>E) Not sure/can't remember </a:t>
            </a:r>
          </a:p>
        </p:txBody>
      </p:sp>
      <p:graphicFrame>
        <p:nvGraphicFramePr>
          <p:cNvPr id="14344" name="Object 1033"/>
          <p:cNvGraphicFramePr>
            <a:graphicFrameLocks noChangeAspect="1"/>
          </p:cNvGraphicFramePr>
          <p:nvPr/>
        </p:nvGraphicFramePr>
        <p:xfrm>
          <a:off x="5675313" y="1376363"/>
          <a:ext cx="3162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1041400" imgH="393700" progId="Equation.DSMT4">
                  <p:embed/>
                </p:oleObj>
              </mc:Choice>
              <mc:Fallback>
                <p:oleObj name="Equation" r:id="rId4" imgW="1041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1376363"/>
                        <a:ext cx="3162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1034"/>
          <p:cNvGraphicFramePr>
            <a:graphicFrameLocks noChangeAspect="1"/>
          </p:cNvGraphicFramePr>
          <p:nvPr/>
        </p:nvGraphicFramePr>
        <p:xfrm>
          <a:off x="806450" y="2744788"/>
          <a:ext cx="370363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6" imgW="1308100" imgH="393700" progId="Equation.DSMT4">
                  <p:embed/>
                </p:oleObj>
              </mc:Choice>
              <mc:Fallback>
                <p:oleObj name="Equation" r:id="rId6" imgW="1308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2744788"/>
                        <a:ext cx="3703638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35"/>
          <p:cNvGraphicFramePr>
            <a:graphicFrameLocks noChangeAspect="1"/>
          </p:cNvGraphicFramePr>
          <p:nvPr/>
        </p:nvGraphicFramePr>
        <p:xfrm>
          <a:off x="5895975" y="2782888"/>
          <a:ext cx="20907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8" imgW="787400" imgH="393700" progId="Equation.3">
                  <p:embed/>
                </p:oleObj>
              </mc:Choice>
              <mc:Fallback>
                <p:oleObj name="Equation" r:id="rId8" imgW="787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782888"/>
                        <a:ext cx="209073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Rectangle 1036"/>
          <p:cNvSpPr>
            <a:spLocks noChangeArrowheads="1"/>
          </p:cNvSpPr>
          <p:nvPr/>
        </p:nvSpPr>
        <p:spPr bwMode="auto">
          <a:xfrm>
            <a:off x="166688" y="2254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5.10</a:t>
            </a:r>
          </a:p>
        </p:txBody>
      </p:sp>
      <p:graphicFrame>
        <p:nvGraphicFramePr>
          <p:cNvPr id="14348" name="Object 1037"/>
          <p:cNvGraphicFramePr>
            <a:graphicFrameLocks noChangeAspect="1"/>
          </p:cNvGraphicFramePr>
          <p:nvPr/>
        </p:nvGraphicFramePr>
        <p:xfrm>
          <a:off x="882650" y="1455738"/>
          <a:ext cx="26225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10" imgW="927100" imgH="368300" progId="Equation.3">
                  <p:embed/>
                </p:oleObj>
              </mc:Choice>
              <mc:Fallback>
                <p:oleObj name="Equation" r:id="rId10" imgW="927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455738"/>
                        <a:ext cx="262255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4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18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EMF I</a:t>
            </a:r>
            <a:endParaRPr lang="en-US" sz="18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" y="123825"/>
            <a:ext cx="9099550" cy="2841625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Consider two situations: </a:t>
            </a:r>
            <a:b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1) a </a:t>
            </a:r>
            <a:r>
              <a:rPr lang="en-US" sz="3000">
                <a:solidFill>
                  <a:srgbClr val="66006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loop</a:t>
            </a: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 (purple) moves right at velocity v(loop) </a:t>
            </a:r>
            <a:b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2) a magnet (blue region) moves left, at v(mag). </a:t>
            </a:r>
            <a:b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If |v(loop)| = |v(mag)|, </a:t>
            </a:r>
            <a:b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00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will the ammeter read in each case?</a:t>
            </a:r>
            <a:br>
              <a:rPr lang="en-US" sz="300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000">
                <a:latin typeface="Arial" charset="0"/>
                <a:ea typeface="ヒラギノ角ゴ Pro W3" charset="0"/>
                <a:cs typeface="ヒラギノ角ゴ Pro W3" charset="0"/>
              </a:rPr>
              <a:t>(Call CW current positive)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6387" name="Group 15"/>
          <p:cNvGrpSpPr>
            <a:grpSpLocks/>
          </p:cNvGrpSpPr>
          <p:nvPr/>
        </p:nvGrpSpPr>
        <p:grpSpPr bwMode="auto">
          <a:xfrm>
            <a:off x="4856163" y="3482975"/>
            <a:ext cx="4225925" cy="2025650"/>
            <a:chOff x="1152" y="1152"/>
            <a:chExt cx="2304" cy="1104"/>
          </a:xfrm>
        </p:grpSpPr>
        <p:sp>
          <p:nvSpPr>
            <p:cNvPr id="16395" name="Rectangle 5"/>
            <p:cNvSpPr>
              <a:spLocks noChangeArrowheads="1"/>
            </p:cNvSpPr>
            <p:nvPr/>
          </p:nvSpPr>
          <p:spPr bwMode="auto">
            <a:xfrm>
              <a:off x="1152" y="1152"/>
              <a:ext cx="1248" cy="11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Calibri" charset="0"/>
                <a:cs typeface="Arial" charset="0"/>
              </a:endParaRPr>
            </a:p>
          </p:txBody>
        </p:sp>
        <p:sp>
          <p:nvSpPr>
            <p:cNvPr id="16396" name="Rectangle 6"/>
            <p:cNvSpPr>
              <a:spLocks noChangeArrowheads="1"/>
            </p:cNvSpPr>
            <p:nvPr/>
          </p:nvSpPr>
          <p:spPr bwMode="auto">
            <a:xfrm>
              <a:off x="1920" y="1344"/>
              <a:ext cx="1392" cy="72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latin typeface="Calibri" charset="0"/>
                <a:cs typeface="Arial" charset="0"/>
              </a:endParaRPr>
            </a:p>
          </p:txBody>
        </p:sp>
        <p:sp>
          <p:nvSpPr>
            <p:cNvPr id="16397" name="Rectangle 8"/>
            <p:cNvSpPr>
              <a:spLocks noChangeArrowheads="1"/>
            </p:cNvSpPr>
            <p:nvPr/>
          </p:nvSpPr>
          <p:spPr bwMode="auto">
            <a:xfrm>
              <a:off x="2928" y="1536"/>
              <a:ext cx="1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endParaRPr lang="en-US" sz="1800">
                <a:latin typeface="Calibri" charset="0"/>
                <a:cs typeface="Arial" charset="0"/>
              </a:endParaRPr>
            </a:p>
          </p:txBody>
        </p:sp>
        <p:sp>
          <p:nvSpPr>
            <p:cNvPr id="16398" name="Rectangle 9" descr="Light upward diagonal"/>
            <p:cNvSpPr>
              <a:spLocks noChangeArrowheads="1"/>
            </p:cNvSpPr>
            <p:nvPr/>
          </p:nvSpPr>
          <p:spPr bwMode="auto">
            <a:xfrm>
              <a:off x="1920" y="1344"/>
              <a:ext cx="480" cy="720"/>
            </a:xfrm>
            <a:prstGeom prst="rect">
              <a:avLst/>
            </a:prstGeom>
            <a:pattFill prst="ltUpDiag">
              <a:fgClr>
                <a:schemeClr val="accent2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Calibri" charset="0"/>
                <a:cs typeface="Arial" charset="0"/>
              </a:endParaRPr>
            </a:p>
          </p:txBody>
        </p:sp>
        <p:sp>
          <p:nvSpPr>
            <p:cNvPr id="16399" name="Rectangle 10"/>
            <p:cNvSpPr>
              <a:spLocks noChangeArrowheads="1"/>
            </p:cNvSpPr>
            <p:nvPr/>
          </p:nvSpPr>
          <p:spPr bwMode="auto">
            <a:xfrm>
              <a:off x="1248" y="1248"/>
              <a:ext cx="29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Calibri" charset="0"/>
                  <a:cs typeface="Arial" charset="0"/>
                  <a:sym typeface="Wingdings" charset="0"/>
                </a:rPr>
                <a:t>B</a:t>
              </a:r>
              <a:endParaRPr lang="en-US" sz="1800">
                <a:latin typeface="Calibri" charset="0"/>
                <a:cs typeface="Arial" charset="0"/>
              </a:endParaRPr>
            </a:p>
          </p:txBody>
        </p:sp>
        <p:grpSp>
          <p:nvGrpSpPr>
            <p:cNvPr id="16400" name="Group 14"/>
            <p:cNvGrpSpPr>
              <a:grpSpLocks/>
            </p:cNvGrpSpPr>
            <p:nvPr/>
          </p:nvGrpSpPr>
          <p:grpSpPr bwMode="auto">
            <a:xfrm>
              <a:off x="3168" y="1536"/>
              <a:ext cx="288" cy="288"/>
              <a:chOff x="4128" y="1776"/>
              <a:chExt cx="288" cy="288"/>
            </a:xfrm>
          </p:grpSpPr>
          <p:sp>
            <p:nvSpPr>
              <p:cNvPr id="16401" name="Oval 12"/>
              <p:cNvSpPr>
                <a:spLocks noChangeArrowheads="1"/>
              </p:cNvSpPr>
              <p:nvPr/>
            </p:nvSpPr>
            <p:spPr bwMode="auto">
              <a:xfrm>
                <a:off x="4128" y="177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Calibri" charset="0"/>
                  <a:cs typeface="Arial" charset="0"/>
                </a:endParaRPr>
              </a:p>
            </p:txBody>
          </p:sp>
          <p:sp>
            <p:nvSpPr>
              <p:cNvPr id="16402" name="Rectangle 11"/>
              <p:cNvSpPr>
                <a:spLocks noChangeArrowheads="1"/>
              </p:cNvSpPr>
              <p:nvPr/>
            </p:nvSpPr>
            <p:spPr bwMode="auto">
              <a:xfrm>
                <a:off x="4128" y="1776"/>
                <a:ext cx="183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Calibri" charset="0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258763" y="4065588"/>
            <a:ext cx="5095875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/>
            </a:pPr>
            <a:r>
              <a:rPr lang="en-US" sz="3000"/>
              <a:t>I</a:t>
            </a:r>
            <a:r>
              <a:rPr lang="en-US" sz="3000" baseline="-25000"/>
              <a:t>1</a:t>
            </a:r>
            <a:r>
              <a:rPr lang="en-US" sz="3000"/>
              <a:t> &gt; 0, I</a:t>
            </a:r>
            <a:r>
              <a:rPr lang="en-US" sz="3000" baseline="-25000"/>
              <a:t>2</a:t>
            </a:r>
            <a:r>
              <a:rPr lang="en-US" sz="3000"/>
              <a:t> = 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/>
            </a:pPr>
            <a:r>
              <a:rPr lang="en-US" sz="3000"/>
              <a:t>I</a:t>
            </a:r>
            <a:r>
              <a:rPr lang="en-US" sz="3000" baseline="-25000"/>
              <a:t>1</a:t>
            </a:r>
            <a:r>
              <a:rPr lang="en-US" sz="3000"/>
              <a:t> &lt; 0, I</a:t>
            </a:r>
            <a:r>
              <a:rPr lang="en-US" sz="3000" baseline="-25000"/>
              <a:t>2</a:t>
            </a:r>
            <a:r>
              <a:rPr lang="en-US" sz="3000"/>
              <a:t> = 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/>
            </a:pPr>
            <a:r>
              <a:rPr lang="en-US" sz="3000"/>
              <a:t>I</a:t>
            </a:r>
            <a:r>
              <a:rPr lang="en-US" sz="3000" baseline="-25000"/>
              <a:t>1</a:t>
            </a:r>
            <a:r>
              <a:rPr lang="en-US" sz="3000"/>
              <a:t> = I</a:t>
            </a:r>
            <a:r>
              <a:rPr lang="en-US" sz="3000" baseline="-25000"/>
              <a:t>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/>
            </a:pPr>
            <a:r>
              <a:rPr lang="en-US" sz="3000"/>
              <a:t>I</a:t>
            </a:r>
            <a:r>
              <a:rPr lang="en-US" sz="3000" baseline="-25000"/>
              <a:t>1</a:t>
            </a:r>
            <a:r>
              <a:rPr lang="en-US" sz="3000"/>
              <a:t> = -I</a:t>
            </a:r>
            <a:r>
              <a:rPr lang="en-US" sz="3000" baseline="-25000"/>
              <a:t>2</a:t>
            </a:r>
            <a:endParaRPr lang="en-US" sz="3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/>
            </a:pPr>
            <a:r>
              <a:rPr lang="en-US" sz="3000"/>
              <a:t>I</a:t>
            </a:r>
            <a:r>
              <a:rPr lang="en-US" sz="3000" baseline="-25000"/>
              <a:t>1</a:t>
            </a:r>
            <a:r>
              <a:rPr lang="en-US" sz="3000"/>
              <a:t> = 0, I</a:t>
            </a:r>
            <a:r>
              <a:rPr lang="en-US" sz="3000" baseline="-25000"/>
              <a:t>2</a:t>
            </a:r>
            <a:r>
              <a:rPr lang="en-US" sz="3000"/>
              <a:t> = 0 (special case)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084513" y="2982913"/>
            <a:ext cx="614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Blue region = uniform (but localized!) B field</a:t>
            </a:r>
          </a:p>
          <a:p>
            <a:r>
              <a:rPr lang="en-US"/>
              <a:t> out of page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243638" y="3825875"/>
            <a:ext cx="257175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6254750" y="5157788"/>
            <a:ext cx="257333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259513" y="3810000"/>
            <a:ext cx="0" cy="13604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8812213" y="3797300"/>
            <a:ext cx="6350" cy="382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8815388" y="4708525"/>
            <a:ext cx="0" cy="47783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934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12" name="Rectangle 8"/>
          <p:cNvSpPr>
            <a:spLocks noChangeArrowheads="1"/>
          </p:cNvSpPr>
          <p:nvPr/>
        </p:nvSpPr>
        <p:spPr bwMode="auto">
          <a:xfrm>
            <a:off x="184150" y="1666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7.3</a:t>
            </a:r>
            <a:endParaRPr lang="en-US" sz="1800" baseline="-25000"/>
          </a:p>
        </p:txBody>
      </p:sp>
      <p:graphicFrame>
        <p:nvGraphicFramePr>
          <p:cNvPr id="36866" name="Object 9"/>
          <p:cNvGraphicFramePr>
            <a:graphicFrameLocks noChangeAspect="1"/>
          </p:cNvGraphicFramePr>
          <p:nvPr/>
        </p:nvGraphicFramePr>
        <p:xfrm>
          <a:off x="1147763" y="952500"/>
          <a:ext cx="14097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21" name="Equation" r:id="rId4" imgW="558800" imgH="190500" progId="Equation.3">
                  <p:embed/>
                </p:oleObj>
              </mc:Choice>
              <mc:Fallback>
                <p:oleObj name="Equation" r:id="rId4" imgW="558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952500"/>
                        <a:ext cx="14097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992188" y="317500"/>
            <a:ext cx="6402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Taking div(Ampere’s law) gave us:</a:t>
            </a:r>
            <a:endParaRPr lang="en-US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092200" y="1765300"/>
            <a:ext cx="5703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But current conservation says:</a:t>
            </a:r>
            <a:endParaRPr lang="en-US"/>
          </a:p>
        </p:txBody>
      </p:sp>
      <p:graphicFrame>
        <p:nvGraphicFramePr>
          <p:cNvPr id="36869" name="Object 1035"/>
          <p:cNvGraphicFramePr>
            <a:graphicFrameLocks noChangeAspect="1"/>
          </p:cNvGraphicFramePr>
          <p:nvPr/>
        </p:nvGraphicFramePr>
        <p:xfrm>
          <a:off x="1212850" y="2446338"/>
          <a:ext cx="20224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22" name="Equation" r:id="rId6" imgW="762000" imgH="393700" progId="Equation.3">
                  <p:embed/>
                </p:oleObj>
              </mc:Choice>
              <mc:Fallback>
                <p:oleObj name="Equation" r:id="rId6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446338"/>
                        <a:ext cx="20224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36638" y="3990975"/>
            <a:ext cx="713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Conclusion: Ampere’s law is WRONG!</a:t>
            </a:r>
          </a:p>
        </p:txBody>
      </p:sp>
    </p:spTree>
    <p:extLst>
      <p:ext uri="{BB962C8B-B14F-4D97-AF65-F5344CB8AC3E}">
        <p14:creationId xmlns:p14="http://schemas.microsoft.com/office/powerpoint/2010/main" val="428810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1026"/>
          <p:cNvGraphicFramePr>
            <a:graphicFrameLocks noChangeAspect="1"/>
          </p:cNvGraphicFramePr>
          <p:nvPr/>
        </p:nvGraphicFramePr>
        <p:xfrm>
          <a:off x="1073150" y="1154113"/>
          <a:ext cx="710247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64" name="Equation" r:id="rId4" imgW="2120900" imgH="444500" progId="Equation.3">
                  <p:embed/>
                </p:oleObj>
              </mc:Choice>
              <mc:Fallback>
                <p:oleObj name="Equation" r:id="rId4" imgW="2120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154113"/>
                        <a:ext cx="710247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2363" name="Rectangle 1035"/>
          <p:cNvSpPr>
            <a:spLocks noChangeArrowheads="1"/>
          </p:cNvSpPr>
          <p:nvPr/>
        </p:nvSpPr>
        <p:spPr bwMode="auto">
          <a:xfrm>
            <a:off x="184150" y="1666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1800"/>
              <a:t>7.2</a:t>
            </a:r>
            <a:endParaRPr lang="en-US" sz="1800" baseline="-25000"/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147763" y="3121025"/>
            <a:ext cx="5949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How can we restore current conservation? </a:t>
            </a:r>
          </a:p>
          <a:p>
            <a:r>
              <a:rPr lang="en-US"/>
              <a:t>(without losing the “correct” features, </a:t>
            </a:r>
          </a:p>
          <a:p>
            <a:r>
              <a:rPr lang="en-US"/>
              <a:t>  obtained from experiment!)</a:t>
            </a:r>
          </a:p>
          <a:p>
            <a:endParaRPr lang="en-US"/>
          </a:p>
          <a:p>
            <a:r>
              <a:rPr lang="en-US"/>
              <a:t>Not very “symmetric” either…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60475" y="512445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 sz="3600"/>
              <a:t>Maxwell fixed it up! </a:t>
            </a:r>
          </a:p>
        </p:txBody>
      </p:sp>
    </p:spTree>
    <p:extLst>
      <p:ext uri="{BB962C8B-B14F-4D97-AF65-F5344CB8AC3E}">
        <p14:creationId xmlns:p14="http://schemas.microsoft.com/office/powerpoint/2010/main" val="155706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911975" cy="114300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Maxwell</a:t>
            </a:r>
            <a:r>
              <a:rPr lang="ja-JP" altLang="en-US" sz="32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sz="3200">
                <a:latin typeface="Arial" charset="0"/>
                <a:ea typeface="ヒラギノ角ゴ Pro W3" charset="0"/>
                <a:cs typeface="ヒラギノ角ゴ Pro W3" charset="0"/>
              </a:rPr>
              <a:t>s equations: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/>
        </p:nvGraphicFramePr>
        <p:xfrm>
          <a:off x="511175" y="1073150"/>
          <a:ext cx="72723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19" name="Equation" r:id="rId4" imgW="2882900" imgH="444500" progId="Equation.3">
                  <p:embed/>
                </p:oleObj>
              </mc:Choice>
              <mc:Fallback>
                <p:oleObj name="Equation" r:id="rId4" imgW="2882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073150"/>
                        <a:ext cx="727233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2" name="Rectangle 6"/>
          <p:cNvSpPr>
            <a:spLocks noChangeArrowheads="1"/>
          </p:cNvSpPr>
          <p:nvPr/>
        </p:nvSpPr>
        <p:spPr bwMode="auto">
          <a:xfrm>
            <a:off x="184150" y="1666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7.5</a:t>
            </a:r>
            <a:endParaRPr lang="en-US" sz="1800" baseline="-25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7963" y="2720975"/>
            <a:ext cx="8940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This last term saves the day!   </a:t>
            </a:r>
          </a:p>
          <a:p>
            <a:r>
              <a:rPr lang="en-US"/>
              <a:t>NOW when we take div(Maxwell-Ampere), we get an extra term,</a:t>
            </a:r>
          </a:p>
          <a:p>
            <a:r>
              <a:rPr lang="en-US"/>
              <a:t>yielding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4" name="Object 1035"/>
          <p:cNvGraphicFramePr>
            <a:graphicFrameLocks noChangeAspect="1"/>
          </p:cNvGraphicFramePr>
          <p:nvPr/>
        </p:nvGraphicFramePr>
        <p:xfrm>
          <a:off x="357188" y="3846513"/>
          <a:ext cx="20224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0" name="Equation" r:id="rId6" imgW="762000" imgH="393700" progId="Equation.3">
                  <p:embed/>
                </p:oleObj>
              </mc:Choice>
              <mc:Fallback>
                <p:oleObj name="Equation" r:id="rId6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846513"/>
                        <a:ext cx="20224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09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026"/>
          <p:cNvSpPr>
            <a:spLocks noGrp="1"/>
          </p:cNvSpPr>
          <p:nvPr>
            <p:ph type="title" idx="4294967295"/>
          </p:nvPr>
        </p:nvSpPr>
        <p:spPr>
          <a:xfrm>
            <a:off x="419100" y="762000"/>
            <a:ext cx="8305800" cy="1143000"/>
          </a:xfrm>
        </p:spPr>
        <p:txBody>
          <a:bodyPr/>
          <a:lstStyle/>
          <a:p>
            <a:pPr algn="l"/>
            <a:r>
              <a:rPr lang="en-US" sz="3200">
                <a:latin typeface="Calibri" charset="0"/>
              </a:rPr>
              <a:t>A very long aluminum (paramagnetic!) rod carries a uniformly distributed current I along the +z direction. </a:t>
            </a:r>
            <a:r>
              <a:rPr lang="en-US" sz="3200">
                <a:solidFill>
                  <a:srgbClr val="800080"/>
                </a:solidFill>
                <a:latin typeface="Calibri" charset="0"/>
              </a:rPr>
              <a:t>What is the direction of the bound volume current?</a:t>
            </a:r>
            <a:endParaRPr lang="en-US">
              <a:latin typeface="Calibri" charset="0"/>
            </a:endParaRPr>
          </a:p>
        </p:txBody>
      </p:sp>
      <p:graphicFrame>
        <p:nvGraphicFramePr>
          <p:cNvPr id="77827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31499"/>
              </p:ext>
            </p:extLst>
          </p:nvPr>
        </p:nvGraphicFramePr>
        <p:xfrm>
          <a:off x="5373687" y="2290763"/>
          <a:ext cx="3076045" cy="39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460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373687" y="2290763"/>
                        <a:ext cx="3076045" cy="39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59279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J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 It’s zero! 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 smtClean="0"/>
              <a:t>Other</a:t>
            </a:r>
            <a:r>
              <a:rPr lang="en-US" sz="3200" dirty="0"/>
              <a:t>/not sure</a:t>
            </a:r>
          </a:p>
        </p:txBody>
      </p:sp>
    </p:spTree>
    <p:extLst>
      <p:ext uri="{BB962C8B-B14F-4D97-AF65-F5344CB8AC3E}">
        <p14:creationId xmlns:p14="http://schemas.microsoft.com/office/powerpoint/2010/main" val="9885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911975" cy="114300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Maxwell</a:t>
            </a:r>
            <a:r>
              <a:rPr lang="ja-JP" altLang="en-US" sz="32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sz="3200">
                <a:latin typeface="Arial" charset="0"/>
                <a:ea typeface="ヒラギノ角ゴ Pro W3" charset="0"/>
                <a:cs typeface="ヒラギノ角ゴ Pro W3" charset="0"/>
              </a:rPr>
              <a:t>s equations: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2557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>
                <a:solidFill>
                  <a:schemeClr val="tx2"/>
                </a:solidFill>
              </a:rPr>
              <a:t>In vacuum…?</a:t>
            </a:r>
          </a:p>
        </p:txBody>
      </p:sp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511175" y="1073150"/>
          <a:ext cx="72723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0" name="Equation" r:id="rId4" imgW="2882900" imgH="444500" progId="Equation.3">
                  <p:embed/>
                </p:oleObj>
              </mc:Choice>
              <mc:Fallback>
                <p:oleObj name="Equation" r:id="rId4" imgW="2882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073150"/>
                        <a:ext cx="727233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2" name="Rectangle 6"/>
          <p:cNvSpPr>
            <a:spLocks noChangeArrowheads="1"/>
          </p:cNvSpPr>
          <p:nvPr/>
        </p:nvSpPr>
        <p:spPr bwMode="auto">
          <a:xfrm>
            <a:off x="184150" y="1666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7.5</a:t>
            </a:r>
            <a:endParaRPr lang="en-US" sz="1800" baseline="-25000"/>
          </a:p>
        </p:txBody>
      </p:sp>
    </p:spTree>
    <p:extLst>
      <p:ext uri="{BB962C8B-B14F-4D97-AF65-F5344CB8AC3E}">
        <p14:creationId xmlns:p14="http://schemas.microsoft.com/office/powerpoint/2010/main" val="97961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911975" cy="114300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Maxwell</a:t>
            </a:r>
            <a:r>
              <a:rPr lang="ja-JP" altLang="en-US" sz="32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sz="3200">
                <a:latin typeface="Arial" charset="0"/>
                <a:ea typeface="ヒラギノ角ゴ Pro W3" charset="0"/>
                <a:cs typeface="ヒラギノ角ゴ Pro W3" charset="0"/>
              </a:rPr>
              <a:t>s equations: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2066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>
                <a:solidFill>
                  <a:schemeClr val="tx2"/>
                </a:solidFill>
              </a:rPr>
              <a:t>In vacuum!</a:t>
            </a:r>
          </a:p>
        </p:txBody>
      </p:sp>
      <p:graphicFrame>
        <p:nvGraphicFramePr>
          <p:cNvPr id="45059" name="Object 5"/>
          <p:cNvGraphicFramePr>
            <a:graphicFrameLocks noChangeAspect="1"/>
          </p:cNvGraphicFramePr>
          <p:nvPr/>
        </p:nvGraphicFramePr>
        <p:xfrm>
          <a:off x="1087438" y="1089025"/>
          <a:ext cx="61182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8" name="Equation" r:id="rId4" imgW="2425700" imgH="431800" progId="Equation.3">
                  <p:embed/>
                </p:oleObj>
              </mc:Choice>
              <mc:Fallback>
                <p:oleObj name="Equation" r:id="rId4" imgW="242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089025"/>
                        <a:ext cx="611822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2" name="Rectangle 6"/>
          <p:cNvSpPr>
            <a:spLocks noChangeArrowheads="1"/>
          </p:cNvSpPr>
          <p:nvPr/>
        </p:nvSpPr>
        <p:spPr bwMode="auto">
          <a:xfrm>
            <a:off x="184150" y="1666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7.5</a:t>
            </a:r>
            <a:endParaRPr lang="en-US" sz="1800" baseline="-25000"/>
          </a:p>
        </p:txBody>
      </p:sp>
    </p:spTree>
    <p:extLst>
      <p:ext uri="{BB962C8B-B14F-4D97-AF65-F5344CB8AC3E}">
        <p14:creationId xmlns:p14="http://schemas.microsoft.com/office/powerpoint/2010/main" val="319586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911975" cy="1143000"/>
          </a:xfrm>
        </p:spPr>
        <p:txBody>
          <a:bodyPr/>
          <a:lstStyle/>
          <a:p>
            <a:pPr algn="l" eaLnBrk="1" hangingPunct="1"/>
            <a:r>
              <a:rPr lang="en-US" sz="3200">
                <a:latin typeface="Arial" charset="0"/>
                <a:ea typeface="ヒラギノ角ゴ Pro W3" charset="0"/>
                <a:cs typeface="ヒラギノ角ゴ Pro W3" charset="0"/>
              </a:rPr>
              <a:t>Maxwell</a:t>
            </a:r>
            <a:r>
              <a:rPr lang="ja-JP" altLang="en-US" sz="3200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altLang="ja-JP" sz="3200">
                <a:latin typeface="Arial" charset="0"/>
                <a:ea typeface="ヒラギノ角ゴ Pro W3" charset="0"/>
                <a:cs typeface="ヒラギノ角ゴ Pro W3" charset="0"/>
              </a:rPr>
              <a:t>s equations: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53514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000">
                <a:solidFill>
                  <a:schemeClr val="tx2"/>
                </a:solidFill>
              </a:rPr>
              <a:t>In vacuum, what is                 ?</a:t>
            </a:r>
          </a:p>
        </p:txBody>
      </p:sp>
      <p:graphicFrame>
        <p:nvGraphicFramePr>
          <p:cNvPr id="618500" name="Object 4"/>
          <p:cNvGraphicFramePr>
            <a:graphicFrameLocks noChangeAspect="1"/>
          </p:cNvGraphicFramePr>
          <p:nvPr/>
        </p:nvGraphicFramePr>
        <p:xfrm>
          <a:off x="3657600" y="2286000"/>
          <a:ext cx="17922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1" name="Equation" r:id="rId4" imgW="762000" imgH="228600" progId="Equation.DSMT4">
                  <p:embed/>
                </p:oleObj>
              </mc:Choice>
              <mc:Fallback>
                <p:oleObj name="Equation" r:id="rId4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86000"/>
                        <a:ext cx="17922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5"/>
          <p:cNvGraphicFramePr>
            <a:graphicFrameLocks noChangeAspect="1"/>
          </p:cNvGraphicFramePr>
          <p:nvPr/>
        </p:nvGraphicFramePr>
        <p:xfrm>
          <a:off x="1087438" y="1089025"/>
          <a:ext cx="61182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2" name="Equation" r:id="rId6" imgW="2425700" imgH="431800" progId="Equation.3">
                  <p:embed/>
                </p:oleObj>
              </mc:Choice>
              <mc:Fallback>
                <p:oleObj name="Equation" r:id="rId6" imgW="242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089025"/>
                        <a:ext cx="611822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2" name="Rectangle 6"/>
          <p:cNvSpPr>
            <a:spLocks noChangeArrowheads="1"/>
          </p:cNvSpPr>
          <p:nvPr/>
        </p:nvSpPr>
        <p:spPr bwMode="auto">
          <a:xfrm>
            <a:off x="184150" y="1666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7.5</a:t>
            </a:r>
            <a:endParaRPr lang="en-US" sz="1800" baseline="-25000"/>
          </a:p>
        </p:txBody>
      </p:sp>
      <p:graphicFrame>
        <p:nvGraphicFramePr>
          <p:cNvPr id="618503" name="Object 7"/>
          <p:cNvGraphicFramePr>
            <a:graphicFrameLocks noChangeAspect="1"/>
          </p:cNvGraphicFramePr>
          <p:nvPr/>
        </p:nvGraphicFramePr>
        <p:xfrm>
          <a:off x="457200" y="3276600"/>
          <a:ext cx="44513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3" name="Equation" r:id="rId8" imgW="1892300" imgH="241300" progId="Equation.DSMT4">
                  <p:embed/>
                </p:oleObj>
              </mc:Choice>
              <mc:Fallback>
                <p:oleObj name="Equation" r:id="rId8" imgW="189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44513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04" name="Object 8"/>
          <p:cNvGraphicFramePr>
            <a:graphicFrameLocks noChangeAspect="1"/>
          </p:cNvGraphicFramePr>
          <p:nvPr/>
        </p:nvGraphicFramePr>
        <p:xfrm>
          <a:off x="336550" y="5461000"/>
          <a:ext cx="28654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4" name="Equation" r:id="rId10" imgW="1219200" imgH="406400" progId="Equation.3">
                  <p:embed/>
                </p:oleObj>
              </mc:Choice>
              <mc:Fallback>
                <p:oleObj name="Equation" r:id="rId10" imgW="1219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5461000"/>
                        <a:ext cx="28654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06" name="Object 10"/>
          <p:cNvGraphicFramePr>
            <a:graphicFrameLocks noChangeAspect="1"/>
          </p:cNvGraphicFramePr>
          <p:nvPr/>
        </p:nvGraphicFramePr>
        <p:xfrm>
          <a:off x="484188" y="4032250"/>
          <a:ext cx="39433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5" name="Equation" r:id="rId12" imgW="1676400" imgH="419100" progId="Equation.DSMT4">
                  <p:embed/>
                </p:oleObj>
              </mc:Choice>
              <mc:Fallback>
                <p:oleObj name="Equation" r:id="rId12" imgW="167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4032250"/>
                        <a:ext cx="39433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542925" y="4932363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In vacuum (!!!).... </a:t>
            </a:r>
          </a:p>
        </p:txBody>
      </p:sp>
      <p:graphicFrame>
        <p:nvGraphicFramePr>
          <p:cNvPr id="618508" name="Object 12"/>
          <p:cNvGraphicFramePr>
            <a:graphicFrameLocks noChangeAspect="1"/>
          </p:cNvGraphicFramePr>
          <p:nvPr/>
        </p:nvGraphicFramePr>
        <p:xfrm>
          <a:off x="4514850" y="4011613"/>
          <a:ext cx="21510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86" name="Equation" r:id="rId14" imgW="914400" imgH="228600" progId="Equation.3">
                  <p:embed/>
                </p:oleObj>
              </mc:Choice>
              <mc:Fallback>
                <p:oleObj name="Equation" r:id="rId14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11613"/>
                        <a:ext cx="21510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21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/>
      <p:bldP spid="6185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8"/>
          <p:cNvGraphicFramePr>
            <a:graphicFrameLocks noChangeAspect="1"/>
          </p:cNvGraphicFramePr>
          <p:nvPr/>
        </p:nvGraphicFramePr>
        <p:xfrm>
          <a:off x="3727450" y="561975"/>
          <a:ext cx="25082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9" name="Equation" r:id="rId4" imgW="1066800" imgH="406400" progId="Equation.3">
                  <p:embed/>
                </p:oleObj>
              </mc:Choice>
              <mc:Fallback>
                <p:oleObj name="Equation" r:id="rId4" imgW="1066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561975"/>
                        <a:ext cx="250825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1217613" y="2020888"/>
            <a:ext cx="5397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It’s a wave equation…. With a solution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141663" y="4624388"/>
          <a:ext cx="13430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0" name="Equation" r:id="rId6" imgW="571500" imgH="254000" progId="Equation.3">
                  <p:embed/>
                </p:oleObj>
              </mc:Choice>
              <mc:Fallback>
                <p:oleObj name="Equation" r:id="rId6" imgW="571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624388"/>
                        <a:ext cx="13430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373188" y="2832100"/>
          <a:ext cx="6515100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1" name="Equation" r:id="rId8" imgW="2768600" imgH="660400" progId="Equation.3">
                  <p:embed/>
                </p:oleObj>
              </mc:Choice>
              <mc:Fallback>
                <p:oleObj name="Equation" r:id="rId8" imgW="27686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832100"/>
                        <a:ext cx="6515100" cy="155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4649788"/>
            <a:ext cx="1725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With speed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422400" y="5602288"/>
          <a:ext cx="29591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22" name="Equation" r:id="rId10" imgW="1257300" imgH="215900" progId="Equation.3">
                  <p:embed/>
                </p:oleObj>
              </mc:Choice>
              <mc:Fallback>
                <p:oleObj name="Equation" r:id="rId10" imgW="1257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602288"/>
                        <a:ext cx="29591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02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04800"/>
            <a:ext cx="39100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5181600" y="67945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Scottish 1831-1879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975100" y="1200150"/>
            <a:ext cx="51689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"From a long view of the history of mankind – seen from, say, ten thousand years from now – there can be little doubt that the most significant event of the 19th century will be judged as Maxwell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cs typeface="Arial" charset="0"/>
              </a:rPr>
              <a:t>s discovery of the laws of electrodynamics. </a:t>
            </a:r>
            <a:r>
              <a:rPr lang="en-US" altLang="ja-JP" b="1">
                <a:cs typeface="Arial" charset="0"/>
              </a:rPr>
              <a:t>The American Civil War will pale into provincial insignificance in comparison with this important scientific event of the same decade."</a:t>
            </a:r>
            <a:br>
              <a:rPr lang="en-US" altLang="ja-JP" b="1">
                <a:cs typeface="Arial" charset="0"/>
              </a:rPr>
            </a:br>
            <a:r>
              <a:rPr lang="en-US" altLang="ja-JP" sz="1800" b="1">
                <a:cs typeface="Arial" charset="0"/>
              </a:rPr>
              <a:t/>
            </a:r>
            <a:br>
              <a:rPr lang="en-US" altLang="ja-JP" sz="1800" b="1">
                <a:cs typeface="Arial" charset="0"/>
              </a:rPr>
            </a:br>
            <a:r>
              <a:rPr lang="en-US" altLang="ja-JP" sz="1800">
                <a:cs typeface="Arial" charset="0"/>
              </a:rPr>
              <a:t>– R.P. Feynman </a:t>
            </a:r>
            <a:endParaRPr lang="en-US" sz="1800">
              <a:cs typeface="Arial" charset="0"/>
            </a:endParaRPr>
          </a:p>
        </p:txBody>
      </p:sp>
      <p:sp>
        <p:nvSpPr>
          <p:cNvPr id="54276" name="Rectangle 5"/>
          <p:cNvSpPr>
            <a:spLocks noGrp="1"/>
          </p:cNvSpPr>
          <p:nvPr>
            <p:ph type="title"/>
          </p:nvPr>
        </p:nvSpPr>
        <p:spPr>
          <a:xfrm>
            <a:off x="4495800" y="-11113"/>
            <a:ext cx="4191000" cy="1143001"/>
          </a:xfrm>
        </p:spPr>
        <p:txBody>
          <a:bodyPr/>
          <a:lstStyle/>
          <a:p>
            <a:r>
              <a:rPr lang="en-US" sz="2500">
                <a:latin typeface="Calibri" charset="0"/>
                <a:ea typeface="ヒラギノ角ゴ Pro W3" charset="0"/>
                <a:cs typeface="ヒラギノ角ゴ Pro W3" charset="0"/>
              </a:rPr>
              <a:t>James Clerk Maxwell</a:t>
            </a:r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2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latin typeface="Calibri" charset="0"/>
              </a:rPr>
              <a:t>A 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What is the direction of the bound </a:t>
            </a:r>
            <a:r>
              <a:rPr lang="en-US" sz="3200" b="1" dirty="0">
                <a:solidFill>
                  <a:srgbClr val="660066"/>
                </a:solidFill>
                <a:latin typeface="Calibri" charset="0"/>
              </a:rPr>
              <a:t>surface </a:t>
            </a:r>
            <a:r>
              <a:rPr lang="en-US" sz="3200" dirty="0">
                <a:solidFill>
                  <a:srgbClr val="660066"/>
                </a:solidFill>
                <a:latin typeface="Calibri" charset="0"/>
              </a:rPr>
              <a:t>current?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79874" name="Text Box 4"/>
          <p:cNvSpPr txBox="1">
            <a:spLocks noChangeArrowheads="1"/>
          </p:cNvSpPr>
          <p:nvPr/>
        </p:nvSpPr>
        <p:spPr bwMode="auto">
          <a:xfrm>
            <a:off x="685800" y="2849563"/>
            <a:ext cx="58070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K</a:t>
            </a:r>
            <a:r>
              <a:rPr lang="en-US" sz="3200" b="1" baseline="-25000" dirty="0"/>
              <a:t>B</a:t>
            </a:r>
            <a:r>
              <a:rPr lang="en-US" sz="3200" dirty="0"/>
              <a:t> points 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</a:t>
            </a:r>
            <a:r>
              <a:rPr lang="en-US" sz="3200" b="1" dirty="0"/>
              <a:t>K</a:t>
            </a:r>
            <a:r>
              <a:rPr lang="en-US" sz="3200" b="1" baseline="-25000" dirty="0"/>
              <a:t>B</a:t>
            </a:r>
            <a:r>
              <a:rPr lang="en-US" sz="3200" dirty="0"/>
              <a:t> points anti-parallel to I</a:t>
            </a:r>
          </a:p>
          <a:p>
            <a:pPr eaLnBrk="1" hangingPunct="1">
              <a:buFont typeface="Arial" charset="0"/>
              <a:buAutoNum type="alphaUcParenR"/>
            </a:pPr>
            <a:r>
              <a:rPr lang="en-US" sz="3200" dirty="0"/>
              <a:t> Other/not sure</a:t>
            </a:r>
          </a:p>
        </p:txBody>
      </p:sp>
      <p:graphicFrame>
        <p:nvGraphicFramePr>
          <p:cNvPr id="79875" name="Object 1024"/>
          <p:cNvGraphicFramePr>
            <a:graphicFrameLocks noChangeAspect="1"/>
          </p:cNvGraphicFramePr>
          <p:nvPr/>
        </p:nvGraphicFramePr>
        <p:xfrm>
          <a:off x="5878513" y="2465388"/>
          <a:ext cx="2884487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484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9209"/>
                      <a:stretch>
                        <a:fillRect/>
                      </a:stretch>
                    </p:blipFill>
                    <p:spPr bwMode="auto">
                      <a:xfrm>
                        <a:off x="5878513" y="2465388"/>
                        <a:ext cx="2884487" cy="409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215900" y="168275"/>
            <a:ext cx="622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6.9b</a:t>
            </a:r>
          </a:p>
        </p:txBody>
      </p:sp>
    </p:spTree>
    <p:extLst>
      <p:ext uri="{BB962C8B-B14F-4D97-AF65-F5344CB8AC3E}">
        <p14:creationId xmlns:p14="http://schemas.microsoft.com/office/powerpoint/2010/main" val="41424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685800"/>
            <a:ext cx="7505700" cy="1143000"/>
          </a:xfrm>
        </p:spPr>
        <p:txBody>
          <a:bodyPr/>
          <a:lstStyle/>
          <a:p>
            <a:pPr algn="l"/>
            <a:r>
              <a:rPr lang="en-US" sz="3200" dirty="0" smtClean="0">
                <a:latin typeface="Calibri" charset="0"/>
              </a:rPr>
              <a:t>Summary: </a:t>
            </a:r>
            <a:br>
              <a:rPr lang="en-US" sz="3200" dirty="0" smtClean="0">
                <a:latin typeface="Calibri" charset="0"/>
              </a:rPr>
            </a:br>
            <a:r>
              <a:rPr lang="en-US" sz="3200" dirty="0" smtClean="0">
                <a:latin typeface="Calibri" charset="0"/>
              </a:rPr>
              <a:t>A </a:t>
            </a:r>
            <a:r>
              <a:rPr lang="en-US" sz="3200" dirty="0">
                <a:latin typeface="Calibri" charset="0"/>
              </a:rPr>
              <a:t>very long aluminum (paramagnetic!) rod carries a uniformly distributed current I along the +z direction. </a:t>
            </a:r>
            <a:br>
              <a:rPr lang="en-US" sz="3200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graphicFrame>
        <p:nvGraphicFramePr>
          <p:cNvPr id="81922" name="Object 1024"/>
          <p:cNvGraphicFramePr>
            <a:graphicFrameLocks noChangeAspect="1"/>
          </p:cNvGraphicFramePr>
          <p:nvPr/>
        </p:nvGraphicFramePr>
        <p:xfrm>
          <a:off x="5334000" y="2214563"/>
          <a:ext cx="3602038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08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5334000" y="2214563"/>
                        <a:ext cx="3602038" cy="457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685800" y="2849563"/>
            <a:ext cx="5807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US" sz="3200" dirty="0"/>
          </a:p>
          <a:p>
            <a:pPr eaLnBrk="1" hangingPunct="1">
              <a:buFont typeface="Arial" charset="0"/>
              <a:buNone/>
            </a:pPr>
            <a:r>
              <a:rPr lang="en-US" sz="3200" b="1" dirty="0" smtClean="0"/>
              <a:t>J</a:t>
            </a:r>
            <a:r>
              <a:rPr lang="en-US" sz="3200" b="1" baseline="-25000" dirty="0" smtClean="0"/>
              <a:t>B</a:t>
            </a:r>
            <a:r>
              <a:rPr lang="en-US" sz="3200" b="1" dirty="0" smtClean="0"/>
              <a:t> </a:t>
            </a:r>
            <a:r>
              <a:rPr lang="en-US" sz="3200" dirty="0" smtClean="0"/>
              <a:t>points parallel to I </a:t>
            </a:r>
          </a:p>
          <a:p>
            <a:pPr eaLnBrk="1" hangingPunct="1">
              <a:buFont typeface="Arial" charset="0"/>
              <a:buNone/>
            </a:pPr>
            <a:r>
              <a:rPr lang="en-US" sz="3200" b="1" dirty="0" smtClean="0"/>
              <a:t>K</a:t>
            </a:r>
            <a:r>
              <a:rPr lang="en-US" sz="3200" b="1" baseline="-25000" dirty="0" smtClean="0"/>
              <a:t>B</a:t>
            </a:r>
            <a:r>
              <a:rPr lang="en-US" sz="3200" dirty="0" smtClean="0"/>
              <a:t> </a:t>
            </a:r>
            <a:r>
              <a:rPr lang="en-US" sz="3200" dirty="0"/>
              <a:t>points anti-parallel to </a:t>
            </a:r>
            <a:r>
              <a:rPr lang="en-US" sz="3200" dirty="0" smtClean="0"/>
              <a:t>I</a:t>
            </a:r>
            <a:endParaRPr lang="en-US" sz="3200" dirty="0"/>
          </a:p>
          <a:p>
            <a:pPr eaLnBrk="1" hangingPunct="1">
              <a:buFont typeface="Arial" charset="0"/>
              <a:buNone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0134" y="5350934"/>
            <a:ext cx="470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bound current vanishes, conservation of charge!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95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89147"/>
              </p:ext>
            </p:extLst>
          </p:nvPr>
        </p:nvGraphicFramePr>
        <p:xfrm>
          <a:off x="6661459" y="2598737"/>
          <a:ext cx="2482541" cy="314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9" name="Picture" r:id="rId4" imgW="4343400" imgH="4978400" progId="Word.Picture.8">
                  <p:embed/>
                </p:oleObj>
              </mc:Choice>
              <mc:Fallback>
                <p:oleObj name="Picture" r:id="rId4" imgW="4343400" imgH="497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661459" y="2598737"/>
                        <a:ext cx="2482541" cy="3149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870201" y="2978149"/>
            <a:ext cx="398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A) All 4 flip 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B) 3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C) 2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D) 1 of them flips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E) None of them flips</a:t>
            </a:r>
            <a:endParaRPr lang="en-US" sz="3200" dirty="0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27600"/>
              </p:ext>
            </p:extLst>
          </p:nvPr>
        </p:nvGraphicFramePr>
        <p:xfrm>
          <a:off x="0" y="2318280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0" name="Picture" r:id="rId6" imgW="17371429" imgH="19911111" progId="Word.Picture.8">
                  <p:embed/>
                </p:oleObj>
              </mc:Choice>
              <mc:Fallback>
                <p:oleObj name="Picture" r:id="rId6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0" y="2318280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152401" y="5907617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para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248409" y="5822950"/>
            <a:ext cx="289559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dia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9" name="Rectangle 1026"/>
          <p:cNvSpPr txBox="1">
            <a:spLocks/>
          </p:cNvSpPr>
          <p:nvPr/>
        </p:nvSpPr>
        <p:spPr bwMode="auto">
          <a:xfrm>
            <a:off x="1092200" y="719667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3200" smtClean="0">
                <a:solidFill>
                  <a:schemeClr val="tx1"/>
                </a:solidFill>
                <a:latin typeface="Calibri" charset="0"/>
              </a:rPr>
              <a:t>What if that long rod (the wire) was made of copper (diamagnetic!) instead.  </a:t>
            </a:r>
            <a:r>
              <a:rPr lang="en-US" sz="3200" smtClean="0">
                <a:solidFill>
                  <a:srgbClr val="660066"/>
                </a:solidFill>
                <a:latin typeface="Calibri" charset="0"/>
              </a:rPr>
              <a:t>Of B, M, H, and J_bound, which ones “flip sign”? 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026"/>
          <p:cNvSpPr>
            <a:spLocks noGrp="1"/>
          </p:cNvSpPr>
          <p:nvPr>
            <p:ph type="title" idx="4294967295"/>
          </p:nvPr>
        </p:nvSpPr>
        <p:spPr>
          <a:xfrm>
            <a:off x="1092200" y="719667"/>
            <a:ext cx="7848600" cy="11430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What if that long rod (the wire) was made of copper (diamagnetic</a:t>
            </a:r>
            <a:r>
              <a:rPr lang="en-US" sz="3200" dirty="0">
                <a:solidFill>
                  <a:schemeClr val="tx1"/>
                </a:solidFill>
                <a:latin typeface="Calibri" charset="0"/>
              </a:rPr>
              <a:t>!) </a:t>
            </a:r>
            <a:r>
              <a:rPr lang="en-US" sz="3200" dirty="0" smtClean="0">
                <a:solidFill>
                  <a:schemeClr val="tx1"/>
                </a:solidFill>
                <a:latin typeface="Calibri" charset="0"/>
              </a:rPr>
              <a:t>instead.  </a:t>
            </a:r>
            <a:r>
              <a:rPr lang="en-US" sz="3200" dirty="0" smtClean="0">
                <a:solidFill>
                  <a:srgbClr val="660066"/>
                </a:solidFill>
                <a:latin typeface="Calibri" charset="0"/>
              </a:rPr>
              <a:t>Of B, M, H, and </a:t>
            </a:r>
            <a:r>
              <a:rPr lang="en-US" sz="3200" dirty="0" err="1" smtClean="0">
                <a:solidFill>
                  <a:srgbClr val="660066"/>
                </a:solidFill>
                <a:latin typeface="Calibri" charset="0"/>
              </a:rPr>
              <a:t>J_bound</a:t>
            </a:r>
            <a:r>
              <a:rPr lang="en-US" sz="3200" dirty="0" smtClean="0">
                <a:solidFill>
                  <a:srgbClr val="660066"/>
                </a:solidFill>
                <a:latin typeface="Calibri" charset="0"/>
              </a:rPr>
              <a:t>, which ones “flip sign”? </a:t>
            </a:r>
            <a:endParaRPr lang="en-US" dirty="0">
              <a:solidFill>
                <a:srgbClr val="660066"/>
              </a:solidFill>
              <a:latin typeface="Calibri" charset="0"/>
            </a:endParaRPr>
          </a:p>
        </p:txBody>
      </p:sp>
      <p:sp>
        <p:nvSpPr>
          <p:cNvPr id="86019" name="Text Box 1031"/>
          <p:cNvSpPr txBox="1">
            <a:spLocks noChangeArrowheads="1"/>
          </p:cNvSpPr>
          <p:nvPr/>
        </p:nvSpPr>
        <p:spPr bwMode="auto">
          <a:xfrm>
            <a:off x="2870201" y="2978149"/>
            <a:ext cx="3987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A) All 4 flip 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B) 3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C) 2 of the 4 flip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D) 1 of them flips</a:t>
            </a:r>
          </a:p>
          <a:p>
            <a:pPr eaLnBrk="1" hangingPunct="1">
              <a:buFont typeface="Arial" charset="0"/>
              <a:buNone/>
            </a:pPr>
            <a:r>
              <a:rPr lang="en-US" sz="3200" dirty="0" smtClean="0"/>
              <a:t>E) None of them flips</a:t>
            </a:r>
            <a:endParaRPr lang="en-US" sz="3200" dirty="0"/>
          </a:p>
        </p:txBody>
      </p:sp>
      <p:sp>
        <p:nvSpPr>
          <p:cNvPr id="86020" name="Text Box 1032"/>
          <p:cNvSpPr txBox="1">
            <a:spLocks noChangeArrowheads="1"/>
          </p:cNvSpPr>
          <p:nvPr/>
        </p:nvSpPr>
        <p:spPr bwMode="auto">
          <a:xfrm>
            <a:off x="139700" y="1524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a typeface="ヒラギノ角ゴ Pro W3" charset="0"/>
                <a:cs typeface="ヒラギノ角ゴ Pro W3" charset="0"/>
              </a:rPr>
              <a:t>6.8</a:t>
            </a:r>
          </a:p>
        </p:txBody>
      </p:sp>
      <p:graphicFrame>
        <p:nvGraphicFramePr>
          <p:cNvPr id="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021020"/>
              </p:ext>
            </p:extLst>
          </p:nvPr>
        </p:nvGraphicFramePr>
        <p:xfrm>
          <a:off x="0" y="2318280"/>
          <a:ext cx="2743200" cy="348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3" name="Picture" r:id="rId4" imgW="17371429" imgH="19911111" progId="Word.Picture.8">
                  <p:embed/>
                </p:oleObj>
              </mc:Choice>
              <mc:Fallback>
                <p:oleObj name="Picture" r:id="rId4" imgW="17371429" imgH="199111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0" y="2318280"/>
                        <a:ext cx="2743200" cy="348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152401" y="5907617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para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sp>
        <p:nvSpPr>
          <p:cNvPr id="8" name="Text Box 1031"/>
          <p:cNvSpPr txBox="1">
            <a:spLocks noChangeArrowheads="1"/>
          </p:cNvSpPr>
          <p:nvPr/>
        </p:nvSpPr>
        <p:spPr bwMode="auto">
          <a:xfrm>
            <a:off x="6231469" y="5839883"/>
            <a:ext cx="330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3200" dirty="0" smtClean="0"/>
              <a:t>The “</a:t>
            </a:r>
            <a:r>
              <a:rPr lang="en-US" sz="3200" dirty="0" err="1" smtClean="0"/>
              <a:t>dia</a:t>
            </a:r>
            <a:r>
              <a:rPr lang="en-US" sz="3200" dirty="0" smtClean="0"/>
              <a:t>” case</a:t>
            </a:r>
            <a:endParaRPr lang="en-US" sz="3200" dirty="0"/>
          </a:p>
        </p:txBody>
      </p:sp>
      <p:graphicFrame>
        <p:nvGraphicFramePr>
          <p:cNvPr id="9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68096"/>
              </p:ext>
            </p:extLst>
          </p:nvPr>
        </p:nvGraphicFramePr>
        <p:xfrm>
          <a:off x="6388285" y="2387600"/>
          <a:ext cx="2723177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4" name="Picture" r:id="rId6" imgW="4343400" imgH="4978400" progId="Word.Picture.8">
                  <p:embed/>
                </p:oleObj>
              </mc:Choice>
              <mc:Fallback>
                <p:oleObj name="Picture" r:id="rId6" imgW="4343400" imgH="4978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9698"/>
                      <a:stretch>
                        <a:fillRect/>
                      </a:stretch>
                    </p:blipFill>
                    <p:spPr bwMode="auto">
                      <a:xfrm>
                        <a:off x="6388285" y="2387600"/>
                        <a:ext cx="2723177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5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924800" cy="1143000"/>
          </a:xfrm>
        </p:spPr>
        <p:txBody>
          <a:bodyPr/>
          <a:lstStyle/>
          <a:p>
            <a:pPr algn="l"/>
            <a:r>
              <a:rPr lang="en-US" sz="3200" dirty="0"/>
              <a:t>Inside a hollow solenoid, </a:t>
            </a:r>
            <a:br>
              <a:rPr lang="en-US" sz="3200" dirty="0"/>
            </a:br>
            <a:r>
              <a:rPr lang="en-US" sz="3200" dirty="0"/>
              <a:t>B=B</a:t>
            </a:r>
            <a:r>
              <a:rPr lang="en-US" sz="3200" baseline="-25000" dirty="0"/>
              <a:t>0</a:t>
            </a:r>
            <a:r>
              <a:rPr lang="en-US" sz="3200" dirty="0"/>
              <a:t>=</a:t>
            </a:r>
            <a:r>
              <a:rPr lang="en-US" sz="3200" dirty="0">
                <a:latin typeface="Symbol" charset="0"/>
                <a:sym typeface="Symbol" charset="0"/>
              </a:rPr>
              <a:t>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nI.</a:t>
            </a:r>
            <a:br>
              <a:rPr lang="en-US" sz="3200" dirty="0" smtClean="0"/>
            </a:br>
            <a:r>
              <a:rPr lang="en-US" sz="3200" dirty="0" smtClean="0"/>
              <a:t>What is the formula for H inside? </a:t>
            </a:r>
            <a:endParaRPr lang="en-US" sz="1600" dirty="0"/>
          </a:p>
        </p:txBody>
      </p:sp>
      <p:pic>
        <p:nvPicPr>
          <p:cNvPr id="589827" name="Picture 3" descr="Fig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5586" r="59413" b="22665"/>
          <a:stretch>
            <a:fillRect/>
          </a:stretch>
        </p:blipFill>
        <p:spPr bwMode="auto">
          <a:xfrm>
            <a:off x="5562600" y="1981200"/>
            <a:ext cx="358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7924800" cy="1143000"/>
          </a:xfrm>
        </p:spPr>
        <p:txBody>
          <a:bodyPr/>
          <a:lstStyle/>
          <a:p>
            <a:pPr algn="l"/>
            <a:r>
              <a:rPr lang="en-US" sz="3200" dirty="0"/>
              <a:t>Inside a hollow solenoid, </a:t>
            </a:r>
            <a:br>
              <a:rPr lang="en-US" sz="3200" dirty="0"/>
            </a:br>
            <a:r>
              <a:rPr lang="en-US" sz="3200" dirty="0"/>
              <a:t>B=B</a:t>
            </a:r>
            <a:r>
              <a:rPr lang="en-US" sz="3200" baseline="-25000" dirty="0"/>
              <a:t>0</a:t>
            </a:r>
            <a:r>
              <a:rPr lang="en-US" sz="3200" dirty="0"/>
              <a:t>=</a:t>
            </a:r>
            <a:r>
              <a:rPr lang="en-US" sz="3200" dirty="0">
                <a:latin typeface="Symbol" charset="0"/>
                <a:sym typeface="Symbol" charset="0"/>
              </a:rPr>
              <a:t></a:t>
            </a:r>
            <a:r>
              <a:rPr lang="en-US" sz="3200" baseline="-25000" dirty="0"/>
              <a:t>0</a:t>
            </a:r>
            <a:r>
              <a:rPr lang="en-US" sz="3200" dirty="0"/>
              <a:t>nI,    (  so H=H</a:t>
            </a:r>
            <a:r>
              <a:rPr lang="en-US" sz="3200" baseline="-25000" dirty="0"/>
              <a:t>0</a:t>
            </a:r>
            <a:r>
              <a:rPr lang="en-US" sz="3200" dirty="0"/>
              <a:t>=</a:t>
            </a:r>
            <a:r>
              <a:rPr lang="en-US" sz="3200" dirty="0" err="1"/>
              <a:t>nI</a:t>
            </a:r>
            <a:r>
              <a:rPr lang="en-US" sz="3200" dirty="0"/>
              <a:t>  )</a:t>
            </a:r>
            <a:br>
              <a:rPr lang="en-US" sz="3200" dirty="0"/>
            </a:br>
            <a:r>
              <a:rPr lang="en-US" sz="3200" dirty="0"/>
              <a:t>If the solenoid is filled with </a:t>
            </a:r>
            <a:r>
              <a:rPr lang="en-US" sz="3200" dirty="0" smtClean="0"/>
              <a:t>a normal paramagnetic </a:t>
            </a:r>
            <a:r>
              <a:rPr lang="en-US" sz="3200" dirty="0"/>
              <a:t>material</a:t>
            </a:r>
            <a:r>
              <a:rPr lang="en-US" sz="3200" dirty="0" smtClean="0"/>
              <a:t>, like aluminum,  </a:t>
            </a:r>
            <a:r>
              <a:rPr lang="en-US" sz="3200" dirty="0"/>
              <a:t>what is B inside?...</a:t>
            </a:r>
            <a:endParaRPr lang="en-US" sz="1600" dirty="0"/>
          </a:p>
        </p:txBody>
      </p:sp>
      <p:pic>
        <p:nvPicPr>
          <p:cNvPr id="589827" name="Picture 3" descr="Fig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5586" r="59413" b="22665"/>
          <a:stretch>
            <a:fillRect/>
          </a:stretch>
        </p:blipFill>
        <p:spPr bwMode="auto">
          <a:xfrm>
            <a:off x="5562600" y="1981200"/>
            <a:ext cx="3581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304800" y="3109913"/>
            <a:ext cx="42826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lphaUcParenR"/>
            </a:pPr>
            <a:r>
              <a:rPr lang="en-US" sz="3200" dirty="0" smtClean="0"/>
              <a:t>Still exactly B</a:t>
            </a:r>
            <a:r>
              <a:rPr lang="en-US" sz="3200" baseline="-25000" dirty="0" smtClean="0"/>
              <a:t>0</a:t>
            </a:r>
            <a:endParaRPr lang="en-US" sz="3200" baseline="-25000" dirty="0"/>
          </a:p>
          <a:p>
            <a:pPr>
              <a:buFont typeface="Arial" charset="0"/>
              <a:buNone/>
            </a:pPr>
            <a:r>
              <a:rPr lang="en-US" sz="3200" dirty="0"/>
              <a:t>B) a little more than B</a:t>
            </a:r>
            <a:r>
              <a:rPr lang="en-US" sz="3200" baseline="-25000" dirty="0"/>
              <a:t>0</a:t>
            </a:r>
          </a:p>
          <a:p>
            <a:pPr>
              <a:buFont typeface="Arial" charset="0"/>
              <a:buNone/>
            </a:pPr>
            <a:r>
              <a:rPr lang="en-US" sz="3200" dirty="0"/>
              <a:t>C) a lot more </a:t>
            </a:r>
          </a:p>
          <a:p>
            <a:pPr>
              <a:buFont typeface="Arial" charset="0"/>
              <a:buNone/>
            </a:pPr>
            <a:r>
              <a:rPr lang="en-US" sz="3200" dirty="0"/>
              <a:t>D) a little less than B</a:t>
            </a:r>
            <a:r>
              <a:rPr lang="en-US" sz="3200" baseline="-25000" dirty="0"/>
              <a:t>0</a:t>
            </a:r>
          </a:p>
          <a:p>
            <a:pPr>
              <a:buFont typeface="Arial" charset="0"/>
              <a:buNone/>
            </a:pPr>
            <a:r>
              <a:rPr lang="en-US" sz="3200" dirty="0"/>
              <a:t>E) a lot less than B</a:t>
            </a:r>
            <a:r>
              <a:rPr lang="en-US" sz="3200" baseline="-25000" dirty="0"/>
              <a:t>0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1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13331</TotalTime>
  <Words>1604</Words>
  <Application>Microsoft Macintosh PowerPoint</Application>
  <PresentationFormat>On-screen Show (4:3)</PresentationFormat>
  <Paragraphs>234</Paragraphs>
  <Slides>34</Slides>
  <Notes>34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Blank Presentation</vt:lpstr>
      <vt:lpstr>Picture</vt:lpstr>
      <vt:lpstr>Equation</vt:lpstr>
      <vt:lpstr>AUXILIARY FIELD H</vt:lpstr>
      <vt:lpstr>A very long aluminum (paramagnetic!) rod carries a uniformly distributed current I along the +z direction. We know B will be CCW as viewed from above. (Right?)  What about H and M inside the cylinder?</vt:lpstr>
      <vt:lpstr>A very long aluminum (paramagnetic!) rod carries a uniformly distributed current I along the +z direction. What is the direction of the bound volume current?</vt:lpstr>
      <vt:lpstr>A very long aluminum (paramagnetic!) rod carries a uniformly distributed current I along the +z direction.  What is the direction of the bound surface current?</vt:lpstr>
      <vt:lpstr>Summary:  A very long aluminum (paramagnetic!) rod carries a uniformly distributed current I along the +z direction.  </vt:lpstr>
      <vt:lpstr>PowerPoint Presentation</vt:lpstr>
      <vt:lpstr>What if that long rod (the wire) was made of copper (diamagnetic!) instead.  Of B, M, H, and J_bound, which ones “flip sign”? </vt:lpstr>
      <vt:lpstr>Inside a hollow solenoid,  B=B0=0nI. What is the formula for H inside? </vt:lpstr>
      <vt:lpstr>Inside a hollow solenoid,  B=B0=0nI,    (  so H=H0=nI  ) If the solenoid is filled with a normal paramagnetic material, like aluminum,  what is B inside?...</vt:lpstr>
      <vt:lpstr>Inside a hollow solenoid,  B=B0=0nI,    (  so H=H0=nI  ) If the solenoid is filled with iron,  what is H inside?...</vt:lpstr>
      <vt:lpstr>BOUNDARY VALUE PROBLEMS</vt:lpstr>
      <vt:lpstr>I have a boundary sheet, and would like to learn about the change (or continuity!) of H(parallel) across the boundary. </vt:lpstr>
      <vt:lpstr>I have a boundary sheet, and would like to learn about the change (or continuity!) of H(perp) across the boundary. </vt:lpstr>
      <vt:lpstr>A very long rod carries a uniformly distributed current I along the +z direction.  Compare the B-field OUTSIDE when the rod is a paramagnet (e.g. Al) to the B-field outside when the rod is a diamagnet (e.g. Cu) </vt:lpstr>
      <vt:lpstr>LINEAR AND NONLINEAR MEDIA</vt:lpstr>
      <vt:lpstr>A large chunk of paramagnetic material (m&gt;0) has a uniform field B0 throughout its bulk,  and thus a uniform H0=??</vt:lpstr>
      <vt:lpstr>A large chunk of paramagnetic material (m&gt;0) has a uniform field B0 throughout its bulk,  and thus a uniform H0 = B0/m = B0 /  m0(1+cM)  We then cut out a cylindrical hole (very skinny, very tall!) </vt:lpstr>
      <vt:lpstr>A large chunk of paramagnetic material (m&gt;0) has a uniform field B0 throughout its interior.  We cut out a cylindrical hole (very skinny, very tall!) </vt:lpstr>
      <vt:lpstr>A large chunk of paramagnetic material (m&gt;0) has a uniform field B0 throughout its interior.  We cut out a wafer-like hole (very wide, very short!) </vt:lpstr>
      <vt:lpstr>A sphere (with a spherical cavity inside it) is made of a material with very large positive m.  It is placed in a region of uniform B field.  Which figure best shows the resulting B field lines?</vt:lpstr>
      <vt:lpstr>Mu-metal (75% nickel, 15% iron, plus copper and molybdenum) acts as a sort of “magnetic shield”... (there is no perfect “Faraday cage” effect for magnetism - why not)</vt:lpstr>
      <vt:lpstr>A superconducting ring sits above a strong permanent magnet (N side up). If you drop the ring, which way will current flow (as viewed from above), and what kind of force will the ring feel? </vt:lpstr>
      <vt:lpstr>A superconducting ring sits above a strong permanent magnet (N side up). If you drop the ring, which way will current flow (as viewed from above), and what kind of force will the ring feel? </vt:lpstr>
      <vt:lpstr>A large chunk of paramagnetic material (m&gt;0) has a uniform field B0 throughout its interior.  We cut out a wafer-like hole (very wide, very short!) </vt:lpstr>
      <vt:lpstr>Charge Conservation</vt:lpstr>
      <vt:lpstr>EMF I</vt:lpstr>
      <vt:lpstr>PowerPoint Presentation</vt:lpstr>
      <vt:lpstr>PowerPoint Presentation</vt:lpstr>
      <vt:lpstr>Maxwell’s equations:</vt:lpstr>
      <vt:lpstr>Maxwell’s equations:</vt:lpstr>
      <vt:lpstr>Maxwell’s equations:</vt:lpstr>
      <vt:lpstr>Maxwell’s equations:</vt:lpstr>
      <vt:lpstr>PowerPoint Presentation</vt:lpstr>
      <vt:lpstr>James Clerk Maxwell</vt:lpstr>
    </vt:vector>
  </TitlesOfParts>
  <Company>CU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Stephanie Chasteen</dc:creator>
  <cp:lastModifiedBy>David Rubin</cp:lastModifiedBy>
  <cp:revision>294</cp:revision>
  <cp:lastPrinted>2013-03-18T20:38:06Z</cp:lastPrinted>
  <dcterms:created xsi:type="dcterms:W3CDTF">2007-10-23T21:56:36Z</dcterms:created>
  <dcterms:modified xsi:type="dcterms:W3CDTF">2016-11-07T19:08:18Z</dcterms:modified>
</cp:coreProperties>
</file>