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embeddings/oleObject3.bin" ContentType="application/vnd.openxmlformats-officedocument.oleObject"/>
  <Override PartName="/ppt/notesSlides/notesSlide5.xml" ContentType="application/vnd.openxmlformats-officedocument.presentationml.notesSlide+xml"/>
  <Override PartName="/ppt/embeddings/oleObject4.bin" ContentType="application/vnd.openxmlformats-officedocument.oleObject"/>
  <Override PartName="/ppt/notesSlides/notesSlide6.xml" ContentType="application/vnd.openxmlformats-officedocument.presentationml.notesSlide+xml"/>
  <Override PartName="/ppt/embeddings/oleObject5.bin" ContentType="application/vnd.openxmlformats-officedocument.oleObject"/>
  <Override PartName="/ppt/notesSlides/notesSlide7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0.bin" ContentType="application/vnd.openxmlformats-officedocument.oleObject"/>
  <Override PartName="/ppt/notesSlides/notesSlide10.xml" ContentType="application/vnd.openxmlformats-officedocument.presentationml.notesSlide+xml"/>
  <Override PartName="/ppt/embeddings/oleObject11.bin" ContentType="application/vnd.openxmlformats-officedocument.oleObject"/>
  <Override PartName="/ppt/notesSlides/notesSlide11.xml" ContentType="application/vnd.openxmlformats-officedocument.presentationml.notesSlide+xml"/>
  <Override PartName="/ppt/embeddings/oleObject12.bin" ContentType="application/vnd.openxmlformats-officedocument.oleObject"/>
  <Override PartName="/ppt/notesSlides/notesSlide12.xml" ContentType="application/vnd.openxmlformats-officedocument.presentationml.notesSlide+xml"/>
  <Override PartName="/ppt/embeddings/oleObject13.bin" ContentType="application/vnd.openxmlformats-officedocument.oleObject"/>
  <Override PartName="/ppt/notesSlides/notesSlide13.xml" ContentType="application/vnd.openxmlformats-officedocument.presentationml.notesSlide+xml"/>
  <Override PartName="/ppt/embeddings/oleObject14.bin" ContentType="application/vnd.openxmlformats-officedocument.oleObject"/>
  <Override PartName="/ppt/notesSlides/notesSlide14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15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639" r:id="rId2"/>
    <p:sldId id="568" r:id="rId3"/>
    <p:sldId id="569" r:id="rId4"/>
    <p:sldId id="570" r:id="rId5"/>
    <p:sldId id="571" r:id="rId6"/>
    <p:sldId id="583" r:id="rId7"/>
    <p:sldId id="585" r:id="rId8"/>
    <p:sldId id="640" r:id="rId9"/>
    <p:sldId id="586" r:id="rId10"/>
    <p:sldId id="604" r:id="rId11"/>
    <p:sldId id="605" r:id="rId12"/>
    <p:sldId id="606" r:id="rId13"/>
    <p:sldId id="607" r:id="rId14"/>
    <p:sldId id="608" r:id="rId15"/>
    <p:sldId id="609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hiddenSlides="1" frameSlides="1"/>
  <p:clrMru>
    <a:srgbClr val="80008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52" autoAdjust="0"/>
    <p:restoredTop sz="82445" autoAdjust="0"/>
  </p:normalViewPr>
  <p:slideViewPr>
    <p:cSldViewPr snapToGrid="0">
      <p:cViewPr>
        <p:scale>
          <a:sx n="75" d="100"/>
          <a:sy n="75" d="100"/>
        </p:scale>
        <p:origin x="-2704" y="-1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5162E-5E0C-8C4E-B94C-0B765C061F95}" type="datetimeFigureOut">
              <a:rPr lang="en-US" smtClean="0"/>
              <a:t>11/7/16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E60D8-A887-B449-9C01-F090D2457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67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305470-970B-4848-A7B7-CC72DBBCED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30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WRITTEN BY: Steven Pollock (CU-Boulder)</a:t>
            </a: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CORRECT ANSWER:  </a:t>
            </a:r>
            <a:r>
              <a:rPr lang="en-US" dirty="0" smtClean="0">
                <a:latin typeface="Calibri" charset="0"/>
              </a:rPr>
              <a:t>A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CORRECT ANSWER:  </a:t>
            </a:r>
            <a:r>
              <a:rPr lang="en-US" dirty="0" smtClean="0">
                <a:latin typeface="Calibri" charset="0"/>
              </a:rPr>
              <a:t>A</a:t>
            </a:r>
            <a:endParaRPr lang="en-US" dirty="0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8" name="Rectangle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CORRECT ANSWER:  </a:t>
            </a:r>
            <a:r>
              <a:rPr lang="en-US" dirty="0" smtClean="0">
                <a:latin typeface="Calibri" charset="0"/>
              </a:rPr>
              <a:t>B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CORRECT ANSWER:  </a:t>
            </a:r>
            <a:r>
              <a:rPr lang="en-US" dirty="0" smtClean="0">
                <a:latin typeface="Calibri" charset="0"/>
              </a:rPr>
              <a:t>C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Animated to show the answer</a:t>
            </a:r>
          </a:p>
          <a:p>
            <a:pPr eaLnBrk="1" hangingPunct="1"/>
            <a:endParaRPr lang="en-US" dirty="0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02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4" name="Rectangle 1027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CORRECT ANSWER:  </a:t>
            </a:r>
            <a:r>
              <a:rPr lang="en-US" dirty="0" smtClean="0">
                <a:latin typeface="Calibri" charset="0"/>
              </a:rPr>
              <a:t>A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CORRECT ANSWER:  </a:t>
            </a:r>
            <a:r>
              <a:rPr lang="en-US" dirty="0" smtClean="0">
                <a:latin typeface="Calibri" charset="0"/>
              </a:rPr>
              <a:t>D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02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2" name="Rectangle 1027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CORRECT ANSWER:  </a:t>
            </a:r>
            <a:r>
              <a:rPr lang="en-US" dirty="0" smtClean="0">
                <a:latin typeface="Calibri" charset="0"/>
              </a:rPr>
              <a:t>D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02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0" name="Rectangle 1027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CORRECT ANSWER:  n/</a:t>
            </a:r>
            <a:r>
              <a:rPr lang="en-US" dirty="0" smtClean="0">
                <a:latin typeface="Calibri" charset="0"/>
              </a:rPr>
              <a:t>a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8" name="Rectangle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r>
              <a:rPr lang="en-US" dirty="0">
                <a:latin typeface="Calibri" charset="0"/>
              </a:rPr>
              <a:t>CORRECT ANSWER:  </a:t>
            </a:r>
            <a:r>
              <a:rPr lang="en-US" dirty="0" smtClean="0">
                <a:latin typeface="Calibri" charset="0"/>
              </a:rPr>
              <a:t>D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6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CORRECT ANSWER:  </a:t>
            </a:r>
            <a:r>
              <a:rPr lang="en-US" dirty="0" smtClean="0">
                <a:latin typeface="Calibri" charset="0"/>
              </a:rPr>
              <a:t>B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2" name="Rectangle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CORRECT ANSWER:  </a:t>
            </a:r>
            <a:r>
              <a:rPr lang="en-US" dirty="0" smtClean="0">
                <a:latin typeface="Calibri" charset="0"/>
              </a:rPr>
              <a:t>A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C07BB-09A9-5A40-8A57-9933EF00D3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5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7EEDA-4BC2-B244-BF8A-E9F2124995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2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1F678-6B9E-4246-A718-C735FADDBB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6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BC4D3-F979-EC43-8A3D-C47A6F2BB4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43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7CDCD-2383-D746-B4FE-307EDBA334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2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1A48A-80D1-124B-9C28-E987D8CAC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3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A436A-9207-9249-876E-659E646200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82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3A610-CCDC-7E47-BB9E-8EB451B461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9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4094B-FAFA-D043-89B5-FC3C61C698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6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76B3C-D753-B142-90A0-BF46B3EAD5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1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58E3F-1950-1D43-A2FD-2F1BF3FB37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6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EB7363-4CCF-6542-AFE7-01BD23AC73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0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1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9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2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11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11.png"/><Relationship Id="rId6" Type="http://schemas.openxmlformats.org/officeDocument/2006/relationships/oleObject" Target="../embeddings/oleObject18.bin"/><Relationship Id="rId7" Type="http://schemas.openxmlformats.org/officeDocument/2006/relationships/image" Target="../media/image14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2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4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6.e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7.emf"/><Relationship Id="rId10" Type="http://schemas.openxmlformats.org/officeDocument/2006/relationships/oleObject" Target="../embeddings/oleObject9.bin"/><Relationship Id="rId11" Type="http://schemas.openxmlformats.org/officeDocument/2006/relationships/image" Target="../media/image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9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altLang="zh-TW">
                <a:latin typeface="Calibri" charset="0"/>
                <a:ea typeface="新細明體" charset="0"/>
                <a:cs typeface="新細明體" charset="0"/>
              </a:rPr>
              <a:t>FIELDS FROM MAGNETIZED OBJECTS + BOUND CURRENTS</a:t>
            </a:r>
          </a:p>
        </p:txBody>
      </p:sp>
    </p:spTree>
    <p:extLst>
      <p:ext uri="{BB962C8B-B14F-4D97-AF65-F5344CB8AC3E}">
        <p14:creationId xmlns:p14="http://schemas.microsoft.com/office/powerpoint/2010/main" val="2196754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026"/>
          <p:cNvSpPr>
            <a:spLocks noGrp="1"/>
          </p:cNvSpPr>
          <p:nvPr>
            <p:ph type="title" idx="4294967295"/>
          </p:nvPr>
        </p:nvSpPr>
        <p:spPr>
          <a:xfrm>
            <a:off x="1143000" y="838200"/>
            <a:ext cx="7848600" cy="1143000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tx1"/>
                </a:solidFill>
                <a:latin typeface="Calibri" charset="0"/>
              </a:rPr>
              <a:t>A very long aluminum (paramagnetic!) rod carries a uniformly distributed current I along the +z direction. We know </a:t>
            </a:r>
            <a:r>
              <a:rPr lang="en-US" sz="3200" b="1" dirty="0">
                <a:solidFill>
                  <a:schemeClr val="tx1"/>
                </a:solidFill>
                <a:latin typeface="Calibri" charset="0"/>
              </a:rPr>
              <a:t>B</a:t>
            </a:r>
            <a:r>
              <a:rPr lang="en-US" sz="3200" dirty="0">
                <a:solidFill>
                  <a:schemeClr val="tx1"/>
                </a:solidFill>
                <a:latin typeface="Calibri" charset="0"/>
              </a:rPr>
              <a:t> will be CCW as viewed from above. (Right?)</a:t>
            </a:r>
            <a:r>
              <a:rPr lang="en-US" sz="3200" dirty="0">
                <a:solidFill>
                  <a:srgbClr val="660066"/>
                </a:solidFill>
                <a:latin typeface="Calibri" charset="0"/>
              </a:rPr>
              <a:t/>
            </a:r>
            <a:br>
              <a:rPr lang="en-US" sz="3200" dirty="0">
                <a:solidFill>
                  <a:srgbClr val="660066"/>
                </a:solidFill>
                <a:latin typeface="Calibri" charset="0"/>
              </a:rPr>
            </a:br>
            <a:r>
              <a:rPr lang="en-US" sz="3200" dirty="0">
                <a:solidFill>
                  <a:srgbClr val="660066"/>
                </a:solidFill>
                <a:latin typeface="Calibri" charset="0"/>
              </a:rPr>
              <a:t> What about </a:t>
            </a:r>
            <a:r>
              <a:rPr lang="en-US" sz="3200" b="1" dirty="0">
                <a:solidFill>
                  <a:srgbClr val="660066"/>
                </a:solidFill>
                <a:latin typeface="Calibri" charset="0"/>
              </a:rPr>
              <a:t>H </a:t>
            </a:r>
            <a:r>
              <a:rPr lang="en-US" sz="3200" dirty="0">
                <a:solidFill>
                  <a:srgbClr val="660066"/>
                </a:solidFill>
                <a:latin typeface="Calibri" charset="0"/>
              </a:rPr>
              <a:t>and </a:t>
            </a:r>
            <a:r>
              <a:rPr lang="en-US" sz="3200" b="1" dirty="0">
                <a:solidFill>
                  <a:srgbClr val="660066"/>
                </a:solidFill>
                <a:latin typeface="Calibri" charset="0"/>
              </a:rPr>
              <a:t>M </a:t>
            </a:r>
            <a:r>
              <a:rPr lang="en-US" sz="3200" dirty="0">
                <a:solidFill>
                  <a:srgbClr val="660066"/>
                </a:solidFill>
                <a:latin typeface="Calibri" charset="0"/>
              </a:rPr>
              <a:t>inside the cylinder?</a:t>
            </a:r>
            <a:endParaRPr lang="en-US" dirty="0">
              <a:solidFill>
                <a:srgbClr val="660066"/>
              </a:solidFill>
              <a:latin typeface="Calibri" charset="0"/>
            </a:endParaRPr>
          </a:p>
        </p:txBody>
      </p:sp>
      <p:graphicFrame>
        <p:nvGraphicFramePr>
          <p:cNvPr id="86018" name="Object 1024"/>
          <p:cNvGraphicFramePr>
            <a:graphicFrameLocks noChangeAspect="1"/>
          </p:cNvGraphicFramePr>
          <p:nvPr/>
        </p:nvGraphicFramePr>
        <p:xfrm>
          <a:off x="5486400" y="2817813"/>
          <a:ext cx="2743200" cy="348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3" name="Picture" r:id="rId4" imgW="17371429" imgH="19911111" progId="Word.Picture.8">
                  <p:embed/>
                </p:oleObj>
              </mc:Choice>
              <mc:Fallback>
                <p:oleObj name="Picture" r:id="rId4" imgW="17371429" imgH="19911111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9698"/>
                      <a:stretch>
                        <a:fillRect/>
                      </a:stretch>
                    </p:blipFill>
                    <p:spPr bwMode="auto">
                      <a:xfrm>
                        <a:off x="5486400" y="2817813"/>
                        <a:ext cx="2743200" cy="348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19" name="Text Box 1031"/>
          <p:cNvSpPr txBox="1">
            <a:spLocks noChangeArrowheads="1"/>
          </p:cNvSpPr>
          <p:nvPr/>
        </p:nvSpPr>
        <p:spPr bwMode="auto">
          <a:xfrm>
            <a:off x="228600" y="3384550"/>
            <a:ext cx="580707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AutoNum type="alphaUcParenR"/>
            </a:pPr>
            <a:r>
              <a:rPr lang="en-US" sz="3200"/>
              <a:t> Both are CCW</a:t>
            </a:r>
          </a:p>
          <a:p>
            <a:pPr eaLnBrk="1" hangingPunct="1">
              <a:buFont typeface="Arial" charset="0"/>
              <a:buNone/>
            </a:pPr>
            <a:r>
              <a:rPr lang="en-US" sz="3200"/>
              <a:t>B) Both are CW</a:t>
            </a:r>
          </a:p>
          <a:p>
            <a:pPr eaLnBrk="1" hangingPunct="1">
              <a:buFont typeface="Arial" charset="0"/>
              <a:buNone/>
            </a:pPr>
            <a:r>
              <a:rPr lang="en-US" sz="3200"/>
              <a:t>C) </a:t>
            </a:r>
            <a:r>
              <a:rPr lang="en-US" sz="3200" b="1"/>
              <a:t>H</a:t>
            </a:r>
            <a:r>
              <a:rPr lang="en-US" sz="3200"/>
              <a:t> is CCW, but </a:t>
            </a:r>
            <a:r>
              <a:rPr lang="en-US" sz="3200" b="1"/>
              <a:t>M</a:t>
            </a:r>
            <a:r>
              <a:rPr lang="en-US" sz="3200"/>
              <a:t> is CW</a:t>
            </a:r>
          </a:p>
          <a:p>
            <a:pPr eaLnBrk="1" hangingPunct="1">
              <a:buFont typeface="Arial" charset="0"/>
              <a:buNone/>
            </a:pPr>
            <a:r>
              <a:rPr lang="en-US" sz="3200"/>
              <a:t>D) </a:t>
            </a:r>
            <a:r>
              <a:rPr lang="en-US" sz="3200" b="1"/>
              <a:t>H</a:t>
            </a:r>
            <a:r>
              <a:rPr lang="en-US" sz="3200"/>
              <a:t> is CW, </a:t>
            </a:r>
            <a:r>
              <a:rPr lang="en-US" sz="3200" b="1"/>
              <a:t>M </a:t>
            </a:r>
            <a:r>
              <a:rPr lang="en-US" sz="3200"/>
              <a:t>is CCW</a:t>
            </a:r>
          </a:p>
          <a:p>
            <a:pPr eaLnBrk="1" hangingPunct="1">
              <a:buFont typeface="Arial" charset="0"/>
              <a:buNone/>
            </a:pPr>
            <a:r>
              <a:rPr lang="en-US" sz="3200"/>
              <a:t>E) ???</a:t>
            </a:r>
          </a:p>
          <a:p>
            <a:pPr eaLnBrk="1" hangingPunct="1">
              <a:buFont typeface="Arial" charset="0"/>
              <a:buNone/>
            </a:pPr>
            <a:endParaRPr lang="en-US" sz="3200" b="1"/>
          </a:p>
        </p:txBody>
      </p:sp>
      <p:sp>
        <p:nvSpPr>
          <p:cNvPr id="86020" name="Text Box 1032"/>
          <p:cNvSpPr txBox="1">
            <a:spLocks noChangeArrowheads="1"/>
          </p:cNvSpPr>
          <p:nvPr/>
        </p:nvSpPr>
        <p:spPr bwMode="auto">
          <a:xfrm>
            <a:off x="139700" y="152400"/>
            <a:ext cx="62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ea typeface="ヒラギノ角ゴ Pro W3" charset="0"/>
                <a:cs typeface="ヒラギノ角ゴ Pro W3" charset="0"/>
              </a:rPr>
              <a:t>6.8</a:t>
            </a:r>
          </a:p>
        </p:txBody>
      </p:sp>
    </p:spTree>
    <p:extLst>
      <p:ext uri="{BB962C8B-B14F-4D97-AF65-F5344CB8AC3E}">
        <p14:creationId xmlns:p14="http://schemas.microsoft.com/office/powerpoint/2010/main" val="319386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026"/>
          <p:cNvSpPr>
            <a:spLocks noGrp="1"/>
          </p:cNvSpPr>
          <p:nvPr>
            <p:ph type="title" idx="4294967295"/>
          </p:nvPr>
        </p:nvSpPr>
        <p:spPr>
          <a:xfrm>
            <a:off x="419100" y="762000"/>
            <a:ext cx="8305800" cy="1143000"/>
          </a:xfrm>
        </p:spPr>
        <p:txBody>
          <a:bodyPr/>
          <a:lstStyle/>
          <a:p>
            <a:pPr algn="l"/>
            <a:r>
              <a:rPr lang="en-US" sz="3200">
                <a:latin typeface="Calibri" charset="0"/>
              </a:rPr>
              <a:t>A very long aluminum (paramagnetic!) rod carries a uniformly distributed current I along the +z direction. </a:t>
            </a:r>
            <a:r>
              <a:rPr lang="en-US" sz="3200">
                <a:solidFill>
                  <a:srgbClr val="800080"/>
                </a:solidFill>
                <a:latin typeface="Calibri" charset="0"/>
              </a:rPr>
              <a:t>What is the direction of the bound volume current?</a:t>
            </a:r>
            <a:endParaRPr lang="en-US">
              <a:latin typeface="Calibri" charset="0"/>
            </a:endParaRPr>
          </a:p>
        </p:txBody>
      </p:sp>
      <p:graphicFrame>
        <p:nvGraphicFramePr>
          <p:cNvPr id="77827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131499"/>
              </p:ext>
            </p:extLst>
          </p:nvPr>
        </p:nvGraphicFramePr>
        <p:xfrm>
          <a:off x="5373687" y="2290763"/>
          <a:ext cx="3076045" cy="390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7" name="Picture" r:id="rId4" imgW="17371429" imgH="19911111" progId="Word.Picture.8">
                  <p:embed/>
                </p:oleObj>
              </mc:Choice>
              <mc:Fallback>
                <p:oleObj name="Picture" r:id="rId4" imgW="17371429" imgH="19911111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9698"/>
                      <a:stretch>
                        <a:fillRect/>
                      </a:stretch>
                    </p:blipFill>
                    <p:spPr bwMode="auto">
                      <a:xfrm>
                        <a:off x="5373687" y="2290763"/>
                        <a:ext cx="3076045" cy="390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59279" y="2849563"/>
            <a:ext cx="58070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AutoNum type="alphaUcParenR"/>
            </a:pPr>
            <a:r>
              <a:rPr lang="en-US" sz="3200" dirty="0"/>
              <a:t> </a:t>
            </a:r>
            <a:r>
              <a:rPr lang="en-US" sz="3200" b="1" dirty="0"/>
              <a:t>J</a:t>
            </a:r>
            <a:r>
              <a:rPr lang="en-US" sz="3200" b="1" baseline="-25000" dirty="0"/>
              <a:t>B</a:t>
            </a:r>
            <a:r>
              <a:rPr lang="en-US" sz="3200" dirty="0"/>
              <a:t> points parallel to I</a:t>
            </a:r>
          </a:p>
          <a:p>
            <a:pPr eaLnBrk="1" hangingPunct="1">
              <a:buFont typeface="Arial" charset="0"/>
              <a:buAutoNum type="alphaUcParenR"/>
            </a:pPr>
            <a:r>
              <a:rPr lang="en-US" sz="3200" dirty="0"/>
              <a:t> </a:t>
            </a:r>
            <a:r>
              <a:rPr lang="en-US" sz="3200" b="1" dirty="0"/>
              <a:t>J</a:t>
            </a:r>
            <a:r>
              <a:rPr lang="en-US" sz="3200" b="1" baseline="-25000" dirty="0"/>
              <a:t>B</a:t>
            </a:r>
            <a:r>
              <a:rPr lang="en-US" sz="3200" dirty="0"/>
              <a:t> points anti-parallel to I</a:t>
            </a:r>
          </a:p>
          <a:p>
            <a:pPr eaLnBrk="1" hangingPunct="1">
              <a:buFont typeface="Arial" charset="0"/>
              <a:buAutoNum type="alphaUcParenR"/>
            </a:pPr>
            <a:r>
              <a:rPr lang="en-US" sz="3200" dirty="0" smtClean="0"/>
              <a:t> It’s zero! </a:t>
            </a:r>
          </a:p>
          <a:p>
            <a:pPr eaLnBrk="1" hangingPunct="1">
              <a:buFont typeface="Arial" charset="0"/>
              <a:buAutoNum type="alphaUcParenR"/>
            </a:pPr>
            <a:r>
              <a:rPr lang="en-US" sz="3200" dirty="0" smtClean="0"/>
              <a:t>Other</a:t>
            </a:r>
            <a:r>
              <a:rPr lang="en-US" sz="3200" dirty="0"/>
              <a:t>/not sure</a:t>
            </a:r>
          </a:p>
        </p:txBody>
      </p:sp>
    </p:spTree>
    <p:extLst>
      <p:ext uri="{BB962C8B-B14F-4D97-AF65-F5344CB8AC3E}">
        <p14:creationId xmlns:p14="http://schemas.microsoft.com/office/powerpoint/2010/main" val="98857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762000"/>
            <a:ext cx="8229600" cy="1143000"/>
          </a:xfrm>
        </p:spPr>
        <p:txBody>
          <a:bodyPr/>
          <a:lstStyle/>
          <a:p>
            <a:pPr algn="l"/>
            <a:r>
              <a:rPr lang="en-US" sz="3200" dirty="0">
                <a:latin typeface="Calibri" charset="0"/>
              </a:rPr>
              <a:t>A very long aluminum (paramagnetic!) rod carries a uniformly distributed current I along the +z direction. </a:t>
            </a:r>
            <a:br>
              <a:rPr lang="en-US" sz="3200" dirty="0">
                <a:latin typeface="Calibri" charset="0"/>
              </a:rPr>
            </a:br>
            <a:r>
              <a:rPr lang="en-US" sz="3200" dirty="0">
                <a:solidFill>
                  <a:srgbClr val="660066"/>
                </a:solidFill>
                <a:latin typeface="Calibri" charset="0"/>
              </a:rPr>
              <a:t>What is the direction of the bound </a:t>
            </a:r>
            <a:r>
              <a:rPr lang="en-US" sz="3200" b="1" dirty="0">
                <a:solidFill>
                  <a:srgbClr val="660066"/>
                </a:solidFill>
                <a:latin typeface="Calibri" charset="0"/>
              </a:rPr>
              <a:t>surface </a:t>
            </a:r>
            <a:r>
              <a:rPr lang="en-US" sz="3200" dirty="0">
                <a:solidFill>
                  <a:srgbClr val="660066"/>
                </a:solidFill>
                <a:latin typeface="Calibri" charset="0"/>
              </a:rPr>
              <a:t>current?</a:t>
            </a:r>
            <a:endParaRPr lang="en-US" dirty="0">
              <a:solidFill>
                <a:srgbClr val="660066"/>
              </a:solidFill>
              <a:latin typeface="Calibri" charset="0"/>
            </a:endParaRPr>
          </a:p>
        </p:txBody>
      </p:sp>
      <p:sp>
        <p:nvSpPr>
          <p:cNvPr id="79874" name="Text Box 4"/>
          <p:cNvSpPr txBox="1">
            <a:spLocks noChangeArrowheads="1"/>
          </p:cNvSpPr>
          <p:nvPr/>
        </p:nvSpPr>
        <p:spPr bwMode="auto">
          <a:xfrm>
            <a:off x="685800" y="2849563"/>
            <a:ext cx="580707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AutoNum type="alphaUcParenR"/>
            </a:pPr>
            <a:r>
              <a:rPr lang="en-US" sz="3200" dirty="0"/>
              <a:t> </a:t>
            </a:r>
            <a:r>
              <a:rPr lang="en-US" sz="3200" b="1" dirty="0"/>
              <a:t>K</a:t>
            </a:r>
            <a:r>
              <a:rPr lang="en-US" sz="3200" b="1" baseline="-25000" dirty="0"/>
              <a:t>B</a:t>
            </a:r>
            <a:r>
              <a:rPr lang="en-US" sz="3200" dirty="0"/>
              <a:t> points parallel to I</a:t>
            </a:r>
          </a:p>
          <a:p>
            <a:pPr eaLnBrk="1" hangingPunct="1">
              <a:buFont typeface="Arial" charset="0"/>
              <a:buAutoNum type="alphaUcParenR"/>
            </a:pPr>
            <a:r>
              <a:rPr lang="en-US" sz="3200" dirty="0"/>
              <a:t> </a:t>
            </a:r>
            <a:r>
              <a:rPr lang="en-US" sz="3200" b="1" dirty="0"/>
              <a:t>K</a:t>
            </a:r>
            <a:r>
              <a:rPr lang="en-US" sz="3200" b="1" baseline="-25000" dirty="0"/>
              <a:t>B</a:t>
            </a:r>
            <a:r>
              <a:rPr lang="en-US" sz="3200" dirty="0"/>
              <a:t> points anti-parallel to I</a:t>
            </a:r>
          </a:p>
          <a:p>
            <a:pPr eaLnBrk="1" hangingPunct="1">
              <a:buFont typeface="Arial" charset="0"/>
              <a:buAutoNum type="alphaUcParenR"/>
            </a:pPr>
            <a:r>
              <a:rPr lang="en-US" sz="3200" dirty="0"/>
              <a:t> Other/not sure</a:t>
            </a:r>
          </a:p>
        </p:txBody>
      </p:sp>
      <p:graphicFrame>
        <p:nvGraphicFramePr>
          <p:cNvPr id="79875" name="Object 1024"/>
          <p:cNvGraphicFramePr>
            <a:graphicFrameLocks noChangeAspect="1"/>
          </p:cNvGraphicFramePr>
          <p:nvPr/>
        </p:nvGraphicFramePr>
        <p:xfrm>
          <a:off x="5878513" y="2465388"/>
          <a:ext cx="2884487" cy="409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1" name="Picture" r:id="rId4" imgW="17371429" imgH="19911111" progId="Word.Picture.8">
                  <p:embed/>
                </p:oleObj>
              </mc:Choice>
              <mc:Fallback>
                <p:oleObj name="Picture" r:id="rId4" imgW="17371429" imgH="19911111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9209"/>
                      <a:stretch>
                        <a:fillRect/>
                      </a:stretch>
                    </p:blipFill>
                    <p:spPr bwMode="auto">
                      <a:xfrm>
                        <a:off x="5878513" y="2465388"/>
                        <a:ext cx="2884487" cy="409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6" name="Text Box 6"/>
          <p:cNvSpPr txBox="1">
            <a:spLocks noChangeArrowheads="1"/>
          </p:cNvSpPr>
          <p:nvPr/>
        </p:nvSpPr>
        <p:spPr bwMode="auto">
          <a:xfrm>
            <a:off x="215900" y="168275"/>
            <a:ext cx="6223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ea typeface="ヒラギノ角ゴ Pro W3" charset="0"/>
                <a:cs typeface="ヒラギノ角ゴ Pro W3" charset="0"/>
              </a:rPr>
              <a:t>6.9b</a:t>
            </a:r>
          </a:p>
        </p:txBody>
      </p:sp>
    </p:spTree>
    <p:extLst>
      <p:ext uri="{BB962C8B-B14F-4D97-AF65-F5344CB8AC3E}">
        <p14:creationId xmlns:p14="http://schemas.microsoft.com/office/powerpoint/2010/main" val="414240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/>
          </p:cNvSpPr>
          <p:nvPr>
            <p:ph type="title" idx="4294967295"/>
          </p:nvPr>
        </p:nvSpPr>
        <p:spPr>
          <a:xfrm>
            <a:off x="990600" y="685800"/>
            <a:ext cx="7505700" cy="1143000"/>
          </a:xfrm>
        </p:spPr>
        <p:txBody>
          <a:bodyPr/>
          <a:lstStyle/>
          <a:p>
            <a:pPr algn="l"/>
            <a:r>
              <a:rPr lang="en-US" sz="3200" dirty="0" smtClean="0">
                <a:latin typeface="Calibri" charset="0"/>
              </a:rPr>
              <a:t>Summary: </a:t>
            </a:r>
            <a:br>
              <a:rPr lang="en-US" sz="3200" dirty="0" smtClean="0">
                <a:latin typeface="Calibri" charset="0"/>
              </a:rPr>
            </a:br>
            <a:r>
              <a:rPr lang="en-US" sz="3200" dirty="0" smtClean="0">
                <a:latin typeface="Calibri" charset="0"/>
              </a:rPr>
              <a:t>A </a:t>
            </a:r>
            <a:r>
              <a:rPr lang="en-US" sz="3200" dirty="0">
                <a:latin typeface="Calibri" charset="0"/>
              </a:rPr>
              <a:t>very long aluminum (paramagnetic!) rod carries a uniformly distributed current I along the +z direction. </a:t>
            </a:r>
            <a:br>
              <a:rPr lang="en-US" sz="3200" dirty="0">
                <a:latin typeface="Calibri" charset="0"/>
              </a:rPr>
            </a:br>
            <a:endParaRPr lang="en-US" dirty="0">
              <a:latin typeface="Calibri" charset="0"/>
            </a:endParaRPr>
          </a:p>
        </p:txBody>
      </p:sp>
      <p:graphicFrame>
        <p:nvGraphicFramePr>
          <p:cNvPr id="81922" name="Object 1024"/>
          <p:cNvGraphicFramePr>
            <a:graphicFrameLocks noChangeAspect="1"/>
          </p:cNvGraphicFramePr>
          <p:nvPr/>
        </p:nvGraphicFramePr>
        <p:xfrm>
          <a:off x="5334000" y="2214563"/>
          <a:ext cx="3602038" cy="457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5" name="Picture" r:id="rId4" imgW="17371429" imgH="19911111" progId="Word.Picture.8">
                  <p:embed/>
                </p:oleObj>
              </mc:Choice>
              <mc:Fallback>
                <p:oleObj name="Picture" r:id="rId4" imgW="17371429" imgH="19911111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9698"/>
                      <a:stretch>
                        <a:fillRect/>
                      </a:stretch>
                    </p:blipFill>
                    <p:spPr bwMode="auto">
                      <a:xfrm>
                        <a:off x="5334000" y="2214563"/>
                        <a:ext cx="3602038" cy="457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3" name="Text Box 5"/>
          <p:cNvSpPr txBox="1">
            <a:spLocks noChangeArrowheads="1"/>
          </p:cNvSpPr>
          <p:nvPr/>
        </p:nvSpPr>
        <p:spPr bwMode="auto">
          <a:xfrm>
            <a:off x="685800" y="2849563"/>
            <a:ext cx="58070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None/>
            </a:pPr>
            <a:endParaRPr lang="en-US" sz="3200" dirty="0"/>
          </a:p>
          <a:p>
            <a:pPr eaLnBrk="1" hangingPunct="1">
              <a:buFont typeface="Arial" charset="0"/>
              <a:buNone/>
            </a:pPr>
            <a:r>
              <a:rPr lang="en-US" sz="3200" b="1" dirty="0" smtClean="0"/>
              <a:t>J</a:t>
            </a:r>
            <a:r>
              <a:rPr lang="en-US" sz="3200" b="1" baseline="-25000" dirty="0" smtClean="0"/>
              <a:t>B</a:t>
            </a:r>
            <a:r>
              <a:rPr lang="en-US" sz="3200" b="1" dirty="0" smtClean="0"/>
              <a:t> </a:t>
            </a:r>
            <a:r>
              <a:rPr lang="en-US" sz="3200" dirty="0" smtClean="0"/>
              <a:t>points parallel to I </a:t>
            </a:r>
          </a:p>
          <a:p>
            <a:pPr eaLnBrk="1" hangingPunct="1">
              <a:buFont typeface="Arial" charset="0"/>
              <a:buNone/>
            </a:pPr>
            <a:r>
              <a:rPr lang="en-US" sz="3200" b="1" dirty="0" smtClean="0"/>
              <a:t>K</a:t>
            </a:r>
            <a:r>
              <a:rPr lang="en-US" sz="3200" b="1" baseline="-25000" dirty="0" smtClean="0"/>
              <a:t>B</a:t>
            </a:r>
            <a:r>
              <a:rPr lang="en-US" sz="3200" dirty="0" smtClean="0"/>
              <a:t> </a:t>
            </a:r>
            <a:r>
              <a:rPr lang="en-US" sz="3200" dirty="0"/>
              <a:t>points anti-parallel to </a:t>
            </a:r>
            <a:r>
              <a:rPr lang="en-US" sz="3200" dirty="0" smtClean="0"/>
              <a:t>I</a:t>
            </a:r>
            <a:endParaRPr lang="en-US" sz="3200" dirty="0"/>
          </a:p>
          <a:p>
            <a:pPr eaLnBrk="1" hangingPunct="1">
              <a:buFont typeface="Arial" charset="0"/>
              <a:buNone/>
            </a:pP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20134" y="5350934"/>
            <a:ext cx="4707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bound current vanishes, conservation of charge!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956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8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289147"/>
              </p:ext>
            </p:extLst>
          </p:nvPr>
        </p:nvGraphicFramePr>
        <p:xfrm>
          <a:off x="6661459" y="2598737"/>
          <a:ext cx="2482541" cy="3149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6" name="Picture" r:id="rId4" imgW="4343400" imgH="4978400" progId="Word.Picture.8">
                  <p:embed/>
                </p:oleObj>
              </mc:Choice>
              <mc:Fallback>
                <p:oleObj name="Picture" r:id="rId4" imgW="4343400" imgH="49784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r="9698"/>
                      <a:stretch>
                        <a:fillRect/>
                      </a:stretch>
                    </p:blipFill>
                    <p:spPr bwMode="auto">
                      <a:xfrm>
                        <a:off x="6661459" y="2598737"/>
                        <a:ext cx="2482541" cy="31491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19" name="Text Box 1031"/>
          <p:cNvSpPr txBox="1">
            <a:spLocks noChangeArrowheads="1"/>
          </p:cNvSpPr>
          <p:nvPr/>
        </p:nvSpPr>
        <p:spPr bwMode="auto">
          <a:xfrm>
            <a:off x="2870201" y="2978149"/>
            <a:ext cx="3987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sz="3200" dirty="0" smtClean="0"/>
              <a:t>A) All 4 flip </a:t>
            </a:r>
          </a:p>
          <a:p>
            <a:pPr eaLnBrk="1" hangingPunct="1">
              <a:buFont typeface="Arial" charset="0"/>
              <a:buNone/>
            </a:pPr>
            <a:r>
              <a:rPr lang="en-US" sz="3200" dirty="0" smtClean="0"/>
              <a:t>B) 3 of the 4 flip</a:t>
            </a:r>
          </a:p>
          <a:p>
            <a:pPr eaLnBrk="1" hangingPunct="1">
              <a:buFont typeface="Arial" charset="0"/>
              <a:buNone/>
            </a:pPr>
            <a:r>
              <a:rPr lang="en-US" sz="3200" dirty="0" smtClean="0"/>
              <a:t>C) 2 of the 4 flip</a:t>
            </a:r>
          </a:p>
          <a:p>
            <a:pPr eaLnBrk="1" hangingPunct="1">
              <a:buFont typeface="Arial" charset="0"/>
              <a:buNone/>
            </a:pPr>
            <a:r>
              <a:rPr lang="en-US" sz="3200" dirty="0" smtClean="0"/>
              <a:t>D) 1 of them flips</a:t>
            </a:r>
          </a:p>
          <a:p>
            <a:pPr eaLnBrk="1" hangingPunct="1">
              <a:buFont typeface="Arial" charset="0"/>
              <a:buNone/>
            </a:pPr>
            <a:r>
              <a:rPr lang="en-US" sz="3200" dirty="0" smtClean="0"/>
              <a:t>E) None of them flips</a:t>
            </a:r>
            <a:endParaRPr lang="en-US" sz="3200" dirty="0"/>
          </a:p>
        </p:txBody>
      </p:sp>
      <p:sp>
        <p:nvSpPr>
          <p:cNvPr id="86020" name="Text Box 1032"/>
          <p:cNvSpPr txBox="1">
            <a:spLocks noChangeArrowheads="1"/>
          </p:cNvSpPr>
          <p:nvPr/>
        </p:nvSpPr>
        <p:spPr bwMode="auto">
          <a:xfrm>
            <a:off x="139700" y="152400"/>
            <a:ext cx="62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ea typeface="ヒラギノ角ゴ Pro W3" charset="0"/>
                <a:cs typeface="ヒラギノ角ゴ Pro W3" charset="0"/>
              </a:rPr>
              <a:t>6.8</a:t>
            </a:r>
          </a:p>
        </p:txBody>
      </p:sp>
      <p:graphicFrame>
        <p:nvGraphicFramePr>
          <p:cNvPr id="6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527600"/>
              </p:ext>
            </p:extLst>
          </p:nvPr>
        </p:nvGraphicFramePr>
        <p:xfrm>
          <a:off x="0" y="2318280"/>
          <a:ext cx="2743200" cy="348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7" name="Picture" r:id="rId6" imgW="17371429" imgH="19911111" progId="Word.Picture.8">
                  <p:embed/>
                </p:oleObj>
              </mc:Choice>
              <mc:Fallback>
                <p:oleObj name="Picture" r:id="rId6" imgW="17371429" imgH="19911111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9698"/>
                      <a:stretch>
                        <a:fillRect/>
                      </a:stretch>
                    </p:blipFill>
                    <p:spPr bwMode="auto">
                      <a:xfrm>
                        <a:off x="0" y="2318280"/>
                        <a:ext cx="2743200" cy="348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031"/>
          <p:cNvSpPr txBox="1">
            <a:spLocks noChangeArrowheads="1"/>
          </p:cNvSpPr>
          <p:nvPr/>
        </p:nvSpPr>
        <p:spPr bwMode="auto">
          <a:xfrm>
            <a:off x="152401" y="5907617"/>
            <a:ext cx="3302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sz="3200" dirty="0" smtClean="0"/>
              <a:t>The “</a:t>
            </a:r>
            <a:r>
              <a:rPr lang="en-US" sz="3200" dirty="0" err="1" smtClean="0"/>
              <a:t>para</a:t>
            </a:r>
            <a:r>
              <a:rPr lang="en-US" sz="3200" dirty="0" smtClean="0"/>
              <a:t>” case</a:t>
            </a:r>
            <a:endParaRPr lang="en-US" sz="3200" dirty="0"/>
          </a:p>
        </p:txBody>
      </p:sp>
      <p:sp>
        <p:nvSpPr>
          <p:cNvPr id="8" name="Text Box 1031"/>
          <p:cNvSpPr txBox="1">
            <a:spLocks noChangeArrowheads="1"/>
          </p:cNvSpPr>
          <p:nvPr/>
        </p:nvSpPr>
        <p:spPr bwMode="auto">
          <a:xfrm>
            <a:off x="6248409" y="5822950"/>
            <a:ext cx="2895591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sz="3200" dirty="0" smtClean="0"/>
              <a:t>The “</a:t>
            </a:r>
            <a:r>
              <a:rPr lang="en-US" sz="3200" dirty="0" err="1" smtClean="0"/>
              <a:t>dia</a:t>
            </a:r>
            <a:r>
              <a:rPr lang="en-US" sz="3200" dirty="0" smtClean="0"/>
              <a:t>” case</a:t>
            </a:r>
            <a:endParaRPr lang="en-US" sz="3200" dirty="0"/>
          </a:p>
        </p:txBody>
      </p:sp>
      <p:sp>
        <p:nvSpPr>
          <p:cNvPr id="9" name="Rectangle 1026"/>
          <p:cNvSpPr txBox="1">
            <a:spLocks/>
          </p:cNvSpPr>
          <p:nvPr/>
        </p:nvSpPr>
        <p:spPr bwMode="auto">
          <a:xfrm>
            <a:off x="1092200" y="719667"/>
            <a:ext cx="7848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/>
            <a:r>
              <a:rPr lang="en-US" sz="3200" smtClean="0">
                <a:solidFill>
                  <a:schemeClr val="tx1"/>
                </a:solidFill>
                <a:latin typeface="Calibri" charset="0"/>
              </a:rPr>
              <a:t>What if that long rod (the wire) was made of copper (diamagnetic!) instead.  </a:t>
            </a:r>
            <a:r>
              <a:rPr lang="en-US" sz="3200" smtClean="0">
                <a:solidFill>
                  <a:srgbClr val="660066"/>
                </a:solidFill>
                <a:latin typeface="Calibri" charset="0"/>
              </a:rPr>
              <a:t>Of B, M, H, and J_bound, which ones “flip sign”? </a:t>
            </a:r>
            <a:endParaRPr lang="en-US" dirty="0">
              <a:solidFill>
                <a:srgbClr val="660066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27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026"/>
          <p:cNvSpPr>
            <a:spLocks noGrp="1"/>
          </p:cNvSpPr>
          <p:nvPr>
            <p:ph type="title" idx="4294967295"/>
          </p:nvPr>
        </p:nvSpPr>
        <p:spPr>
          <a:xfrm>
            <a:off x="1092200" y="719667"/>
            <a:ext cx="7848600" cy="1143000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tx1"/>
                </a:solidFill>
                <a:latin typeface="Calibri" charset="0"/>
              </a:rPr>
              <a:t>What if that long rod (the wire) was made of copper (diamagnetic</a:t>
            </a:r>
            <a:r>
              <a:rPr lang="en-US" sz="3200" dirty="0">
                <a:solidFill>
                  <a:schemeClr val="tx1"/>
                </a:solidFill>
                <a:latin typeface="Calibri" charset="0"/>
              </a:rPr>
              <a:t>!) </a:t>
            </a:r>
            <a:r>
              <a:rPr lang="en-US" sz="3200" dirty="0" smtClean="0">
                <a:solidFill>
                  <a:schemeClr val="tx1"/>
                </a:solidFill>
                <a:latin typeface="Calibri" charset="0"/>
              </a:rPr>
              <a:t>instead.  </a:t>
            </a:r>
            <a:r>
              <a:rPr lang="en-US" sz="3200" dirty="0" smtClean="0">
                <a:solidFill>
                  <a:srgbClr val="660066"/>
                </a:solidFill>
                <a:latin typeface="Calibri" charset="0"/>
              </a:rPr>
              <a:t>Of B, M, H, and </a:t>
            </a:r>
            <a:r>
              <a:rPr lang="en-US" sz="3200" dirty="0" err="1" smtClean="0">
                <a:solidFill>
                  <a:srgbClr val="660066"/>
                </a:solidFill>
                <a:latin typeface="Calibri" charset="0"/>
              </a:rPr>
              <a:t>J_bound</a:t>
            </a:r>
            <a:r>
              <a:rPr lang="en-US" sz="3200" dirty="0" smtClean="0">
                <a:solidFill>
                  <a:srgbClr val="660066"/>
                </a:solidFill>
                <a:latin typeface="Calibri" charset="0"/>
              </a:rPr>
              <a:t>, which ones “flip sign”? </a:t>
            </a:r>
            <a:endParaRPr lang="en-US" dirty="0">
              <a:solidFill>
                <a:srgbClr val="660066"/>
              </a:solidFill>
              <a:latin typeface="Calibri" charset="0"/>
            </a:endParaRPr>
          </a:p>
        </p:txBody>
      </p:sp>
      <p:sp>
        <p:nvSpPr>
          <p:cNvPr id="86019" name="Text Box 1031"/>
          <p:cNvSpPr txBox="1">
            <a:spLocks noChangeArrowheads="1"/>
          </p:cNvSpPr>
          <p:nvPr/>
        </p:nvSpPr>
        <p:spPr bwMode="auto">
          <a:xfrm>
            <a:off x="2870201" y="2978149"/>
            <a:ext cx="3987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sz="3200" dirty="0" smtClean="0"/>
              <a:t>A) All 4 flip </a:t>
            </a:r>
          </a:p>
          <a:p>
            <a:pPr eaLnBrk="1" hangingPunct="1">
              <a:buFont typeface="Arial" charset="0"/>
              <a:buNone/>
            </a:pPr>
            <a:r>
              <a:rPr lang="en-US" sz="3200" dirty="0" smtClean="0"/>
              <a:t>B) 3 of the 4 flip</a:t>
            </a:r>
          </a:p>
          <a:p>
            <a:pPr eaLnBrk="1" hangingPunct="1">
              <a:buFont typeface="Arial" charset="0"/>
              <a:buNone/>
            </a:pPr>
            <a:r>
              <a:rPr lang="en-US" sz="3200" dirty="0" smtClean="0"/>
              <a:t>C) 2 of the 4 flip</a:t>
            </a:r>
          </a:p>
          <a:p>
            <a:pPr eaLnBrk="1" hangingPunct="1">
              <a:buFont typeface="Arial" charset="0"/>
              <a:buNone/>
            </a:pPr>
            <a:r>
              <a:rPr lang="en-US" sz="3200" dirty="0" smtClean="0"/>
              <a:t>D) 1 of them flips</a:t>
            </a:r>
          </a:p>
          <a:p>
            <a:pPr eaLnBrk="1" hangingPunct="1">
              <a:buFont typeface="Arial" charset="0"/>
              <a:buNone/>
            </a:pPr>
            <a:r>
              <a:rPr lang="en-US" sz="3200" dirty="0" smtClean="0"/>
              <a:t>E) None of them flips</a:t>
            </a:r>
            <a:endParaRPr lang="en-US" sz="3200" dirty="0"/>
          </a:p>
        </p:txBody>
      </p:sp>
      <p:sp>
        <p:nvSpPr>
          <p:cNvPr id="86020" name="Text Box 1032"/>
          <p:cNvSpPr txBox="1">
            <a:spLocks noChangeArrowheads="1"/>
          </p:cNvSpPr>
          <p:nvPr/>
        </p:nvSpPr>
        <p:spPr bwMode="auto">
          <a:xfrm>
            <a:off x="139700" y="152400"/>
            <a:ext cx="62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ea typeface="ヒラギノ角ゴ Pro W3" charset="0"/>
                <a:cs typeface="ヒラギノ角ゴ Pro W3" charset="0"/>
              </a:rPr>
              <a:t>6.8</a:t>
            </a:r>
          </a:p>
        </p:txBody>
      </p:sp>
      <p:graphicFrame>
        <p:nvGraphicFramePr>
          <p:cNvPr id="6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021020"/>
              </p:ext>
            </p:extLst>
          </p:nvPr>
        </p:nvGraphicFramePr>
        <p:xfrm>
          <a:off x="0" y="2318280"/>
          <a:ext cx="2743200" cy="348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90" name="Picture" r:id="rId4" imgW="17371429" imgH="19911111" progId="Word.Picture.8">
                  <p:embed/>
                </p:oleObj>
              </mc:Choice>
              <mc:Fallback>
                <p:oleObj name="Picture" r:id="rId4" imgW="17371429" imgH="19911111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9698"/>
                      <a:stretch>
                        <a:fillRect/>
                      </a:stretch>
                    </p:blipFill>
                    <p:spPr bwMode="auto">
                      <a:xfrm>
                        <a:off x="0" y="2318280"/>
                        <a:ext cx="2743200" cy="348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031"/>
          <p:cNvSpPr txBox="1">
            <a:spLocks noChangeArrowheads="1"/>
          </p:cNvSpPr>
          <p:nvPr/>
        </p:nvSpPr>
        <p:spPr bwMode="auto">
          <a:xfrm>
            <a:off x="152401" y="5907617"/>
            <a:ext cx="3302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sz="3200" dirty="0" smtClean="0"/>
              <a:t>The “</a:t>
            </a:r>
            <a:r>
              <a:rPr lang="en-US" sz="3200" dirty="0" err="1" smtClean="0"/>
              <a:t>para</a:t>
            </a:r>
            <a:r>
              <a:rPr lang="en-US" sz="3200" dirty="0" smtClean="0"/>
              <a:t>” case</a:t>
            </a:r>
            <a:endParaRPr lang="en-US" sz="3200" dirty="0"/>
          </a:p>
        </p:txBody>
      </p:sp>
      <p:sp>
        <p:nvSpPr>
          <p:cNvPr id="8" name="Text Box 1031"/>
          <p:cNvSpPr txBox="1">
            <a:spLocks noChangeArrowheads="1"/>
          </p:cNvSpPr>
          <p:nvPr/>
        </p:nvSpPr>
        <p:spPr bwMode="auto">
          <a:xfrm>
            <a:off x="6231469" y="5839883"/>
            <a:ext cx="3302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sz="3200" dirty="0" smtClean="0"/>
              <a:t>The “</a:t>
            </a:r>
            <a:r>
              <a:rPr lang="en-US" sz="3200" dirty="0" err="1" smtClean="0"/>
              <a:t>dia</a:t>
            </a:r>
            <a:r>
              <a:rPr lang="en-US" sz="3200" dirty="0" smtClean="0"/>
              <a:t>” case</a:t>
            </a:r>
            <a:endParaRPr lang="en-US" sz="3200" dirty="0"/>
          </a:p>
        </p:txBody>
      </p:sp>
      <p:graphicFrame>
        <p:nvGraphicFramePr>
          <p:cNvPr id="9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568096"/>
              </p:ext>
            </p:extLst>
          </p:nvPr>
        </p:nvGraphicFramePr>
        <p:xfrm>
          <a:off x="6388285" y="2387600"/>
          <a:ext cx="2723177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91" name="Picture" r:id="rId6" imgW="4343400" imgH="4978400" progId="Word.Picture.8">
                  <p:embed/>
                </p:oleObj>
              </mc:Choice>
              <mc:Fallback>
                <p:oleObj name="Picture" r:id="rId6" imgW="4343400" imgH="49784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 r="9698"/>
                      <a:stretch>
                        <a:fillRect/>
                      </a:stretch>
                    </p:blipFill>
                    <p:spPr bwMode="auto">
                      <a:xfrm>
                        <a:off x="6388285" y="2387600"/>
                        <a:ext cx="2723177" cy="345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355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89" name="Object 1024"/>
          <p:cNvGraphicFramePr>
            <a:graphicFrameLocks noChangeAspect="1"/>
          </p:cNvGraphicFramePr>
          <p:nvPr/>
        </p:nvGraphicFramePr>
        <p:xfrm>
          <a:off x="5878513" y="2465388"/>
          <a:ext cx="2884487" cy="409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9" name="Picture" r:id="rId4" imgW="17371429" imgH="19911111" progId="Word.Picture.8">
                  <p:embed/>
                </p:oleObj>
              </mc:Choice>
              <mc:Fallback>
                <p:oleObj name="Picture" r:id="rId4" imgW="17371429" imgH="19911111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9209"/>
                      <a:stretch>
                        <a:fillRect/>
                      </a:stretch>
                    </p:blipFill>
                    <p:spPr bwMode="auto">
                      <a:xfrm>
                        <a:off x="5878513" y="2465388"/>
                        <a:ext cx="2884487" cy="409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0" name="Rectangle 2"/>
          <p:cNvSpPr>
            <a:spLocks noGrp="1"/>
          </p:cNvSpPr>
          <p:nvPr>
            <p:ph type="title" idx="4294967295"/>
          </p:nvPr>
        </p:nvSpPr>
        <p:spPr>
          <a:xfrm>
            <a:off x="685800" y="990600"/>
            <a:ext cx="8305800" cy="1143000"/>
          </a:xfrm>
        </p:spPr>
        <p:txBody>
          <a:bodyPr/>
          <a:lstStyle/>
          <a:p>
            <a:pPr algn="l"/>
            <a:r>
              <a:rPr lang="en-US" sz="3200" dirty="0">
                <a:latin typeface="Calibri" charset="0"/>
              </a:rPr>
              <a:t>A solid cylinder has uniform magnetization </a:t>
            </a:r>
            <a:r>
              <a:rPr lang="en-US" sz="3200" b="1" dirty="0">
                <a:latin typeface="Calibri" charset="0"/>
              </a:rPr>
              <a:t>M </a:t>
            </a:r>
            <a:r>
              <a:rPr lang="en-US" sz="3200" dirty="0">
                <a:latin typeface="Calibri" charset="0"/>
              </a:rPr>
              <a:t>throughout the volume in the x direction as shown</a:t>
            </a:r>
            <a:r>
              <a:rPr lang="en-US" sz="3200" dirty="0">
                <a:solidFill>
                  <a:srgbClr val="660066"/>
                </a:solidFill>
                <a:latin typeface="Calibri" charset="0"/>
              </a:rPr>
              <a:t>. What's the magnitude of the total magnetic dipole moment of the cylinder?</a:t>
            </a:r>
            <a:endParaRPr lang="en-US" dirty="0">
              <a:solidFill>
                <a:srgbClr val="660066"/>
              </a:solidFill>
              <a:latin typeface="Calibri" charset="0"/>
            </a:endParaRPr>
          </a:p>
        </p:txBody>
      </p:sp>
      <p:sp>
        <p:nvSpPr>
          <p:cNvPr id="63491" name="Text Box 10"/>
          <p:cNvSpPr txBox="1">
            <a:spLocks noChangeArrowheads="1"/>
          </p:cNvSpPr>
          <p:nvPr/>
        </p:nvSpPr>
        <p:spPr bwMode="auto">
          <a:xfrm>
            <a:off x="517525" y="3000375"/>
            <a:ext cx="481647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/>
            <a:r>
              <a:rPr lang="en-US" sz="3200" dirty="0" smtClean="0">
                <a:latin typeface="Symbol" charset="0"/>
                <a:sym typeface="Symbol" charset="0"/>
              </a:rPr>
              <a:t>A) </a:t>
            </a:r>
            <a:r>
              <a:rPr lang="en-US" sz="3200" dirty="0"/>
              <a:t>R</a:t>
            </a:r>
            <a:r>
              <a:rPr lang="en-US" sz="3200" baseline="30000" dirty="0"/>
              <a:t>2 </a:t>
            </a:r>
            <a:r>
              <a:rPr lang="en-US" sz="3200" dirty="0"/>
              <a:t>L </a:t>
            </a:r>
            <a:r>
              <a:rPr lang="en-US" sz="3200" dirty="0" smtClean="0"/>
              <a:t>M</a:t>
            </a:r>
            <a:br>
              <a:rPr lang="en-US" sz="3200" dirty="0" smtClean="0"/>
            </a:br>
            <a:r>
              <a:rPr lang="en-US" sz="3200" dirty="0" smtClean="0"/>
              <a:t>B) 2</a:t>
            </a:r>
            <a:r>
              <a:rPr lang="en-US" sz="3200" dirty="0">
                <a:latin typeface="Symbol" charset="0"/>
                <a:sym typeface="Symbol" charset="0"/>
              </a:rPr>
              <a:t></a:t>
            </a:r>
            <a:r>
              <a:rPr lang="en-US" sz="3200" dirty="0"/>
              <a:t>R L </a:t>
            </a:r>
            <a:r>
              <a:rPr lang="en-US" sz="3200" dirty="0" smtClean="0"/>
              <a:t>M</a:t>
            </a:r>
            <a:br>
              <a:rPr lang="en-US" sz="3200" dirty="0" smtClean="0"/>
            </a:br>
            <a:r>
              <a:rPr lang="en-US" sz="3200" dirty="0" smtClean="0"/>
              <a:t>C) 2</a:t>
            </a:r>
            <a:r>
              <a:rPr lang="en-US" sz="3200" dirty="0">
                <a:latin typeface="Symbol" charset="0"/>
                <a:sym typeface="Symbol" charset="0"/>
              </a:rPr>
              <a:t></a:t>
            </a:r>
            <a:r>
              <a:rPr lang="en-US" sz="3200" dirty="0"/>
              <a:t>R </a:t>
            </a:r>
            <a:r>
              <a:rPr lang="en-US" sz="3200" dirty="0" smtClean="0"/>
              <a:t>M</a:t>
            </a:r>
            <a:br>
              <a:rPr lang="en-US" sz="3200" dirty="0" smtClean="0"/>
            </a:br>
            <a:r>
              <a:rPr lang="en-US" sz="3200" dirty="0" smtClean="0"/>
              <a:t>D) </a:t>
            </a:r>
            <a:r>
              <a:rPr lang="en-US" sz="3200" dirty="0" smtClean="0">
                <a:latin typeface="Symbol" charset="0"/>
                <a:sym typeface="Symbol" charset="0"/>
              </a:rPr>
              <a:t></a:t>
            </a:r>
            <a:r>
              <a:rPr lang="en-US" sz="3200" dirty="0"/>
              <a:t>R 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M</a:t>
            </a:r>
            <a:br>
              <a:rPr lang="en-US" sz="3200" dirty="0" smtClean="0"/>
            </a:br>
            <a:r>
              <a:rPr lang="en-US" sz="3200" dirty="0" smtClean="0"/>
              <a:t>E) Something else/ </a:t>
            </a:r>
            <a:br>
              <a:rPr lang="en-US" sz="3200" dirty="0" smtClean="0"/>
            </a:br>
            <a:r>
              <a:rPr lang="en-US" sz="3200" dirty="0" smtClean="0"/>
              <a:t>     it’s complicated!</a:t>
            </a:r>
            <a:endParaRPr lang="en-US" sz="3200" dirty="0"/>
          </a:p>
        </p:txBody>
      </p:sp>
      <p:sp>
        <p:nvSpPr>
          <p:cNvPr id="63492" name="Text Box 16"/>
          <p:cNvSpPr txBox="1">
            <a:spLocks noChangeArrowheads="1"/>
          </p:cNvSpPr>
          <p:nvPr/>
        </p:nvSpPr>
        <p:spPr bwMode="auto">
          <a:xfrm>
            <a:off x="103188" y="61913"/>
            <a:ext cx="798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ea typeface="ヒラギノ角ゴ Pro W3" charset="0"/>
                <a:cs typeface="ヒラギノ角ゴ Pro W3" charset="0"/>
              </a:rPr>
              <a:t>6.4</a:t>
            </a:r>
          </a:p>
        </p:txBody>
      </p:sp>
    </p:spTree>
    <p:extLst>
      <p:ext uri="{BB962C8B-B14F-4D97-AF65-F5344CB8AC3E}">
        <p14:creationId xmlns:p14="http://schemas.microsoft.com/office/powerpoint/2010/main" val="272191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3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382629"/>
              </p:ext>
            </p:extLst>
          </p:nvPr>
        </p:nvGraphicFramePr>
        <p:xfrm>
          <a:off x="6259513" y="2397655"/>
          <a:ext cx="2884487" cy="409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3" name="Picture" r:id="rId4" imgW="17371429" imgH="19911111" progId="Word.Picture.8">
                  <p:embed/>
                </p:oleObj>
              </mc:Choice>
              <mc:Fallback>
                <p:oleObj name="Picture" r:id="rId4" imgW="17371429" imgH="19911111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9209"/>
                      <a:stretch>
                        <a:fillRect/>
                      </a:stretch>
                    </p:blipFill>
                    <p:spPr bwMode="auto">
                      <a:xfrm>
                        <a:off x="6259513" y="2397655"/>
                        <a:ext cx="2884487" cy="409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1" name="Rectangle 1026"/>
          <p:cNvSpPr>
            <a:spLocks noGrp="1"/>
          </p:cNvSpPr>
          <p:nvPr>
            <p:ph type="title" idx="4294967295"/>
          </p:nvPr>
        </p:nvSpPr>
        <p:spPr>
          <a:xfrm>
            <a:off x="685800" y="990600"/>
            <a:ext cx="8305800" cy="1143000"/>
          </a:xfrm>
        </p:spPr>
        <p:txBody>
          <a:bodyPr/>
          <a:lstStyle/>
          <a:p>
            <a:pPr algn="l"/>
            <a:r>
              <a:rPr lang="en-US" sz="3200" dirty="0">
                <a:latin typeface="Calibri" charset="0"/>
              </a:rPr>
              <a:t>A solid cylinder has uniform magnetization </a:t>
            </a:r>
            <a:r>
              <a:rPr lang="en-US" sz="3200" b="1" dirty="0">
                <a:latin typeface="Calibri" charset="0"/>
              </a:rPr>
              <a:t>M </a:t>
            </a:r>
            <a:r>
              <a:rPr lang="en-US" sz="3200" dirty="0">
                <a:latin typeface="Calibri" charset="0"/>
              </a:rPr>
              <a:t>throughout the volume in the z direction as shown. </a:t>
            </a:r>
            <a:r>
              <a:rPr lang="en-US" sz="3200" dirty="0">
                <a:solidFill>
                  <a:srgbClr val="660066"/>
                </a:solidFill>
                <a:latin typeface="Calibri" charset="0"/>
              </a:rPr>
              <a:t>Where do bound currents show up?</a:t>
            </a:r>
            <a:endParaRPr lang="en-US" dirty="0">
              <a:solidFill>
                <a:srgbClr val="660066"/>
              </a:solidFill>
              <a:latin typeface="Calibri" charset="0"/>
            </a:endParaRPr>
          </a:p>
        </p:txBody>
      </p:sp>
      <p:sp>
        <p:nvSpPr>
          <p:cNvPr id="61442" name="Text Box 1027"/>
          <p:cNvSpPr txBox="1">
            <a:spLocks noChangeArrowheads="1"/>
          </p:cNvSpPr>
          <p:nvPr/>
        </p:nvSpPr>
        <p:spPr bwMode="auto">
          <a:xfrm>
            <a:off x="669925" y="3000375"/>
            <a:ext cx="580707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AutoNum type="alphaUcParenR"/>
            </a:pPr>
            <a:r>
              <a:rPr lang="en-US" sz="3200" dirty="0">
                <a:latin typeface="Symbol" charset="0"/>
                <a:sym typeface="Symbol" charset="0"/>
              </a:rPr>
              <a:t></a:t>
            </a:r>
            <a:r>
              <a:rPr lang="en-US" sz="3200" dirty="0"/>
              <a:t>Everywhere: throughout the volume and on all surfaces</a:t>
            </a:r>
          </a:p>
          <a:p>
            <a:pPr eaLnBrk="1" hangingPunct="1">
              <a:buFont typeface="Arial" charset="0"/>
              <a:buAutoNum type="alphaUcParenR"/>
            </a:pPr>
            <a:r>
              <a:rPr lang="en-US" sz="3200" dirty="0"/>
              <a:t> Volume only, not surface</a:t>
            </a:r>
          </a:p>
          <a:p>
            <a:pPr eaLnBrk="1" hangingPunct="1">
              <a:buFont typeface="Arial" charset="0"/>
              <a:buAutoNum type="alphaUcParenR"/>
            </a:pPr>
            <a:r>
              <a:rPr lang="en-US" sz="3200" dirty="0"/>
              <a:t> Top/bottom surface only</a:t>
            </a:r>
          </a:p>
          <a:p>
            <a:pPr eaLnBrk="1" hangingPunct="1">
              <a:buFont typeface="Arial" charset="0"/>
              <a:buAutoNum type="alphaUcParenR"/>
            </a:pPr>
            <a:r>
              <a:rPr lang="en-US" sz="3200" dirty="0">
                <a:latin typeface="Symbol" charset="0"/>
                <a:sym typeface="Symbol" charset="0"/>
              </a:rPr>
              <a:t></a:t>
            </a:r>
            <a:r>
              <a:rPr lang="en-US" sz="3200" dirty="0"/>
              <a:t>Side (rounded) surface only</a:t>
            </a:r>
          </a:p>
          <a:p>
            <a:pPr eaLnBrk="1" hangingPunct="1">
              <a:buFont typeface="Arial" charset="0"/>
              <a:buAutoNum type="alphaUcParenR"/>
            </a:pPr>
            <a:r>
              <a:rPr lang="en-US" sz="3200" dirty="0"/>
              <a:t> All surfaces, but not volume</a:t>
            </a:r>
          </a:p>
        </p:txBody>
      </p:sp>
      <p:sp>
        <p:nvSpPr>
          <p:cNvPr id="61444" name="Text Box 1029"/>
          <p:cNvSpPr txBox="1">
            <a:spLocks noChangeArrowheads="1"/>
          </p:cNvSpPr>
          <p:nvPr/>
        </p:nvSpPr>
        <p:spPr bwMode="auto">
          <a:xfrm>
            <a:off x="103188" y="61913"/>
            <a:ext cx="798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ea typeface="ヒラギノ角ゴ Pro W3" charset="0"/>
                <a:cs typeface="ヒラギノ角ゴ Pro W3" charset="0"/>
              </a:rPr>
              <a:t>6.3</a:t>
            </a:r>
          </a:p>
        </p:txBody>
      </p:sp>
    </p:spTree>
    <p:extLst>
      <p:ext uri="{BB962C8B-B14F-4D97-AF65-F5344CB8AC3E}">
        <p14:creationId xmlns:p14="http://schemas.microsoft.com/office/powerpoint/2010/main" val="3133362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7" name="Object 1024"/>
          <p:cNvGraphicFramePr>
            <a:graphicFrameLocks noChangeAspect="1"/>
          </p:cNvGraphicFramePr>
          <p:nvPr/>
        </p:nvGraphicFramePr>
        <p:xfrm>
          <a:off x="5878513" y="2465388"/>
          <a:ext cx="2884487" cy="409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7" name="Picture" r:id="rId4" imgW="17371429" imgH="19911111" progId="Word.Picture.8">
                  <p:embed/>
                </p:oleObj>
              </mc:Choice>
              <mc:Fallback>
                <p:oleObj name="Picture" r:id="rId4" imgW="17371429" imgH="19911111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9209"/>
                      <a:stretch>
                        <a:fillRect/>
                      </a:stretch>
                    </p:blipFill>
                    <p:spPr bwMode="auto">
                      <a:xfrm>
                        <a:off x="5878513" y="2465388"/>
                        <a:ext cx="2884487" cy="409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38" name="Rectangle 2"/>
          <p:cNvSpPr>
            <a:spLocks noGrp="1"/>
          </p:cNvSpPr>
          <p:nvPr>
            <p:ph type="title" idx="4294967295"/>
          </p:nvPr>
        </p:nvSpPr>
        <p:spPr>
          <a:xfrm>
            <a:off x="685800" y="990600"/>
            <a:ext cx="8305800" cy="1143000"/>
          </a:xfrm>
        </p:spPr>
        <p:txBody>
          <a:bodyPr/>
          <a:lstStyle/>
          <a:p>
            <a:pPr algn="l"/>
            <a:r>
              <a:rPr lang="en-US" sz="3200" dirty="0">
                <a:latin typeface="Calibri" charset="0"/>
              </a:rPr>
              <a:t>A solid cylinder has uniform magnetization </a:t>
            </a:r>
            <a:r>
              <a:rPr lang="en-US" sz="3200" b="1" dirty="0">
                <a:latin typeface="Calibri" charset="0"/>
              </a:rPr>
              <a:t>M </a:t>
            </a:r>
            <a:r>
              <a:rPr lang="en-US" sz="3200" dirty="0">
                <a:latin typeface="Calibri" charset="0"/>
              </a:rPr>
              <a:t>throughout the volume in the x direction as </a:t>
            </a:r>
            <a:r>
              <a:rPr lang="en-US" sz="3200" dirty="0">
                <a:solidFill>
                  <a:srgbClr val="660066"/>
                </a:solidFill>
                <a:latin typeface="Calibri" charset="0"/>
              </a:rPr>
              <a:t>shown. Where do bound currents show up?</a:t>
            </a:r>
          </a:p>
        </p:txBody>
      </p:sp>
      <p:sp>
        <p:nvSpPr>
          <p:cNvPr id="65539" name="Text Box 5"/>
          <p:cNvSpPr txBox="1">
            <a:spLocks noChangeArrowheads="1"/>
          </p:cNvSpPr>
          <p:nvPr/>
        </p:nvSpPr>
        <p:spPr bwMode="auto">
          <a:xfrm>
            <a:off x="103188" y="61913"/>
            <a:ext cx="798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ea typeface="ヒラギノ角ゴ Pro W3" charset="0"/>
                <a:cs typeface="ヒラギノ角ゴ Pro W3" charset="0"/>
              </a:rPr>
              <a:t>6.5</a:t>
            </a:r>
          </a:p>
        </p:txBody>
      </p:sp>
      <p:sp>
        <p:nvSpPr>
          <p:cNvPr id="65540" name="Text Box 6"/>
          <p:cNvSpPr txBox="1">
            <a:spLocks noChangeArrowheads="1"/>
          </p:cNvSpPr>
          <p:nvPr/>
        </p:nvSpPr>
        <p:spPr bwMode="auto">
          <a:xfrm>
            <a:off x="685800" y="2714625"/>
            <a:ext cx="580707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AutoNum type="alphaUcParenR"/>
            </a:pPr>
            <a:r>
              <a:rPr lang="en-US" sz="3200"/>
              <a:t> Top/bottom surface only</a:t>
            </a:r>
          </a:p>
          <a:p>
            <a:pPr eaLnBrk="1" hangingPunct="1">
              <a:buFont typeface="Arial" charset="0"/>
              <a:buAutoNum type="alphaUcParenR"/>
            </a:pPr>
            <a:r>
              <a:rPr lang="en-US" sz="3200">
                <a:latin typeface="Symbol" charset="0"/>
                <a:sym typeface="Symbol" charset="0"/>
              </a:rPr>
              <a:t></a:t>
            </a:r>
            <a:r>
              <a:rPr lang="en-US" sz="3200"/>
              <a:t>Side (rounded) surface only</a:t>
            </a:r>
          </a:p>
          <a:p>
            <a:pPr eaLnBrk="1" hangingPunct="1">
              <a:buFont typeface="Arial" charset="0"/>
              <a:buAutoNum type="alphaUcParenR"/>
            </a:pPr>
            <a:r>
              <a:rPr lang="en-US" sz="3200"/>
              <a:t> Everywhere</a:t>
            </a:r>
          </a:p>
          <a:p>
            <a:pPr eaLnBrk="1" hangingPunct="1">
              <a:buFont typeface="Arial" charset="0"/>
              <a:buAutoNum type="alphaUcParenR"/>
            </a:pPr>
            <a:r>
              <a:rPr lang="en-US" sz="3200"/>
              <a:t> Top/bottom, and parts of (but not all of) side surface (but not in the volume)</a:t>
            </a:r>
          </a:p>
          <a:p>
            <a:pPr eaLnBrk="1" hangingPunct="1">
              <a:buFont typeface="Arial" charset="0"/>
              <a:buAutoNum type="alphaUcParenR"/>
            </a:pPr>
            <a:r>
              <a:rPr lang="en-US" sz="3200"/>
              <a:t> Something different/other combination!</a:t>
            </a:r>
          </a:p>
        </p:txBody>
      </p:sp>
    </p:spTree>
    <p:extLst>
      <p:ext uri="{BB962C8B-B14F-4D97-AF65-F5344CB8AC3E}">
        <p14:creationId xmlns:p14="http://schemas.microsoft.com/office/powerpoint/2010/main" val="3568039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5" name="Object 1024"/>
          <p:cNvGraphicFramePr>
            <a:graphicFrameLocks noChangeAspect="1"/>
          </p:cNvGraphicFramePr>
          <p:nvPr/>
        </p:nvGraphicFramePr>
        <p:xfrm>
          <a:off x="5878513" y="2465388"/>
          <a:ext cx="2884487" cy="409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1" name="Picture" r:id="rId4" imgW="17371429" imgH="19911111" progId="Word.Picture.8">
                  <p:embed/>
                </p:oleObj>
              </mc:Choice>
              <mc:Fallback>
                <p:oleObj name="Picture" r:id="rId4" imgW="17371429" imgH="19911111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9209"/>
                      <a:stretch>
                        <a:fillRect/>
                      </a:stretch>
                    </p:blipFill>
                    <p:spPr bwMode="auto">
                      <a:xfrm>
                        <a:off x="5878513" y="2465388"/>
                        <a:ext cx="2884487" cy="409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6" name="Rectangle 2"/>
          <p:cNvSpPr>
            <a:spLocks noGrp="1"/>
          </p:cNvSpPr>
          <p:nvPr>
            <p:ph type="title" idx="4294967295"/>
          </p:nvPr>
        </p:nvSpPr>
        <p:spPr>
          <a:xfrm>
            <a:off x="152400" y="1600200"/>
            <a:ext cx="8305800" cy="1143000"/>
          </a:xfrm>
        </p:spPr>
        <p:txBody>
          <a:bodyPr/>
          <a:lstStyle/>
          <a:p>
            <a:pPr algn="l"/>
            <a:r>
              <a:rPr lang="en-US" sz="3200" dirty="0">
                <a:latin typeface="Calibri" charset="0"/>
              </a:rPr>
              <a:t>A solid cylinder has uniform magnetization </a:t>
            </a:r>
            <a:r>
              <a:rPr lang="en-US" sz="3200" b="1" dirty="0">
                <a:latin typeface="Calibri" charset="0"/>
              </a:rPr>
              <a:t>M </a:t>
            </a:r>
            <a:r>
              <a:rPr lang="en-US" sz="3200" dirty="0">
                <a:latin typeface="Calibri" charset="0"/>
              </a:rPr>
              <a:t>throughout the volume in the z direction as shown. </a:t>
            </a:r>
            <a:r>
              <a:rPr lang="en-US" sz="3200" dirty="0">
                <a:solidFill>
                  <a:srgbClr val="660066"/>
                </a:solidFill>
                <a:latin typeface="Calibri" charset="0"/>
              </a:rPr>
              <a:t>What will the B field look like?</a:t>
            </a:r>
            <a:br>
              <a:rPr lang="en-US" sz="3200" dirty="0">
                <a:solidFill>
                  <a:srgbClr val="660066"/>
                </a:solidFill>
                <a:latin typeface="Calibri" charset="0"/>
              </a:rPr>
            </a:br>
            <a:r>
              <a:rPr lang="en-US" sz="3200" dirty="0">
                <a:solidFill>
                  <a:srgbClr val="660066"/>
                </a:solidFill>
                <a:latin typeface="Calibri" charset="0"/>
              </a:rPr>
              <a:t>(Consider if the cylinder is tall and thin, or short and fat, separately)</a:t>
            </a:r>
            <a:endParaRPr lang="en-US" dirty="0">
              <a:solidFill>
                <a:srgbClr val="660066"/>
              </a:solidFill>
              <a:latin typeface="Calibri" charset="0"/>
            </a:endParaRPr>
          </a:p>
        </p:txBody>
      </p:sp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152400" y="228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ea typeface="ヒラギノ角ゴ Pro W3" charset="0"/>
                <a:cs typeface="ヒラギノ角ゴ Pro W3" charset="0"/>
              </a:rPr>
              <a:t>To discuss:</a:t>
            </a:r>
          </a:p>
        </p:txBody>
      </p:sp>
    </p:spTree>
    <p:extLst>
      <p:ext uri="{BB962C8B-B14F-4D97-AF65-F5344CB8AC3E}">
        <p14:creationId xmlns:p14="http://schemas.microsoft.com/office/powerpoint/2010/main" val="1849779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026"/>
          <p:cNvSpPr>
            <a:spLocks noGrp="1"/>
          </p:cNvSpPr>
          <p:nvPr>
            <p:ph type="title" idx="4294967295"/>
          </p:nvPr>
        </p:nvSpPr>
        <p:spPr>
          <a:xfrm>
            <a:off x="407988" y="398463"/>
            <a:ext cx="8736012" cy="1876425"/>
          </a:xfrm>
        </p:spPr>
        <p:txBody>
          <a:bodyPr/>
          <a:lstStyle/>
          <a:p>
            <a:pPr algn="l"/>
            <a:r>
              <a:rPr lang="en-US" sz="2800" dirty="0">
                <a:latin typeface="Arial" charset="0"/>
                <a:cs typeface="Arial" charset="0"/>
              </a:rPr>
              <a:t>A solid cylinder has uniform magnetization </a:t>
            </a:r>
            <a:r>
              <a:rPr lang="en-US" sz="2800" b="1" dirty="0">
                <a:latin typeface="Arial" charset="0"/>
                <a:cs typeface="Arial" charset="0"/>
              </a:rPr>
              <a:t>M </a:t>
            </a:r>
            <a:r>
              <a:rPr lang="en-US" sz="2800" dirty="0">
                <a:latin typeface="Arial" charset="0"/>
                <a:cs typeface="Arial" charset="0"/>
              </a:rPr>
              <a:t>throughout the volume in the </a:t>
            </a:r>
            <a:r>
              <a:rPr lang="en-US" sz="2800" dirty="0" err="1">
                <a:latin typeface="Arial" charset="0"/>
                <a:cs typeface="Arial" charset="0"/>
              </a:rPr>
              <a:t>φ</a:t>
            </a:r>
            <a:r>
              <a:rPr lang="en-US" sz="2800" dirty="0">
                <a:latin typeface="Arial" charset="0"/>
                <a:cs typeface="Arial" charset="0"/>
              </a:rPr>
              <a:t> direction as shown</a:t>
            </a:r>
            <a:r>
              <a:rPr lang="en-US" sz="2800" dirty="0">
                <a:solidFill>
                  <a:srgbClr val="660066"/>
                </a:solidFill>
                <a:latin typeface="Arial" charset="0"/>
                <a:cs typeface="Arial" charset="0"/>
              </a:rPr>
              <a:t>. In which direction does the bound surface current flow on the (curved) sides? </a:t>
            </a:r>
          </a:p>
        </p:txBody>
      </p:sp>
      <p:graphicFrame>
        <p:nvGraphicFramePr>
          <p:cNvPr id="69634" name="Object 1027"/>
          <p:cNvGraphicFramePr>
            <a:graphicFrameLocks noChangeAspect="1"/>
          </p:cNvGraphicFramePr>
          <p:nvPr/>
        </p:nvGraphicFramePr>
        <p:xfrm>
          <a:off x="6229350" y="3376613"/>
          <a:ext cx="2743200" cy="348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9" name="Picture" r:id="rId4" imgW="17371429" imgH="19911111" progId="Word.Picture.8">
                  <p:embed/>
                </p:oleObj>
              </mc:Choice>
              <mc:Fallback>
                <p:oleObj name="Picture" r:id="rId4" imgW="17371429" imgH="19911111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9698"/>
                      <a:stretch>
                        <a:fillRect/>
                      </a:stretch>
                    </p:blipFill>
                    <p:spPr bwMode="auto">
                      <a:xfrm>
                        <a:off x="6229350" y="3376613"/>
                        <a:ext cx="2743200" cy="348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TextBox 3"/>
          <p:cNvSpPr txBox="1">
            <a:spLocks noChangeArrowheads="1"/>
          </p:cNvSpPr>
          <p:nvPr/>
        </p:nvSpPr>
        <p:spPr bwMode="auto">
          <a:xfrm>
            <a:off x="520700" y="2909888"/>
            <a:ext cx="628491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AutoNum type="alphaUcPeriod"/>
            </a:pPr>
            <a:r>
              <a:rPr lang="en-US"/>
              <a:t>There is no bound surface current.</a:t>
            </a:r>
          </a:p>
          <a:p>
            <a:pPr eaLnBrk="1" hangingPunct="1">
              <a:buFontTx/>
              <a:buAutoNum type="alphaUcPeriod"/>
            </a:pPr>
            <a:r>
              <a:rPr lang="en-US"/>
              <a:t>The current flows in the ±φ direction.</a:t>
            </a:r>
          </a:p>
          <a:p>
            <a:pPr eaLnBrk="1" hangingPunct="1">
              <a:buFontTx/>
              <a:buAutoNum type="alphaUcPeriod"/>
            </a:pPr>
            <a:r>
              <a:rPr lang="en-US"/>
              <a:t>The current flows in the ±</a:t>
            </a:r>
            <a:r>
              <a:rPr lang="en-US" i="1"/>
              <a:t>s</a:t>
            </a:r>
            <a:r>
              <a:rPr lang="en-US"/>
              <a:t> direction.</a:t>
            </a:r>
          </a:p>
          <a:p>
            <a:pPr eaLnBrk="1" hangingPunct="1">
              <a:buFontTx/>
              <a:buAutoNum type="alphaUcPeriod"/>
            </a:pPr>
            <a:r>
              <a:rPr lang="en-US"/>
              <a:t>The current flows in the ±</a:t>
            </a:r>
            <a:r>
              <a:rPr lang="en-US" i="1"/>
              <a:t>z</a:t>
            </a:r>
            <a:r>
              <a:rPr lang="en-US"/>
              <a:t> direction.</a:t>
            </a:r>
          </a:p>
          <a:p>
            <a:pPr eaLnBrk="1" hangingPunct="1">
              <a:buFontTx/>
              <a:buAutoNum type="alphaUcPeriod"/>
            </a:pPr>
            <a:r>
              <a:rPr lang="en-US"/>
              <a:t> The direction is more complicated than the answers B, C, or D.</a:t>
            </a:r>
          </a:p>
        </p:txBody>
      </p:sp>
      <p:sp>
        <p:nvSpPr>
          <p:cNvPr id="69636" name="TextBox 4"/>
          <p:cNvSpPr txBox="1">
            <a:spLocks noChangeArrowheads="1"/>
          </p:cNvSpPr>
          <p:nvPr/>
        </p:nvSpPr>
        <p:spPr bwMode="auto">
          <a:xfrm>
            <a:off x="419100" y="0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6.21</a:t>
            </a:r>
          </a:p>
        </p:txBody>
      </p:sp>
    </p:spTree>
    <p:extLst>
      <p:ext uri="{BB962C8B-B14F-4D97-AF65-F5344CB8AC3E}">
        <p14:creationId xmlns:p14="http://schemas.microsoft.com/office/powerpoint/2010/main" val="270629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/>
          </p:cNvSpPr>
          <p:nvPr>
            <p:ph type="title" idx="4294967295"/>
          </p:nvPr>
        </p:nvSpPr>
        <p:spPr>
          <a:xfrm>
            <a:off x="1222375" y="609600"/>
            <a:ext cx="7772400" cy="1143000"/>
          </a:xfrm>
        </p:spPr>
        <p:txBody>
          <a:bodyPr/>
          <a:lstStyle/>
          <a:p>
            <a:pPr algn="l"/>
            <a:r>
              <a:rPr lang="en-US" sz="3200">
                <a:latin typeface="Calibri" charset="0"/>
              </a:rPr>
              <a:t>A sphere has uniform magnetization M in the z direction. </a:t>
            </a:r>
          </a:p>
        </p:txBody>
      </p:sp>
      <p:sp>
        <p:nvSpPr>
          <p:cNvPr id="71682" name="Text Box 3"/>
          <p:cNvSpPr txBox="1">
            <a:spLocks noChangeArrowheads="1"/>
          </p:cNvSpPr>
          <p:nvPr/>
        </p:nvSpPr>
        <p:spPr bwMode="auto">
          <a:xfrm>
            <a:off x="931863" y="2905125"/>
            <a:ext cx="7831137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3600">
              <a:ea typeface="ヒラギノ角ゴ Pro W3" charset="0"/>
              <a:cs typeface="ヒラギノ角ゴ Pro W3" charset="0"/>
            </a:endParaRPr>
          </a:p>
          <a:p>
            <a:r>
              <a:rPr lang="en-US" sz="3600">
                <a:ea typeface="ヒラギノ角ゴ Pro W3" charset="0"/>
                <a:cs typeface="ヒラギノ角ゴ Pro W3" charset="0"/>
              </a:rPr>
              <a:t>A)</a:t>
            </a:r>
          </a:p>
          <a:p>
            <a:endParaRPr lang="en-US" sz="800">
              <a:ea typeface="ヒラギノ角ゴ Pro W3" charset="0"/>
              <a:cs typeface="ヒラギノ角ゴ Pro W3" charset="0"/>
            </a:endParaRPr>
          </a:p>
          <a:p>
            <a:r>
              <a:rPr lang="en-US" sz="3600">
                <a:ea typeface="ヒラギノ角ゴ Pro W3" charset="0"/>
                <a:cs typeface="ヒラギノ角ゴ Pro W3" charset="0"/>
              </a:rPr>
              <a:t>B)</a:t>
            </a:r>
          </a:p>
          <a:p>
            <a:endParaRPr lang="en-US" sz="800">
              <a:ea typeface="ヒラギノ角ゴ Pro W3" charset="0"/>
              <a:cs typeface="ヒラギノ角ゴ Pro W3" charset="0"/>
            </a:endParaRPr>
          </a:p>
          <a:p>
            <a:r>
              <a:rPr lang="en-US" sz="3600">
                <a:ea typeface="ヒラギノ角ゴ Pro W3" charset="0"/>
                <a:cs typeface="ヒラギノ角ゴ Pro W3" charset="0"/>
              </a:rPr>
              <a:t>C)</a:t>
            </a:r>
          </a:p>
          <a:p>
            <a:endParaRPr lang="en-US" sz="800">
              <a:ea typeface="ヒラギノ角ゴ Pro W3" charset="0"/>
              <a:cs typeface="ヒラギノ角ゴ Pro W3" charset="0"/>
            </a:endParaRPr>
          </a:p>
          <a:p>
            <a:r>
              <a:rPr lang="en-US" sz="3600">
                <a:ea typeface="ヒラギノ角ゴ Pro W3" charset="0"/>
                <a:cs typeface="ヒラギノ角ゴ Pro W3" charset="0"/>
              </a:rPr>
              <a:t>D)</a:t>
            </a:r>
          </a:p>
          <a:p>
            <a:endParaRPr lang="en-US" sz="800">
              <a:ea typeface="ヒラギノ角ゴ Pro W3" charset="0"/>
              <a:cs typeface="ヒラギノ角ゴ Pro W3" charset="0"/>
            </a:endParaRPr>
          </a:p>
          <a:p>
            <a:r>
              <a:rPr lang="en-US" sz="3600">
                <a:ea typeface="ヒラギノ角ゴ Pro W3" charset="0"/>
                <a:cs typeface="ヒラギノ角ゴ Pro W3" charset="0"/>
              </a:rPr>
              <a:t>E) None of these!</a:t>
            </a:r>
          </a:p>
        </p:txBody>
      </p:sp>
      <p:graphicFrame>
        <p:nvGraphicFramePr>
          <p:cNvPr id="71683" name="Object 1024"/>
          <p:cNvGraphicFramePr>
            <a:graphicFrameLocks noChangeAspect="1"/>
          </p:cNvGraphicFramePr>
          <p:nvPr/>
        </p:nvGraphicFramePr>
        <p:xfrm>
          <a:off x="1576388" y="4070350"/>
          <a:ext cx="24669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24" name="Equation" r:id="rId4" imgW="673100" imgH="215900" progId="Equation.DSMT4">
                  <p:embed/>
                </p:oleObj>
              </mc:Choice>
              <mc:Fallback>
                <p:oleObj name="Equation" r:id="rId4" imgW="6731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88" y="4070350"/>
                        <a:ext cx="2466975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4" name="Object 1025"/>
          <p:cNvGraphicFramePr>
            <a:graphicFrameLocks noChangeAspect="1"/>
          </p:cNvGraphicFramePr>
          <p:nvPr/>
        </p:nvGraphicFramePr>
        <p:xfrm>
          <a:off x="1603375" y="3332163"/>
          <a:ext cx="23256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25" name="Equation" r:id="rId6" imgW="635000" imgH="215900" progId="Equation.DSMT4">
                  <p:embed/>
                </p:oleObj>
              </mc:Choice>
              <mc:Fallback>
                <p:oleObj name="Equation" r:id="rId6" imgW="6350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75" y="3332163"/>
                        <a:ext cx="2325688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5" name="Object 1026"/>
          <p:cNvGraphicFramePr>
            <a:graphicFrameLocks noChangeAspect="1"/>
          </p:cNvGraphicFramePr>
          <p:nvPr/>
        </p:nvGraphicFramePr>
        <p:xfrm>
          <a:off x="1660525" y="5430838"/>
          <a:ext cx="241776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26" name="Equation" r:id="rId8" imgW="660400" imgH="215900" progId="Equation.DSMT4">
                  <p:embed/>
                </p:oleObj>
              </mc:Choice>
              <mc:Fallback>
                <p:oleObj name="Equation" r:id="rId8" imgW="6604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5" y="5430838"/>
                        <a:ext cx="2417763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6" name="Object 1027"/>
          <p:cNvGraphicFramePr>
            <a:graphicFrameLocks noChangeAspect="1"/>
          </p:cNvGraphicFramePr>
          <p:nvPr/>
        </p:nvGraphicFramePr>
        <p:xfrm>
          <a:off x="1601788" y="4721225"/>
          <a:ext cx="24193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27" name="Equation" r:id="rId10" imgW="660400" imgH="215900" progId="Equation.3">
                  <p:embed/>
                </p:oleObj>
              </mc:Choice>
              <mc:Fallback>
                <p:oleObj name="Equation" r:id="rId10" imgW="6604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8" y="4721225"/>
                        <a:ext cx="241935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7" name="Text Box 8"/>
          <p:cNvSpPr txBox="1">
            <a:spLocks noChangeArrowheads="1"/>
          </p:cNvSpPr>
          <p:nvPr/>
        </p:nvSpPr>
        <p:spPr bwMode="auto">
          <a:xfrm>
            <a:off x="1228725" y="1981200"/>
            <a:ext cx="75342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660066"/>
                </a:solidFill>
                <a:ea typeface="ヒラギノ角ゴ Pro W3" charset="0"/>
                <a:cs typeface="ヒラギノ角ゴ Pro W3" charset="0"/>
              </a:rPr>
              <a:t>Which formula is correct for this surface current?</a:t>
            </a:r>
          </a:p>
        </p:txBody>
      </p:sp>
      <p:sp>
        <p:nvSpPr>
          <p:cNvPr id="71688" name="Text Box 9"/>
          <p:cNvSpPr txBox="1">
            <a:spLocks noChangeArrowheads="1"/>
          </p:cNvSpPr>
          <p:nvPr/>
        </p:nvSpPr>
        <p:spPr bwMode="auto">
          <a:xfrm>
            <a:off x="103188" y="61913"/>
            <a:ext cx="798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ea typeface="ヒラギノ角ゴ Pro W3" charset="0"/>
                <a:cs typeface="ヒラギノ角ゴ Pro W3" charset="0"/>
              </a:rPr>
              <a:t>6.6</a:t>
            </a:r>
          </a:p>
        </p:txBody>
      </p:sp>
      <p:sp>
        <p:nvSpPr>
          <p:cNvPr id="11" name="Oval 10"/>
          <p:cNvSpPr/>
          <p:nvPr/>
        </p:nvSpPr>
        <p:spPr>
          <a:xfrm>
            <a:off x="5829300" y="3449638"/>
            <a:ext cx="2492375" cy="2416175"/>
          </a:xfrm>
          <a:prstGeom prst="ellipse">
            <a:avLst/>
          </a:prstGeom>
          <a:solidFill>
            <a:srgbClr val="83F9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819775" y="4445000"/>
            <a:ext cx="2511425" cy="449263"/>
          </a:xfrm>
          <a:custGeom>
            <a:avLst/>
            <a:gdLst>
              <a:gd name="connsiteX0" fmla="*/ 0 w 2511698"/>
              <a:gd name="connsiteY0" fmla="*/ 66341 h 450172"/>
              <a:gd name="connsiteX1" fmla="*/ 161128 w 2511698"/>
              <a:gd name="connsiteY1" fmla="*/ 208501 h 450172"/>
              <a:gd name="connsiteX2" fmla="*/ 445471 w 2511698"/>
              <a:gd name="connsiteY2" fmla="*/ 341183 h 450172"/>
              <a:gd name="connsiteX3" fmla="*/ 853030 w 2511698"/>
              <a:gd name="connsiteY3" fmla="*/ 426478 h 450172"/>
              <a:gd name="connsiteX4" fmla="*/ 1213198 w 2511698"/>
              <a:gd name="connsiteY4" fmla="*/ 445433 h 450172"/>
              <a:gd name="connsiteX5" fmla="*/ 1734493 w 2511698"/>
              <a:gd name="connsiteY5" fmla="*/ 398046 h 450172"/>
              <a:gd name="connsiteX6" fmla="*/ 2037792 w 2511698"/>
              <a:gd name="connsiteY6" fmla="*/ 284319 h 450172"/>
              <a:gd name="connsiteX7" fmla="*/ 2341092 w 2511698"/>
              <a:gd name="connsiteY7" fmla="*/ 123205 h 450172"/>
              <a:gd name="connsiteX8" fmla="*/ 2511698 w 2511698"/>
              <a:gd name="connsiteY8" fmla="*/ 0 h 450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1698" h="450172">
                <a:moveTo>
                  <a:pt x="0" y="66341"/>
                </a:moveTo>
                <a:cubicBezTo>
                  <a:pt x="43441" y="114517"/>
                  <a:pt x="86883" y="162694"/>
                  <a:pt x="161128" y="208501"/>
                </a:cubicBezTo>
                <a:cubicBezTo>
                  <a:pt x="235373" y="254308"/>
                  <a:pt x="330154" y="304854"/>
                  <a:pt x="445471" y="341183"/>
                </a:cubicBezTo>
                <a:cubicBezTo>
                  <a:pt x="560788" y="377512"/>
                  <a:pt x="725076" y="409103"/>
                  <a:pt x="853030" y="426478"/>
                </a:cubicBezTo>
                <a:cubicBezTo>
                  <a:pt x="980984" y="443853"/>
                  <a:pt x="1066288" y="450172"/>
                  <a:pt x="1213198" y="445433"/>
                </a:cubicBezTo>
                <a:cubicBezTo>
                  <a:pt x="1360108" y="440694"/>
                  <a:pt x="1597061" y="424898"/>
                  <a:pt x="1734493" y="398046"/>
                </a:cubicBezTo>
                <a:cubicBezTo>
                  <a:pt x="1871925" y="371194"/>
                  <a:pt x="1936692" y="330126"/>
                  <a:pt x="2037792" y="284319"/>
                </a:cubicBezTo>
                <a:cubicBezTo>
                  <a:pt x="2138892" y="238512"/>
                  <a:pt x="2262108" y="170592"/>
                  <a:pt x="2341092" y="123205"/>
                </a:cubicBezTo>
                <a:cubicBezTo>
                  <a:pt x="2420076" y="75819"/>
                  <a:pt x="2511698" y="0"/>
                  <a:pt x="2511698" y="0"/>
                </a:cubicBezTo>
              </a:path>
            </a:pathLst>
          </a:custGeom>
          <a:ln w="1905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latin typeface="Calibri" charset="0"/>
              <a:ea typeface="ＭＳ Ｐゴシック" charset="0"/>
              <a:cs typeface="Arial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6629400" y="3160713"/>
            <a:ext cx="854075" cy="9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6953250" y="4259263"/>
            <a:ext cx="137318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6527006" y="4734719"/>
            <a:ext cx="13731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6111081" y="4214019"/>
            <a:ext cx="13731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5761038" y="4527550"/>
            <a:ext cx="1373188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696" name="TextBox 22"/>
          <p:cNvSpPr txBox="1">
            <a:spLocks noChangeArrowheads="1"/>
          </p:cNvSpPr>
          <p:nvPr/>
        </p:nvSpPr>
        <p:spPr bwMode="auto">
          <a:xfrm>
            <a:off x="7705725" y="4237038"/>
            <a:ext cx="37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426476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sz="3200">
                <a:latin typeface="Calibri" charset="0"/>
              </a:rPr>
              <a:t>BOUND CURRENT PROBLEMS WITH REFERENCE TO </a:t>
            </a:r>
            <a:r>
              <a:rPr lang="ja-JP" altLang="en-US" sz="3200">
                <a:latin typeface="Calibri" charset="0"/>
              </a:rPr>
              <a:t>“</a:t>
            </a:r>
            <a:r>
              <a:rPr lang="en-US" sz="3200">
                <a:latin typeface="Calibri" charset="0"/>
              </a:rPr>
              <a:t>H</a:t>
            </a:r>
            <a:r>
              <a:rPr lang="ja-JP" altLang="en-US" sz="3200">
                <a:latin typeface="Calibri" charset="0"/>
              </a:rPr>
              <a:t>”</a:t>
            </a:r>
            <a:endParaRPr lang="en-US" sz="3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332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7" name="Object 1024"/>
          <p:cNvGraphicFramePr>
            <a:graphicFrameLocks noChangeAspect="1"/>
          </p:cNvGraphicFramePr>
          <p:nvPr/>
        </p:nvGraphicFramePr>
        <p:xfrm>
          <a:off x="5878513" y="2465388"/>
          <a:ext cx="2884487" cy="409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7" name="Picture" r:id="rId4" imgW="17371429" imgH="19911111" progId="Word.Picture.8">
                  <p:embed/>
                </p:oleObj>
              </mc:Choice>
              <mc:Fallback>
                <p:oleObj name="Picture" r:id="rId4" imgW="17371429" imgH="19911111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9209"/>
                      <a:stretch>
                        <a:fillRect/>
                      </a:stretch>
                    </p:blipFill>
                    <p:spPr bwMode="auto">
                      <a:xfrm>
                        <a:off x="5878513" y="2465388"/>
                        <a:ext cx="2884487" cy="409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78" name="Rectangle 1026"/>
          <p:cNvSpPr>
            <a:spLocks noGrp="1"/>
          </p:cNvSpPr>
          <p:nvPr>
            <p:ph type="title" idx="4294967295"/>
          </p:nvPr>
        </p:nvSpPr>
        <p:spPr>
          <a:xfrm>
            <a:off x="1130310" y="762000"/>
            <a:ext cx="7353300" cy="1143000"/>
          </a:xfrm>
        </p:spPr>
        <p:txBody>
          <a:bodyPr/>
          <a:lstStyle/>
          <a:p>
            <a:pPr algn="l"/>
            <a:r>
              <a:rPr lang="en-US" sz="3200" dirty="0">
                <a:latin typeface="Calibri" charset="0"/>
              </a:rPr>
              <a:t>A very long aluminum (paramagnetic!) rod carries a uniformly distributed current I along the +z direction. </a:t>
            </a:r>
            <a:br>
              <a:rPr lang="en-US" sz="3200" dirty="0">
                <a:latin typeface="Calibri" charset="0"/>
              </a:rPr>
            </a:br>
            <a:r>
              <a:rPr lang="en-US" sz="3200" dirty="0">
                <a:solidFill>
                  <a:srgbClr val="660066"/>
                </a:solidFill>
                <a:latin typeface="Calibri" charset="0"/>
              </a:rPr>
              <a:t>What is the direction of the bound volume current?</a:t>
            </a:r>
            <a:endParaRPr lang="en-US" dirty="0">
              <a:solidFill>
                <a:srgbClr val="660066"/>
              </a:solidFill>
              <a:latin typeface="Calibri" charset="0"/>
            </a:endParaRPr>
          </a:p>
        </p:txBody>
      </p:sp>
      <p:sp>
        <p:nvSpPr>
          <p:cNvPr id="75779" name="Text Box 1028"/>
          <p:cNvSpPr txBox="1">
            <a:spLocks noChangeArrowheads="1"/>
          </p:cNvSpPr>
          <p:nvPr/>
        </p:nvSpPr>
        <p:spPr bwMode="auto">
          <a:xfrm>
            <a:off x="685800" y="2849563"/>
            <a:ext cx="58070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AutoNum type="alphaUcParenR"/>
            </a:pPr>
            <a:r>
              <a:rPr lang="en-US" sz="3200" dirty="0"/>
              <a:t> </a:t>
            </a:r>
            <a:r>
              <a:rPr lang="en-US" sz="3200" b="1" dirty="0"/>
              <a:t>J</a:t>
            </a:r>
            <a:r>
              <a:rPr lang="en-US" sz="3200" b="1" baseline="-25000" dirty="0"/>
              <a:t>B</a:t>
            </a:r>
            <a:r>
              <a:rPr lang="en-US" sz="3200" dirty="0"/>
              <a:t> points parallel to I</a:t>
            </a:r>
          </a:p>
          <a:p>
            <a:pPr eaLnBrk="1" hangingPunct="1">
              <a:buFont typeface="Arial" charset="0"/>
              <a:buAutoNum type="alphaUcParenR"/>
            </a:pPr>
            <a:r>
              <a:rPr lang="en-US" sz="3200" dirty="0"/>
              <a:t> </a:t>
            </a:r>
            <a:r>
              <a:rPr lang="en-US" sz="3200" b="1" dirty="0"/>
              <a:t>J</a:t>
            </a:r>
            <a:r>
              <a:rPr lang="en-US" sz="3200" b="1" baseline="-25000" dirty="0"/>
              <a:t>B</a:t>
            </a:r>
            <a:r>
              <a:rPr lang="en-US" sz="3200" dirty="0"/>
              <a:t> points anti-parallel to I</a:t>
            </a:r>
          </a:p>
          <a:p>
            <a:pPr eaLnBrk="1" hangingPunct="1">
              <a:buFont typeface="Arial" charset="0"/>
              <a:buAutoNum type="alphaUcParenR"/>
            </a:pPr>
            <a:r>
              <a:rPr lang="en-US" sz="3200" dirty="0" smtClean="0"/>
              <a:t> It’s zero! </a:t>
            </a:r>
          </a:p>
          <a:p>
            <a:pPr eaLnBrk="1" hangingPunct="1">
              <a:buFont typeface="Arial" charset="0"/>
              <a:buAutoNum type="alphaUcParenR"/>
            </a:pPr>
            <a:r>
              <a:rPr lang="en-US" sz="3200" dirty="0" smtClean="0"/>
              <a:t> Other</a:t>
            </a:r>
            <a:r>
              <a:rPr lang="en-US" sz="3200" dirty="0"/>
              <a:t>/not sure</a:t>
            </a:r>
          </a:p>
        </p:txBody>
      </p:sp>
      <p:sp>
        <p:nvSpPr>
          <p:cNvPr id="75780" name="Text Box 1029"/>
          <p:cNvSpPr txBox="1">
            <a:spLocks noChangeArrowheads="1"/>
          </p:cNvSpPr>
          <p:nvPr/>
        </p:nvSpPr>
        <p:spPr bwMode="auto">
          <a:xfrm>
            <a:off x="139700" y="152400"/>
            <a:ext cx="62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ea typeface="ヒラギノ角ゴ Pro W3" charset="0"/>
                <a:cs typeface="ヒラギノ角ゴ Pro W3" charset="0"/>
              </a:rPr>
              <a:t>6.9</a:t>
            </a:r>
          </a:p>
        </p:txBody>
      </p:sp>
    </p:spTree>
    <p:extLst>
      <p:ext uri="{BB962C8B-B14F-4D97-AF65-F5344CB8AC3E}">
        <p14:creationId xmlns:p14="http://schemas.microsoft.com/office/powerpoint/2010/main" val="253747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16249</TotalTime>
  <Words>781</Words>
  <Application>Microsoft Macintosh PowerPoint</Application>
  <PresentationFormat>On-screen Show (4:3)</PresentationFormat>
  <Paragraphs>101</Paragraphs>
  <Slides>15</Slides>
  <Notes>15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Blank Presentation</vt:lpstr>
      <vt:lpstr>Picture</vt:lpstr>
      <vt:lpstr>Equation</vt:lpstr>
      <vt:lpstr>FIELDS FROM MAGNETIZED OBJECTS + BOUND CURRENTS</vt:lpstr>
      <vt:lpstr>A solid cylinder has uniform magnetization M throughout the volume in the x direction as shown. What's the magnitude of the total magnetic dipole moment of the cylinder?</vt:lpstr>
      <vt:lpstr>A solid cylinder has uniform magnetization M throughout the volume in the z direction as shown. Where do bound currents show up?</vt:lpstr>
      <vt:lpstr>A solid cylinder has uniform magnetization M throughout the volume in the x direction as shown. Where do bound currents show up?</vt:lpstr>
      <vt:lpstr>A solid cylinder has uniform magnetization M throughout the volume in the z direction as shown. What will the B field look like? (Consider if the cylinder is tall and thin, or short and fat, separately)</vt:lpstr>
      <vt:lpstr>A solid cylinder has uniform magnetization M throughout the volume in the φ direction as shown. In which direction does the bound surface current flow on the (curved) sides? </vt:lpstr>
      <vt:lpstr>A sphere has uniform magnetization M in the z direction. </vt:lpstr>
      <vt:lpstr>BOUND CURRENT PROBLEMS WITH REFERENCE TO “H”</vt:lpstr>
      <vt:lpstr>A very long aluminum (paramagnetic!) rod carries a uniformly distributed current I along the +z direction.  What is the direction of the bound volume current?</vt:lpstr>
      <vt:lpstr>A very long aluminum (paramagnetic!) rod carries a uniformly distributed current I along the +z direction. We know B will be CCW as viewed from above. (Right?)  What about H and M inside the cylinder?</vt:lpstr>
      <vt:lpstr>A very long aluminum (paramagnetic!) rod carries a uniformly distributed current I along the +z direction. What is the direction of the bound volume current?</vt:lpstr>
      <vt:lpstr>A very long aluminum (paramagnetic!) rod carries a uniformly distributed current I along the +z direction.  What is the direction of the bound surface current?</vt:lpstr>
      <vt:lpstr>Summary:  A very long aluminum (paramagnetic!) rod carries a uniformly distributed current I along the +z direction.  </vt:lpstr>
      <vt:lpstr>PowerPoint Presentation</vt:lpstr>
      <vt:lpstr>What if that long rod (the wire) was made of copper (diamagnetic!) instead.  Of B, M, H, and J_bound, which ones “flip sign”? </vt:lpstr>
    </vt:vector>
  </TitlesOfParts>
  <Company>CU Boulder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Stephanie Chasteen</dc:creator>
  <cp:lastModifiedBy>David Rubin</cp:lastModifiedBy>
  <cp:revision>372</cp:revision>
  <cp:lastPrinted>2013-04-19T20:10:54Z</cp:lastPrinted>
  <dcterms:created xsi:type="dcterms:W3CDTF">2007-10-23T21:56:36Z</dcterms:created>
  <dcterms:modified xsi:type="dcterms:W3CDTF">2016-11-07T19:02:07Z</dcterms:modified>
</cp:coreProperties>
</file>