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5" r:id="rId2"/>
    <p:sldId id="257" r:id="rId3"/>
    <p:sldId id="343" r:id="rId4"/>
    <p:sldId id="276" r:id="rId5"/>
    <p:sldId id="272" r:id="rId6"/>
    <p:sldId id="273" r:id="rId7"/>
    <p:sldId id="274" r:id="rId8"/>
    <p:sldId id="27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3" autoAdjust="0"/>
    <p:restoredTop sz="73784" autoAdjust="0"/>
  </p:normalViewPr>
  <p:slideViewPr>
    <p:cSldViewPr snapToGrid="0" snapToObjects="1">
      <p:cViewPr varScale="1">
        <p:scale>
          <a:sx n="84" d="100"/>
          <a:sy n="84" d="100"/>
        </p:scale>
        <p:origin x="-20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2BEEF-7B7D-C442-9B1A-82A6D3BC062A}" type="datetimeFigureOut">
              <a:rPr lang="en-US" smtClean="0"/>
              <a:pPr/>
              <a:t>11/4/16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AA718-A127-464A-9FD3-BF5748F25B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874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Class:</a:t>
            </a:r>
            <a:r>
              <a:rPr lang="en-US" baseline="0" dirty="0" smtClean="0"/>
              <a:t> CONCEPTUAL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Correct Answer: A</a:t>
            </a:r>
            <a:endParaRPr lang="en-US" dirty="0" smtClean="0"/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_____________________________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Fall</a:t>
            </a:r>
            <a:r>
              <a:rPr lang="en-US" b="1" baseline="0" dirty="0" smtClean="0"/>
              <a:t> 2011 Comments</a:t>
            </a:r>
            <a:endParaRPr lang="en-US" b="1" dirty="0" smtClean="0"/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PowerPoint screw-up </a:t>
            </a:r>
            <a:r>
              <a:rPr lang="en-US" dirty="0"/>
              <a:t>– I didn’t have this available during class, but we discussed it without clicking. It’s a good question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Answer is A, got to be! Otherwise, what </a:t>
            </a:r>
            <a:r>
              <a:rPr lang="en-US" dirty="0" smtClean="0"/>
              <a:t>would make the</a:t>
            </a:r>
            <a:r>
              <a:rPr lang="en-US" baseline="0" dirty="0" smtClean="0"/>
              <a:t> </a:t>
            </a:r>
            <a:r>
              <a:rPr lang="en-US" baseline="0" dirty="0"/>
              <a:t>“shape</a:t>
            </a:r>
            <a:r>
              <a:rPr lang="en-US" baseline="0" dirty="0" smtClean="0"/>
              <a:t>” of </a:t>
            </a:r>
            <a:r>
              <a:rPr lang="en-US" baseline="0" dirty="0"/>
              <a:t>the E field</a:t>
            </a:r>
            <a:r>
              <a:rPr lang="en-US" baseline="0" dirty="0" smtClean="0"/>
              <a:t> what it actually is? </a:t>
            </a:r>
          </a:p>
          <a:p>
            <a:pPr eaLnBrk="1" hangingPunct="1"/>
            <a:endParaRPr lang="en-US" baseline="0" dirty="0" smtClean="0">
              <a:ea typeface="+mn-ea"/>
              <a:cs typeface="+mn-cs"/>
            </a:endParaRP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/>
              <a:t>Spring 2012 Comments</a:t>
            </a:r>
            <a:endParaRPr lang="en-US" b="1" dirty="0" smtClean="0"/>
          </a:p>
          <a:p>
            <a:pPr eaLnBrk="1" hangingPunct="1"/>
            <a:r>
              <a:rPr lang="en-US" baseline="0" dirty="0" smtClean="0">
                <a:ea typeface="ＭＳ Ｐゴシック" charset="-128"/>
                <a:cs typeface="ＭＳ Ｐゴシック" charset="-128"/>
              </a:rPr>
              <a:t>Surface charges not addressed in “Ohm’s Law” tutorial, but do come up in the “Energy Flow” tutorial (#08) in the context of boundary conditions and energy flowing in a simple circuit.</a:t>
            </a:r>
          </a:p>
          <a:p>
            <a:pPr eaLnBrk="1" hangingPunct="1"/>
            <a:r>
              <a:rPr lang="en-US" baseline="0" dirty="0" smtClean="0">
                <a:ea typeface="ＭＳ Ｐゴシック" charset="-128"/>
                <a:cs typeface="ＭＳ Ｐゴシック" charset="-128"/>
              </a:rPr>
              <a:t>====================================</a:t>
            </a:r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B6A8F-DE4B-544A-9FBF-F1C74DC3582B}" type="slidenum">
              <a:rPr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AA718-A127-464A-9FD3-BF5748F25B4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23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Correct</a:t>
            </a:r>
            <a:r>
              <a:rPr lang="en-US" baseline="0" dirty="0" smtClean="0"/>
              <a:t> </a:t>
            </a:r>
            <a:r>
              <a:rPr lang="en-US" baseline="0" dirty="0" smtClean="0"/>
              <a:t>Answer: </a:t>
            </a:r>
            <a:r>
              <a:rPr lang="en-US" baseline="0" dirty="0" smtClean="0"/>
              <a:t>A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CC17BD-B8F5-5B40-BFE8-AF3F29087FE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8D652AD6-2E96-DB4F-A020-38A966C901A3}" type="slidenum">
              <a:rPr lang="en-US" sz="1200" b="0"/>
              <a:pPr algn="r"/>
              <a:t>4</a:t>
            </a:fld>
            <a:endParaRPr lang="en-US" sz="1200" b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baseline="0" dirty="0" smtClean="0">
                <a:ea typeface="ヒラギノ角ゴ Pro W3" charset="-128"/>
                <a:cs typeface="ヒラギノ角ゴ Pro W3" charset="-128"/>
              </a:rPr>
              <a:t>Correct </a:t>
            </a:r>
            <a:r>
              <a:rPr lang="en-US" baseline="0" dirty="0" smtClean="0">
                <a:ea typeface="ヒラギノ角ゴ Pro W3" charset="-128"/>
                <a:cs typeface="ヒラギノ角ゴ Pro W3" charset="-128"/>
              </a:rPr>
              <a:t>Answer: </a:t>
            </a:r>
            <a:r>
              <a:rPr lang="en-US" baseline="0" dirty="0" smtClean="0">
                <a:ea typeface="ヒラギノ角ゴ Pro W3" charset="-128"/>
                <a:cs typeface="ヒラギノ角ゴ Pro W3" charset="-128"/>
              </a:rPr>
              <a:t>E</a:t>
            </a:r>
            <a:endParaRPr lang="en-US" baseline="0" dirty="0" smtClean="0">
              <a:ea typeface="ヒラギノ角ゴ Pro W3" charset="-128"/>
              <a:cs typeface="ヒラギノ角ゴ Pro W3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ea typeface="ヒラギノ角ゴ Pro W3" charset="-128"/>
                <a:cs typeface="ヒラギノ角ゴ Pro W3" charset="-128"/>
              </a:rPr>
              <a:t>Correct </a:t>
            </a:r>
            <a:r>
              <a:rPr lang="en-US" dirty="0" smtClean="0">
                <a:ea typeface="ヒラギノ角ゴ Pro W3" charset="-128"/>
                <a:cs typeface="ヒラギノ角ゴ Pro W3" charset="-128"/>
              </a:rPr>
              <a:t>Answer: </a:t>
            </a:r>
            <a:r>
              <a:rPr lang="en-US" dirty="0" smtClean="0">
                <a:ea typeface="ヒラギノ角ゴ Pro W3" charset="-128"/>
                <a:cs typeface="ヒラギノ角ゴ Pro W3" charset="-128"/>
              </a:rPr>
              <a:t>A</a:t>
            </a:r>
            <a:endParaRPr lang="en-US" dirty="0" smtClean="0">
              <a:ea typeface="ヒラギノ角ゴ Pro W3" charset="-128"/>
              <a:cs typeface="ヒラギノ角ゴ Pro W3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ea typeface="ヒラギノ角ゴ Pro W3" charset="-128"/>
                <a:cs typeface="ヒラギノ角ゴ Pro W3" charset="-128"/>
              </a:rPr>
              <a:t>Correct</a:t>
            </a:r>
            <a:r>
              <a:rPr lang="en-US" baseline="0" dirty="0" smtClean="0">
                <a:ea typeface="ヒラギノ角ゴ Pro W3" charset="-128"/>
                <a:cs typeface="ヒラギノ角ゴ Pro W3" charset="-128"/>
              </a:rPr>
              <a:t> </a:t>
            </a:r>
            <a:r>
              <a:rPr lang="en-US" baseline="0" dirty="0" smtClean="0">
                <a:ea typeface="ヒラギノ角ゴ Pro W3" charset="-128"/>
                <a:cs typeface="ヒラギノ角ゴ Pro W3" charset="-128"/>
              </a:rPr>
              <a:t>Answer: </a:t>
            </a:r>
            <a:r>
              <a:rPr lang="en-US" baseline="0" dirty="0" smtClean="0">
                <a:ea typeface="ヒラギノ角ゴ Pro W3" charset="-128"/>
                <a:cs typeface="ヒラギノ角ゴ Pro W3" charset="-128"/>
              </a:rPr>
              <a:t>D</a:t>
            </a:r>
            <a:endParaRPr lang="en-US" dirty="0" smtClean="0">
              <a:ea typeface="ヒラギノ角ゴ Pro W3" charset="-128"/>
              <a:cs typeface="ヒラギノ角ゴ Pro W3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B6A8F-DE4B-544A-9FBF-F1C74DC3582B}" type="slidenum">
              <a:rPr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ea typeface="ヒラギノ角ゴ Pro W3" charset="-128"/>
                <a:cs typeface="ヒラギノ角ゴ Pro W3" charset="-128"/>
              </a:rPr>
              <a:t>Correct </a:t>
            </a:r>
            <a:r>
              <a:rPr lang="en-US" baseline="0" dirty="0" smtClean="0">
                <a:ea typeface="ヒラギノ角ゴ Pro W3" charset="-128"/>
                <a:cs typeface="ヒラギノ角ゴ Pro W3" charset="-128"/>
              </a:rPr>
              <a:t>Answer: </a:t>
            </a:r>
            <a:r>
              <a:rPr lang="en-US" baseline="0" dirty="0" smtClean="0">
                <a:ea typeface="ヒラギノ角ゴ Pro W3" charset="-128"/>
                <a:cs typeface="ヒラギノ角ゴ Pro W3" charset="-128"/>
              </a:rPr>
              <a:t>A</a:t>
            </a:r>
            <a:endParaRPr lang="en-US" baseline="0" dirty="0" smtClean="0">
              <a:ea typeface="ヒラギノ角ゴ Pro W3" charset="-128"/>
              <a:cs typeface="ヒラギノ角ゴ Pro W3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737D2B-F4D4-8E43-810E-08EF173F04EC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0939-6384-FB47-A430-D7FD3BDBCDB6}" type="datetimeFigureOut">
              <a:rPr lang="en-US" smtClean="0"/>
              <a:pPr/>
              <a:t>11/4/16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8CB3-AB2A-5149-9BC9-A1B62E842F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15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0939-6384-FB47-A430-D7FD3BDBCDB6}" type="datetimeFigureOut">
              <a:rPr lang="en-US" smtClean="0"/>
              <a:pPr/>
              <a:t>11/4/16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8CB3-AB2A-5149-9BC9-A1B62E842F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63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0939-6384-FB47-A430-D7FD3BDBCDB6}" type="datetimeFigureOut">
              <a:rPr lang="en-US" smtClean="0"/>
              <a:pPr/>
              <a:t>11/4/16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8CB3-AB2A-5149-9BC9-A1B62E842F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482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0939-6384-FB47-A430-D7FD3BDBCDB6}" type="datetimeFigureOut">
              <a:rPr lang="en-US" smtClean="0"/>
              <a:pPr/>
              <a:t>11/4/16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8CB3-AB2A-5149-9BC9-A1B62E842F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22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0939-6384-FB47-A430-D7FD3BDBCDB6}" type="datetimeFigureOut">
              <a:rPr lang="en-US" smtClean="0"/>
              <a:pPr/>
              <a:t>11/4/16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8CB3-AB2A-5149-9BC9-A1B62E842F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62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0939-6384-FB47-A430-D7FD3BDBCDB6}" type="datetimeFigureOut">
              <a:rPr lang="en-US" smtClean="0"/>
              <a:pPr/>
              <a:t>11/4/16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8CB3-AB2A-5149-9BC9-A1B62E842F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5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0939-6384-FB47-A430-D7FD3BDBCDB6}" type="datetimeFigureOut">
              <a:rPr lang="en-US" smtClean="0"/>
              <a:pPr/>
              <a:t>11/4/16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8CB3-AB2A-5149-9BC9-A1B62E842F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7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0939-6384-FB47-A430-D7FD3BDBCDB6}" type="datetimeFigureOut">
              <a:rPr lang="en-US" smtClean="0"/>
              <a:pPr/>
              <a:t>11/4/16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8CB3-AB2A-5149-9BC9-A1B62E842F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63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0939-6384-FB47-A430-D7FD3BDBCDB6}" type="datetimeFigureOut">
              <a:rPr lang="en-US" smtClean="0"/>
              <a:pPr/>
              <a:t>11/4/16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8CB3-AB2A-5149-9BC9-A1B62E842F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97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0939-6384-FB47-A430-D7FD3BDBCDB6}" type="datetimeFigureOut">
              <a:rPr lang="en-US" smtClean="0"/>
              <a:pPr/>
              <a:t>11/4/16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8CB3-AB2A-5149-9BC9-A1B62E842F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32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0939-6384-FB47-A430-D7FD3BDBCDB6}" type="datetimeFigureOut">
              <a:rPr lang="en-US" smtClean="0"/>
              <a:pPr/>
              <a:t>11/4/16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8CB3-AB2A-5149-9BC9-A1B62E842F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833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40939-6384-FB47-A430-D7FD3BDBCDB6}" type="datetimeFigureOut">
              <a:rPr lang="en-US" smtClean="0"/>
              <a:pPr/>
              <a:t>11/4/16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F8CB3-AB2A-5149-9BC9-A1B62E842F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219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e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4.emf"/><Relationship Id="rId10" Type="http://schemas.openxmlformats.org/officeDocument/2006/relationships/oleObject" Target="../embeddings/oleObject4.bin"/><Relationship Id="rId11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632" y="3048000"/>
            <a:ext cx="8313903" cy="3174168"/>
          </a:xfrm>
        </p:spPr>
        <p:txBody>
          <a:bodyPr/>
          <a:lstStyle/>
          <a:p>
            <a:pPr>
              <a:buNone/>
            </a:pPr>
            <a:r>
              <a:rPr lang="en-US" sz="2800"/>
              <a:t>In steady state, do you expect there will be any surface charge accumulated anywhere on the walls of the conductor? </a:t>
            </a:r>
          </a:p>
          <a:p>
            <a:pPr>
              <a:buNone/>
            </a:pPr>
            <a:r>
              <a:rPr lang="en-US" sz="2800"/>
              <a:t>A) Yes</a:t>
            </a:r>
          </a:p>
          <a:p>
            <a:pPr>
              <a:buNone/>
            </a:pPr>
            <a:endParaRPr lang="en-US" sz="2800"/>
          </a:p>
          <a:p>
            <a:pPr>
              <a:buNone/>
            </a:pPr>
            <a:r>
              <a:rPr lang="en-US" sz="2800"/>
              <a:t>B) No  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45336" y="152400"/>
            <a:ext cx="8458199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>
                <a:latin typeface="+mn-lt"/>
                <a:ea typeface="+mn-ea"/>
                <a:cs typeface="+mn-cs"/>
              </a:rPr>
              <a:t>Recall the machined 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copper from last class, with steady current flowing left to right</a:t>
            </a:r>
            <a:r>
              <a:rPr kumimoji="0" lang="en-US" sz="2800" b="0" i="0" u="none" strike="noStrike" kern="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through it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20090" y="6596390"/>
            <a:ext cx="17239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/>
              <a:t>© University of Colorado, 2011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757765" y="2739665"/>
            <a:ext cx="1151467" cy="127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061632" y="2387328"/>
            <a:ext cx="1151467" cy="127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 flipH="1" flipV="1">
            <a:off x="4809901" y="2487934"/>
            <a:ext cx="351062" cy="1524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757765" y="1882078"/>
            <a:ext cx="1151467" cy="127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5061632" y="2234415"/>
            <a:ext cx="1151467" cy="127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4809901" y="1982684"/>
            <a:ext cx="351062" cy="1524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 flipH="1">
            <a:off x="6172200" y="2209800"/>
            <a:ext cx="45719" cy="183601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659043" y="1883353"/>
            <a:ext cx="214377" cy="857587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757765" y="1896949"/>
            <a:ext cx="237067" cy="8296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35" name="Curved Connector 34"/>
          <p:cNvCxnSpPr/>
          <p:nvPr/>
        </p:nvCxnSpPr>
        <p:spPr bwMode="auto">
          <a:xfrm rot="5400000">
            <a:off x="4880452" y="1476580"/>
            <a:ext cx="710928" cy="65336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rot="10800000">
            <a:off x="2057400" y="2286000"/>
            <a:ext cx="1600200" cy="1588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2209800" y="1752600"/>
            <a:ext cx="248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</a:t>
            </a: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2133599" y="2286000"/>
            <a:ext cx="762001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10800000">
            <a:off x="6172200" y="2286000"/>
            <a:ext cx="1600200" cy="1588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324600" y="1752600"/>
            <a:ext cx="248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6248399" y="2286000"/>
            <a:ext cx="762001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0" y="0"/>
            <a:ext cx="36655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800" dirty="0" smtClean="0"/>
              <a:t>7.10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613862304"/>
      </p:ext>
    </p:extLst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6221" y="660400"/>
            <a:ext cx="7772400" cy="1470025"/>
          </a:xfrm>
        </p:spPr>
        <p:txBody>
          <a:bodyPr/>
          <a:lstStyle/>
          <a:p>
            <a:r>
              <a:rPr lang="en-US" dirty="0" smtClean="0"/>
              <a:t>Electricity and Magnetism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42937"/>
            <a:ext cx="6651812" cy="1752600"/>
          </a:xfrm>
        </p:spPr>
        <p:txBody>
          <a:bodyPr/>
          <a:lstStyle/>
          <a:p>
            <a:r>
              <a:rPr lang="en-US" dirty="0" smtClean="0"/>
              <a:t>Griffiths Chapter 7 Maxwell’s Equations</a:t>
            </a:r>
          </a:p>
          <a:p>
            <a:r>
              <a:rPr lang="en-US" dirty="0" smtClean="0"/>
              <a:t>Clicker Questions</a:t>
            </a: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0" y="0"/>
            <a:ext cx="3145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800" dirty="0" smtClean="0"/>
              <a:t>7.1</a:t>
            </a:r>
            <a:endParaRPr lang="en-US" sz="800" dirty="0"/>
          </a:p>
        </p:txBody>
      </p:sp>
      <p:pic>
        <p:nvPicPr>
          <p:cNvPr id="5" name="Picture 4" descr="by-nc-s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5992812"/>
            <a:ext cx="1228725" cy="4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784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541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 the interior of a metal in static equilibrium the charge density </a:t>
            </a:r>
            <a:r>
              <a:rPr lang="en-US" dirty="0" err="1" smtClean="0"/>
              <a:t>ρ</a:t>
            </a:r>
            <a:r>
              <a:rPr lang="en-US" dirty="0" smtClean="0"/>
              <a:t> is: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41171"/>
            <a:ext cx="6400800" cy="2797629"/>
          </a:xfrm>
        </p:spPr>
        <p:txBody>
          <a:bodyPr>
            <a:normAutofit lnSpcReduction="10000"/>
          </a:bodyPr>
          <a:lstStyle/>
          <a:p>
            <a:pPr marL="742950" indent="-742950" algn="l">
              <a:buAutoNum type="alphaUcParenR"/>
            </a:pPr>
            <a:r>
              <a:rPr lang="en-US" sz="3600" dirty="0" smtClean="0">
                <a:solidFill>
                  <a:schemeClr val="tx1"/>
                </a:solidFill>
              </a:rPr>
              <a:t>zero always</a:t>
            </a:r>
          </a:p>
          <a:p>
            <a:pPr marL="742950" indent="-742950" algn="l">
              <a:buAutoNum type="alphaUcParenR"/>
            </a:pPr>
            <a:r>
              <a:rPr lang="en-US" sz="3600" dirty="0" smtClean="0">
                <a:solidFill>
                  <a:schemeClr val="tx1"/>
                </a:solidFill>
              </a:rPr>
              <a:t>never zero.</a:t>
            </a:r>
          </a:p>
          <a:p>
            <a:pPr marL="742950" indent="-742950" algn="l">
              <a:buAutoNum type="alphaUcParenR"/>
            </a:pPr>
            <a:r>
              <a:rPr lang="en-US" sz="3600" dirty="0" smtClean="0">
                <a:solidFill>
                  <a:schemeClr val="tx1"/>
                </a:solidFill>
              </a:rPr>
              <a:t>sometimes zero, sometime non-zero, depending on the conditions.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0" y="0"/>
            <a:ext cx="3145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800" dirty="0" smtClean="0"/>
              <a:t>7.2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921204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cs typeface="ヒラギノ角ゴ Pro W3" charset="-128"/>
              </a:rPr>
              <a:t>Charge Conservation</a:t>
            </a:r>
            <a:endParaRPr lang="en-US">
              <a:cs typeface="ヒラギノ角ゴ Pro W3" charset="-128"/>
            </a:endParaRPr>
          </a:p>
        </p:txBody>
      </p:sp>
      <p:sp>
        <p:nvSpPr>
          <p:cNvPr id="481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77813" y="152400"/>
            <a:ext cx="8637587" cy="15303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3600">
                <a:solidFill>
                  <a:srgbClr val="0000FF"/>
                </a:solidFill>
                <a:cs typeface="ヒラギノ角ゴ Pro W3" charset="-128"/>
              </a:rPr>
              <a:t>Which of the following is a correct statement of charge conservation?</a:t>
            </a:r>
            <a:endParaRPr lang="en-US">
              <a:solidFill>
                <a:srgbClr val="0000FF"/>
              </a:solidFill>
              <a:cs typeface="ヒラギノ角ゴ Pro W3" charset="-128"/>
            </a:endParaRPr>
          </a:p>
          <a:p>
            <a:pPr marL="609600" indent="-609600">
              <a:buFontTx/>
              <a:buNone/>
            </a:pPr>
            <a:endParaRPr lang="en-US">
              <a:cs typeface="ヒラギノ角ゴ Pro W3" charset="-128"/>
            </a:endParaRPr>
          </a:p>
        </p:txBody>
      </p:sp>
      <p:sp>
        <p:nvSpPr>
          <p:cNvPr id="48136" name="Text Box 4"/>
          <p:cNvSpPr txBox="1">
            <a:spLocks noChangeArrowheads="1"/>
          </p:cNvSpPr>
          <p:nvPr/>
        </p:nvSpPr>
        <p:spPr bwMode="auto">
          <a:xfrm>
            <a:off x="230188" y="1628775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0"/>
              <a:t>A)</a:t>
            </a:r>
          </a:p>
        </p:txBody>
      </p:sp>
      <p:sp>
        <p:nvSpPr>
          <p:cNvPr id="48137" name="Text Box 5"/>
          <p:cNvSpPr txBox="1">
            <a:spLocks noChangeArrowheads="1"/>
          </p:cNvSpPr>
          <p:nvPr/>
        </p:nvSpPr>
        <p:spPr bwMode="auto">
          <a:xfrm>
            <a:off x="5103813" y="1682750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0"/>
              <a:t>B)</a:t>
            </a:r>
          </a:p>
        </p:txBody>
      </p:sp>
      <p:sp>
        <p:nvSpPr>
          <p:cNvPr id="48138" name="Text Box 6"/>
          <p:cNvSpPr txBox="1">
            <a:spLocks noChangeArrowheads="1"/>
          </p:cNvSpPr>
          <p:nvPr/>
        </p:nvSpPr>
        <p:spPr bwMode="auto">
          <a:xfrm>
            <a:off x="225425" y="2943225"/>
            <a:ext cx="612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0"/>
              <a:t>C)</a:t>
            </a:r>
          </a:p>
        </p:txBody>
      </p:sp>
      <p:sp>
        <p:nvSpPr>
          <p:cNvPr id="48139" name="Text Box 7"/>
          <p:cNvSpPr txBox="1">
            <a:spLocks noChangeArrowheads="1"/>
          </p:cNvSpPr>
          <p:nvPr/>
        </p:nvSpPr>
        <p:spPr bwMode="auto">
          <a:xfrm>
            <a:off x="5308600" y="3040063"/>
            <a:ext cx="6127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0"/>
              <a:t>D)</a:t>
            </a:r>
          </a:p>
        </p:txBody>
      </p:sp>
      <p:sp>
        <p:nvSpPr>
          <p:cNvPr id="48140" name="Text Box 8"/>
          <p:cNvSpPr txBox="1">
            <a:spLocks noChangeArrowheads="1"/>
          </p:cNvSpPr>
          <p:nvPr/>
        </p:nvSpPr>
        <p:spPr bwMode="auto">
          <a:xfrm>
            <a:off x="228600" y="3962400"/>
            <a:ext cx="8258175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200" b="0"/>
              <a:t>E) None of these, or </a:t>
            </a:r>
            <a:r>
              <a:rPr lang="en-US" sz="3200" b="0" i="1"/>
              <a:t>more </a:t>
            </a:r>
            <a:r>
              <a:rPr lang="en-US" sz="3200" b="0"/>
              <a:t>than one.</a:t>
            </a:r>
          </a:p>
        </p:txBody>
      </p:sp>
      <p:graphicFrame>
        <p:nvGraphicFramePr>
          <p:cNvPr id="48133" name="Object 14"/>
          <p:cNvGraphicFramePr>
            <a:graphicFrameLocks noChangeAspect="1"/>
          </p:cNvGraphicFramePr>
          <p:nvPr/>
        </p:nvGraphicFramePr>
        <p:xfrm>
          <a:off x="5694363" y="1628775"/>
          <a:ext cx="3409950" cy="876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8" name="Equation" r:id="rId4" imgW="1384300" imgH="355600" progId="Equation.3">
                  <p:embed/>
                </p:oleObj>
              </mc:Choice>
              <mc:Fallback>
                <p:oleObj name="Equation" r:id="rId4" imgW="1384300" imgH="355600" progId="Equation.3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4363" y="1628775"/>
                        <a:ext cx="3409950" cy="8766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398" name="Object 14"/>
          <p:cNvGraphicFramePr>
            <a:graphicFrameLocks noChangeAspect="1"/>
          </p:cNvGraphicFramePr>
          <p:nvPr/>
        </p:nvGraphicFramePr>
        <p:xfrm>
          <a:off x="838200" y="2943225"/>
          <a:ext cx="3535363" cy="839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9" name="Equation" r:id="rId6" imgW="1498600" imgH="355600" progId="Equation.3">
                  <p:embed/>
                </p:oleObj>
              </mc:Choice>
              <mc:Fallback>
                <p:oleObj name="Equation" r:id="rId6" imgW="1498600" imgH="355600" progId="Equation.3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943225"/>
                        <a:ext cx="3535363" cy="8394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399" name="Object 14"/>
          <p:cNvGraphicFramePr>
            <a:graphicFrameLocks noChangeAspect="1"/>
          </p:cNvGraphicFramePr>
          <p:nvPr/>
        </p:nvGraphicFramePr>
        <p:xfrm>
          <a:off x="838200" y="1628775"/>
          <a:ext cx="3138488" cy="879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0" name="Equation" r:id="rId8" imgW="1270000" imgH="355600" progId="Equation.3">
                  <p:embed/>
                </p:oleObj>
              </mc:Choice>
              <mc:Fallback>
                <p:oleObj name="Equation" r:id="rId8" imgW="1270000" imgH="355600" progId="Equation.3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28775"/>
                        <a:ext cx="3138488" cy="8792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00" name="Object 14"/>
          <p:cNvGraphicFramePr>
            <a:graphicFrameLocks noChangeAspect="1"/>
          </p:cNvGraphicFramePr>
          <p:nvPr/>
        </p:nvGraphicFramePr>
        <p:xfrm>
          <a:off x="6140450" y="2970213"/>
          <a:ext cx="2546350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1" name="Equation" r:id="rId10" imgW="1079500" imgH="355600" progId="Equation.3">
                  <p:embed/>
                </p:oleObj>
              </mc:Choice>
              <mc:Fallback>
                <p:oleObj name="Equation" r:id="rId10" imgW="1079500" imgH="355600" progId="Equation.3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0450" y="2970213"/>
                        <a:ext cx="2546350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0" y="0"/>
            <a:ext cx="3145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800" dirty="0" smtClean="0"/>
              <a:t>7.3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4192461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/>
          </p:cNvSpPr>
          <p:nvPr>
            <p:ph type="title" idx="4294967295"/>
          </p:nvPr>
        </p:nvSpPr>
        <p:spPr>
          <a:xfrm>
            <a:off x="407988" y="398463"/>
            <a:ext cx="8736012" cy="1876425"/>
          </a:xfrm>
        </p:spPr>
        <p:txBody>
          <a:bodyPr/>
          <a:lstStyle/>
          <a:p>
            <a:pPr algn="l"/>
            <a:r>
              <a:rPr lang="en-US" sz="2800" smtClean="0">
                <a:ea typeface="Arial" charset="0"/>
                <a:cs typeface="Arial" charset="0"/>
              </a:rPr>
              <a:t>For everyday currents in home electronics and wires, which answer is the order of magnitude of the instantaneous speed of the electrons in the wire?</a:t>
            </a:r>
          </a:p>
        </p:txBody>
      </p:sp>
      <p:sp>
        <p:nvSpPr>
          <p:cNvPr id="33795" name="TextBox 3"/>
          <p:cNvSpPr txBox="1">
            <a:spLocks noChangeArrowheads="1"/>
          </p:cNvSpPr>
          <p:nvPr/>
        </p:nvSpPr>
        <p:spPr bwMode="auto">
          <a:xfrm>
            <a:off x="520700" y="2909888"/>
            <a:ext cx="628491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>
              <a:buFontTx/>
              <a:buAutoNum type="alphaUcPeriod"/>
            </a:pPr>
            <a:r>
              <a:rPr lang="en-US" sz="2400"/>
              <a:t>more than km/s</a:t>
            </a:r>
          </a:p>
          <a:p>
            <a:pPr marL="457200" indent="-457200">
              <a:buFontTx/>
              <a:buAutoNum type="alphaUcPeriod"/>
            </a:pPr>
            <a:r>
              <a:rPr lang="en-US" sz="2400"/>
              <a:t>m/s</a:t>
            </a:r>
          </a:p>
          <a:p>
            <a:pPr marL="457200" indent="-457200">
              <a:buFontTx/>
              <a:buAutoNum type="alphaUcPeriod"/>
            </a:pPr>
            <a:r>
              <a:rPr lang="en-US" sz="2400"/>
              <a:t>mm/s</a:t>
            </a:r>
          </a:p>
          <a:p>
            <a:pPr marL="457200" indent="-457200">
              <a:buFontTx/>
              <a:buAutoNum type="alphaUcPeriod"/>
            </a:pPr>
            <a:r>
              <a:rPr lang="en-US" sz="2400"/>
              <a:t>μm/s</a:t>
            </a:r>
          </a:p>
          <a:p>
            <a:pPr marL="457200" indent="-457200">
              <a:buFontTx/>
              <a:buAutoNum type="alphaUcPeriod"/>
            </a:pPr>
            <a:r>
              <a:rPr lang="en-US" sz="2400"/>
              <a:t>nm/s</a:t>
            </a:r>
          </a:p>
          <a:p>
            <a:pPr marL="457200" indent="-457200">
              <a:buFontTx/>
              <a:buAutoNum type="alphaUcPeriod"/>
            </a:pPr>
            <a:endParaRPr lang="en-US" sz="240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0" y="0"/>
            <a:ext cx="3145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800" dirty="0" smtClean="0"/>
              <a:t>7.4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651916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/>
          </p:cNvSpPr>
          <p:nvPr>
            <p:ph type="title" idx="4294967295"/>
          </p:nvPr>
        </p:nvSpPr>
        <p:spPr>
          <a:xfrm>
            <a:off x="407988" y="398463"/>
            <a:ext cx="8736012" cy="1876425"/>
          </a:xfrm>
        </p:spPr>
        <p:txBody>
          <a:bodyPr/>
          <a:lstStyle/>
          <a:p>
            <a:pPr algn="l"/>
            <a:r>
              <a:rPr lang="en-US" sz="2800" smtClean="0">
                <a:ea typeface="Arial" charset="0"/>
                <a:cs typeface="Arial" charset="0"/>
              </a:rPr>
              <a:t>An electric current </a:t>
            </a:r>
            <a:r>
              <a:rPr lang="en-US" sz="2800" i="1" smtClean="0">
                <a:ea typeface="Arial" charset="0"/>
                <a:cs typeface="Arial" charset="0"/>
              </a:rPr>
              <a:t>I</a:t>
            </a:r>
            <a:r>
              <a:rPr lang="en-US" sz="2800" smtClean="0">
                <a:ea typeface="Arial" charset="0"/>
                <a:cs typeface="Arial" charset="0"/>
              </a:rPr>
              <a:t> flows along a copper wire (low resistivity) into a resistor made of carbon (high resistivity) then back into another copper wire.</a:t>
            </a:r>
            <a:br>
              <a:rPr lang="en-US" sz="2800" smtClean="0">
                <a:ea typeface="Arial" charset="0"/>
                <a:cs typeface="Arial" charset="0"/>
              </a:rPr>
            </a:br>
            <a:r>
              <a:rPr lang="en-US" sz="2800" i="1" smtClean="0">
                <a:ea typeface="Arial" charset="0"/>
                <a:cs typeface="Arial" charset="0"/>
              </a:rPr>
              <a:t>In which material is the electric field largest?</a:t>
            </a:r>
            <a:endParaRPr lang="en-US" sz="2800" smtClean="0">
              <a:ea typeface="Arial" charset="0"/>
              <a:cs typeface="Arial" charset="0"/>
            </a:endParaRPr>
          </a:p>
        </p:txBody>
      </p:sp>
      <p:sp>
        <p:nvSpPr>
          <p:cNvPr id="35843" name="TextBox 3"/>
          <p:cNvSpPr txBox="1">
            <a:spLocks noChangeArrowheads="1"/>
          </p:cNvSpPr>
          <p:nvPr/>
        </p:nvSpPr>
        <p:spPr bwMode="auto">
          <a:xfrm>
            <a:off x="1108075" y="3808413"/>
            <a:ext cx="6284913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>
              <a:buFontTx/>
              <a:buAutoNum type="alphaUcPeriod"/>
            </a:pPr>
            <a:r>
              <a:rPr lang="en-US" sz="2400"/>
              <a:t>In the copper wire</a:t>
            </a:r>
          </a:p>
          <a:p>
            <a:pPr marL="457200" indent="-457200">
              <a:buFontTx/>
              <a:buAutoNum type="alphaUcPeriod"/>
            </a:pPr>
            <a:r>
              <a:rPr lang="en-US" sz="2400"/>
              <a:t>In the carbon resistor</a:t>
            </a:r>
          </a:p>
          <a:p>
            <a:pPr marL="457200" indent="-457200">
              <a:buFontTx/>
              <a:buAutoNum type="alphaUcPeriod"/>
            </a:pPr>
            <a:r>
              <a:rPr lang="en-US" sz="2400"/>
              <a:t>It’s the same in both copper and carbon</a:t>
            </a:r>
          </a:p>
          <a:p>
            <a:pPr marL="457200" indent="-457200">
              <a:buFontTx/>
              <a:buAutoNum type="alphaUcPeriod"/>
            </a:pPr>
            <a:r>
              <a:rPr lang="en-US" sz="2400"/>
              <a:t>It depends on the sizes of the copper and carbon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520825" y="3103563"/>
            <a:ext cx="2192338" cy="11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an 6"/>
          <p:cNvSpPr/>
          <p:nvPr/>
        </p:nvSpPr>
        <p:spPr>
          <a:xfrm rot="5400000">
            <a:off x="4000500" y="2168525"/>
            <a:ext cx="1211263" cy="1941513"/>
          </a:xfrm>
          <a:prstGeom prst="can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5459413" y="3100388"/>
            <a:ext cx="2192337" cy="11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784350" y="2840038"/>
            <a:ext cx="1306513" cy="1111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848" name="TextBox 11"/>
          <p:cNvSpPr txBox="1">
            <a:spLocks noChangeArrowheads="1"/>
          </p:cNvSpPr>
          <p:nvPr/>
        </p:nvSpPr>
        <p:spPr bwMode="auto">
          <a:xfrm>
            <a:off x="2276475" y="2408238"/>
            <a:ext cx="3032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>
                <a:ea typeface="Arial" charset="0"/>
                <a:cs typeface="Arial" charset="0"/>
              </a:rPr>
              <a:t>I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0" y="0"/>
            <a:ext cx="3145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800" dirty="0" smtClean="0"/>
              <a:t>7.5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586803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0" y="3505200"/>
            <a:ext cx="8839200" cy="3174168"/>
          </a:xfrm>
        </p:spPr>
        <p:txBody>
          <a:bodyPr/>
          <a:lstStyle/>
          <a:p>
            <a:pPr>
              <a:buNone/>
            </a:pPr>
            <a:r>
              <a:rPr lang="en-US" sz="2800"/>
              <a:t>Rank order (from greatest to smallest, e.g. A=C&gt;B)</a:t>
            </a:r>
          </a:p>
          <a:p>
            <a:pPr>
              <a:buNone/>
            </a:pPr>
            <a:endParaRPr lang="en-US" sz="2800"/>
          </a:p>
          <a:p>
            <a:pPr>
              <a:buNone/>
            </a:pPr>
            <a:r>
              <a:rPr lang="en-US" sz="2800"/>
              <a:t>Magnitude of E field</a:t>
            </a:r>
          </a:p>
          <a:p>
            <a:pPr>
              <a:buNone/>
            </a:pPr>
            <a:r>
              <a:rPr lang="en-US" sz="2800"/>
              <a:t>Conductivity</a:t>
            </a:r>
          </a:p>
          <a:p>
            <a:pPr>
              <a:buNone/>
            </a:pPr>
            <a:r>
              <a:rPr lang="en-US" sz="2800"/>
              <a:t>Current</a:t>
            </a:r>
          </a:p>
          <a:p>
            <a:pPr>
              <a:buNone/>
            </a:pPr>
            <a:r>
              <a:rPr lang="en-US" sz="2800"/>
              <a:t>Current Density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45336" y="552840"/>
            <a:ext cx="8458199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copper cylinder is machined to have the following shape.  The ends are connected to a battery so that a current flows through the copper.</a:t>
            </a: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20090" y="6596390"/>
            <a:ext cx="17239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/>
              <a:t>© University of Colorado, 2011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133600" y="1938977"/>
            <a:ext cx="4089234" cy="1416286"/>
            <a:chOff x="637878" y="1733916"/>
            <a:chExt cx="4089234" cy="1416286"/>
          </a:xfrm>
        </p:grpSpPr>
        <p:grpSp>
          <p:nvGrpSpPr>
            <p:cNvPr id="17" name="Group 16"/>
            <p:cNvGrpSpPr/>
            <p:nvPr/>
          </p:nvGrpSpPr>
          <p:grpSpPr>
            <a:xfrm>
              <a:off x="637878" y="1733916"/>
              <a:ext cx="4089234" cy="1416286"/>
              <a:chOff x="629411" y="1387218"/>
              <a:chExt cx="4089234" cy="1763970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728133" y="2802467"/>
                <a:ext cx="1151467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2032000" y="2363635"/>
                <a:ext cx="1151467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3429004" y="3149600"/>
                <a:ext cx="1151467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1737178" y="2507645"/>
                <a:ext cx="437244" cy="152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2912154" y="2634338"/>
                <a:ext cx="788162" cy="24553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6" name="Group 25"/>
              <p:cNvGrpSpPr/>
              <p:nvPr/>
            </p:nvGrpSpPr>
            <p:grpSpPr>
              <a:xfrm flipV="1">
                <a:off x="728133" y="1387218"/>
                <a:ext cx="3852338" cy="788162"/>
                <a:chOff x="880533" y="2515426"/>
                <a:chExt cx="3852338" cy="788162"/>
              </a:xfrm>
            </p:grpSpPr>
            <p:cxnSp>
              <p:nvCxnSpPr>
                <p:cNvPr id="30" name="Straight Connector 29"/>
                <p:cNvCxnSpPr/>
                <p:nvPr/>
              </p:nvCxnSpPr>
              <p:spPr>
                <a:xfrm>
                  <a:off x="880533" y="2954867"/>
                  <a:ext cx="1151467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184400" y="2516035"/>
                  <a:ext cx="1151467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>
                  <a:off x="3581404" y="3302000"/>
                  <a:ext cx="1151467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 flipV="1">
                  <a:off x="1889578" y="2660045"/>
                  <a:ext cx="437244" cy="1524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 flipH="1">
                  <a:off x="3064554" y="2786738"/>
                  <a:ext cx="788162" cy="245537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Oval 26"/>
              <p:cNvSpPr/>
              <p:nvPr/>
            </p:nvSpPr>
            <p:spPr>
              <a:xfrm>
                <a:off x="4504268" y="1388806"/>
                <a:ext cx="214377" cy="1762382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629411" y="1735939"/>
                <a:ext cx="214377" cy="106811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728133" y="1752873"/>
                <a:ext cx="237067" cy="10332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1117600" y="2179234"/>
              <a:ext cx="318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96571" y="2182743"/>
              <a:ext cx="3182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01171" y="2275880"/>
              <a:ext cx="2823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B</a:t>
              </a:r>
            </a:p>
          </p:txBody>
        </p:sp>
      </p:grp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0" y="0"/>
            <a:ext cx="3145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800" dirty="0" smtClean="0"/>
              <a:t>7.6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698155527"/>
      </p:ext>
    </p:extLst>
  </p:cSld>
  <p:clrMapOvr>
    <a:masterClrMapping/>
  </p:clrMapOvr>
  <p:transition xmlns:p14="http://schemas.microsoft.com/office/powerpoint/2010/main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pPr algn="l"/>
            <a:r>
              <a:rPr lang="en-US" sz="2800"/>
              <a:t>Inside this resistor setup, what can you conclude about the current density </a:t>
            </a:r>
            <a:r>
              <a:rPr lang="en-US" sz="2800" b="1"/>
              <a:t>J</a:t>
            </a:r>
            <a:r>
              <a:rPr lang="en-US" sz="2800"/>
              <a:t> near the side walls?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200400"/>
            <a:ext cx="7772400" cy="4114800"/>
          </a:xfrm>
        </p:spPr>
        <p:txBody>
          <a:bodyPr/>
          <a:lstStyle/>
          <a:p>
            <a:pPr marL="457200" indent="-457200">
              <a:buAutoNum type="alphaUcParenR"/>
            </a:pPr>
            <a:r>
              <a:rPr lang="en-US" sz="2800"/>
              <a:t>Must be exactly parallel to the wall</a:t>
            </a:r>
          </a:p>
          <a:p>
            <a:pPr marL="457200" indent="-457200">
              <a:buAutoNum type="alphaUcParenR"/>
            </a:pPr>
            <a:r>
              <a:rPr lang="en-US" sz="2800"/>
              <a:t>Must be exactly perpendicular to the wall</a:t>
            </a:r>
          </a:p>
          <a:p>
            <a:pPr marL="457200" indent="-457200">
              <a:buAutoNum type="alphaUcParenR"/>
            </a:pPr>
            <a:r>
              <a:rPr lang="en-US" sz="2800"/>
              <a:t>Could have a mix of parallel and perp components</a:t>
            </a:r>
          </a:p>
          <a:p>
            <a:pPr marL="457200" indent="-457200">
              <a:buAutoNum type="alphaUcParenR"/>
            </a:pPr>
            <a:r>
              <a:rPr lang="en-US" sz="2800"/>
              <a:t>No obvious way to decide!?</a:t>
            </a:r>
          </a:p>
        </p:txBody>
      </p:sp>
      <p:sp>
        <p:nvSpPr>
          <p:cNvPr id="4" name="Trapezoid 3"/>
          <p:cNvSpPr/>
          <p:nvPr/>
        </p:nvSpPr>
        <p:spPr bwMode="auto">
          <a:xfrm rot="16200000">
            <a:off x="2731873" y="990996"/>
            <a:ext cx="2003854" cy="2286000"/>
          </a:xfrm>
          <a:prstGeom prst="trapezoid">
            <a:avLst>
              <a:gd name="adj" fmla="val 32353"/>
            </a:avLst>
          </a:prstGeom>
          <a:solidFill>
            <a:schemeClr val="bg2">
              <a:lumMod val="75000"/>
            </a:schemeClr>
          </a:solidFill>
          <a:ln w="635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6" charset="-128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rot="10800000">
            <a:off x="990600" y="2133600"/>
            <a:ext cx="1600200" cy="1588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10800000">
            <a:off x="4876801" y="2135189"/>
            <a:ext cx="1600200" cy="1588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143000" y="1600200"/>
            <a:ext cx="248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1066799" y="2133600"/>
            <a:ext cx="762001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6096000" y="1672190"/>
            <a:ext cx="248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5333999" y="2135190"/>
            <a:ext cx="762001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503600" y="1762780"/>
            <a:ext cx="763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chemeClr val="accent3"/>
                </a:solidFill>
              </a:rPr>
              <a:t>J??</a:t>
            </a:r>
          </a:p>
        </p:txBody>
      </p:sp>
      <p:sp>
        <p:nvSpPr>
          <p:cNvPr id="18" name="Freeform 17"/>
          <p:cNvSpPr/>
          <p:nvPr/>
        </p:nvSpPr>
        <p:spPr bwMode="auto">
          <a:xfrm flipH="1">
            <a:off x="3916681" y="2225678"/>
            <a:ext cx="45719" cy="593722"/>
          </a:xfrm>
          <a:custGeom>
            <a:avLst/>
            <a:gdLst>
              <a:gd name="connsiteX0" fmla="*/ 0 w 144266"/>
              <a:gd name="connsiteY0" fmla="*/ 0 h 558800"/>
              <a:gd name="connsiteX1" fmla="*/ 38100 w 144266"/>
              <a:gd name="connsiteY1" fmla="*/ 12700 h 558800"/>
              <a:gd name="connsiteX2" fmla="*/ 50800 w 144266"/>
              <a:gd name="connsiteY2" fmla="*/ 50800 h 558800"/>
              <a:gd name="connsiteX3" fmla="*/ 114300 w 144266"/>
              <a:gd name="connsiteY3" fmla="*/ 127000 h 558800"/>
              <a:gd name="connsiteX4" fmla="*/ 114300 w 144266"/>
              <a:gd name="connsiteY4" fmla="*/ 355600 h 558800"/>
              <a:gd name="connsiteX5" fmla="*/ 88900 w 144266"/>
              <a:gd name="connsiteY5" fmla="*/ 393700 h 558800"/>
              <a:gd name="connsiteX6" fmla="*/ 50800 w 144266"/>
              <a:gd name="connsiteY6" fmla="*/ 520700 h 558800"/>
              <a:gd name="connsiteX7" fmla="*/ 25400 w 144266"/>
              <a:gd name="connsiteY7" fmla="*/ 55880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4266" h="558800">
                <a:moveTo>
                  <a:pt x="0" y="0"/>
                </a:moveTo>
                <a:cubicBezTo>
                  <a:pt x="12700" y="4233"/>
                  <a:pt x="28634" y="3234"/>
                  <a:pt x="38100" y="12700"/>
                </a:cubicBezTo>
                <a:cubicBezTo>
                  <a:pt x="47566" y="22166"/>
                  <a:pt x="44813" y="38826"/>
                  <a:pt x="50800" y="50800"/>
                </a:cubicBezTo>
                <a:cubicBezTo>
                  <a:pt x="68481" y="86163"/>
                  <a:pt x="86213" y="98913"/>
                  <a:pt x="114300" y="127000"/>
                </a:cubicBezTo>
                <a:cubicBezTo>
                  <a:pt x="144266" y="216899"/>
                  <a:pt x="141481" y="192514"/>
                  <a:pt x="114300" y="355600"/>
                </a:cubicBezTo>
                <a:cubicBezTo>
                  <a:pt x="111791" y="370656"/>
                  <a:pt x="97367" y="381000"/>
                  <a:pt x="88900" y="393700"/>
                </a:cubicBezTo>
                <a:cubicBezTo>
                  <a:pt x="76041" y="470853"/>
                  <a:pt x="85544" y="459897"/>
                  <a:pt x="50800" y="520700"/>
                </a:cubicBezTo>
                <a:cubicBezTo>
                  <a:pt x="43227" y="533952"/>
                  <a:pt x="25400" y="558800"/>
                  <a:pt x="25400" y="558800"/>
                </a:cubicBezTo>
              </a:path>
            </a:pathLst>
          </a:custGeom>
          <a:noFill/>
          <a:ln w="635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6" charset="-128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rot="5400000">
            <a:off x="2218790" y="2133998"/>
            <a:ext cx="742433" cy="1588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rot="5400000">
            <a:off x="3879942" y="2127341"/>
            <a:ext cx="1992130" cy="1588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1905000" y="1307068"/>
            <a:ext cx="437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973161" y="1263134"/>
            <a:ext cx="685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V=0</a:t>
            </a:r>
            <a:endParaRPr lang="en-US" baseline="-25000"/>
          </a:p>
        </p:txBody>
      </p:sp>
      <p:sp>
        <p:nvSpPr>
          <p:cNvPr id="37" name="Freeform 36"/>
          <p:cNvSpPr/>
          <p:nvPr/>
        </p:nvSpPr>
        <p:spPr bwMode="auto">
          <a:xfrm>
            <a:off x="4978400" y="1663700"/>
            <a:ext cx="393700" cy="245491"/>
          </a:xfrm>
          <a:custGeom>
            <a:avLst/>
            <a:gdLst>
              <a:gd name="connsiteX0" fmla="*/ 393700 w 393700"/>
              <a:gd name="connsiteY0" fmla="*/ 0 h 245491"/>
              <a:gd name="connsiteX1" fmla="*/ 355600 w 393700"/>
              <a:gd name="connsiteY1" fmla="*/ 114300 h 245491"/>
              <a:gd name="connsiteX2" fmla="*/ 317500 w 393700"/>
              <a:gd name="connsiteY2" fmla="*/ 139700 h 245491"/>
              <a:gd name="connsiteX3" fmla="*/ 254000 w 393700"/>
              <a:gd name="connsiteY3" fmla="*/ 190500 h 245491"/>
              <a:gd name="connsiteX4" fmla="*/ 215900 w 393700"/>
              <a:gd name="connsiteY4" fmla="*/ 215900 h 245491"/>
              <a:gd name="connsiteX5" fmla="*/ 177800 w 393700"/>
              <a:gd name="connsiteY5" fmla="*/ 228600 h 245491"/>
              <a:gd name="connsiteX6" fmla="*/ 0 w 393700"/>
              <a:gd name="connsiteY6" fmla="*/ 241300 h 24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3700" h="245491">
                <a:moveTo>
                  <a:pt x="393700" y="0"/>
                </a:moveTo>
                <a:cubicBezTo>
                  <a:pt x="385701" y="39994"/>
                  <a:pt x="383274" y="81091"/>
                  <a:pt x="355600" y="114300"/>
                </a:cubicBezTo>
                <a:cubicBezTo>
                  <a:pt x="345829" y="126026"/>
                  <a:pt x="330200" y="131233"/>
                  <a:pt x="317500" y="139700"/>
                </a:cubicBezTo>
                <a:cubicBezTo>
                  <a:pt x="274682" y="203926"/>
                  <a:pt x="315344" y="159828"/>
                  <a:pt x="254000" y="190500"/>
                </a:cubicBezTo>
                <a:cubicBezTo>
                  <a:pt x="240348" y="197326"/>
                  <a:pt x="229552" y="209074"/>
                  <a:pt x="215900" y="215900"/>
                </a:cubicBezTo>
                <a:cubicBezTo>
                  <a:pt x="203926" y="221887"/>
                  <a:pt x="190927" y="225975"/>
                  <a:pt x="177800" y="228600"/>
                </a:cubicBezTo>
                <a:cubicBezTo>
                  <a:pt x="93346" y="245491"/>
                  <a:pt x="85392" y="241300"/>
                  <a:pt x="0" y="2413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6" charset="-128"/>
            </a:endParaRPr>
          </a:p>
        </p:txBody>
      </p:sp>
      <p:sp>
        <p:nvSpPr>
          <p:cNvPr id="38" name="Freeform 37"/>
          <p:cNvSpPr/>
          <p:nvPr/>
        </p:nvSpPr>
        <p:spPr bwMode="auto">
          <a:xfrm flipH="1">
            <a:off x="2133600" y="1693354"/>
            <a:ext cx="393700" cy="245491"/>
          </a:xfrm>
          <a:custGeom>
            <a:avLst/>
            <a:gdLst>
              <a:gd name="connsiteX0" fmla="*/ 393700 w 393700"/>
              <a:gd name="connsiteY0" fmla="*/ 0 h 245491"/>
              <a:gd name="connsiteX1" fmla="*/ 355600 w 393700"/>
              <a:gd name="connsiteY1" fmla="*/ 114300 h 245491"/>
              <a:gd name="connsiteX2" fmla="*/ 317500 w 393700"/>
              <a:gd name="connsiteY2" fmla="*/ 139700 h 245491"/>
              <a:gd name="connsiteX3" fmla="*/ 254000 w 393700"/>
              <a:gd name="connsiteY3" fmla="*/ 190500 h 245491"/>
              <a:gd name="connsiteX4" fmla="*/ 215900 w 393700"/>
              <a:gd name="connsiteY4" fmla="*/ 215900 h 245491"/>
              <a:gd name="connsiteX5" fmla="*/ 177800 w 393700"/>
              <a:gd name="connsiteY5" fmla="*/ 228600 h 245491"/>
              <a:gd name="connsiteX6" fmla="*/ 0 w 393700"/>
              <a:gd name="connsiteY6" fmla="*/ 241300 h 24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3700" h="245491">
                <a:moveTo>
                  <a:pt x="393700" y="0"/>
                </a:moveTo>
                <a:cubicBezTo>
                  <a:pt x="385701" y="39994"/>
                  <a:pt x="383274" y="81091"/>
                  <a:pt x="355600" y="114300"/>
                </a:cubicBezTo>
                <a:cubicBezTo>
                  <a:pt x="345829" y="126026"/>
                  <a:pt x="330200" y="131233"/>
                  <a:pt x="317500" y="139700"/>
                </a:cubicBezTo>
                <a:cubicBezTo>
                  <a:pt x="274682" y="203926"/>
                  <a:pt x="315344" y="159828"/>
                  <a:pt x="254000" y="190500"/>
                </a:cubicBezTo>
                <a:cubicBezTo>
                  <a:pt x="240348" y="197326"/>
                  <a:pt x="229552" y="209074"/>
                  <a:pt x="215900" y="215900"/>
                </a:cubicBezTo>
                <a:cubicBezTo>
                  <a:pt x="203926" y="221887"/>
                  <a:pt x="190927" y="225975"/>
                  <a:pt x="177800" y="228600"/>
                </a:cubicBezTo>
                <a:cubicBezTo>
                  <a:pt x="93346" y="245491"/>
                  <a:pt x="85392" y="241300"/>
                  <a:pt x="0" y="2413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6" charset="-128"/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0" y="0"/>
            <a:ext cx="3145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800" dirty="0" smtClean="0"/>
              <a:t>7.7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858134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17610</TotalTime>
  <Words>523</Words>
  <Application>Microsoft Macintosh PowerPoint</Application>
  <PresentationFormat>On-screen Show (4:3)</PresentationFormat>
  <Paragraphs>87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Equation</vt:lpstr>
      <vt:lpstr>PowerPoint Presentation</vt:lpstr>
      <vt:lpstr>Electricity and Magnetism II</vt:lpstr>
      <vt:lpstr>In the interior of a metal in static equilibrium the charge density ρ is:</vt:lpstr>
      <vt:lpstr>Charge Conservation</vt:lpstr>
      <vt:lpstr>For everyday currents in home electronics and wires, which answer is the order of magnitude of the instantaneous speed of the electrons in the wire?</vt:lpstr>
      <vt:lpstr>An electric current I flows along a copper wire (low resistivity) into a resistor made of carbon (high resistivity) then back into another copper wire. In which material is the electric field largest?</vt:lpstr>
      <vt:lpstr>PowerPoint Presentation</vt:lpstr>
      <vt:lpstr>Inside this resistor setup, what can you conclude about the current density J near the side walls?</vt:lpstr>
    </vt:vector>
  </TitlesOfParts>
  <Company>University of Colorado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3320:  Electricity and Magnetism II</dc:title>
  <dc:creator>Danny Rehn</dc:creator>
  <cp:lastModifiedBy>David Rubin</cp:lastModifiedBy>
  <cp:revision>49</cp:revision>
  <dcterms:created xsi:type="dcterms:W3CDTF">2012-07-08T19:44:33Z</dcterms:created>
  <dcterms:modified xsi:type="dcterms:W3CDTF">2016-11-07T19:16:53Z</dcterms:modified>
</cp:coreProperties>
</file>