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7.bin" ContentType="application/vnd.openxmlformats-officedocument.oleObject"/>
  <Override PartName="/ppt/notesSlides/notesSlide13.xml" ContentType="application/vnd.openxmlformats-officedocument.presentationml.notesSlide+xml"/>
  <Override PartName="/ppt/embeddings/oleObject8.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1.bin" ContentType="application/vnd.openxmlformats-officedocument.oleObject"/>
  <Override PartName="/ppt/notesSlides/notesSlide2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5.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3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37.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38.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7.bin" ContentType="application/vnd.openxmlformats-officedocument.oleObject"/>
  <Override PartName="/ppt/notesSlides/notesSlide45.xml" ContentType="application/vnd.openxmlformats-officedocument.presentationml.notesSlide+xml"/>
  <Override PartName="/ppt/embeddings/oleObject28.bin" ContentType="application/vnd.openxmlformats-officedocument.oleObject"/>
  <Override PartName="/ppt/notesSlides/notesSlide4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47.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39.bin" ContentType="application/vnd.openxmlformats-officedocument.oleObject"/>
  <Override PartName="/ppt/notesSlides/notesSlide51.xml" ContentType="application/vnd.openxmlformats-officedocument.presentationml.notesSlide+xml"/>
  <Override PartName="/ppt/embeddings/oleObject40.bin" ContentType="application/vnd.openxmlformats-officedocument.oleObject"/>
  <Override PartName="/ppt/notesSlides/notesSlide52.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notesSlides/notesSlide53.xml" ContentType="application/vnd.openxmlformats-officedocument.presentationml.notesSlide+xml"/>
  <Override PartName="/ppt/embeddings/oleObject43.bin" ContentType="application/vnd.openxmlformats-officedocument.oleObject"/>
  <Override PartName="/ppt/notesSlides/notesSlide54.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46.bin" ContentType="application/vnd.openxmlformats-officedocument.oleObject"/>
  <Override PartName="/ppt/notesSlides/notesSlide57.xml" ContentType="application/vnd.openxmlformats-officedocument.presentationml.notesSlide+xml"/>
  <Override PartName="/ppt/embeddings/oleObject47.bin" ContentType="application/vnd.openxmlformats-officedocument.oleObject"/>
  <Override PartName="/ppt/notesSlides/notesSlide58.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notesSlides/notesSlide59.xml" ContentType="application/vnd.openxmlformats-officedocument.presentationml.notesSlide+xml"/>
  <Override PartName="/ppt/embeddings/oleObject50.bin" ContentType="application/vnd.openxmlformats-officedocument.oleObject"/>
  <Override PartName="/ppt/notesSlides/notesSlide60.xml" ContentType="application/vnd.openxmlformats-officedocument.presentationml.notesSlide+xml"/>
  <Override PartName="/ppt/embeddings/oleObject51.bin" ContentType="application/vnd.openxmlformats-officedocument.oleObject"/>
  <Override PartName="/ppt/notesSlides/notesSlide61.xml" ContentType="application/vnd.openxmlformats-officedocument.presentationml.notesSlide+xml"/>
  <Override PartName="/ppt/embeddings/oleObject52.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67.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notesSlides/notesSlide70.xml" ContentType="application/vnd.openxmlformats-officedocument.presentationml.notesSlide+xml"/>
  <Override PartName="/ppt/embeddings/oleObject69.bin" ContentType="application/vnd.openxmlformats-officedocument.oleObject"/>
  <Override PartName="/ppt/notesSlides/notesSlide71.xml" ContentType="application/vnd.openxmlformats-officedocument.presentationml.notesSlide+xml"/>
  <Override PartName="/ppt/notesSlides/notesSlide72.xml" ContentType="application/vnd.openxmlformats-officedocument.presentationml.notesSlide+xml"/>
  <Override PartName="/ppt/embeddings/oleObject70.bin" ContentType="application/vnd.openxmlformats-officedocument.oleObject"/>
  <Override PartName="/ppt/notesSlides/notesSlide73.xml" ContentType="application/vnd.openxmlformats-officedocument.presentationml.notesSlide+xml"/>
  <Override PartName="/ppt/embeddings/oleObject71.bin" ContentType="application/vnd.openxmlformats-officedocument.oleObject"/>
  <Override PartName="/ppt/notesSlides/notesSlide74.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75.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65" r:id="rId2"/>
    <p:sldId id="257" r:id="rId3"/>
    <p:sldId id="343" r:id="rId4"/>
    <p:sldId id="276" r:id="rId5"/>
    <p:sldId id="272" r:id="rId6"/>
    <p:sldId id="273" r:id="rId7"/>
    <p:sldId id="274" r:id="rId8"/>
    <p:sldId id="275" r:id="rId9"/>
    <p:sldId id="263" r:id="rId10"/>
    <p:sldId id="264" r:id="rId11"/>
    <p:sldId id="266" r:id="rId12"/>
    <p:sldId id="269" r:id="rId13"/>
    <p:sldId id="270" r:id="rId14"/>
    <p:sldId id="352" r:id="rId15"/>
    <p:sldId id="353" r:id="rId16"/>
    <p:sldId id="278" r:id="rId17"/>
    <p:sldId id="279" r:id="rId18"/>
    <p:sldId id="281" r:id="rId19"/>
    <p:sldId id="347" r:id="rId20"/>
    <p:sldId id="282" r:id="rId21"/>
    <p:sldId id="283" r:id="rId22"/>
    <p:sldId id="284" r:id="rId23"/>
    <p:sldId id="287" r:id="rId24"/>
    <p:sldId id="288" r:id="rId25"/>
    <p:sldId id="289" r:id="rId26"/>
    <p:sldId id="348" r:id="rId27"/>
    <p:sldId id="349" r:id="rId28"/>
    <p:sldId id="291" r:id="rId29"/>
    <p:sldId id="292" r:id="rId30"/>
    <p:sldId id="298" r:id="rId31"/>
    <p:sldId id="294" r:id="rId32"/>
    <p:sldId id="295" r:id="rId33"/>
    <p:sldId id="296" r:id="rId34"/>
    <p:sldId id="297" r:id="rId35"/>
    <p:sldId id="299" r:id="rId36"/>
    <p:sldId id="301" r:id="rId37"/>
    <p:sldId id="303" r:id="rId38"/>
    <p:sldId id="304" r:id="rId39"/>
    <p:sldId id="305" r:id="rId40"/>
    <p:sldId id="306" r:id="rId41"/>
    <p:sldId id="307" r:id="rId42"/>
    <p:sldId id="308" r:id="rId43"/>
    <p:sldId id="309" r:id="rId44"/>
    <p:sldId id="350" r:id="rId45"/>
    <p:sldId id="310" r:id="rId46"/>
    <p:sldId id="311" r:id="rId47"/>
    <p:sldId id="312" r:id="rId48"/>
    <p:sldId id="313" r:id="rId49"/>
    <p:sldId id="351" r:id="rId50"/>
    <p:sldId id="315" r:id="rId51"/>
    <p:sldId id="316" r:id="rId52"/>
    <p:sldId id="317" r:id="rId53"/>
    <p:sldId id="318" r:id="rId54"/>
    <p:sldId id="319" r:id="rId55"/>
    <p:sldId id="320" r:id="rId56"/>
    <p:sldId id="321" r:id="rId57"/>
    <p:sldId id="322" r:id="rId58"/>
    <p:sldId id="323" r:id="rId59"/>
    <p:sldId id="324" r:id="rId60"/>
    <p:sldId id="325" r:id="rId61"/>
    <p:sldId id="327"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6" autoAdjust="0"/>
    <p:restoredTop sz="73784" autoAdjust="0"/>
  </p:normalViewPr>
  <p:slideViewPr>
    <p:cSldViewPr snapToGrid="0" snapToObjects="1">
      <p:cViewPr varScale="1">
        <p:scale>
          <a:sx n="103" d="100"/>
          <a:sy n="103" d="100"/>
        </p:scale>
        <p:origin x="-1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emf"/><Relationship Id="rId2"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emf"/><Relationship Id="rId1" Type="http://schemas.openxmlformats.org/officeDocument/2006/relationships/image" Target="../media/image30.wmf"/><Relationship Id="rId2"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1" Type="http://schemas.openxmlformats.org/officeDocument/2006/relationships/image" Target="../media/image35.wmf"/><Relationship Id="rId2"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wmf"/><Relationship Id="rId1" Type="http://schemas.openxmlformats.org/officeDocument/2006/relationships/image" Target="../media/image48.wmf"/><Relationship Id="rId2"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image" Target="../media/image52.emf"/><Relationship Id="rId2" Type="http://schemas.openxmlformats.org/officeDocument/2006/relationships/image" Target="../media/image5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 Id="rId3" Type="http://schemas.openxmlformats.org/officeDocument/2006/relationships/image" Target="../media/image59.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image" Target="../media/image60.emf"/><Relationship Id="rId2" Type="http://schemas.openxmlformats.org/officeDocument/2006/relationships/image" Target="../media/image6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emf"/><Relationship Id="rId5" Type="http://schemas.openxmlformats.org/officeDocument/2006/relationships/image" Target="../media/image72.emf"/><Relationship Id="rId1" Type="http://schemas.openxmlformats.org/officeDocument/2006/relationships/image" Target="../media/image68.emf"/><Relationship Id="rId2" Type="http://schemas.openxmlformats.org/officeDocument/2006/relationships/image" Target="../media/image69.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5.wmf"/><Relationship Id="rId5" Type="http://schemas.openxmlformats.org/officeDocument/2006/relationships/image" Target="../media/image76.wmf"/><Relationship Id="rId1" Type="http://schemas.openxmlformats.org/officeDocument/2006/relationships/image" Target="../media/image73.emf"/><Relationship Id="rId2"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2BEEF-7B7D-C442-9B1A-82A6D3BC062A}" type="datetimeFigureOut">
              <a:rPr lang="en-US" smtClean="0"/>
              <a:pPr/>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AA718-A127-464A-9FD3-BF5748F25B41}" type="slidenum">
              <a:rPr lang="en-US" smtClean="0"/>
              <a:pPr/>
              <a:t>‹#›</a:t>
            </a:fld>
            <a:endParaRPr lang="en-US"/>
          </a:p>
        </p:txBody>
      </p:sp>
    </p:spTree>
    <p:extLst>
      <p:ext uri="{BB962C8B-B14F-4D97-AF65-F5344CB8AC3E}">
        <p14:creationId xmlns:p14="http://schemas.microsoft.com/office/powerpoint/2010/main" val="1247874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t>
            </a:r>
            <a:r>
              <a:rPr lang="en-US" baseline="0" dirty="0" smtClean="0"/>
              <a:t>Answer: </a:t>
            </a:r>
            <a:r>
              <a:rPr lang="en-US" baseline="0" dirty="0" smtClean="0"/>
              <a:t>A</a:t>
            </a:r>
            <a:endParaRPr lang="en-US" dirty="0" smtClean="0"/>
          </a:p>
        </p:txBody>
      </p:sp>
      <p:sp>
        <p:nvSpPr>
          <p:cNvPr id="4" name="Slide Number Placeholder 3"/>
          <p:cNvSpPr>
            <a:spLocks noGrp="1"/>
          </p:cNvSpPr>
          <p:nvPr>
            <p:ph type="sldNum" sz="quarter" idx="10"/>
          </p:nvPr>
        </p:nvSpPr>
        <p:spPr/>
        <p:txBody>
          <a:bodyPr/>
          <a:lstStyle/>
          <a:p>
            <a:fld id="{6BAB6A8F-DE4B-544A-9FBF-F1C74DC3582B}" type="slidenum">
              <a: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A</a:t>
            </a:r>
          </a:p>
        </p:txBody>
      </p:sp>
      <p:sp>
        <p:nvSpPr>
          <p:cNvPr id="4" name="Slide Number Placeholder 3"/>
          <p:cNvSpPr>
            <a:spLocks noGrp="1"/>
          </p:cNvSpPr>
          <p:nvPr>
            <p:ph type="sldNum" sz="quarter" idx="10"/>
          </p:nvPr>
        </p:nvSpPr>
        <p:spPr/>
        <p:txBody>
          <a:bodyPr/>
          <a:lstStyle/>
          <a:p>
            <a:fld id="{6BAB6A8F-DE4B-544A-9FBF-F1C74DC3582B}"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Correct</a:t>
            </a:r>
            <a:r>
              <a:rPr lang="en-US" baseline="0" dirty="0" smtClean="0"/>
              <a:t> Answer: D</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8028BA1B-11D1-0949-8F95-A7E8E652DB7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 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Correct Answer: E</a:t>
            </a:r>
          </a:p>
        </p:txBody>
      </p:sp>
      <p:sp>
        <p:nvSpPr>
          <p:cNvPr id="14340" name="Slide Number Placeholder 3"/>
          <p:cNvSpPr>
            <a:spLocks noGrp="1"/>
          </p:cNvSpPr>
          <p:nvPr>
            <p:ph type="sldNum" sz="quarter" idx="5"/>
          </p:nvPr>
        </p:nvSpPr>
        <p:spPr bwMode="auto">
          <a:ln>
            <a:miter lim="800000"/>
            <a:headEnd/>
            <a:tailEnd/>
          </a:ln>
        </p:spPr>
        <p:txBody>
          <a:bodyPr/>
          <a:lstStyle/>
          <a:p>
            <a:fld id="{05E34DBA-DC80-7543-AFEE-815662ECD17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Correct Answer: B</a:t>
            </a:r>
          </a:p>
        </p:txBody>
      </p:sp>
      <p:sp>
        <p:nvSpPr>
          <p:cNvPr id="4" name="Slide Number Placeholder 3"/>
          <p:cNvSpPr>
            <a:spLocks noGrp="1"/>
          </p:cNvSpPr>
          <p:nvPr>
            <p:ph type="sldNum" sz="quarter" idx="10"/>
          </p:nvPr>
        </p:nvSpPr>
        <p:spPr/>
        <p:txBody>
          <a:bodyPr/>
          <a:lstStyle/>
          <a:p>
            <a:fld id="{11CC17BD-B8F5-5B40-BFE8-AF3F29087FE2}" type="slidenum">
              <a:rPr lang="en-US" smtClean="0"/>
              <a:pPr/>
              <a:t>14</a:t>
            </a:fld>
            <a:endParaRPr lang="en-US"/>
          </a:p>
        </p:txBody>
      </p:sp>
    </p:spTree>
    <p:extLst>
      <p:ext uri="{BB962C8B-B14F-4D97-AF65-F5344CB8AC3E}">
        <p14:creationId xmlns:p14="http://schemas.microsoft.com/office/powerpoint/2010/main" val="256657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Correct Answer: D</a:t>
            </a:r>
          </a:p>
        </p:txBody>
      </p:sp>
      <p:sp>
        <p:nvSpPr>
          <p:cNvPr id="4" name="Slide Number Placeholder 3"/>
          <p:cNvSpPr>
            <a:spLocks noGrp="1"/>
          </p:cNvSpPr>
          <p:nvPr>
            <p:ph type="sldNum" sz="quarter" idx="10"/>
          </p:nvPr>
        </p:nvSpPr>
        <p:spPr/>
        <p:txBody>
          <a:bodyPr/>
          <a:lstStyle/>
          <a:p>
            <a:fld id="{11CC17BD-B8F5-5B40-BFE8-AF3F29087FE2}" type="slidenum">
              <a:rPr lang="en-US" smtClean="0"/>
              <a:pPr/>
              <a:t>15</a:t>
            </a:fld>
            <a:endParaRPr lang="en-US"/>
          </a:p>
        </p:txBody>
      </p:sp>
    </p:spTree>
    <p:extLst>
      <p:ext uri="{BB962C8B-B14F-4D97-AF65-F5344CB8AC3E}">
        <p14:creationId xmlns:p14="http://schemas.microsoft.com/office/powerpoint/2010/main" val="200433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A</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 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a:t>
            </a:r>
            <a:r>
              <a:rPr lang="en-US" baseline="0" dirty="0" smtClean="0"/>
              <a:t> Answer: D</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AA718-A127-464A-9FD3-BF5748F25B41}" type="slidenum">
              <a:rPr lang="en-US" smtClean="0"/>
              <a:pPr/>
              <a:t>2</a:t>
            </a:fld>
            <a:endParaRPr lang="en-US"/>
          </a:p>
        </p:txBody>
      </p:sp>
    </p:spTree>
    <p:extLst>
      <p:ext uri="{BB962C8B-B14F-4D97-AF65-F5344CB8AC3E}">
        <p14:creationId xmlns:p14="http://schemas.microsoft.com/office/powerpoint/2010/main" val="163842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Correct Answer: 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a:t>
            </a:r>
            <a:r>
              <a:rPr lang="en-US" baseline="0" dirty="0" smtClean="0">
                <a:ea typeface="ＭＳ Ｐゴシック" charset="-128"/>
                <a:cs typeface="ＭＳ Ｐゴシック" charset="-128"/>
              </a:rPr>
              <a:t> B</a:t>
            </a: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B</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81B0AB0C-0AE1-B14E-A973-D4722017C0C6}"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N/A/ Survey</a:t>
            </a:r>
            <a:endParaRPr lang="en-US" dirty="0" smtClean="0">
              <a:ea typeface="ＭＳ Ｐゴシック" charset="-128"/>
              <a:cs typeface="ＭＳ Ｐゴシック" charset="-128"/>
            </a:endParaRPr>
          </a:p>
        </p:txBody>
      </p:sp>
      <p:sp>
        <p:nvSpPr>
          <p:cNvPr id="14340" name="Slide Number Placeholder 3"/>
          <p:cNvSpPr>
            <a:spLocks noGrp="1"/>
          </p:cNvSpPr>
          <p:nvPr>
            <p:ph type="sldNum" sz="quarter" idx="5"/>
          </p:nvPr>
        </p:nvSpPr>
        <p:spPr bwMode="auto">
          <a:ln>
            <a:miter lim="800000"/>
            <a:headEnd/>
            <a:tailEnd/>
          </a:ln>
        </p:spPr>
        <p:txBody>
          <a:bodyPr/>
          <a:lstStyle/>
          <a:p>
            <a:fld id="{7D7CDE28-30E3-2C4F-82E3-8E8A9D9ADBB0}"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baseline="0" dirty="0" smtClean="0">
                <a:ea typeface="ＭＳ Ｐゴシック" charset="-128"/>
                <a:cs typeface="ＭＳ Ｐゴシック" charset="-128"/>
              </a:rPr>
              <a:t>Correct </a:t>
            </a:r>
            <a:r>
              <a:rPr lang="en-US" baseline="0" dirty="0" smtClean="0">
                <a:ea typeface="ＭＳ Ｐゴシック" charset="-128"/>
                <a:cs typeface="ＭＳ Ｐゴシック" charset="-128"/>
              </a:rPr>
              <a:t>Answer: </a:t>
            </a:r>
            <a:r>
              <a:rPr lang="en-US" baseline="0" dirty="0" smtClean="0">
                <a:ea typeface="ＭＳ Ｐゴシック" charset="-128"/>
                <a:cs typeface="ＭＳ Ｐゴシック" charset="-128"/>
              </a:rPr>
              <a:t>B</a:t>
            </a:r>
            <a:endParaRPr lang="en-US" dirty="0"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Just showing the induced current for previous one (7.24)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Correct </a:t>
            </a:r>
            <a:r>
              <a:rPr lang="en-US" baseline="0" dirty="0" smtClean="0"/>
              <a:t>Answer: </a:t>
            </a:r>
            <a:r>
              <a:rPr lang="en-US" baseline="0" dirty="0" smtClean="0"/>
              <a:t>C</a:t>
            </a: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a:t>
            </a:r>
            <a:r>
              <a:rPr lang="en-US" baseline="0" dirty="0" smtClean="0"/>
              <a:t> Answer: B</a:t>
            </a:r>
          </a:p>
        </p:txBody>
      </p:sp>
      <p:sp>
        <p:nvSpPr>
          <p:cNvPr id="4" name="Slide Number Placeholder 3"/>
          <p:cNvSpPr>
            <a:spLocks noGrp="1"/>
          </p:cNvSpPr>
          <p:nvPr>
            <p:ph type="sldNum" sz="quarter" idx="10"/>
          </p:nvPr>
        </p:nvSpPr>
        <p:spPr/>
        <p:txBody>
          <a:bodyPr/>
          <a:lstStyle/>
          <a:p>
            <a:fld id="{11CC17BD-B8F5-5B40-BFE8-AF3F29087FE2}" type="slidenum">
              <a:rPr lang="en-US" smtClean="0"/>
              <a:pPr/>
              <a:t>27</a:t>
            </a:fld>
            <a:endParaRPr lang="en-US"/>
          </a:p>
        </p:txBody>
      </p:sp>
    </p:spTree>
    <p:extLst>
      <p:ext uri="{BB962C8B-B14F-4D97-AF65-F5344CB8AC3E}">
        <p14:creationId xmlns:p14="http://schemas.microsoft.com/office/powerpoint/2010/main" val="2618777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eaLnBrk="1" hangingPunct="1"/>
            <a:r>
              <a:rPr lang="en-US" smtClean="0">
                <a:ea typeface="ＭＳ Ｐゴシック" charset="-128"/>
                <a:cs typeface="ＭＳ Ｐゴシック" charset="-128"/>
              </a:rPr>
              <a:t>Correct</a:t>
            </a:r>
            <a:r>
              <a:rPr lang="en-US" baseline="0" smtClean="0">
                <a:ea typeface="ＭＳ Ｐゴシック" charset="-128"/>
                <a:cs typeface="ＭＳ Ｐゴシック" charset="-128"/>
              </a:rPr>
              <a:t> </a:t>
            </a:r>
            <a:r>
              <a:rPr lang="en-US" baseline="0" dirty="0" smtClean="0">
                <a:ea typeface="ＭＳ Ｐゴシック" charset="-128"/>
                <a:cs typeface="ＭＳ Ｐゴシック" charset="-128"/>
              </a:rPr>
              <a:t>Answer: 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 Answer:</a:t>
            </a:r>
            <a:r>
              <a:rPr lang="en-US" baseline="0" dirty="0" smtClean="0">
                <a:ea typeface="ＭＳ Ｐゴシック" charset="-128"/>
                <a:cs typeface="ＭＳ Ｐゴシック" charset="-128"/>
              </a:rPr>
              <a:t> C</a:t>
            </a:r>
          </a:p>
          <a:p>
            <a:pPr eaLnBrk="1" hangingPunct="1"/>
            <a:r>
              <a:rPr lang="en-US" baseline="0" dirty="0" smtClean="0">
                <a:ea typeface="ＭＳ Ｐゴシック" charset="-128"/>
                <a:cs typeface="ＭＳ Ｐゴシック" charset="-128"/>
              </a:rPr>
              <a:t>____________________________________</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Phys 3320, Fa11</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(SJP) Lecture</a:t>
            </a:r>
            <a:r>
              <a:rPr lang="en-US" baseline="0" dirty="0" smtClean="0">
                <a:ea typeface="ＭＳ Ｐゴシック" charset="-128"/>
                <a:cs typeface="ＭＳ Ｐゴシック" charset="-128"/>
              </a:rPr>
              <a:t> #9</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0, 0, </a:t>
            </a:r>
            <a:r>
              <a:rPr lang="en-US" baseline="0" dirty="0" smtClean="0">
                <a:ea typeface="ＭＳ Ｐゴシック" charset="-128"/>
                <a:cs typeface="ＭＳ Ｐゴシック" charset="-128"/>
              </a:rPr>
              <a:t>[100], 0, 0</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We got 100% on this one, but the discussion</a:t>
            </a:r>
            <a:r>
              <a:rPr lang="en-US" baseline="0" dirty="0" smtClean="0">
                <a:ea typeface="ＭＳ Ｐゴシック" charset="-128"/>
                <a:cs typeface="ＭＳ Ｐゴシック" charset="-128"/>
              </a:rPr>
              <a:t> is still good – and in particular, the question of “how can the answer be zero if we just computed a nonzero E out there? And, it even *looks* “curly” (in that it curls around the origin) but we’re saying here it has zero curl out there...</a:t>
            </a:r>
          </a:p>
          <a:p>
            <a:pPr eaLnBrk="1" hangingPunct="1"/>
            <a:r>
              <a:rPr lang="en-US" baseline="0" dirty="0" smtClean="0">
                <a:ea typeface="ＭＳ Ｐゴシック" charset="-128"/>
                <a:cs typeface="ＭＳ Ｐゴシック" charset="-128"/>
              </a:rPr>
              <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LA Notes:</a:t>
            </a: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said there was no change in flux through the loop (which did not contain the solenoid) and thus there would be no EMF.</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One student thought that EMF was not 0 outside, but was then convinced by another student that it was. This student's argument was that since </a:t>
            </a:r>
            <a:r>
              <a:rPr lang="en-US" sz="1200" b="0" kern="1200" dirty="0" err="1" smtClean="0">
                <a:solidFill>
                  <a:schemeClr val="tx1"/>
                </a:solidFill>
                <a:latin typeface="+mn-lt"/>
                <a:ea typeface="ＭＳ Ｐゴシック" pitchFamily="-106" charset="-128"/>
                <a:cs typeface="ＭＳ Ｐゴシック" pitchFamily="-106" charset="-128"/>
              </a:rPr>
              <a:t>Curl.E</a:t>
            </a:r>
            <a:r>
              <a:rPr lang="en-US" sz="1200" b="0" kern="1200" dirty="0" smtClean="0">
                <a:solidFill>
                  <a:schemeClr val="tx1"/>
                </a:solidFill>
                <a:latin typeface="+mn-lt"/>
                <a:ea typeface="ＭＳ Ｐゴシック" pitchFamily="-106" charset="-128"/>
                <a:cs typeface="ＭＳ Ｐゴシック" pitchFamily="-106" charset="-128"/>
              </a:rPr>
              <a:t> = 0 outside, any closed line integral must also be 0. This seems to be a persistent problem, from what I have seen.</a:t>
            </a:r>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a:t>
            </a:r>
            <a:r>
              <a:rPr lang="en-US" baseline="0" dirty="0" smtClean="0"/>
              <a:t> Answer: A</a:t>
            </a:r>
          </a:p>
        </p:txBody>
      </p:sp>
      <p:sp>
        <p:nvSpPr>
          <p:cNvPr id="4" name="Slide Number Placeholder 3"/>
          <p:cNvSpPr>
            <a:spLocks noGrp="1"/>
          </p:cNvSpPr>
          <p:nvPr>
            <p:ph type="sldNum" sz="quarter" idx="10"/>
          </p:nvPr>
        </p:nvSpPr>
        <p:spPr/>
        <p:txBody>
          <a:bodyPr/>
          <a:lstStyle/>
          <a:p>
            <a:fld id="{11CC17BD-B8F5-5B40-BFE8-AF3F29087FE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Answer: </a:t>
            </a:r>
            <a:r>
              <a:rPr lang="en-US" baseline="0" dirty="0" smtClean="0">
                <a:latin typeface="Arial" charset="0"/>
                <a:ea typeface="ヒラギノ角ゴ Pro W3" charset="-128"/>
                <a:cs typeface="ヒラギノ角ゴ Pro W3" charset="-128"/>
              </a:rPr>
              <a:t>A</a:t>
            </a:r>
            <a:endParaRPr lang="en-US" baseline="0" dirty="0" smtClean="0">
              <a:latin typeface="Arial" charset="0"/>
              <a:ea typeface="ヒラギノ角ゴ Pro W3" charset="-128"/>
              <a:cs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t>
            </a:r>
            <a:r>
              <a:rPr lang="en-US" baseline="0" dirty="0" smtClean="0">
                <a:ea typeface="ＭＳ Ｐゴシック" charset="-128"/>
                <a:cs typeface="ＭＳ Ｐゴシック" charset="-128"/>
              </a:rPr>
              <a:t>Answer: </a:t>
            </a:r>
            <a:r>
              <a:rPr lang="en-US" baseline="0" dirty="0" smtClean="0">
                <a:ea typeface="ＭＳ Ｐゴシック" charset="-128"/>
                <a:cs typeface="ＭＳ Ｐゴシック" charset="-128"/>
              </a:rPr>
              <a:t>A</a:t>
            </a:r>
            <a:endParaRPr lang="en-US" baseline="0" dirty="0"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Correct</a:t>
            </a:r>
            <a:r>
              <a:rPr lang="en-US" baseline="0" dirty="0" smtClean="0"/>
              <a:t> </a:t>
            </a:r>
            <a:r>
              <a:rPr lang="en-US" baseline="0" dirty="0" smtClean="0"/>
              <a:t>Answer: </a:t>
            </a:r>
            <a:r>
              <a:rPr lang="en-US" baseline="0" dirty="0" smtClean="0"/>
              <a:t>D</a:t>
            </a:r>
            <a:endParaRPr lang="en-US" baseline="0" dirty="0" smtClean="0"/>
          </a:p>
        </p:txBody>
      </p:sp>
      <p:sp>
        <p:nvSpPr>
          <p:cNvPr id="14340" name="Slide Number Placeholder 3"/>
          <p:cNvSpPr>
            <a:spLocks noGrp="1"/>
          </p:cNvSpPr>
          <p:nvPr>
            <p:ph type="sldNum" sz="quarter" idx="5"/>
          </p:nvPr>
        </p:nvSpPr>
        <p:spPr bwMode="auto">
          <a:ln>
            <a:miter lim="800000"/>
            <a:headEnd/>
            <a:tailEnd/>
          </a:ln>
        </p:spPr>
        <p:txBody>
          <a:bodyPr/>
          <a:lstStyle/>
          <a:p>
            <a:fld id="{346A7670-051F-AA4F-B098-3BFF9238770F}"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t>
            </a:r>
            <a:r>
              <a:rPr lang="en-US" baseline="0" dirty="0" smtClean="0">
                <a:ea typeface="ＭＳ Ｐゴシック" charset="-128"/>
                <a:cs typeface="ＭＳ Ｐゴシック" charset="-128"/>
              </a:rPr>
              <a:t>Answer: </a:t>
            </a:r>
            <a:r>
              <a:rPr lang="en-US" baseline="0" dirty="0" smtClean="0">
                <a:ea typeface="ＭＳ Ｐゴシック" charset="-128"/>
                <a:cs typeface="ＭＳ Ｐゴシック" charset="-128"/>
              </a:rPr>
              <a:t>A</a:t>
            </a:r>
            <a:endParaRPr lang="en-US" baseline="0" dirty="0"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t>
            </a:r>
            <a:r>
              <a:rPr lang="en-US" baseline="0" dirty="0" smtClean="0">
                <a:ea typeface="ＭＳ Ｐゴシック" charset="-128"/>
                <a:cs typeface="ＭＳ Ｐゴシック" charset="-128"/>
              </a:rPr>
              <a:t>Answer: </a:t>
            </a:r>
            <a:r>
              <a:rPr lang="en-US" baseline="0" dirty="0" smtClean="0">
                <a:ea typeface="ＭＳ Ｐゴシック" charset="-128"/>
                <a:cs typeface="ＭＳ Ｐゴシック" charset="-128"/>
              </a:rPr>
              <a:t>B</a:t>
            </a:r>
            <a:endParaRPr lang="en-US" dirty="0"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Answer: </a:t>
            </a:r>
            <a:r>
              <a:rPr lang="en-US" baseline="0" dirty="0" smtClean="0">
                <a:latin typeface="Arial" charset="0"/>
                <a:ea typeface="ヒラギノ角ゴ Pro W3" charset="-128"/>
                <a:cs typeface="ヒラギノ角ゴ Pro W3" charset="-128"/>
              </a:rPr>
              <a:t>A</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Answer: </a:t>
            </a:r>
            <a:r>
              <a:rPr lang="en-US" baseline="0" dirty="0" smtClean="0">
                <a:latin typeface="Arial" charset="0"/>
                <a:ea typeface="ヒラギノ角ゴ Pro W3" charset="-128"/>
                <a:cs typeface="ヒラギノ角ゴ Pro W3" charset="-128"/>
              </a:rPr>
              <a:t>B</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SURVEY</a:t>
            </a:r>
          </a:p>
          <a:p>
            <a:pPr eaLnBrk="1" hangingPunct="1">
              <a:spcBef>
                <a:spcPct val="0"/>
              </a:spcBef>
            </a:pPr>
            <a:r>
              <a:rPr lang="en-US" dirty="0" smtClean="0"/>
              <a:t>Correct Answer:</a:t>
            </a:r>
            <a:r>
              <a:rPr lang="en-US" baseline="0" dirty="0" smtClean="0"/>
              <a:t> N/A</a:t>
            </a:r>
          </a:p>
          <a:p>
            <a:pPr eaLnBrk="1" hangingPunct="1">
              <a:spcBef>
                <a:spcPct val="0"/>
              </a:spcBef>
            </a:pPr>
            <a:r>
              <a:rPr lang="en-US" baseline="0" dirty="0" smtClean="0"/>
              <a:t>___________________________________</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A280E4C0-3A39-E64E-A9C5-458DCB525BD5}"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Correct </a:t>
            </a:r>
            <a:r>
              <a:rPr lang="en-US" baseline="0" dirty="0" smtClean="0"/>
              <a:t>Answer: </a:t>
            </a:r>
            <a:r>
              <a:rPr lang="en-US" baseline="0" dirty="0" smtClean="0"/>
              <a:t>D</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B8A27306-0002-5042-B1D7-0E298860116C}"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Correct </a:t>
            </a:r>
            <a:r>
              <a:rPr lang="en-US" dirty="0" smtClean="0"/>
              <a:t>Answer: C</a:t>
            </a:r>
            <a:br>
              <a:rPr lang="en-US" dirty="0" smtClean="0"/>
            </a:b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E1093105-8474-404D-87B6-886413FC10A2}"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D652AD6-2E96-DB4F-A020-38A966C901A3}" type="slidenum">
              <a:rPr lang="en-US" sz="1200" b="0"/>
              <a:pPr algn="r"/>
              <a:t>4</a:t>
            </a:fld>
            <a:endParaRPr lang="en-US" sz="1200" b="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aseline="0" dirty="0" smtClean="0">
                <a:ea typeface="ヒラギノ角ゴ Pro W3" charset="-128"/>
                <a:cs typeface="ヒラギノ角ゴ Pro W3" charset="-128"/>
              </a:rPr>
              <a:t>Correct Answer: 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 </a:t>
            </a:r>
            <a:r>
              <a:rPr lang="en-US" dirty="0" smtClean="0">
                <a:latin typeface="Arial" charset="0"/>
                <a:ea typeface="ヒラギノ角ゴ Pro W3" charset="-128"/>
                <a:cs typeface="ヒラギノ角ゴ Pro W3" charset="-128"/>
              </a:rPr>
              <a:t>Answer: </a:t>
            </a:r>
            <a:r>
              <a:rPr lang="en-US" dirty="0" smtClean="0">
                <a:latin typeface="Arial" charset="0"/>
                <a:ea typeface="ヒラギノ角ゴ Pro W3" charset="-128"/>
                <a:cs typeface="ヒラギノ角ゴ Pro W3" charset="-128"/>
              </a:rPr>
              <a:t>B</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Answer: </a:t>
            </a:r>
            <a:r>
              <a:rPr lang="en-US" baseline="0" dirty="0" smtClean="0">
                <a:latin typeface="Arial" charset="0"/>
                <a:ea typeface="ヒラギノ角ゴ Pro W3" charset="-128"/>
                <a:cs typeface="ヒラギノ角ゴ Pro W3" charset="-128"/>
              </a:rPr>
              <a:t>A</a:t>
            </a:r>
            <a:endParaRPr lang="en-US" baseline="0" dirty="0" smtClean="0">
              <a:latin typeface="Arial" charset="0"/>
              <a:ea typeface="ヒラギノ角ゴ Pro W3" charset="-128"/>
              <a:cs typeface="ヒラギノ角ゴ Pro W3"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 </a:t>
            </a:r>
            <a:r>
              <a:rPr lang="en-US" dirty="0" smtClean="0">
                <a:latin typeface="Arial" charset="0"/>
                <a:ea typeface="ヒラギノ角ゴ Pro W3" charset="-128"/>
                <a:cs typeface="ヒラギノ角ゴ Pro W3" charset="-128"/>
              </a:rPr>
              <a:t>Answer:</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C</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t>
            </a:r>
            <a:r>
              <a:rPr lang="en-US" baseline="0" dirty="0" smtClean="0">
                <a:latin typeface="Arial" charset="0"/>
                <a:ea typeface="ヒラギノ角ゴ Pro W3" charset="-128"/>
                <a:cs typeface="ヒラギノ角ゴ Pro W3" charset="-128"/>
              </a:rPr>
              <a:t>Answer: </a:t>
            </a:r>
            <a:r>
              <a:rPr lang="en-US" baseline="0" dirty="0" smtClean="0">
                <a:latin typeface="Arial" charset="0"/>
                <a:ea typeface="ヒラギノ角ゴ Pro W3" charset="-128"/>
                <a:cs typeface="ヒラギノ角ゴ Pro W3" charset="-128"/>
              </a:rPr>
              <a:t>A</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t>
            </a:r>
            <a:r>
              <a:rPr lang="en-US" dirty="0" smtClean="0"/>
              <a:t>Answer:</a:t>
            </a:r>
            <a:r>
              <a:rPr lang="en-US" baseline="0" dirty="0" smtClean="0"/>
              <a:t> </a:t>
            </a:r>
            <a:r>
              <a:rPr lang="en-US" baseline="0" dirty="0" smtClean="0"/>
              <a:t>A</a:t>
            </a:r>
            <a:endParaRPr lang="en-US" baseline="0"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44</a:t>
            </a:fld>
            <a:endParaRPr lang="en-US"/>
          </a:p>
        </p:txBody>
      </p:sp>
    </p:spTree>
    <p:extLst>
      <p:ext uri="{BB962C8B-B14F-4D97-AF65-F5344CB8AC3E}">
        <p14:creationId xmlns:p14="http://schemas.microsoft.com/office/powerpoint/2010/main" val="1698345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t>
            </a:r>
            <a:r>
              <a:rPr lang="en-US" baseline="0" dirty="0" smtClean="0"/>
              <a:t>Answer: C</a:t>
            </a:r>
          </a:p>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9A199248-A5D5-724F-834D-EC836C46C89A}"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Correct </a:t>
            </a:r>
            <a:r>
              <a:rPr lang="en-US" baseline="0" dirty="0" smtClean="0"/>
              <a:t>Answer: </a:t>
            </a:r>
            <a:r>
              <a:rPr lang="en-US" baseline="0" dirty="0" smtClean="0"/>
              <a:t>C</a:t>
            </a:r>
            <a:endParaRPr lang="en-US" baseline="0" dirty="0" smtClean="0"/>
          </a:p>
        </p:txBody>
      </p:sp>
      <p:sp>
        <p:nvSpPr>
          <p:cNvPr id="14340" name="Slide Number Placeholder 3"/>
          <p:cNvSpPr>
            <a:spLocks noGrp="1"/>
          </p:cNvSpPr>
          <p:nvPr>
            <p:ph type="sldNum" sz="quarter" idx="5"/>
          </p:nvPr>
        </p:nvSpPr>
        <p:spPr bwMode="auto">
          <a:ln>
            <a:miter lim="800000"/>
            <a:headEnd/>
            <a:tailEnd/>
          </a:ln>
        </p:spPr>
        <p:txBody>
          <a:bodyPr/>
          <a:lstStyle/>
          <a:p>
            <a:fld id="{677AABB3-061A-6244-934E-B1769AC19BDF}"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Correct </a:t>
            </a:r>
            <a:r>
              <a:rPr lang="en-US" baseline="0" dirty="0" smtClean="0"/>
              <a:t>Answer: </a:t>
            </a:r>
            <a:r>
              <a:rPr lang="en-US" baseline="0" dirty="0" smtClean="0"/>
              <a:t>D</a:t>
            </a:r>
            <a:endParaRPr lang="en-US" baseline="0" dirty="0" smtClean="0"/>
          </a:p>
        </p:txBody>
      </p:sp>
      <p:sp>
        <p:nvSpPr>
          <p:cNvPr id="14340" name="Slide Number Placeholder 3"/>
          <p:cNvSpPr>
            <a:spLocks noGrp="1"/>
          </p:cNvSpPr>
          <p:nvPr>
            <p:ph type="sldNum" sz="quarter" idx="5"/>
          </p:nvPr>
        </p:nvSpPr>
        <p:spPr bwMode="auto">
          <a:ln>
            <a:miter lim="800000"/>
            <a:headEnd/>
            <a:tailEnd/>
          </a:ln>
        </p:spPr>
        <p:txBody>
          <a:bodyPr/>
          <a:lstStyle/>
          <a:p>
            <a:fld id="{149C0410-92A3-2941-8ED4-EED81E349CDB}"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t>
            </a:r>
            <a:r>
              <a:rPr lang="en-US" baseline="0" dirty="0" smtClean="0">
                <a:ea typeface="ＭＳ Ｐゴシック" charset="-128"/>
                <a:cs typeface="ＭＳ Ｐゴシック" charset="-128"/>
              </a:rPr>
              <a:t>Answer: </a:t>
            </a:r>
            <a:r>
              <a:rPr lang="en-US" baseline="0" dirty="0" smtClean="0">
                <a:ea typeface="ＭＳ Ｐゴシック" charset="-128"/>
                <a:cs typeface="ＭＳ Ｐゴシック" charset="-128"/>
              </a:rPr>
              <a:t>A</a:t>
            </a:r>
            <a:endParaRPr lang="en-US" baseline="0" dirty="0"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Correct </a:t>
            </a:r>
            <a:r>
              <a:rPr lang="en-US" baseline="0" dirty="0" smtClean="0"/>
              <a:t>Answer: </a:t>
            </a:r>
            <a:r>
              <a:rPr lang="en-US" baseline="0" dirty="0" smtClean="0"/>
              <a:t>A</a:t>
            </a:r>
            <a:endParaRPr lang="en-US" baseline="0"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49</a:t>
            </a:fld>
            <a:endParaRPr lang="en-US"/>
          </a:p>
        </p:txBody>
      </p:sp>
    </p:spTree>
    <p:extLst>
      <p:ext uri="{BB962C8B-B14F-4D97-AF65-F5344CB8AC3E}">
        <p14:creationId xmlns:p14="http://schemas.microsoft.com/office/powerpoint/2010/main" val="163182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Correct Answer: 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eaLnBrk="1" hangingPunct="1"/>
            <a:r>
              <a:rPr lang="en-US" baseline="0" dirty="0" smtClean="0">
                <a:ea typeface="ＭＳ Ｐゴシック" charset="-128"/>
                <a:cs typeface="ＭＳ Ｐゴシック" charset="-128"/>
              </a:rPr>
              <a:t>Correct Answer: </a:t>
            </a:r>
            <a:r>
              <a:rPr lang="en-US" baseline="0" dirty="0" smtClean="0">
                <a:ea typeface="ＭＳ Ｐゴシック" charset="-128"/>
                <a:cs typeface="ＭＳ Ｐゴシック" charset="-128"/>
              </a:rPr>
              <a:t>A</a:t>
            </a:r>
            <a:endParaRPr lang="en-US" baseline="0" dirty="0"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a:t>
            </a:r>
            <a:r>
              <a:rPr lang="en-US" baseline="0" dirty="0" smtClean="0"/>
              <a:t> CONCEPTUAL</a:t>
            </a:r>
          </a:p>
          <a:p>
            <a:pPr eaLnBrk="1" hangingPunct="1">
              <a:spcBef>
                <a:spcPct val="0"/>
              </a:spcBef>
            </a:pPr>
            <a:r>
              <a:rPr lang="en-US" baseline="0" dirty="0" smtClean="0"/>
              <a:t>Correct Answer: C</a:t>
            </a:r>
          </a:p>
          <a:p>
            <a:pPr eaLnBrk="1" hangingPunct="1">
              <a:spcBef>
                <a:spcPct val="0"/>
              </a:spcBef>
            </a:pPr>
            <a:r>
              <a:rPr lang="en-US" baseline="0" dirty="0" smtClean="0"/>
              <a:t>___________________________</a:t>
            </a:r>
            <a:endParaRPr lang="en-US" baseline="0" dirty="0" smtClean="0"/>
          </a:p>
        </p:txBody>
      </p:sp>
      <p:sp>
        <p:nvSpPr>
          <p:cNvPr id="14340" name="Slide Number Placeholder 3"/>
          <p:cNvSpPr>
            <a:spLocks noGrp="1"/>
          </p:cNvSpPr>
          <p:nvPr>
            <p:ph type="sldNum" sz="quarter" idx="5"/>
          </p:nvPr>
        </p:nvSpPr>
        <p:spPr bwMode="auto">
          <a:ln>
            <a:miter lim="800000"/>
            <a:headEnd/>
            <a:tailEnd/>
          </a:ln>
        </p:spPr>
        <p:txBody>
          <a:bodyPr/>
          <a:lstStyle/>
          <a:p>
            <a:fld id="{3A203B05-B1A2-0144-929F-5EBA8D147F71}"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a:t>
            </a:r>
            <a:r>
              <a:rPr lang="en-US" dirty="0" smtClean="0"/>
              <a:t>A</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A</a:t>
            </a:r>
          </a:p>
          <a:p>
            <a:r>
              <a:rPr lang="en-US" dirty="0" smtClean="0"/>
              <a:t>_______________________________</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C</a:t>
            </a:r>
          </a:p>
          <a:p>
            <a:r>
              <a:rPr lang="en-US" dirty="0" smtClean="0"/>
              <a:t>_______________________________</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A</a:t>
            </a:r>
          </a:p>
          <a:p>
            <a:r>
              <a:rPr lang="en-US" dirty="0" smtClean="0"/>
              <a:t>_______________________________</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DB7AEEEA-E5D4-9649-AF19-097F5FE8D483}"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A</a:t>
            </a:r>
          </a:p>
          <a:p>
            <a:r>
              <a:rPr lang="en-US" dirty="0" smtClean="0"/>
              <a:t>_______________________________</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95CA11A7-4A82-C04A-A4F7-0E90626E5FD3}"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a:t>
            </a:r>
            <a:r>
              <a:rPr lang="en-US" dirty="0" smtClean="0"/>
              <a:t>B</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D1C69220-11B9-DA4E-A42C-85783B02D559}"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A0AF574-CAC3-2C48-8578-94468F634A85}" type="slidenum">
              <a:rPr lang="en-US" sz="1200"/>
              <a:pPr algn="r"/>
              <a:t>58</a:t>
            </a:fld>
            <a:endParaRPr lang="en-US" sz="1200"/>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Class: MATH/PHYSICS</a:t>
            </a:r>
          </a:p>
          <a:p>
            <a:r>
              <a:rPr lang="en-US" dirty="0" smtClean="0"/>
              <a:t>Correct Answer: </a:t>
            </a:r>
            <a:r>
              <a:rPr lang="en-US" dirty="0" smtClean="0"/>
              <a:t>D</a:t>
            </a: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p>
          <a:p>
            <a:r>
              <a:rPr lang="en-US" dirty="0" smtClean="0"/>
              <a:t>Correct Answer: A</a:t>
            </a:r>
          </a:p>
          <a:p>
            <a:r>
              <a:rPr lang="en-US" dirty="0" smtClean="0"/>
              <a:t>_______________________________</a:t>
            </a:r>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59</a:t>
            </a:fld>
            <a:endParaRPr lang="en-US"/>
          </a:p>
        </p:txBody>
      </p:sp>
    </p:spTree>
    <p:extLst>
      <p:ext uri="{BB962C8B-B14F-4D97-AF65-F5344CB8AC3E}">
        <p14:creationId xmlns:p14="http://schemas.microsoft.com/office/powerpoint/2010/main" val="260266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 D</a:t>
            </a:r>
            <a:endParaRPr lang="en-US" dirty="0" smtClean="0">
              <a:ea typeface="ヒラギノ角ゴ Pro W3" charset="-128"/>
              <a:cs typeface="ヒラギノ角ゴ Pro W3"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p>
          <a:p>
            <a:r>
              <a:rPr lang="en-US" dirty="0" smtClean="0"/>
              <a:t>Correct Answer: </a:t>
            </a:r>
            <a:r>
              <a:rPr lang="en-US" dirty="0" smtClean="0"/>
              <a:t>A</a:t>
            </a:r>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60</a:t>
            </a:fld>
            <a:endParaRPr lang="en-US"/>
          </a:p>
        </p:txBody>
      </p:sp>
    </p:spTree>
    <p:extLst>
      <p:ext uri="{BB962C8B-B14F-4D97-AF65-F5344CB8AC3E}">
        <p14:creationId xmlns:p14="http://schemas.microsoft.com/office/powerpoint/2010/main" val="1628535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61</a:t>
            </a:fld>
            <a:endParaRPr lang="en-US"/>
          </a:p>
        </p:txBody>
      </p:sp>
    </p:spTree>
    <p:extLst>
      <p:ext uri="{BB962C8B-B14F-4D97-AF65-F5344CB8AC3E}">
        <p14:creationId xmlns:p14="http://schemas.microsoft.com/office/powerpoint/2010/main" val="2654868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CONCEPTUAL</a:t>
            </a:r>
          </a:p>
          <a:p>
            <a:pPr eaLnBrk="1" hangingPunct="1">
              <a:spcBef>
                <a:spcPct val="0"/>
              </a:spcBef>
            </a:pPr>
            <a:r>
              <a:rPr lang="en-US" dirty="0" smtClean="0"/>
              <a:t>Correct Answer: D</a:t>
            </a:r>
          </a:p>
          <a:p>
            <a:pPr eaLnBrk="1" hangingPunct="1">
              <a:spcBef>
                <a:spcPct val="0"/>
              </a:spcBef>
            </a:pPr>
            <a:r>
              <a:rPr lang="en-US" dirty="0" smtClean="0"/>
              <a:t>_________________________</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AB682B98-86E4-CB4B-A0F5-2973F2A5D26F}" type="slidenum">
              <a:rPr lang="en-US"/>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MATH/PHYSICS</a:t>
            </a:r>
          </a:p>
          <a:p>
            <a:pPr eaLnBrk="1" hangingPunct="1">
              <a:spcBef>
                <a:spcPct val="0"/>
              </a:spcBef>
            </a:pPr>
            <a:r>
              <a:rPr lang="en-US" dirty="0" smtClean="0"/>
              <a:t>Correct Answer:</a:t>
            </a:r>
            <a:r>
              <a:rPr lang="en-US" baseline="0" dirty="0" smtClean="0"/>
              <a:t> </a:t>
            </a:r>
            <a:r>
              <a:rPr lang="en-US" baseline="0" dirty="0" smtClean="0"/>
              <a:t>D</a:t>
            </a:r>
            <a:endParaRPr lang="en-US" baseline="0" dirty="0" smtClean="0"/>
          </a:p>
        </p:txBody>
      </p:sp>
      <p:sp>
        <p:nvSpPr>
          <p:cNvPr id="14340" name="Slide Number Placeholder 3"/>
          <p:cNvSpPr>
            <a:spLocks noGrp="1"/>
          </p:cNvSpPr>
          <p:nvPr>
            <p:ph type="sldNum" sz="quarter" idx="5"/>
          </p:nvPr>
        </p:nvSpPr>
        <p:spPr bwMode="auto">
          <a:ln>
            <a:miter lim="800000"/>
            <a:headEnd/>
            <a:tailEnd/>
          </a:ln>
        </p:spPr>
        <p:txBody>
          <a:bodyPr/>
          <a:lstStyle/>
          <a:p>
            <a:fld id="{DB8AEEDE-193E-FD42-AB25-740725B30359}" type="slidenum">
              <a:rPr lang="en-US"/>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SURVEY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Answer</a:t>
            </a:r>
            <a:r>
              <a:rPr lang="en-US" baseline="0" dirty="0" smtClean="0"/>
              <a:t>:</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a:lstStyle/>
          <a:p>
            <a:fld id="{DE120CE2-C573-3244-A6E6-14E8EF56792D}" type="slidenum">
              <a:rPr lang="en-US"/>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SURVEY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Answer: </a:t>
            </a:r>
          </a:p>
        </p:txBody>
      </p:sp>
      <p:sp>
        <p:nvSpPr>
          <p:cNvPr id="14340" name="Slide Number Placeholder 3"/>
          <p:cNvSpPr>
            <a:spLocks noGrp="1"/>
          </p:cNvSpPr>
          <p:nvPr>
            <p:ph type="sldNum" sz="quarter" idx="5"/>
          </p:nvPr>
        </p:nvSpPr>
        <p:spPr bwMode="auto">
          <a:ln>
            <a:miter lim="800000"/>
            <a:headEnd/>
            <a:tailEnd/>
          </a:ln>
        </p:spPr>
        <p:txBody>
          <a:bodyPr/>
          <a:lstStyle/>
          <a:p>
            <a:fld id="{28FA6CA6-69FE-674A-9821-17ED3D6C80EC}" type="slidenum">
              <a:rPr lang="en-US"/>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a:t>
            </a:r>
            <a:r>
              <a:rPr lang="en-US" baseline="0" dirty="0" smtClean="0"/>
              <a:t>D</a:t>
            </a:r>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a:t>
            </a:r>
            <a:r>
              <a:rPr lang="en-US" baseline="0" dirty="0" smtClean="0"/>
              <a:t>A</a:t>
            </a:r>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a:t>
            </a:r>
            <a:r>
              <a:rPr lang="en-US" baseline="0" dirty="0" smtClean="0"/>
              <a:t>B</a:t>
            </a: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a:t>
            </a:r>
            <a:r>
              <a:rPr lang="en-US" baseline="0" dirty="0" smtClean="0"/>
              <a:t>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AB6A8F-DE4B-544A-9FBF-F1C74DC3582B}" type="slidenum">
              <a: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MATH/PHYSICS</a:t>
            </a:r>
          </a:p>
          <a:p>
            <a:pPr eaLnBrk="1" hangingPunct="1"/>
            <a:r>
              <a:rPr lang="en-US" dirty="0" smtClean="0">
                <a:ea typeface="ＭＳ Ｐゴシック" charset="-128"/>
                <a:cs typeface="ＭＳ Ｐゴシック" charset="-128"/>
              </a:rPr>
              <a:t>Correct Answer: </a:t>
            </a:r>
            <a:r>
              <a:rPr lang="en-US" dirty="0" smtClean="0">
                <a:ea typeface="ＭＳ Ｐゴシック" charset="-128"/>
                <a:cs typeface="ＭＳ Ｐゴシック" charset="-128"/>
              </a:rPr>
              <a:t>A</a:t>
            </a:r>
            <a:endParaRPr lang="en-US" dirty="0"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endParaRPr lang="en-US" dirty="0" smtClean="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5843" name="Notes Placeholder 2"/>
          <p:cNvSpPr>
            <a:spLocks noGrp="1"/>
          </p:cNvSpPr>
          <p:nvPr>
            <p:ph type="body" idx="1"/>
          </p:nvPr>
        </p:nvSpPr>
        <p:spPr bwMode="auto">
          <a:noFill/>
          <a:ln>
            <a:solidFill>
              <a:srgbClr val="000000"/>
            </a:solidFill>
            <a:miter lim="800000"/>
            <a:headEnd/>
            <a:tailEnd/>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a:t>
            </a:r>
            <a:r>
              <a:rPr lang="en-US" dirty="0" smtClean="0">
                <a:ea typeface="ＭＳ Ｐゴシック" charset="-128"/>
                <a:cs typeface="ＭＳ Ｐゴシック" charset="-128"/>
              </a:rPr>
              <a:t>B</a:t>
            </a:r>
            <a:endParaRPr lang="en-US" dirty="0" smtClean="0">
              <a:ea typeface="ＭＳ Ｐゴシック" charset="-128"/>
              <a:cs typeface="ＭＳ Ｐゴシック" charset="-128"/>
            </a:endParaRPr>
          </a:p>
        </p:txBody>
      </p:sp>
      <p:sp>
        <p:nvSpPr>
          <p:cNvPr id="358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F92298B-F75A-C740-968E-1DB0AA53444E}" type="slidenum">
              <a:rPr lang="en-US" sz="1200"/>
              <a:pPr algn="r"/>
              <a:t>72</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 Answer: </a:t>
            </a:r>
            <a:r>
              <a:rPr lang="en-US" dirty="0" smtClean="0">
                <a:ea typeface="ＭＳ Ｐゴシック" charset="-128"/>
                <a:cs typeface="ＭＳ Ｐゴシック" charset="-128"/>
              </a:rPr>
              <a:t>D</a:t>
            </a:r>
            <a:endParaRPr lang="en-US" dirty="0" smtClean="0">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solidFill>
            <a:srgbClr val="FFFFFF"/>
          </a:solidFill>
          <a:ln/>
        </p:spPr>
      </p:sp>
      <p:sp>
        <p:nvSpPr>
          <p:cNvPr id="79875" name="Notes Placeholder 2"/>
          <p:cNvSpPr>
            <a:spLocks noGrp="1"/>
          </p:cNvSpPr>
          <p:nvPr>
            <p:ph type="body" idx="1"/>
          </p:nvPr>
        </p:nvSpPr>
        <p:spPr>
          <a:solidFill>
            <a:srgbClr val="FFFFFF"/>
          </a:solidFill>
          <a:ln>
            <a:solidFill>
              <a:srgbClr val="000000"/>
            </a:solid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Correct Answer: </a:t>
            </a:r>
            <a:r>
              <a:rPr lang="en-US" baseline="0" dirty="0" smtClean="0">
                <a:ea typeface="ＭＳ Ｐゴシック" charset="-128"/>
                <a:cs typeface="ＭＳ Ｐゴシック" charset="-128"/>
              </a:rPr>
              <a:t>C</a:t>
            </a:r>
            <a:endParaRPr lang="en-US" dirty="0" smtClean="0">
              <a:ea typeface="ＭＳ Ｐゴシック" charset="-128"/>
              <a:cs typeface="ＭＳ Ｐゴシック" charset="-128"/>
            </a:endParaRPr>
          </a:p>
        </p:txBody>
      </p:sp>
      <p:sp>
        <p:nvSpPr>
          <p:cNvPr id="798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276822-75F1-3648-9675-8D6611EF1882}" type="slidenum">
              <a:rPr lang="en-US" sz="1200" b="0"/>
              <a:pPr algn="r"/>
              <a:t>74</a:t>
            </a:fld>
            <a:endParaRPr lang="en-US" sz="1200" b="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solidFill>
            <a:srgbClr val="FFFFFF"/>
          </a:solidFill>
          <a:ln/>
        </p:spPr>
      </p:sp>
      <p:sp>
        <p:nvSpPr>
          <p:cNvPr id="79875" name="Notes Placeholder 2"/>
          <p:cNvSpPr>
            <a:spLocks noGrp="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128"/>
                <a:cs typeface="ヒラギノ角ゴ Pro W3" charset="-128"/>
              </a:rPr>
              <a:t>Class: MATH/PHYSICS</a:t>
            </a:r>
          </a:p>
          <a:p>
            <a:pPr eaLnBrk="1" hangingPunct="1"/>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a:t>
            </a:r>
            <a:r>
              <a:rPr lang="en-US" baseline="0" smtClean="0">
                <a:ea typeface="ヒラギノ角ゴ Pro W3" charset="-128"/>
                <a:cs typeface="ヒラギノ角ゴ Pro W3" charset="-128"/>
              </a:rPr>
              <a:t>: </a:t>
            </a:r>
            <a:r>
              <a:rPr lang="en-US" baseline="0" smtClean="0">
                <a:ea typeface="ヒラギノ角ゴ Pro W3" charset="-128"/>
                <a:cs typeface="ヒラギノ角ゴ Pro W3" charset="-128"/>
              </a:rPr>
              <a:t>D</a:t>
            </a:r>
            <a:endParaRPr lang="en-US" dirty="0" smtClean="0">
              <a:ea typeface="ヒラギノ角ゴ Pro W3" charset="-128"/>
              <a:cs typeface="ヒラギノ角ゴ Pro W3" charset="-128"/>
            </a:endParaRPr>
          </a:p>
        </p:txBody>
      </p:sp>
      <p:sp>
        <p:nvSpPr>
          <p:cNvPr id="798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276822-75F1-3648-9675-8D6611EF1882}" type="slidenum">
              <a:rPr lang="en-US" sz="1200" b="0"/>
              <a:pPr algn="r"/>
              <a:t>75</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ヒラギノ角ゴ Pro W3" charset="-128"/>
                <a:cs typeface="ヒラギノ角ゴ Pro W3" charset="-128"/>
              </a:rPr>
              <a:t>Correct Answer: A</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b="0" dirty="0" smtClean="0"/>
              <a:t>Correct Answer:</a:t>
            </a:r>
            <a:r>
              <a:rPr lang="en-US" b="0" baseline="0" dirty="0" smtClean="0"/>
              <a:t> </a:t>
            </a:r>
            <a:r>
              <a:rPr lang="en-US" b="0" dirty="0" smtClean="0"/>
              <a:t>A </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371521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67986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26948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8742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40939-6384-FB47-A430-D7FD3BDBCDB6}"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70276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840939-6384-FB47-A430-D7FD3BDBCDB6}"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02565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840939-6384-FB47-A430-D7FD3BDBCDB6}" type="datetimeFigureOut">
              <a:rPr lang="en-US" smtClean="0"/>
              <a:pPr/>
              <a:t>12/6/16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2264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40939-6384-FB47-A430-D7FD3BDBCDB6}" type="datetimeFigureOut">
              <a:rPr lang="en-US" smtClean="0"/>
              <a:pPr/>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19906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40939-6384-FB47-A430-D7FD3BDBCDB6}" type="datetimeFigureOut">
              <a:rPr lang="en-US" smtClean="0"/>
              <a:pPr/>
              <a:t>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74799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40939-6384-FB47-A430-D7FD3BDBCDB6}"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22903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40939-6384-FB47-A430-D7FD3BDBCDB6}"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3314833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40939-6384-FB47-A430-D7FD3BDBCDB6}" type="datetimeFigureOut">
              <a:rPr lang="en-US" smtClean="0"/>
              <a:pPr/>
              <a:t>12/6/16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F8CB3-AB2A-5149-9BC9-A1B62E842F63}" type="slidenum">
              <a:rPr lang="en-US" smtClean="0"/>
              <a:pPr/>
              <a:t>‹#›</a:t>
            </a:fld>
            <a:endParaRPr lang="en-US"/>
          </a:p>
        </p:txBody>
      </p:sp>
    </p:spTree>
    <p:extLst>
      <p:ext uri="{BB962C8B-B14F-4D97-AF65-F5344CB8AC3E}">
        <p14:creationId xmlns:p14="http://schemas.microsoft.com/office/powerpoint/2010/main" val="7032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7.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8.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1.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2.bin"/><Relationship Id="rId5" Type="http://schemas.openxmlformats.org/officeDocument/2006/relationships/image" Target="../media/image13.emf"/><Relationship Id="rId6" Type="http://schemas.openxmlformats.org/officeDocument/2006/relationships/oleObject" Target="../embeddings/oleObject13.bin"/><Relationship Id="rId7"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5.bin"/><Relationship Id="rId5"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6.bin"/><Relationship Id="rId5" Type="http://schemas.openxmlformats.org/officeDocument/2006/relationships/image" Target="../media/image17.emf"/><Relationship Id="rId6" Type="http://schemas.openxmlformats.org/officeDocument/2006/relationships/oleObject" Target="../embeddings/oleObject17.bin"/><Relationship Id="rId7" Type="http://schemas.openxmlformats.org/officeDocument/2006/relationships/image" Target="../media/image18.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8.bin"/><Relationship Id="rId5" Type="http://schemas.openxmlformats.org/officeDocument/2006/relationships/image" Target="../media/image19.emf"/><Relationship Id="rId6" Type="http://schemas.openxmlformats.org/officeDocument/2006/relationships/oleObject" Target="../embeddings/oleObject19.bin"/><Relationship Id="rId7" Type="http://schemas.openxmlformats.org/officeDocument/2006/relationships/image" Target="../media/image20.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20.bin"/><Relationship Id="rId5" Type="http://schemas.openxmlformats.org/officeDocument/2006/relationships/image" Target="../media/image21.emf"/><Relationship Id="rId6" Type="http://schemas.openxmlformats.org/officeDocument/2006/relationships/oleObject" Target="../embeddings/oleObject21.bin"/><Relationship Id="rId7" Type="http://schemas.openxmlformats.org/officeDocument/2006/relationships/image" Target="../media/image22.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oleObject" Target="../embeddings/oleObject26.bin"/><Relationship Id="rId13" Type="http://schemas.openxmlformats.org/officeDocument/2006/relationships/image" Target="../media/image27.wmf"/><Relationship Id="rId1" Type="http://schemas.openxmlformats.org/officeDocument/2006/relationships/vmlDrawing" Target="../drawings/vmlDrawing14.vml"/><Relationship Id="rId2" Type="http://schemas.openxmlformats.org/officeDocument/2006/relationships/slideLayout" Target="../slideLayouts/slideLayout1.xml"/><Relationship Id="rId3" Type="http://schemas.openxmlformats.org/officeDocument/2006/relationships/notesSlide" Target="../notesSlides/notesSlide38.xml"/><Relationship Id="rId4" Type="http://schemas.openxmlformats.org/officeDocument/2006/relationships/oleObject" Target="../embeddings/oleObject22.bin"/><Relationship Id="rId5" Type="http://schemas.openxmlformats.org/officeDocument/2006/relationships/image" Target="../media/image23.emf"/><Relationship Id="rId6" Type="http://schemas.openxmlformats.org/officeDocument/2006/relationships/oleObject" Target="../embeddings/oleObject23.bin"/><Relationship Id="rId7" Type="http://schemas.openxmlformats.org/officeDocument/2006/relationships/image" Target="../media/image24.wmf"/><Relationship Id="rId8" Type="http://schemas.openxmlformats.org/officeDocument/2006/relationships/oleObject" Target="../embeddings/oleObject24.bin"/><Relationship Id="rId9" Type="http://schemas.openxmlformats.org/officeDocument/2006/relationships/image" Target="../media/image25.wmf"/><Relationship Id="rId10"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 Id="rId11"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27.bin"/><Relationship Id="rId5" Type="http://schemas.openxmlformats.org/officeDocument/2006/relationships/image" Target="../media/image28.w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28.bin"/><Relationship Id="rId5" Type="http://schemas.openxmlformats.org/officeDocument/2006/relationships/image" Target="../media/image29.w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oleObject" Target="../embeddings/oleObject33.bin"/><Relationship Id="rId13" Type="http://schemas.openxmlformats.org/officeDocument/2006/relationships/image" Target="../media/image34.emf"/><Relationship Id="rId1" Type="http://schemas.openxmlformats.org/officeDocument/2006/relationships/vmlDrawing" Target="../drawings/vmlDrawing17.vml"/><Relationship Id="rId2" Type="http://schemas.openxmlformats.org/officeDocument/2006/relationships/slideLayout" Target="../slideLayouts/slideLayout1.xml"/><Relationship Id="rId3" Type="http://schemas.openxmlformats.org/officeDocument/2006/relationships/notesSlide" Target="../notesSlides/notesSlide46.xml"/><Relationship Id="rId4" Type="http://schemas.openxmlformats.org/officeDocument/2006/relationships/oleObject" Target="../embeddings/oleObject29.bin"/><Relationship Id="rId5" Type="http://schemas.openxmlformats.org/officeDocument/2006/relationships/image" Target="../media/image30.wmf"/><Relationship Id="rId6" Type="http://schemas.openxmlformats.org/officeDocument/2006/relationships/oleObject" Target="../embeddings/oleObject30.bin"/><Relationship Id="rId7" Type="http://schemas.openxmlformats.org/officeDocument/2006/relationships/image" Target="../media/image31.wmf"/><Relationship Id="rId8" Type="http://schemas.openxmlformats.org/officeDocument/2006/relationships/oleObject" Target="../embeddings/oleObject31.bin"/><Relationship Id="rId9" Type="http://schemas.openxmlformats.org/officeDocument/2006/relationships/image" Target="../media/image32.wmf"/><Relationship Id="rId10"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oleObject" Target="../embeddings/oleObject38.bin"/><Relationship Id="rId13" Type="http://schemas.openxmlformats.org/officeDocument/2006/relationships/image" Target="../media/image39.wmf"/><Relationship Id="rId1" Type="http://schemas.openxmlformats.org/officeDocument/2006/relationships/vmlDrawing" Target="../drawings/vmlDrawing18.vml"/><Relationship Id="rId2" Type="http://schemas.openxmlformats.org/officeDocument/2006/relationships/slideLayout" Target="../slideLayouts/slideLayout1.xml"/><Relationship Id="rId3" Type="http://schemas.openxmlformats.org/officeDocument/2006/relationships/notesSlide" Target="../notesSlides/notesSlide47.xml"/><Relationship Id="rId4" Type="http://schemas.openxmlformats.org/officeDocument/2006/relationships/oleObject" Target="../embeddings/oleObject34.bin"/><Relationship Id="rId5" Type="http://schemas.openxmlformats.org/officeDocument/2006/relationships/image" Target="../media/image35.wmf"/><Relationship Id="rId6" Type="http://schemas.openxmlformats.org/officeDocument/2006/relationships/oleObject" Target="../embeddings/oleObject35.bin"/><Relationship Id="rId7" Type="http://schemas.openxmlformats.org/officeDocument/2006/relationships/image" Target="../media/image36.wmf"/><Relationship Id="rId8" Type="http://schemas.openxmlformats.org/officeDocument/2006/relationships/oleObject" Target="../embeddings/oleObject36.bin"/><Relationship Id="rId9" Type="http://schemas.openxmlformats.org/officeDocument/2006/relationships/image" Target="../media/image37.wmf"/><Relationship Id="rId10"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39.bin"/><Relationship Id="rId5" Type="http://schemas.openxmlformats.org/officeDocument/2006/relationships/image" Target="../media/image40.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40.bin"/><Relationship Id="rId5" Type="http://schemas.openxmlformats.org/officeDocument/2006/relationships/image" Target="../media/image34.em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41.bin"/><Relationship Id="rId5" Type="http://schemas.openxmlformats.org/officeDocument/2006/relationships/image" Target="../media/image41.emf"/><Relationship Id="rId6" Type="http://schemas.openxmlformats.org/officeDocument/2006/relationships/oleObject" Target="../embeddings/oleObject42.bin"/><Relationship Id="rId7" Type="http://schemas.openxmlformats.org/officeDocument/2006/relationships/image" Target="../media/image42.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43.bin"/><Relationship Id="rId5" Type="http://schemas.openxmlformats.org/officeDocument/2006/relationships/image" Target="../media/image43.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44.bin"/><Relationship Id="rId5" Type="http://schemas.openxmlformats.org/officeDocument/2006/relationships/image" Target="../media/image44.emf"/><Relationship Id="rId6" Type="http://schemas.openxmlformats.org/officeDocument/2006/relationships/oleObject" Target="../embeddings/oleObject45.bin"/><Relationship Id="rId7" Type="http://schemas.openxmlformats.org/officeDocument/2006/relationships/image" Target="../media/image45.emf"/><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46.bin"/><Relationship Id="rId5" Type="http://schemas.openxmlformats.org/officeDocument/2006/relationships/image" Target="../media/image34.emf"/><Relationship Id="rId1" Type="http://schemas.openxmlformats.org/officeDocument/2006/relationships/vmlDrawing" Target="../drawings/vmlDrawing24.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47.bin"/><Relationship Id="rId5" Type="http://schemas.openxmlformats.org/officeDocument/2006/relationships/image" Target="../media/image34.emf"/><Relationship Id="rId1" Type="http://schemas.openxmlformats.org/officeDocument/2006/relationships/vmlDrawing" Target="../drawings/vmlDrawing25.v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48.bin"/><Relationship Id="rId5" Type="http://schemas.openxmlformats.org/officeDocument/2006/relationships/image" Target="../media/image46.emf"/><Relationship Id="rId6" Type="http://schemas.openxmlformats.org/officeDocument/2006/relationships/oleObject" Target="../embeddings/oleObject49.bin"/><Relationship Id="rId7" Type="http://schemas.openxmlformats.org/officeDocument/2006/relationships/image" Target="../media/image47.emf"/><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50.bin"/><Relationship Id="rId5" Type="http://schemas.openxmlformats.org/officeDocument/2006/relationships/image" Target="../media/image34.emf"/><Relationship Id="rId1" Type="http://schemas.openxmlformats.org/officeDocument/2006/relationships/vmlDrawing" Target="../drawings/vmlDrawing27.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51.bin"/><Relationship Id="rId5" Type="http://schemas.openxmlformats.org/officeDocument/2006/relationships/image" Target="../media/image34.emf"/><Relationship Id="rId1" Type="http://schemas.openxmlformats.org/officeDocument/2006/relationships/vmlDrawing" Target="../drawings/vmlDrawing28.v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52.bin"/><Relationship Id="rId5" Type="http://schemas.openxmlformats.org/officeDocument/2006/relationships/image" Target="../media/image34.emf"/><Relationship Id="rId1" Type="http://schemas.openxmlformats.org/officeDocument/2006/relationships/vmlDrawing" Target="../drawings/vmlDrawing29.vml"/><Relationship Id="rId2"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53.bin"/><Relationship Id="rId5" Type="http://schemas.openxmlformats.org/officeDocument/2006/relationships/image" Target="../media/image48.wmf"/><Relationship Id="rId6" Type="http://schemas.openxmlformats.org/officeDocument/2006/relationships/oleObject" Target="../embeddings/oleObject54.bin"/><Relationship Id="rId7" Type="http://schemas.openxmlformats.org/officeDocument/2006/relationships/image" Target="../media/image49.wmf"/><Relationship Id="rId8" Type="http://schemas.openxmlformats.org/officeDocument/2006/relationships/oleObject" Target="../embeddings/oleObject55.bin"/><Relationship Id="rId9" Type="http://schemas.openxmlformats.org/officeDocument/2006/relationships/image" Target="../media/image50.wmf"/><Relationship Id="rId10" Type="http://schemas.openxmlformats.org/officeDocument/2006/relationships/oleObject" Target="../embeddings/oleObject56.bin"/><Relationship Id="rId11" Type="http://schemas.openxmlformats.org/officeDocument/2006/relationships/image" Target="../media/image51.wmf"/><Relationship Id="rId1" Type="http://schemas.openxmlformats.org/officeDocument/2006/relationships/vmlDrawing" Target="../drawings/vmlDrawing30.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oleObject" Target="../embeddings/oleObject61.bin"/><Relationship Id="rId13" Type="http://schemas.openxmlformats.org/officeDocument/2006/relationships/image" Target="../media/image56.emf"/><Relationship Id="rId1" Type="http://schemas.openxmlformats.org/officeDocument/2006/relationships/vmlDrawing" Target="../drawings/vmlDrawing31.vml"/><Relationship Id="rId2" Type="http://schemas.openxmlformats.org/officeDocument/2006/relationships/slideLayout" Target="../slideLayouts/slideLayout7.xml"/><Relationship Id="rId3" Type="http://schemas.openxmlformats.org/officeDocument/2006/relationships/notesSlide" Target="../notesSlides/notesSlide66.xml"/><Relationship Id="rId4" Type="http://schemas.openxmlformats.org/officeDocument/2006/relationships/oleObject" Target="../embeddings/oleObject57.bin"/><Relationship Id="rId5" Type="http://schemas.openxmlformats.org/officeDocument/2006/relationships/image" Target="../media/image52.emf"/><Relationship Id="rId6" Type="http://schemas.openxmlformats.org/officeDocument/2006/relationships/oleObject" Target="../embeddings/oleObject58.bin"/><Relationship Id="rId7" Type="http://schemas.openxmlformats.org/officeDocument/2006/relationships/image" Target="../media/image53.emf"/><Relationship Id="rId8" Type="http://schemas.openxmlformats.org/officeDocument/2006/relationships/oleObject" Target="../embeddings/oleObject59.bin"/><Relationship Id="rId9" Type="http://schemas.openxmlformats.org/officeDocument/2006/relationships/image" Target="../media/image54.emf"/><Relationship Id="rId10" Type="http://schemas.openxmlformats.org/officeDocument/2006/relationships/oleObject" Target="../embeddings/oleObject6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62.bin"/><Relationship Id="rId5" Type="http://schemas.openxmlformats.org/officeDocument/2006/relationships/image" Target="../media/image57.emf"/><Relationship Id="rId6" Type="http://schemas.openxmlformats.org/officeDocument/2006/relationships/oleObject" Target="../embeddings/oleObject63.bin"/><Relationship Id="rId7" Type="http://schemas.openxmlformats.org/officeDocument/2006/relationships/image" Target="../media/image58.emf"/><Relationship Id="rId8" Type="http://schemas.openxmlformats.org/officeDocument/2006/relationships/oleObject" Target="../embeddings/oleObject64.bin"/><Relationship Id="rId9" Type="http://schemas.openxmlformats.org/officeDocument/2006/relationships/image" Target="../media/image59.emf"/><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65.bin"/><Relationship Id="rId5" Type="http://schemas.openxmlformats.org/officeDocument/2006/relationships/image" Target="../media/image60.emf"/><Relationship Id="rId6" Type="http://schemas.openxmlformats.org/officeDocument/2006/relationships/oleObject" Target="../embeddings/oleObject66.bin"/><Relationship Id="rId7" Type="http://schemas.openxmlformats.org/officeDocument/2006/relationships/image" Target="../media/image61.emf"/><Relationship Id="rId8" Type="http://schemas.openxmlformats.org/officeDocument/2006/relationships/oleObject" Target="../embeddings/oleObject67.bin"/><Relationship Id="rId9" Type="http://schemas.openxmlformats.org/officeDocument/2006/relationships/image" Target="../media/image62.emf"/><Relationship Id="rId10" Type="http://schemas.openxmlformats.org/officeDocument/2006/relationships/oleObject" Target="../embeddings/oleObject68.bin"/><Relationship Id="rId11" Type="http://schemas.openxmlformats.org/officeDocument/2006/relationships/image" Target="../media/image63.emf"/><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69.bin"/><Relationship Id="rId5" Type="http://schemas.openxmlformats.org/officeDocument/2006/relationships/image" Target="../media/image64.emf"/><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image" Target="../media/image66.png"/><Relationship Id="rId5" Type="http://schemas.openxmlformats.org/officeDocument/2006/relationships/oleObject" Target="../embeddings/oleObject70.bin"/><Relationship Id="rId6" Type="http://schemas.openxmlformats.org/officeDocument/2006/relationships/image" Target="../media/image65.png"/><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71.bin"/><Relationship Id="rId5" Type="http://schemas.openxmlformats.org/officeDocument/2006/relationships/image" Target="../media/image67.png"/><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1" Type="http://schemas.openxmlformats.org/officeDocument/2006/relationships/image" Target="../media/image71.emf"/><Relationship Id="rId12" Type="http://schemas.openxmlformats.org/officeDocument/2006/relationships/oleObject" Target="../embeddings/oleObject76.bin"/><Relationship Id="rId13" Type="http://schemas.openxmlformats.org/officeDocument/2006/relationships/image" Target="../media/image72.emf"/><Relationship Id="rId1" Type="http://schemas.openxmlformats.org/officeDocument/2006/relationships/vmlDrawing" Target="../drawings/vmlDrawing37.vml"/><Relationship Id="rId2" Type="http://schemas.openxmlformats.org/officeDocument/2006/relationships/slideLayout" Target="../slideLayouts/slideLayout7.xml"/><Relationship Id="rId3" Type="http://schemas.openxmlformats.org/officeDocument/2006/relationships/notesSlide" Target="../notesSlides/notesSlide74.xml"/><Relationship Id="rId4" Type="http://schemas.openxmlformats.org/officeDocument/2006/relationships/oleObject" Target="../embeddings/oleObject72.bin"/><Relationship Id="rId5" Type="http://schemas.openxmlformats.org/officeDocument/2006/relationships/image" Target="../media/image68.emf"/><Relationship Id="rId6" Type="http://schemas.openxmlformats.org/officeDocument/2006/relationships/oleObject" Target="../embeddings/oleObject73.bin"/><Relationship Id="rId7" Type="http://schemas.openxmlformats.org/officeDocument/2006/relationships/image" Target="../media/image69.emf"/><Relationship Id="rId8" Type="http://schemas.openxmlformats.org/officeDocument/2006/relationships/oleObject" Target="../embeddings/oleObject74.bin"/><Relationship Id="rId9" Type="http://schemas.openxmlformats.org/officeDocument/2006/relationships/image" Target="../media/image70.wmf"/><Relationship Id="rId10" Type="http://schemas.openxmlformats.org/officeDocument/2006/relationships/oleObject" Target="../embeddings/oleObject75.bin"/></Relationships>
</file>

<file path=ppt/slides/_rels/slide75.xml.rels><?xml version="1.0" encoding="UTF-8" standalone="yes"?>
<Relationships xmlns="http://schemas.openxmlformats.org/package/2006/relationships"><Relationship Id="rId11" Type="http://schemas.openxmlformats.org/officeDocument/2006/relationships/image" Target="../media/image75.wmf"/><Relationship Id="rId12" Type="http://schemas.openxmlformats.org/officeDocument/2006/relationships/oleObject" Target="../embeddings/oleObject81.bin"/><Relationship Id="rId13" Type="http://schemas.openxmlformats.org/officeDocument/2006/relationships/image" Target="../media/image76.wmf"/><Relationship Id="rId1" Type="http://schemas.openxmlformats.org/officeDocument/2006/relationships/vmlDrawing" Target="../drawings/vmlDrawing38.vml"/><Relationship Id="rId2" Type="http://schemas.openxmlformats.org/officeDocument/2006/relationships/slideLayout" Target="../slideLayouts/slideLayout7.xml"/><Relationship Id="rId3" Type="http://schemas.openxmlformats.org/officeDocument/2006/relationships/notesSlide" Target="../notesSlides/notesSlide75.xml"/><Relationship Id="rId4" Type="http://schemas.openxmlformats.org/officeDocument/2006/relationships/oleObject" Target="../embeddings/oleObject77.bin"/><Relationship Id="rId5" Type="http://schemas.openxmlformats.org/officeDocument/2006/relationships/image" Target="../media/image73.emf"/><Relationship Id="rId6" Type="http://schemas.openxmlformats.org/officeDocument/2006/relationships/oleObject" Target="../embeddings/oleObject78.bin"/><Relationship Id="rId7" Type="http://schemas.openxmlformats.org/officeDocument/2006/relationships/image" Target="../media/image74.wmf"/><Relationship Id="rId8" Type="http://schemas.openxmlformats.org/officeDocument/2006/relationships/oleObject" Target="../embeddings/oleObject79.bin"/><Relationship Id="rId9" Type="http://schemas.openxmlformats.org/officeDocument/2006/relationships/image" Target="../media/image70.wmf"/><Relationship Id="rId10" Type="http://schemas.openxmlformats.org/officeDocument/2006/relationships/oleObject" Target="../embeddings/oleObject80.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32" y="3048000"/>
            <a:ext cx="8313903" cy="3174168"/>
          </a:xfrm>
        </p:spPr>
        <p:txBody>
          <a:bodyPr/>
          <a:lstStyle/>
          <a:p>
            <a:pPr>
              <a:buNone/>
            </a:pPr>
            <a:r>
              <a:rPr lang="en-US" sz="2800"/>
              <a:t>In steady state, do you expect there will be any surface charge accumulated anywhere on the walls of the conductor? </a:t>
            </a:r>
          </a:p>
          <a:p>
            <a:pPr>
              <a:buNone/>
            </a:pPr>
            <a:r>
              <a:rPr lang="en-US" sz="2800"/>
              <a:t>A) Yes</a:t>
            </a:r>
          </a:p>
          <a:p>
            <a:pPr>
              <a:buNone/>
            </a:pPr>
            <a:endParaRPr lang="en-US" sz="2800"/>
          </a:p>
          <a:p>
            <a:pPr>
              <a:buNone/>
            </a:pPr>
            <a:r>
              <a:rPr lang="en-US" sz="2800"/>
              <a:t>B) No  </a:t>
            </a:r>
          </a:p>
        </p:txBody>
      </p:sp>
      <p:sp>
        <p:nvSpPr>
          <p:cNvPr id="4" name="Text Box 5"/>
          <p:cNvSpPr txBox="1">
            <a:spLocks noChangeArrowheads="1"/>
          </p:cNvSpPr>
          <p:nvPr/>
        </p:nvSpPr>
        <p:spPr bwMode="auto">
          <a:xfrm>
            <a:off x="345336" y="15240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2800" kern="0">
                <a:latin typeface="+mn-lt"/>
                <a:ea typeface="+mn-ea"/>
                <a:cs typeface="+mn-cs"/>
              </a:rPr>
              <a:t>Recall the machined </a:t>
            </a:r>
            <a:r>
              <a:rPr kumimoji="0" lang="en-US" sz="2800" b="0" i="0" u="none" strike="noStrike" kern="0" cap="none" spc="0" normalizeH="0" baseline="0" noProof="0">
                <a:ln>
                  <a:noFill/>
                </a:ln>
                <a:solidFill>
                  <a:schemeClr val="tx1"/>
                </a:solidFill>
                <a:effectLst/>
                <a:uLnTx/>
                <a:uFillTx/>
                <a:latin typeface="+mn-lt"/>
                <a:ea typeface="+mn-ea"/>
                <a:cs typeface="+mn-cs"/>
              </a:rPr>
              <a:t>copper from last class, with steady current flowing left to right</a:t>
            </a:r>
            <a:r>
              <a:rPr kumimoji="0" lang="en-US" sz="2800" b="0" i="0" u="none" strike="noStrike" kern="0" cap="none" spc="0" normalizeH="0" noProof="0">
                <a:ln>
                  <a:noFill/>
                </a:ln>
                <a:solidFill>
                  <a:schemeClr val="tx1"/>
                </a:solidFill>
                <a:effectLst/>
                <a:uLnTx/>
                <a:uFillTx/>
                <a:latin typeface="+mn-lt"/>
                <a:ea typeface="+mn-ea"/>
                <a:cs typeface="+mn-cs"/>
              </a:rPr>
              <a:t> through it</a:t>
            </a:r>
            <a:r>
              <a:rPr kumimoji="0" lang="en-US" sz="2800" b="0" i="0" u="none" strike="noStrike" kern="0" cap="none" spc="0" normalizeH="0" baseline="0" noProof="0">
                <a:ln>
                  <a:noFill/>
                </a:ln>
                <a:solidFill>
                  <a:schemeClr val="tx1"/>
                </a:solidFill>
                <a:effectLst/>
                <a:uLnTx/>
                <a:uFillTx/>
                <a:latin typeface="+mn-lt"/>
                <a:ea typeface="+mn-ea"/>
                <a:cs typeface="+mn-cs"/>
              </a:rPr>
              <a:t> </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cxnSp>
        <p:nvCxnSpPr>
          <p:cNvPr id="20" name="Straight Connector 19"/>
          <p:cNvCxnSpPr/>
          <p:nvPr/>
        </p:nvCxnSpPr>
        <p:spPr>
          <a:xfrm>
            <a:off x="3757765" y="273966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61632" y="238732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809901" y="248793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757765" y="188207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61632" y="223441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4809901" y="198268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H="1">
            <a:off x="6172200" y="2209800"/>
            <a:ext cx="45719" cy="1836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a:p>
            <a:pPr algn="ctr"/>
            <a:endParaRPr lang="en-US"/>
          </a:p>
          <a:p>
            <a:pPr algn="ctr"/>
            <a:endParaRPr lang="en-US"/>
          </a:p>
          <a:p>
            <a:pPr algn="ctr"/>
            <a:endParaRPr lang="en-US"/>
          </a:p>
        </p:txBody>
      </p:sp>
      <p:sp>
        <p:nvSpPr>
          <p:cNvPr id="27" name="Oval 26"/>
          <p:cNvSpPr/>
          <p:nvPr/>
        </p:nvSpPr>
        <p:spPr>
          <a:xfrm>
            <a:off x="3659043" y="1883353"/>
            <a:ext cx="214377" cy="857587"/>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Rectangle 27"/>
          <p:cNvSpPr/>
          <p:nvPr/>
        </p:nvSpPr>
        <p:spPr>
          <a:xfrm>
            <a:off x="3757765" y="1896949"/>
            <a:ext cx="237067" cy="8296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cxnSp>
        <p:nvCxnSpPr>
          <p:cNvPr id="35" name="Curved Connector 34"/>
          <p:cNvCxnSpPr/>
          <p:nvPr/>
        </p:nvCxnSpPr>
        <p:spPr bwMode="auto">
          <a:xfrm rot="5400000">
            <a:off x="4880452" y="1476580"/>
            <a:ext cx="710928" cy="65336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Connector 36"/>
          <p:cNvCxnSpPr/>
          <p:nvPr/>
        </p:nvCxnSpPr>
        <p:spPr bwMode="auto">
          <a:xfrm rot="10800000">
            <a:off x="20574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8" name="TextBox 37"/>
          <p:cNvSpPr txBox="1"/>
          <p:nvPr/>
        </p:nvSpPr>
        <p:spPr>
          <a:xfrm>
            <a:off x="2209800" y="1752600"/>
            <a:ext cx="248799" cy="369332"/>
          </a:xfrm>
          <a:prstGeom prst="rect">
            <a:avLst/>
          </a:prstGeom>
          <a:noFill/>
        </p:spPr>
        <p:txBody>
          <a:bodyPr wrap="none" rtlCol="0">
            <a:spAutoFit/>
          </a:bodyPr>
          <a:lstStyle/>
          <a:p>
            <a:r>
              <a:rPr lang="en-US"/>
              <a:t>I</a:t>
            </a:r>
          </a:p>
        </p:txBody>
      </p:sp>
      <p:cxnSp>
        <p:nvCxnSpPr>
          <p:cNvPr id="39" name="Straight Arrow Connector 38"/>
          <p:cNvCxnSpPr/>
          <p:nvPr/>
        </p:nvCxnSpPr>
        <p:spPr bwMode="auto">
          <a:xfrm>
            <a:off x="21335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40" name="Straight Connector 39"/>
          <p:cNvCxnSpPr/>
          <p:nvPr/>
        </p:nvCxnSpPr>
        <p:spPr bwMode="auto">
          <a:xfrm rot="10800000">
            <a:off x="61722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41" name="TextBox 40"/>
          <p:cNvSpPr txBox="1"/>
          <p:nvPr/>
        </p:nvSpPr>
        <p:spPr>
          <a:xfrm>
            <a:off x="6324600" y="1752600"/>
            <a:ext cx="248799" cy="369332"/>
          </a:xfrm>
          <a:prstGeom prst="rect">
            <a:avLst/>
          </a:prstGeom>
          <a:noFill/>
        </p:spPr>
        <p:txBody>
          <a:bodyPr wrap="none" rtlCol="0">
            <a:spAutoFit/>
          </a:bodyPr>
          <a:lstStyle/>
          <a:p>
            <a:r>
              <a:rPr lang="en-US"/>
              <a:t>I</a:t>
            </a:r>
          </a:p>
        </p:txBody>
      </p:sp>
      <p:cxnSp>
        <p:nvCxnSpPr>
          <p:cNvPr id="42" name="Straight Arrow Connector 41"/>
          <p:cNvCxnSpPr/>
          <p:nvPr/>
        </p:nvCxnSpPr>
        <p:spPr bwMode="auto">
          <a:xfrm>
            <a:off x="62483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2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7.10</a:t>
            </a:r>
            <a:endParaRPr lang="en-US" sz="800" dirty="0"/>
          </a:p>
        </p:txBody>
      </p:sp>
    </p:spTree>
    <p:extLst>
      <p:ext uri="{BB962C8B-B14F-4D97-AF65-F5344CB8AC3E}">
        <p14:creationId xmlns:p14="http://schemas.microsoft.com/office/powerpoint/2010/main" val="613862304"/>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32" y="3048000"/>
            <a:ext cx="8313903" cy="3174168"/>
          </a:xfrm>
        </p:spPr>
        <p:txBody>
          <a:bodyPr/>
          <a:lstStyle/>
          <a:p>
            <a:pPr>
              <a:buNone/>
            </a:pPr>
            <a:r>
              <a:rPr lang="en-US" sz="2800" dirty="0"/>
              <a:t>In the “necking down region” (somewhere in a small-</a:t>
            </a:r>
            <a:r>
              <a:rPr lang="en-US" sz="2800" dirty="0" err="1"/>
              <a:t>ish</a:t>
            </a:r>
            <a:r>
              <a:rPr lang="en-US" sz="2800" dirty="0"/>
              <a:t> region around the</a:t>
            </a:r>
            <a:r>
              <a:rPr lang="en-US" sz="2800" dirty="0" smtClean="0"/>
              <a:t> head </a:t>
            </a:r>
            <a:r>
              <a:rPr lang="en-US" sz="2800" dirty="0"/>
              <a:t>of the arrow), do you think</a:t>
            </a:r>
            <a:endParaRPr lang="en-US" sz="2800" dirty="0" smtClean="0"/>
          </a:p>
          <a:p>
            <a:pPr>
              <a:buNone/>
            </a:pPr>
            <a:endParaRPr lang="en-US" sz="1200" dirty="0" smtClean="0"/>
          </a:p>
          <a:p>
            <a:pPr>
              <a:buNone/>
            </a:pPr>
            <a:r>
              <a:rPr lang="en-US" sz="2800" dirty="0" smtClean="0"/>
              <a:t>A</a:t>
            </a:r>
            <a:r>
              <a:rPr lang="en-US" sz="2800" dirty="0"/>
              <a:t>)</a:t>
            </a:r>
          </a:p>
          <a:p>
            <a:pPr>
              <a:buNone/>
            </a:pPr>
            <a:endParaRPr lang="en-US" sz="2800" dirty="0"/>
          </a:p>
          <a:p>
            <a:pPr>
              <a:buNone/>
            </a:pPr>
            <a:r>
              <a:rPr lang="en-US" sz="2800" dirty="0"/>
              <a:t>B)  </a:t>
            </a:r>
          </a:p>
        </p:txBody>
      </p:sp>
      <p:sp>
        <p:nvSpPr>
          <p:cNvPr id="4" name="Text Box 5"/>
          <p:cNvSpPr txBox="1">
            <a:spLocks noChangeArrowheads="1"/>
          </p:cNvSpPr>
          <p:nvPr/>
        </p:nvSpPr>
        <p:spPr bwMode="auto">
          <a:xfrm>
            <a:off x="345336" y="15240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2800" kern="0">
                <a:latin typeface="+mn-lt"/>
                <a:ea typeface="+mn-ea"/>
                <a:cs typeface="+mn-cs"/>
              </a:rPr>
              <a:t>Recall the machined </a:t>
            </a:r>
            <a:r>
              <a:rPr kumimoji="0" lang="en-US" sz="2800" b="0" i="0" u="none" strike="noStrike" kern="0" cap="none" spc="0" normalizeH="0" baseline="0" noProof="0">
                <a:ln>
                  <a:noFill/>
                </a:ln>
                <a:solidFill>
                  <a:schemeClr val="tx1"/>
                </a:solidFill>
                <a:effectLst/>
                <a:uLnTx/>
                <a:uFillTx/>
                <a:latin typeface="+mn-lt"/>
                <a:ea typeface="+mn-ea"/>
                <a:cs typeface="+mn-cs"/>
              </a:rPr>
              <a:t>copper from last class, with steady current flowing left to right</a:t>
            </a:r>
            <a:r>
              <a:rPr kumimoji="0" lang="en-US" sz="2800" b="0" i="0" u="none" strike="noStrike" kern="0" cap="none" spc="0" normalizeH="0" noProof="0">
                <a:ln>
                  <a:noFill/>
                </a:ln>
                <a:solidFill>
                  <a:schemeClr val="tx1"/>
                </a:solidFill>
                <a:effectLst/>
                <a:uLnTx/>
                <a:uFillTx/>
                <a:latin typeface="+mn-lt"/>
                <a:ea typeface="+mn-ea"/>
                <a:cs typeface="+mn-cs"/>
              </a:rPr>
              <a:t> through it</a:t>
            </a:r>
            <a:r>
              <a:rPr kumimoji="0" lang="en-US" sz="2800" b="0" i="0" u="none" strike="noStrike" kern="0" cap="none" spc="0" normalizeH="0" baseline="0" noProof="0">
                <a:ln>
                  <a:noFill/>
                </a:ln>
                <a:solidFill>
                  <a:schemeClr val="tx1"/>
                </a:solidFill>
                <a:effectLst/>
                <a:uLnTx/>
                <a:uFillTx/>
                <a:latin typeface="+mn-lt"/>
                <a:ea typeface="+mn-ea"/>
                <a:cs typeface="+mn-cs"/>
              </a:rPr>
              <a:t> </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cxnSp>
        <p:nvCxnSpPr>
          <p:cNvPr id="20" name="Straight Connector 19"/>
          <p:cNvCxnSpPr/>
          <p:nvPr/>
        </p:nvCxnSpPr>
        <p:spPr>
          <a:xfrm>
            <a:off x="3757765" y="273966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61632" y="238732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809901" y="248793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757765" y="188207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61632" y="223441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4809901" y="198268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H="1">
            <a:off x="6172200" y="2209800"/>
            <a:ext cx="45719" cy="1836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a:p>
            <a:pPr algn="ctr"/>
            <a:endParaRPr lang="en-US"/>
          </a:p>
          <a:p>
            <a:pPr algn="ctr"/>
            <a:endParaRPr lang="en-US"/>
          </a:p>
          <a:p>
            <a:pPr algn="ctr"/>
            <a:endParaRPr lang="en-US"/>
          </a:p>
        </p:txBody>
      </p:sp>
      <p:sp>
        <p:nvSpPr>
          <p:cNvPr id="27" name="Oval 26"/>
          <p:cNvSpPr/>
          <p:nvPr/>
        </p:nvSpPr>
        <p:spPr>
          <a:xfrm>
            <a:off x="3659043" y="1883353"/>
            <a:ext cx="214377" cy="857587"/>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Rectangle 27"/>
          <p:cNvSpPr/>
          <p:nvPr/>
        </p:nvSpPr>
        <p:spPr>
          <a:xfrm>
            <a:off x="3757765" y="1896949"/>
            <a:ext cx="237067" cy="8296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cxnSp>
        <p:nvCxnSpPr>
          <p:cNvPr id="35" name="Curved Connector 34"/>
          <p:cNvCxnSpPr/>
          <p:nvPr/>
        </p:nvCxnSpPr>
        <p:spPr bwMode="auto">
          <a:xfrm rot="5400000">
            <a:off x="4880452" y="1476580"/>
            <a:ext cx="710928" cy="65336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nvGraphicFramePr>
        <p:xfrm>
          <a:off x="990600" y="4297380"/>
          <a:ext cx="1524000" cy="389861"/>
        </p:xfrm>
        <a:graphic>
          <a:graphicData uri="http://schemas.openxmlformats.org/presentationml/2006/ole">
            <mc:AlternateContent xmlns:mc="http://schemas.openxmlformats.org/markup-compatibility/2006">
              <mc:Choice xmlns:v="urn:schemas-microsoft-com:vml" Requires="v">
                <p:oleObj spid="_x0000_s1103" name="Equation" r:id="rId4" imgW="533400" imgH="139700" progId="Equation.3">
                  <p:embed/>
                </p:oleObj>
              </mc:Choice>
              <mc:Fallback>
                <p:oleObj name="Equation" r:id="rId4" imgW="533400" imgH="139700" progId="Equation.3">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97380"/>
                        <a:ext cx="1524000" cy="389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990600" y="5325285"/>
          <a:ext cx="1524000" cy="425450"/>
        </p:xfrm>
        <a:graphic>
          <a:graphicData uri="http://schemas.openxmlformats.org/presentationml/2006/ole">
            <mc:AlternateContent xmlns:mc="http://schemas.openxmlformats.org/markup-compatibility/2006">
              <mc:Choice xmlns:v="urn:schemas-microsoft-com:vml" Requires="v">
                <p:oleObj spid="_x0000_s1104" name="Equation" r:id="rId6" imgW="533400" imgH="152400" progId="Equation.3">
                  <p:embed/>
                </p:oleObj>
              </mc:Choice>
              <mc:Fallback>
                <p:oleObj name="Equation" r:id="rId6" imgW="533400" imgH="152400" progId="Equation.3">
                  <p:embed/>
                  <p:pic>
                    <p:nvPicPr>
                      <p:cNvPr id="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25285"/>
                        <a:ext cx="15240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Connector 36"/>
          <p:cNvCxnSpPr/>
          <p:nvPr/>
        </p:nvCxnSpPr>
        <p:spPr bwMode="auto">
          <a:xfrm rot="10800000">
            <a:off x="20574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8" name="TextBox 37"/>
          <p:cNvSpPr txBox="1"/>
          <p:nvPr/>
        </p:nvSpPr>
        <p:spPr>
          <a:xfrm>
            <a:off x="2209800" y="1752600"/>
            <a:ext cx="248799" cy="369332"/>
          </a:xfrm>
          <a:prstGeom prst="rect">
            <a:avLst/>
          </a:prstGeom>
          <a:noFill/>
        </p:spPr>
        <p:txBody>
          <a:bodyPr wrap="none" rtlCol="0">
            <a:spAutoFit/>
          </a:bodyPr>
          <a:lstStyle/>
          <a:p>
            <a:r>
              <a:rPr lang="en-US"/>
              <a:t>I</a:t>
            </a:r>
          </a:p>
        </p:txBody>
      </p:sp>
      <p:cxnSp>
        <p:nvCxnSpPr>
          <p:cNvPr id="39" name="Straight Arrow Connector 38"/>
          <p:cNvCxnSpPr/>
          <p:nvPr/>
        </p:nvCxnSpPr>
        <p:spPr bwMode="auto">
          <a:xfrm>
            <a:off x="21335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40" name="Straight Connector 39"/>
          <p:cNvCxnSpPr/>
          <p:nvPr/>
        </p:nvCxnSpPr>
        <p:spPr bwMode="auto">
          <a:xfrm rot="10800000">
            <a:off x="61722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41" name="TextBox 40"/>
          <p:cNvSpPr txBox="1"/>
          <p:nvPr/>
        </p:nvSpPr>
        <p:spPr>
          <a:xfrm>
            <a:off x="6324600" y="1752600"/>
            <a:ext cx="248799" cy="369332"/>
          </a:xfrm>
          <a:prstGeom prst="rect">
            <a:avLst/>
          </a:prstGeom>
          <a:noFill/>
        </p:spPr>
        <p:txBody>
          <a:bodyPr wrap="none" rtlCol="0">
            <a:spAutoFit/>
          </a:bodyPr>
          <a:lstStyle/>
          <a:p>
            <a:r>
              <a:rPr lang="en-US"/>
              <a:t>I</a:t>
            </a:r>
          </a:p>
        </p:txBody>
      </p:sp>
      <p:cxnSp>
        <p:nvCxnSpPr>
          <p:cNvPr id="42" name="Straight Arrow Connector 41"/>
          <p:cNvCxnSpPr/>
          <p:nvPr/>
        </p:nvCxnSpPr>
        <p:spPr bwMode="auto">
          <a:xfrm>
            <a:off x="62483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2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7.9</a:t>
            </a:r>
            <a:endParaRPr lang="en-US" sz="800" dirty="0"/>
          </a:p>
        </p:txBody>
      </p:sp>
    </p:spTree>
    <p:extLst>
      <p:ext uri="{BB962C8B-B14F-4D97-AF65-F5344CB8AC3E}">
        <p14:creationId xmlns:p14="http://schemas.microsoft.com/office/powerpoint/2010/main" val="2231103265"/>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533400"/>
            <a:ext cx="7772400" cy="1066800"/>
          </a:xfrm>
        </p:spPr>
        <p:txBody>
          <a:bodyPr>
            <a:normAutofit fontScale="90000"/>
          </a:bodyPr>
          <a:lstStyle/>
          <a:p>
            <a:pPr algn="l"/>
            <a:r>
              <a:rPr lang="en-US" sz="4000">
                <a:latin typeface="Times New Roman" charset="0"/>
                <a:ea typeface="Times New Roman" charset="0"/>
                <a:cs typeface="Times New Roman" charset="0"/>
              </a:rPr>
              <a:t>The resistivity, </a:t>
            </a:r>
            <a:r>
              <a:rPr lang="en-US" sz="4000">
                <a:latin typeface="Symbol" charset="2"/>
                <a:ea typeface="Times New Roman" charset="0"/>
                <a:cs typeface="Symbol" charset="2"/>
              </a:rPr>
              <a:t>ρ</a:t>
            </a:r>
            <a:r>
              <a:rPr lang="en-US" sz="4000">
                <a:latin typeface="Symbol" charset="2"/>
              </a:rPr>
              <a:t>, </a:t>
            </a:r>
            <a:r>
              <a:rPr lang="en-US" sz="4000">
                <a:latin typeface="Times New Roman" charset="0"/>
                <a:ea typeface="Times New Roman" charset="0"/>
                <a:cs typeface="Times New Roman" charset="0"/>
              </a:rPr>
              <a:t>is the inverse of the conductivity, σ. The units of </a:t>
            </a:r>
            <a:r>
              <a:rPr lang="en-US" sz="4000">
                <a:latin typeface="Symbol" charset="2"/>
                <a:ea typeface="Times New Roman" charset="0"/>
                <a:cs typeface="Symbol" charset="2"/>
              </a:rPr>
              <a:t>ρ</a:t>
            </a:r>
            <a:r>
              <a:rPr lang="en-US" sz="4000">
                <a:latin typeface="Times New Roman" charset="0"/>
                <a:ea typeface="Times New Roman" charset="0"/>
                <a:cs typeface="Times New Roman" charset="0"/>
              </a:rPr>
              <a:t> are:</a:t>
            </a:r>
          </a:p>
        </p:txBody>
      </p:sp>
      <p:sp>
        <p:nvSpPr>
          <p:cNvPr id="3" name="Subtitle 2"/>
          <p:cNvSpPr>
            <a:spLocks noGrp="1"/>
          </p:cNvSpPr>
          <p:nvPr>
            <p:ph type="subTitle" idx="1"/>
          </p:nvPr>
        </p:nvSpPr>
        <p:spPr>
          <a:xfrm>
            <a:off x="1371600" y="2057400"/>
            <a:ext cx="6400800" cy="2971800"/>
          </a:xfrm>
        </p:spPr>
        <p:txBody>
          <a:bodyPr>
            <a:normAutofit/>
          </a:bodyPr>
          <a:lstStyle/>
          <a:p>
            <a:pPr marL="514350" indent="-514350" algn="l" eaLnBrk="1" hangingPunct="1">
              <a:lnSpc>
                <a:spcPct val="80000"/>
              </a:lnSpc>
              <a:buFont typeface="Arial" charset="0"/>
              <a:buAutoNum type="alphaUcParenR"/>
            </a:pPr>
            <a:r>
              <a:rPr lang="en-US" sz="3700">
                <a:solidFill>
                  <a:schemeClr val="tx1"/>
                </a:solidFill>
              </a:rPr>
              <a:t>Amps/volt</a:t>
            </a:r>
          </a:p>
          <a:p>
            <a:pPr marL="514350" indent="-514350" algn="l" eaLnBrk="1" hangingPunct="1">
              <a:lnSpc>
                <a:spcPct val="80000"/>
              </a:lnSpc>
              <a:buFont typeface="Arial" charset="0"/>
              <a:buAutoNum type="alphaUcParenR"/>
            </a:pPr>
            <a:r>
              <a:rPr lang="en-US" sz="3700">
                <a:solidFill>
                  <a:schemeClr val="tx1"/>
                </a:solidFill>
              </a:rPr>
              <a:t>V/m</a:t>
            </a:r>
          </a:p>
          <a:p>
            <a:pPr marL="514350" indent="-514350" algn="l" eaLnBrk="1" hangingPunct="1">
              <a:lnSpc>
                <a:spcPct val="80000"/>
              </a:lnSpc>
              <a:buFont typeface="Arial" charset="0"/>
              <a:buAutoNum type="alphaUcParenR"/>
            </a:pPr>
            <a:r>
              <a:rPr lang="en-US" sz="3700">
                <a:solidFill>
                  <a:schemeClr val="tx1"/>
                </a:solidFill>
              </a:rPr>
              <a:t>m/ohm</a:t>
            </a:r>
          </a:p>
          <a:p>
            <a:pPr marL="514350" indent="-514350" algn="l" eaLnBrk="1" hangingPunct="1">
              <a:lnSpc>
                <a:spcPct val="80000"/>
              </a:lnSpc>
              <a:buFont typeface="Arial" charset="0"/>
              <a:buAutoNum type="alphaUcParenR"/>
            </a:pPr>
            <a:r>
              <a:rPr lang="en-US" sz="3700">
                <a:solidFill>
                  <a:schemeClr val="tx1"/>
                </a:solidFill>
              </a:rPr>
              <a:t>ohm*m</a:t>
            </a:r>
          </a:p>
          <a:p>
            <a:pPr marL="514350" indent="-514350" algn="l" eaLnBrk="1" hangingPunct="1">
              <a:lnSpc>
                <a:spcPct val="80000"/>
              </a:lnSpc>
              <a:buFont typeface="Arial" charset="0"/>
              <a:buAutoNum type="alphaUcParenR"/>
            </a:pPr>
            <a:r>
              <a:rPr lang="en-US" sz="3700">
                <a:solidFill>
                  <a:schemeClr val="tx1"/>
                </a:solidFill>
              </a:rPr>
              <a:t>Joules/m</a:t>
            </a:r>
          </a:p>
          <a:p>
            <a:pPr marL="514350" indent="-514350" algn="l" eaLnBrk="1" hangingPunct="1">
              <a:lnSpc>
                <a:spcPct val="80000"/>
              </a:lnSpc>
              <a:buFont typeface="Arial" charset="0"/>
              <a:buAutoNum type="alphaUcParenR"/>
            </a:pPr>
            <a:endParaRPr lang="en-US" sz="3700">
              <a:solidFill>
                <a:schemeClr val="tx1"/>
              </a:solidFill>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7.11</a:t>
            </a:r>
            <a:endParaRPr lang="en-US" sz="800" dirty="0"/>
          </a:p>
        </p:txBody>
      </p:sp>
    </p:spTree>
    <p:extLst>
      <p:ext uri="{BB962C8B-B14F-4D97-AF65-F5344CB8AC3E}">
        <p14:creationId xmlns:p14="http://schemas.microsoft.com/office/powerpoint/2010/main" val="3615902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p:cNvSpPr>
          <p:nvPr>
            <p:ph type="title" idx="4294967295"/>
          </p:nvPr>
        </p:nvSpPr>
        <p:spPr>
          <a:xfrm>
            <a:off x="407988" y="398463"/>
            <a:ext cx="8736012" cy="1422400"/>
          </a:xfrm>
        </p:spPr>
        <p:txBody>
          <a:bodyPr/>
          <a:lstStyle/>
          <a:p>
            <a:pPr algn="l"/>
            <a:r>
              <a:rPr lang="en-US" sz="2800" dirty="0" smtClean="0">
                <a:ea typeface="Arial" charset="0"/>
                <a:cs typeface="Arial" charset="0"/>
              </a:rPr>
              <a:t>A steady electric current </a:t>
            </a:r>
            <a:r>
              <a:rPr lang="en-US" sz="2800" i="1" dirty="0" smtClean="0">
                <a:ea typeface="Arial" charset="0"/>
                <a:cs typeface="Arial" charset="0"/>
              </a:rPr>
              <a:t>I</a:t>
            </a:r>
            <a:r>
              <a:rPr lang="en-US" sz="2800" dirty="0" smtClean="0">
                <a:ea typeface="Arial" charset="0"/>
                <a:cs typeface="Arial" charset="0"/>
              </a:rPr>
              <a:t> flows around a circuit containing a battery of voltage </a:t>
            </a:r>
            <a:r>
              <a:rPr lang="en-US" sz="2800" i="1" dirty="0" smtClean="0">
                <a:ea typeface="Arial" charset="0"/>
                <a:cs typeface="Arial" charset="0"/>
              </a:rPr>
              <a:t>V</a:t>
            </a:r>
            <a:r>
              <a:rPr lang="en-US" sz="2800" dirty="0" smtClean="0">
                <a:ea typeface="Arial" charset="0"/>
                <a:cs typeface="Arial" charset="0"/>
              </a:rPr>
              <a:t> and a resistor </a:t>
            </a:r>
            <a:r>
              <a:rPr lang="en-US" sz="2800" i="1" dirty="0" smtClean="0">
                <a:ea typeface="Arial" charset="0"/>
                <a:cs typeface="Arial" charset="0"/>
              </a:rPr>
              <a:t>R</a:t>
            </a:r>
            <a:r>
              <a:rPr lang="en-US" sz="2800" dirty="0" smtClean="0">
                <a:ea typeface="Arial" charset="0"/>
                <a:cs typeface="Arial" charset="0"/>
              </a:rPr>
              <a:t>. Which of the following statements about                 is true?</a:t>
            </a:r>
            <a:endParaRPr lang="en-US" sz="2800" i="1" dirty="0" smtClean="0">
              <a:ea typeface="Arial" charset="0"/>
              <a:cs typeface="Arial" charset="0"/>
            </a:endParaRPr>
          </a:p>
        </p:txBody>
      </p:sp>
      <p:sp>
        <p:nvSpPr>
          <p:cNvPr id="22532" name="TextBox 3"/>
          <p:cNvSpPr txBox="1">
            <a:spLocks noChangeArrowheads="1"/>
          </p:cNvSpPr>
          <p:nvPr/>
        </p:nvSpPr>
        <p:spPr bwMode="auto">
          <a:xfrm>
            <a:off x="1168400" y="2406650"/>
            <a:ext cx="6284913" cy="4154983"/>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It is zero around the circuit because it’s an electrostatic field</a:t>
            </a:r>
          </a:p>
          <a:p>
            <a:pPr marL="457200" indent="-457200">
              <a:buFontTx/>
              <a:buAutoNum type="alphaUcPeriod"/>
            </a:pPr>
            <a:r>
              <a:rPr lang="en-US" sz="2400" dirty="0"/>
              <a:t>It is non-zero around the circuit because it’s not an electrostatic field</a:t>
            </a:r>
          </a:p>
          <a:p>
            <a:pPr marL="457200" indent="-457200">
              <a:buFontTx/>
              <a:buAutoNum type="alphaUcPeriod"/>
            </a:pPr>
            <a:r>
              <a:rPr lang="en-US" sz="2400" dirty="0"/>
              <a:t>It is zero around the circuit because there is no electric field in the battery, only in the rest of the circuit</a:t>
            </a:r>
          </a:p>
          <a:p>
            <a:pPr marL="457200" indent="-457200">
              <a:buFontTx/>
              <a:buAutoNum type="alphaUcPeriod"/>
            </a:pPr>
            <a:r>
              <a:rPr lang="en-US" sz="2400" dirty="0"/>
              <a:t>It is non-zero around the circuit because there is no electric field in the battery, only in the rest of the circuit!</a:t>
            </a:r>
          </a:p>
          <a:p>
            <a:pPr marL="457200" indent="-457200">
              <a:buFontTx/>
              <a:buAutoNum type="alphaUcPeriod"/>
            </a:pPr>
            <a:r>
              <a:rPr lang="en-US" sz="2400" dirty="0"/>
              <a:t>None of the above</a:t>
            </a:r>
          </a:p>
        </p:txBody>
      </p:sp>
      <p:graphicFrame>
        <p:nvGraphicFramePr>
          <p:cNvPr id="22530" name="Object 2"/>
          <p:cNvGraphicFramePr>
            <a:graphicFrameLocks noChangeAspect="1"/>
          </p:cNvGraphicFramePr>
          <p:nvPr>
            <p:extLst>
              <p:ext uri="{D42A27DB-BD31-4B8C-83A1-F6EECF244321}">
                <p14:modId xmlns:p14="http://schemas.microsoft.com/office/powerpoint/2010/main" val="4132796453"/>
              </p:ext>
            </p:extLst>
          </p:nvPr>
        </p:nvGraphicFramePr>
        <p:xfrm>
          <a:off x="4572000" y="1258887"/>
          <a:ext cx="1233488" cy="700088"/>
        </p:xfrm>
        <a:graphic>
          <a:graphicData uri="http://schemas.openxmlformats.org/presentationml/2006/ole">
            <mc:AlternateContent xmlns:mc="http://schemas.openxmlformats.org/markup-compatibility/2006">
              <mc:Choice xmlns:v="urn:schemas-microsoft-com:vml" Requires="v">
                <p:oleObj spid="_x0000_s3114" name="Equation" r:id="rId4" imgW="469900" imgH="266700" progId="Equation.3">
                  <p:embed/>
                </p:oleObj>
              </mc:Choice>
              <mc:Fallback>
                <p:oleObj name="Equation" r:id="rId4" imgW="469900" imgH="26670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58887"/>
                        <a:ext cx="1233488"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7.12</a:t>
            </a:r>
            <a:endParaRPr lang="en-US" sz="800" dirty="0"/>
          </a:p>
        </p:txBody>
      </p:sp>
    </p:spTree>
    <p:extLst>
      <p:ext uri="{BB962C8B-B14F-4D97-AF65-F5344CB8AC3E}">
        <p14:creationId xmlns:p14="http://schemas.microsoft.com/office/powerpoint/2010/main" val="31997851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28600" y="914400"/>
            <a:ext cx="7772400" cy="1524000"/>
          </a:xfrm>
        </p:spPr>
        <p:txBody>
          <a:bodyPr>
            <a:normAutofit fontScale="90000"/>
          </a:bodyPr>
          <a:lstStyle/>
          <a:p>
            <a:pPr algn="l" eaLnBrk="1" hangingPunct="1"/>
            <a:r>
              <a:rPr lang="en-US" sz="4000">
                <a:latin typeface="Times New Roman" charset="0"/>
                <a:ea typeface="Times New Roman" charset="0"/>
                <a:cs typeface="Times New Roman" charset="0"/>
              </a:rPr>
              <a:t>EMF is the line integral of the total force per unit charge around a closed loop. </a:t>
            </a:r>
            <a:br>
              <a:rPr lang="en-US" sz="4000">
                <a:latin typeface="Times New Roman" charset="0"/>
                <a:ea typeface="Times New Roman" charset="0"/>
                <a:cs typeface="Times New Roman" charset="0"/>
              </a:rPr>
            </a:br>
            <a:r>
              <a:rPr lang="en-US" sz="4000">
                <a:latin typeface="Times New Roman" charset="0"/>
                <a:ea typeface="Times New Roman" charset="0"/>
                <a:cs typeface="Times New Roman" charset="0"/>
              </a:rPr>
              <a:t>The units of EMF are:   </a:t>
            </a:r>
          </a:p>
        </p:txBody>
      </p:sp>
      <p:sp>
        <p:nvSpPr>
          <p:cNvPr id="3" name="Subtitle 2"/>
          <p:cNvSpPr>
            <a:spLocks noGrp="1"/>
          </p:cNvSpPr>
          <p:nvPr>
            <p:ph type="subTitle" idx="1"/>
          </p:nvPr>
        </p:nvSpPr>
        <p:spPr>
          <a:xfrm>
            <a:off x="228600" y="2590800"/>
            <a:ext cx="7543800" cy="29718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Farads</a:t>
            </a:r>
          </a:p>
          <a:p>
            <a:pPr marL="514350" indent="-514350" algn="l" eaLnBrk="1" hangingPunct="1">
              <a:lnSpc>
                <a:spcPct val="80000"/>
              </a:lnSpc>
              <a:buFont typeface="Arial" charset="0"/>
              <a:buAutoNum type="alphaUcParenR"/>
            </a:pPr>
            <a:r>
              <a:rPr lang="en-US" sz="3100">
                <a:solidFill>
                  <a:schemeClr val="tx1"/>
                </a:solidFill>
              </a:rPr>
              <a:t>Joules.</a:t>
            </a:r>
          </a:p>
          <a:p>
            <a:pPr marL="514350" indent="-514350" algn="l" eaLnBrk="1" hangingPunct="1">
              <a:lnSpc>
                <a:spcPct val="80000"/>
              </a:lnSpc>
              <a:buFont typeface="Arial" charset="0"/>
              <a:buAutoNum type="alphaUcParenR"/>
            </a:pPr>
            <a:r>
              <a:rPr lang="en-US" sz="3100">
                <a:solidFill>
                  <a:schemeClr val="tx1"/>
                </a:solidFill>
              </a:rPr>
              <a:t>Amps, (that’s why current flows.)</a:t>
            </a:r>
          </a:p>
          <a:p>
            <a:pPr marL="514350" indent="-514350" algn="l" eaLnBrk="1" hangingPunct="1">
              <a:lnSpc>
                <a:spcPct val="80000"/>
              </a:lnSpc>
              <a:buFont typeface="Arial" charset="0"/>
              <a:buAutoNum type="alphaUcParenR"/>
            </a:pPr>
            <a:r>
              <a:rPr lang="en-US" sz="3100">
                <a:solidFill>
                  <a:schemeClr val="tx1"/>
                </a:solidFill>
              </a:rPr>
              <a:t>Newtons, (that’s why it’s called emf)</a:t>
            </a:r>
          </a:p>
          <a:p>
            <a:pPr marL="514350" indent="-514350" algn="l" eaLnBrk="1" hangingPunct="1">
              <a:lnSpc>
                <a:spcPct val="80000"/>
              </a:lnSpc>
              <a:buFont typeface="Arial" charset="0"/>
              <a:buAutoNum type="alphaUcParenR"/>
            </a:pPr>
            <a:r>
              <a:rPr lang="en-US" sz="3100">
                <a:solidFill>
                  <a:schemeClr val="tx1"/>
                </a:solidFill>
              </a:rPr>
              <a:t>Volts</a:t>
            </a:r>
          </a:p>
          <a:p>
            <a:pPr marL="514350" indent="-514350" algn="l" eaLnBrk="1" hangingPunct="1">
              <a:lnSpc>
                <a:spcPct val="80000"/>
              </a:lnSpc>
              <a:buFont typeface="Arial" charset="0"/>
              <a:buAutoNum type="alphaUcParenR"/>
            </a:pPr>
            <a:endParaRPr lang="en-US" sz="3100">
              <a:solidFill>
                <a:schemeClr val="tx1"/>
              </a:solidFill>
            </a:endParaRPr>
          </a:p>
        </p:txBody>
      </p:sp>
      <p:graphicFrame>
        <p:nvGraphicFramePr>
          <p:cNvPr id="2" name="Object 2"/>
          <p:cNvGraphicFramePr>
            <a:graphicFrameLocks noChangeAspect="1"/>
          </p:cNvGraphicFramePr>
          <p:nvPr/>
        </p:nvGraphicFramePr>
        <p:xfrm>
          <a:off x="2636838" y="95250"/>
          <a:ext cx="2925762" cy="819150"/>
        </p:xfrm>
        <a:graphic>
          <a:graphicData uri="http://schemas.openxmlformats.org/presentationml/2006/ole">
            <mc:AlternateContent xmlns:mc="http://schemas.openxmlformats.org/markup-compatibility/2006">
              <mc:Choice xmlns:v="urn:schemas-microsoft-com:vml" Requires="v">
                <p:oleObj spid="_x0000_s5161" name="Equation" r:id="rId4" imgW="952500" imgH="266700" progId="Equation.3">
                  <p:embed/>
                </p:oleObj>
              </mc:Choice>
              <mc:Fallback>
                <p:oleObj name="Equation" r:id="rId4" imgW="952500" imgH="2667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95250"/>
                        <a:ext cx="29257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7.13</a:t>
            </a:r>
            <a:endParaRPr lang="en-US" sz="800" dirty="0"/>
          </a:p>
        </p:txBody>
      </p:sp>
    </p:spTree>
    <p:extLst>
      <p:ext uri="{BB962C8B-B14F-4D97-AF65-F5344CB8AC3E}">
        <p14:creationId xmlns:p14="http://schemas.microsoft.com/office/powerpoint/2010/main" val="2599468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724" y="242098"/>
            <a:ext cx="7511143" cy="1569660"/>
          </a:xfrm>
          <a:prstGeom prst="rect">
            <a:avLst/>
          </a:prstGeom>
          <a:noFill/>
        </p:spPr>
        <p:txBody>
          <a:bodyPr wrap="square" rtlCol="0">
            <a:spAutoFit/>
          </a:bodyPr>
          <a:lstStyle/>
          <a:p>
            <a:r>
              <a:rPr lang="en-US" sz="2400" dirty="0" smtClean="0"/>
              <a:t>Imagine a charge q able to move around a tube which makes a closed loop. If we want to drive the charge around the loop, we </a:t>
            </a:r>
            <a:r>
              <a:rPr lang="en-US" sz="2400" b="1" dirty="0" smtClean="0"/>
              <a:t>cannot </a:t>
            </a:r>
            <a:r>
              <a:rPr lang="en-US" sz="2400" dirty="0" smtClean="0"/>
              <a:t>do this with E-field from a single stationary charge.</a:t>
            </a:r>
          </a:p>
        </p:txBody>
      </p:sp>
      <p:grpSp>
        <p:nvGrpSpPr>
          <p:cNvPr id="5" name="Group 4"/>
          <p:cNvGrpSpPr/>
          <p:nvPr/>
        </p:nvGrpSpPr>
        <p:grpSpPr>
          <a:xfrm>
            <a:off x="4388302" y="1737446"/>
            <a:ext cx="4286254" cy="3062057"/>
            <a:chOff x="1853286" y="2179419"/>
            <a:chExt cx="4286254" cy="3062057"/>
          </a:xfrm>
        </p:grpSpPr>
        <p:sp>
          <p:nvSpPr>
            <p:cNvPr id="3" name="Freeform 2"/>
            <p:cNvSpPr/>
            <p:nvPr/>
          </p:nvSpPr>
          <p:spPr>
            <a:xfrm>
              <a:off x="2130879" y="2400300"/>
              <a:ext cx="3725636" cy="2661557"/>
            </a:xfrm>
            <a:custGeom>
              <a:avLst/>
              <a:gdLst>
                <a:gd name="connsiteX0" fmla="*/ 1559378 w 3725636"/>
                <a:gd name="connsiteY0" fmla="*/ 342900 h 2661557"/>
                <a:gd name="connsiteX1" fmla="*/ 40821 w 3725636"/>
                <a:gd name="connsiteY1" fmla="*/ 1387929 h 2661557"/>
                <a:gd name="connsiteX2" fmla="*/ 1314450 w 3725636"/>
                <a:gd name="connsiteY2" fmla="*/ 2547257 h 2661557"/>
                <a:gd name="connsiteX3" fmla="*/ 3371850 w 3725636"/>
                <a:gd name="connsiteY3" fmla="*/ 2073729 h 2661557"/>
                <a:gd name="connsiteX4" fmla="*/ 3437164 w 3725636"/>
                <a:gd name="connsiteY4" fmla="*/ 326571 h 2661557"/>
                <a:gd name="connsiteX5" fmla="*/ 2228850 w 3725636"/>
                <a:gd name="connsiteY5" fmla="*/ 114300 h 2661557"/>
                <a:gd name="connsiteX6" fmla="*/ 1559378 w 3725636"/>
                <a:gd name="connsiteY6" fmla="*/ 342900 h 26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636" h="2661557">
                  <a:moveTo>
                    <a:pt x="1559378" y="342900"/>
                  </a:moveTo>
                  <a:cubicBezTo>
                    <a:pt x="1194707" y="555171"/>
                    <a:pt x="81642" y="1020536"/>
                    <a:pt x="40821" y="1387929"/>
                  </a:cubicBezTo>
                  <a:cubicBezTo>
                    <a:pt x="0" y="1755322"/>
                    <a:pt x="759279" y="2432957"/>
                    <a:pt x="1314450" y="2547257"/>
                  </a:cubicBezTo>
                  <a:cubicBezTo>
                    <a:pt x="1869621" y="2661557"/>
                    <a:pt x="3018064" y="2443843"/>
                    <a:pt x="3371850" y="2073729"/>
                  </a:cubicBezTo>
                  <a:cubicBezTo>
                    <a:pt x="3725636" y="1703615"/>
                    <a:pt x="3627664" y="653142"/>
                    <a:pt x="3437164" y="326571"/>
                  </a:cubicBezTo>
                  <a:cubicBezTo>
                    <a:pt x="3246664" y="0"/>
                    <a:pt x="2533650" y="111579"/>
                    <a:pt x="2228850" y="114300"/>
                  </a:cubicBezTo>
                  <a:cubicBezTo>
                    <a:pt x="1924050" y="117021"/>
                    <a:pt x="1924049" y="130629"/>
                    <a:pt x="1559378" y="342900"/>
                  </a:cubicBezTo>
                  <a:close/>
                </a:path>
              </a:pathLst>
            </a:cu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1853286" y="2179419"/>
              <a:ext cx="4286254" cy="3062057"/>
            </a:xfrm>
            <a:custGeom>
              <a:avLst/>
              <a:gdLst>
                <a:gd name="connsiteX0" fmla="*/ 1559378 w 3725636"/>
                <a:gd name="connsiteY0" fmla="*/ 342900 h 2661557"/>
                <a:gd name="connsiteX1" fmla="*/ 40821 w 3725636"/>
                <a:gd name="connsiteY1" fmla="*/ 1387929 h 2661557"/>
                <a:gd name="connsiteX2" fmla="*/ 1314450 w 3725636"/>
                <a:gd name="connsiteY2" fmla="*/ 2547257 h 2661557"/>
                <a:gd name="connsiteX3" fmla="*/ 3371850 w 3725636"/>
                <a:gd name="connsiteY3" fmla="*/ 2073729 h 2661557"/>
                <a:gd name="connsiteX4" fmla="*/ 3437164 w 3725636"/>
                <a:gd name="connsiteY4" fmla="*/ 326571 h 2661557"/>
                <a:gd name="connsiteX5" fmla="*/ 2228850 w 3725636"/>
                <a:gd name="connsiteY5" fmla="*/ 114300 h 2661557"/>
                <a:gd name="connsiteX6" fmla="*/ 1559378 w 3725636"/>
                <a:gd name="connsiteY6" fmla="*/ 342900 h 26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636" h="2661557">
                  <a:moveTo>
                    <a:pt x="1559378" y="342900"/>
                  </a:moveTo>
                  <a:cubicBezTo>
                    <a:pt x="1194707" y="555171"/>
                    <a:pt x="81642" y="1020536"/>
                    <a:pt x="40821" y="1387929"/>
                  </a:cubicBezTo>
                  <a:cubicBezTo>
                    <a:pt x="0" y="1755322"/>
                    <a:pt x="759279" y="2432957"/>
                    <a:pt x="1314450" y="2547257"/>
                  </a:cubicBezTo>
                  <a:cubicBezTo>
                    <a:pt x="1869621" y="2661557"/>
                    <a:pt x="3018064" y="2443843"/>
                    <a:pt x="3371850" y="2073729"/>
                  </a:cubicBezTo>
                  <a:cubicBezTo>
                    <a:pt x="3725636" y="1703615"/>
                    <a:pt x="3627664" y="653142"/>
                    <a:pt x="3437164" y="326571"/>
                  </a:cubicBezTo>
                  <a:cubicBezTo>
                    <a:pt x="3246664" y="0"/>
                    <a:pt x="2533650" y="111579"/>
                    <a:pt x="2228850" y="114300"/>
                  </a:cubicBezTo>
                  <a:cubicBezTo>
                    <a:pt x="1924050" y="117021"/>
                    <a:pt x="1924049" y="130629"/>
                    <a:pt x="1559378" y="342900"/>
                  </a:cubicBezTo>
                  <a:close/>
                </a:path>
              </a:pathLst>
            </a:cu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p:nvPr/>
        </p:nvSpPr>
        <p:spPr>
          <a:xfrm>
            <a:off x="7999645" y="1958327"/>
            <a:ext cx="244929" cy="24492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391531" y="1773661"/>
            <a:ext cx="373820" cy="523220"/>
          </a:xfrm>
          <a:prstGeom prst="rect">
            <a:avLst/>
          </a:prstGeom>
          <a:noFill/>
        </p:spPr>
        <p:txBody>
          <a:bodyPr wrap="none" rtlCol="0">
            <a:spAutoFit/>
          </a:bodyPr>
          <a:lstStyle/>
          <a:p>
            <a:r>
              <a:rPr lang="en-US" sz="2800" dirty="0" smtClean="0"/>
              <a:t>q</a:t>
            </a:r>
            <a:endParaRPr lang="en-US" sz="2800" dirty="0"/>
          </a:p>
        </p:txBody>
      </p:sp>
      <p:sp>
        <p:nvSpPr>
          <p:cNvPr id="10" name="TextBox 9"/>
          <p:cNvSpPr txBox="1"/>
          <p:nvPr/>
        </p:nvSpPr>
        <p:spPr>
          <a:xfrm>
            <a:off x="7934329" y="1811758"/>
            <a:ext cx="373820" cy="523220"/>
          </a:xfrm>
          <a:prstGeom prst="rect">
            <a:avLst/>
          </a:prstGeom>
          <a:noFill/>
        </p:spPr>
        <p:txBody>
          <a:bodyPr wrap="none" rtlCol="0">
            <a:spAutoFit/>
          </a:bodyPr>
          <a:lstStyle/>
          <a:p>
            <a:r>
              <a:rPr lang="en-US" sz="2800" dirty="0" smtClean="0"/>
              <a:t>+</a:t>
            </a:r>
            <a:endParaRPr lang="en-US" sz="2800" dirty="0"/>
          </a:p>
        </p:txBody>
      </p:sp>
      <p:sp>
        <p:nvSpPr>
          <p:cNvPr id="11" name="Oval 10"/>
          <p:cNvSpPr/>
          <p:nvPr/>
        </p:nvSpPr>
        <p:spPr>
          <a:xfrm>
            <a:off x="4225805" y="4749040"/>
            <a:ext cx="244929" cy="24492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160489" y="4602471"/>
            <a:ext cx="373820" cy="523220"/>
          </a:xfrm>
          <a:prstGeom prst="rect">
            <a:avLst/>
          </a:prstGeom>
          <a:noFill/>
        </p:spPr>
        <p:txBody>
          <a:bodyPr wrap="none" rtlCol="0">
            <a:spAutoFit/>
          </a:bodyPr>
          <a:lstStyle/>
          <a:p>
            <a:r>
              <a:rPr lang="en-US" sz="2800" dirty="0" smtClean="0"/>
              <a:t>+</a:t>
            </a:r>
            <a:endParaRPr lang="en-US" sz="2800" dirty="0"/>
          </a:p>
        </p:txBody>
      </p:sp>
      <p:cxnSp>
        <p:nvCxnSpPr>
          <p:cNvPr id="14" name="Straight Arrow Connector 13"/>
          <p:cNvCxnSpPr/>
          <p:nvPr/>
        </p:nvCxnSpPr>
        <p:spPr>
          <a:xfrm>
            <a:off x="4632283" y="4863337"/>
            <a:ext cx="288606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583296" y="3036025"/>
            <a:ext cx="2265582" cy="16476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3107450" y="3369811"/>
            <a:ext cx="2465320" cy="1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18955" y="2334978"/>
            <a:ext cx="3390521" cy="3323987"/>
          </a:xfrm>
          <a:prstGeom prst="rect">
            <a:avLst/>
          </a:prstGeom>
          <a:noFill/>
        </p:spPr>
        <p:txBody>
          <a:bodyPr wrap="square" rtlCol="0">
            <a:spAutoFit/>
          </a:bodyPr>
          <a:lstStyle/>
          <a:p>
            <a:r>
              <a:rPr lang="en-US" sz="2400" dirty="0" smtClean="0"/>
              <a:t>Can we drive the charge around the loop with some </a:t>
            </a:r>
            <a:r>
              <a:rPr lang="en-US" sz="2400" i="1" dirty="0" smtClean="0"/>
              <a:t>combination</a:t>
            </a:r>
            <a:r>
              <a:rPr lang="en-US" sz="2400" dirty="0" smtClean="0"/>
              <a:t> of stationary + and – charges?</a:t>
            </a:r>
          </a:p>
          <a:p>
            <a:endParaRPr lang="en-US" sz="2400" dirty="0" smtClean="0"/>
          </a:p>
          <a:p>
            <a:pPr marL="342900" indent="-342900">
              <a:buAutoNum type="alphaUcParenR"/>
            </a:pPr>
            <a:r>
              <a:rPr lang="en-US" sz="2400" dirty="0" smtClean="0"/>
              <a:t>Yes</a:t>
            </a:r>
          </a:p>
          <a:p>
            <a:pPr marL="342900" indent="-342900">
              <a:buAutoNum type="alphaUcParenR"/>
            </a:pPr>
            <a:r>
              <a:rPr lang="en-US" sz="2400" dirty="0" smtClean="0"/>
              <a:t>No</a:t>
            </a:r>
          </a:p>
          <a:p>
            <a:endParaRPr lang="en-US" dirty="0"/>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7.14</a:t>
            </a:r>
            <a:endParaRPr lang="en-US" sz="800" dirty="0"/>
          </a:p>
        </p:txBody>
      </p:sp>
    </p:spTree>
    <p:extLst>
      <p:ext uri="{BB962C8B-B14F-4D97-AF65-F5344CB8AC3E}">
        <p14:creationId xmlns:p14="http://schemas.microsoft.com/office/powerpoint/2010/main" val="3796888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p:cNvSpPr>
          <p:nvPr/>
        </p:nvSpPr>
        <p:spPr>
          <a:xfrm>
            <a:off x="389845" y="0"/>
            <a:ext cx="8636077" cy="158387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Arial" charset="0"/>
                <a:cs typeface="Arial" charset="0"/>
              </a:rPr>
              <a:t>A circuit with a battery</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with voltage difference </a:t>
            </a:r>
            <a:r>
              <a:rPr kumimoji="0" lang="en-US" sz="2400" b="0" i="0" u="none" strike="noStrike" kern="1200" cap="none" spc="0" normalizeH="0" noProof="0" dirty="0" err="1" smtClean="0">
                <a:ln>
                  <a:noFill/>
                </a:ln>
                <a:solidFill>
                  <a:schemeClr val="tx1"/>
                </a:solidFill>
                <a:effectLst/>
                <a:uLnTx/>
                <a:uFillTx/>
                <a:latin typeface="Arial" charset="0"/>
                <a:ea typeface="Arial" charset="0"/>
                <a:cs typeface="Arial" charset="0"/>
              </a:rPr>
              <a:t>ΔV</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is attached to a resistor.  The force per charge due to </a:t>
            </a:r>
            <a:r>
              <a:rPr lang="en-US" sz="2400" dirty="0" smtClean="0">
                <a:latin typeface="Arial" charset="0"/>
                <a:ea typeface="Arial" charset="0"/>
                <a:cs typeface="Arial" charset="0"/>
              </a:rPr>
              <a:t>the</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charges is </a:t>
            </a:r>
            <a:r>
              <a:rPr kumimoji="0" lang="en-US" sz="2400" b="1" i="0" u="none" strike="noStrike" kern="1200" cap="none" spc="0" normalizeH="0" noProof="0" dirty="0" smtClean="0">
                <a:ln>
                  <a:noFill/>
                </a:ln>
                <a:solidFill>
                  <a:schemeClr val="tx1"/>
                </a:solidFill>
                <a:effectLst/>
                <a:uLnTx/>
                <a:uFillTx/>
                <a:latin typeface="Arial" charset="0"/>
                <a:ea typeface="Arial" charset="0"/>
                <a:cs typeface="Arial" charset="0"/>
              </a:rPr>
              <a:t>E</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The force per charge inside </a:t>
            </a:r>
            <a:r>
              <a:rPr kumimoji="0" lang="en-US" sz="2400" b="0" i="0" u="none" strike="noStrike" kern="1200" cap="none" spc="0" normalizeH="0" noProof="0" dirty="0" err="1" smtClean="0">
                <a:ln>
                  <a:noFill/>
                </a:ln>
                <a:solidFill>
                  <a:schemeClr val="tx1"/>
                </a:solidFill>
                <a:effectLst/>
                <a:uLnTx/>
                <a:uFillTx/>
                <a:latin typeface="Arial" charset="0"/>
                <a:ea typeface="Arial" charset="0"/>
                <a:cs typeface="Arial" charset="0"/>
              </a:rPr>
              <a:t>th</a:t>
            </a:r>
            <a:r>
              <a:rPr lang="en-US" sz="2400" dirty="0" smtClean="0">
                <a:latin typeface="Arial" charset="0"/>
                <a:ea typeface="Arial" charset="0"/>
                <a:cs typeface="Arial" charset="0"/>
              </a:rPr>
              <a:t>e battery is </a:t>
            </a:r>
            <a:r>
              <a:rPr lang="en-US" sz="2400" b="1" dirty="0" smtClean="0">
                <a:latin typeface="Arial" charset="0"/>
                <a:ea typeface="Arial" charset="0"/>
                <a:cs typeface="Arial" charset="0"/>
              </a:rPr>
              <a:t>f</a:t>
            </a:r>
            <a:r>
              <a:rPr lang="en-US" sz="2400" dirty="0" smtClean="0">
                <a:latin typeface="Arial" charset="0"/>
                <a:ea typeface="Arial" charset="0"/>
                <a:cs typeface="Arial" charset="0"/>
              </a:rPr>
              <a:t> = </a:t>
            </a:r>
            <a:r>
              <a:rPr lang="en-US" sz="2400" b="1" dirty="0" err="1" smtClean="0">
                <a:latin typeface="Arial" charset="0"/>
                <a:ea typeface="Arial" charset="0"/>
                <a:cs typeface="Arial" charset="0"/>
              </a:rPr>
              <a:t>f</a:t>
            </a:r>
            <a:r>
              <a:rPr lang="en-US" sz="2400" baseline="-25000" dirty="0" err="1" smtClean="0">
                <a:latin typeface="Arial" charset="0"/>
                <a:ea typeface="Arial" charset="0"/>
                <a:cs typeface="Arial" charset="0"/>
              </a:rPr>
              <a:t>bat</a:t>
            </a:r>
            <a:r>
              <a:rPr lang="en-US" sz="2400" baseline="-25000" dirty="0" smtClean="0">
                <a:latin typeface="Arial" charset="0"/>
                <a:ea typeface="Arial" charset="0"/>
                <a:cs typeface="Arial" charset="0"/>
              </a:rPr>
              <a:t> </a:t>
            </a:r>
            <a:r>
              <a:rPr lang="en-US" sz="2400" dirty="0" smtClean="0">
                <a:latin typeface="Arial" charset="0"/>
                <a:ea typeface="Arial" charset="0"/>
                <a:cs typeface="Arial" charset="0"/>
              </a:rPr>
              <a:t> + </a:t>
            </a:r>
            <a:r>
              <a:rPr lang="en-US" sz="2400" b="1" dirty="0" smtClean="0">
                <a:latin typeface="Arial" charset="0"/>
                <a:ea typeface="Arial" charset="0"/>
                <a:cs typeface="Arial" charset="0"/>
              </a:rPr>
              <a:t>E</a:t>
            </a:r>
            <a:endParaRPr kumimoji="0" lang="en-US" sz="2400" b="1" i="0" u="none" strike="noStrike" kern="1200" cap="none" spc="0" normalizeH="0" baseline="0" noProof="0" dirty="0" smtClean="0">
              <a:ln>
                <a:noFill/>
              </a:ln>
              <a:solidFill>
                <a:schemeClr val="tx1"/>
              </a:solidFill>
              <a:effectLst/>
              <a:uLnTx/>
              <a:uFillTx/>
              <a:latin typeface="Arial" charset="0"/>
              <a:ea typeface="Arial" charset="0"/>
              <a:cs typeface="Arial" charset="0"/>
            </a:endParaRPr>
          </a:p>
        </p:txBody>
      </p:sp>
      <p:sp>
        <p:nvSpPr>
          <p:cNvPr id="3" name="TextBox 2"/>
          <p:cNvSpPr txBox="1"/>
          <p:nvPr/>
        </p:nvSpPr>
        <p:spPr>
          <a:xfrm>
            <a:off x="389845" y="1583871"/>
            <a:ext cx="7227620" cy="523220"/>
          </a:xfrm>
          <a:prstGeom prst="rect">
            <a:avLst/>
          </a:prstGeom>
          <a:noFill/>
        </p:spPr>
        <p:txBody>
          <a:bodyPr wrap="none" rtlCol="0">
            <a:spAutoFit/>
          </a:bodyPr>
          <a:lstStyle/>
          <a:p>
            <a:r>
              <a:rPr lang="en-US" sz="2800" dirty="0" smtClean="0"/>
              <a:t>How many of the following statements are true?</a:t>
            </a:r>
            <a:endParaRPr lang="en-US" sz="2800" dirty="0"/>
          </a:p>
        </p:txBody>
      </p:sp>
      <p:graphicFrame>
        <p:nvGraphicFramePr>
          <p:cNvPr id="650242" name="Object 2"/>
          <p:cNvGraphicFramePr>
            <a:graphicFrameLocks noChangeAspect="1"/>
          </p:cNvGraphicFramePr>
          <p:nvPr>
            <p:extLst>
              <p:ext uri="{D42A27DB-BD31-4B8C-83A1-F6EECF244321}">
                <p14:modId xmlns:p14="http://schemas.microsoft.com/office/powerpoint/2010/main" val="1626683706"/>
              </p:ext>
            </p:extLst>
          </p:nvPr>
        </p:nvGraphicFramePr>
        <p:xfrm>
          <a:off x="358775" y="2200275"/>
          <a:ext cx="6635750" cy="1970088"/>
        </p:xfrm>
        <a:graphic>
          <a:graphicData uri="http://schemas.openxmlformats.org/presentationml/2006/ole">
            <mc:AlternateContent xmlns:mc="http://schemas.openxmlformats.org/markup-compatibility/2006">
              <mc:Choice xmlns:v="urn:schemas-microsoft-com:vml" Requires="v">
                <p:oleObj spid="_x0000_s216075" name="Equation" r:id="rId4" imgW="2565400" imgH="762000" progId="Equation.3">
                  <p:embed/>
                </p:oleObj>
              </mc:Choice>
              <mc:Fallback>
                <p:oleObj name="Equation" r:id="rId4" imgW="2565400" imgH="762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2200275"/>
                        <a:ext cx="6635750" cy="197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7284514" y="3388213"/>
            <a:ext cx="912429" cy="2554545"/>
          </a:xfrm>
          <a:prstGeom prst="rect">
            <a:avLst/>
          </a:prstGeom>
          <a:noFill/>
        </p:spPr>
        <p:txBody>
          <a:bodyPr wrap="none" rtlCol="0">
            <a:spAutoFit/>
          </a:bodyPr>
          <a:lstStyle/>
          <a:p>
            <a:pPr marL="514350" indent="-514350">
              <a:buAutoNum type="alphaUcParenR"/>
            </a:pPr>
            <a:r>
              <a:rPr lang="en-US" sz="3200" dirty="0" smtClean="0"/>
              <a:t>0</a:t>
            </a:r>
          </a:p>
          <a:p>
            <a:pPr marL="514350" indent="-514350">
              <a:buAutoNum type="alphaUcParenR"/>
            </a:pPr>
            <a:r>
              <a:rPr lang="en-US" sz="3200" dirty="0" smtClean="0"/>
              <a:t>1</a:t>
            </a:r>
          </a:p>
          <a:p>
            <a:pPr marL="514350" indent="-514350">
              <a:buAutoNum type="alphaUcParenR"/>
            </a:pPr>
            <a:r>
              <a:rPr lang="en-US" sz="3200" dirty="0" smtClean="0"/>
              <a:t>2</a:t>
            </a:r>
          </a:p>
          <a:p>
            <a:pPr marL="514350" indent="-514350">
              <a:buAutoNum type="alphaUcParenR"/>
            </a:pPr>
            <a:r>
              <a:rPr lang="en-US" sz="3200" dirty="0" smtClean="0"/>
              <a:t>3</a:t>
            </a:r>
          </a:p>
          <a:p>
            <a:pPr marL="514350" indent="-514350">
              <a:buAutoNum type="alphaUcParenR"/>
            </a:pPr>
            <a:r>
              <a:rPr lang="en-US" sz="3200" dirty="0" smtClean="0"/>
              <a:t>4</a:t>
            </a:r>
            <a:endParaRPr lang="en-US" sz="3200" dirty="0"/>
          </a:p>
        </p:txBody>
      </p:sp>
      <p:sp>
        <p:nvSpPr>
          <p:cNvPr id="6" name="Rectangle 5"/>
          <p:cNvSpPr/>
          <p:nvPr/>
        </p:nvSpPr>
        <p:spPr>
          <a:xfrm>
            <a:off x="1371600" y="4550364"/>
            <a:ext cx="3690257" cy="134425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020536" y="5365202"/>
            <a:ext cx="7021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962525" y="4786991"/>
            <a:ext cx="198664" cy="778329"/>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20536" y="5094511"/>
            <a:ext cx="688521" cy="25595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59600" y="5110840"/>
            <a:ext cx="98175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9000" y="5481093"/>
            <a:ext cx="362600" cy="461665"/>
          </a:xfrm>
          <a:prstGeom prst="rect">
            <a:avLst/>
          </a:prstGeom>
          <a:noFill/>
        </p:spPr>
        <p:txBody>
          <a:bodyPr wrap="none" rtlCol="0">
            <a:spAutoFit/>
          </a:bodyPr>
          <a:lstStyle/>
          <a:p>
            <a:r>
              <a:rPr lang="en-US" sz="2400" dirty="0" smtClean="0"/>
              <a:t>A</a:t>
            </a:r>
            <a:endParaRPr lang="en-US" sz="2400" dirty="0"/>
          </a:p>
        </p:txBody>
      </p:sp>
      <p:sp>
        <p:nvSpPr>
          <p:cNvPr id="17" name="TextBox 16"/>
          <p:cNvSpPr txBox="1"/>
          <p:nvPr/>
        </p:nvSpPr>
        <p:spPr>
          <a:xfrm>
            <a:off x="1020536" y="4632846"/>
            <a:ext cx="362600" cy="461665"/>
          </a:xfrm>
          <a:prstGeom prst="rect">
            <a:avLst/>
          </a:prstGeom>
          <a:noFill/>
        </p:spPr>
        <p:txBody>
          <a:bodyPr wrap="none" rtlCol="0">
            <a:spAutoFit/>
          </a:bodyPr>
          <a:lstStyle/>
          <a:p>
            <a:r>
              <a:rPr lang="en-US" sz="2400" dirty="0" smtClean="0"/>
              <a:t>B</a:t>
            </a:r>
            <a:endParaRPr lang="en-US" sz="2400" dirty="0"/>
          </a:p>
        </p:txBody>
      </p:sp>
      <p:sp>
        <p:nvSpPr>
          <p:cNvPr id="18" name="Oval 17"/>
          <p:cNvSpPr/>
          <p:nvPr/>
        </p:nvSpPr>
        <p:spPr>
          <a:xfrm>
            <a:off x="1350478" y="4898026"/>
            <a:ext cx="45719"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355917" y="5540296"/>
            <a:ext cx="45719"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7.15</a:t>
            </a:r>
            <a:endParaRPr lang="en-US" sz="800" dirty="0"/>
          </a:p>
        </p:txBody>
      </p:sp>
    </p:spTree>
    <p:extLst>
      <p:ext uri="{BB962C8B-B14F-4D97-AF65-F5344CB8AC3E}">
        <p14:creationId xmlns:p14="http://schemas.microsoft.com/office/powerpoint/2010/main" val="32970947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38400" y="2286000"/>
            <a:ext cx="30480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ヒラギノ角ゴ Pro W3" pitchFamily="16" charset="-128"/>
              </a:rPr>
              <a:t>++++++++++++++++</a:t>
            </a:r>
          </a:p>
        </p:txBody>
      </p:sp>
      <p:sp>
        <p:nvSpPr>
          <p:cNvPr id="5" name="Rectangle 4"/>
          <p:cNvSpPr/>
          <p:nvPr/>
        </p:nvSpPr>
        <p:spPr bwMode="auto">
          <a:xfrm>
            <a:off x="2438400" y="3886200"/>
            <a:ext cx="30480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3962400" y="2895600"/>
            <a:ext cx="3200400" cy="685800"/>
          </a:xfrm>
          <a:prstGeom prst="rect">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TextBox 6"/>
          <p:cNvSpPr txBox="1"/>
          <p:nvPr/>
        </p:nvSpPr>
        <p:spPr>
          <a:xfrm>
            <a:off x="152400" y="748605"/>
            <a:ext cx="8915400" cy="1384995"/>
          </a:xfrm>
          <a:prstGeom prst="rect">
            <a:avLst/>
          </a:prstGeom>
          <a:noFill/>
        </p:spPr>
        <p:txBody>
          <a:bodyPr wrap="square" rtlCol="0">
            <a:spAutoFit/>
          </a:bodyPr>
          <a:lstStyle/>
          <a:p>
            <a:r>
              <a:rPr lang="en-US" sz="2800"/>
              <a:t>Is there a nonzero EMF around the (dashed) closed loop, which is partway inserted between two charged isolated capacitor plates.   </a:t>
            </a:r>
          </a:p>
        </p:txBody>
      </p:sp>
      <p:graphicFrame>
        <p:nvGraphicFramePr>
          <p:cNvPr id="8" name="Object 7"/>
          <p:cNvGraphicFramePr>
            <a:graphicFrameLocks noChangeAspect="1"/>
          </p:cNvGraphicFramePr>
          <p:nvPr/>
        </p:nvGraphicFramePr>
        <p:xfrm>
          <a:off x="2637064" y="95250"/>
          <a:ext cx="2925536" cy="819150"/>
        </p:xfrm>
        <a:graphic>
          <a:graphicData uri="http://schemas.openxmlformats.org/presentationml/2006/ole">
            <mc:AlternateContent xmlns:mc="http://schemas.openxmlformats.org/markup-compatibility/2006">
              <mc:Choice xmlns:v="urn:schemas-microsoft-com:vml" Requires="v">
                <p:oleObj spid="_x0000_s14368" name="Equation" r:id="rId4" imgW="952500" imgH="266700" progId="Equation.3">
                  <p:embed/>
                </p:oleObj>
              </mc:Choice>
              <mc:Fallback>
                <p:oleObj name="Equation" r:id="rId4" imgW="952500" imgH="26670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064" y="95250"/>
                        <a:ext cx="2925536"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0" y="4337447"/>
            <a:ext cx="9087143" cy="1384995"/>
          </a:xfrm>
          <a:prstGeom prst="rect">
            <a:avLst/>
          </a:prstGeom>
          <a:noFill/>
        </p:spPr>
        <p:txBody>
          <a:bodyPr wrap="none" rtlCol="0">
            <a:spAutoFit/>
          </a:bodyPr>
          <a:lstStyle/>
          <a:p>
            <a:pPr marL="457200" indent="-457200">
              <a:buAutoNum type="alphaUcParenR"/>
            </a:pPr>
            <a:r>
              <a:rPr lang="en-US" sz="2800"/>
              <a:t>EMF=0 here</a:t>
            </a:r>
          </a:p>
          <a:p>
            <a:pPr marL="457200" indent="-457200">
              <a:buAutoNum type="alphaUcParenR"/>
            </a:pPr>
            <a:r>
              <a:rPr lang="en-US" sz="2800"/>
              <a:t>EMF≠0 here</a:t>
            </a:r>
          </a:p>
          <a:p>
            <a:r>
              <a:rPr lang="en-US" sz="2800"/>
              <a:t>C) ? I would need to do a nontrivial calculation to decide</a:t>
            </a:r>
            <a:endParaRPr lang="en-US"/>
          </a:p>
        </p:txBody>
      </p:sp>
      <p:sp>
        <p:nvSpPr>
          <p:cNvPr id="11" name="TextBox 10"/>
          <p:cNvSpPr txBox="1"/>
          <p:nvPr/>
        </p:nvSpPr>
        <p:spPr>
          <a:xfrm>
            <a:off x="2438400" y="3655367"/>
            <a:ext cx="3107191" cy="461665"/>
          </a:xfrm>
          <a:prstGeom prst="rect">
            <a:avLst/>
          </a:prstGeom>
          <a:noFill/>
        </p:spPr>
        <p:txBody>
          <a:bodyPr wrap="none" rtlCol="0">
            <a:spAutoFit/>
          </a:bodyPr>
          <a:lstStyle/>
          <a:p>
            <a:r>
              <a:rPr lang="en-US" sz="2400"/>
              <a:t>- - - - - - - - - - - - - - - - </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7.16</a:t>
            </a:r>
            <a:endParaRPr lang="en-US" sz="800" dirty="0"/>
          </a:p>
        </p:txBody>
      </p:sp>
    </p:spTree>
    <p:extLst>
      <p:ext uri="{BB962C8B-B14F-4D97-AF65-F5344CB8AC3E}">
        <p14:creationId xmlns:p14="http://schemas.microsoft.com/office/powerpoint/2010/main" val="362796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smtClean="0">
                <a:latin typeface="Arial" charset="0"/>
                <a:ea typeface="Arial" charset="0"/>
                <a:cs typeface="Arial" charset="0"/>
              </a:rPr>
              <a:t>One end of rectangular metal loop enters a region of constant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with initial constant speed </a:t>
            </a:r>
            <a:r>
              <a:rPr lang="en-US" sz="2400" i="1" smtClean="0">
                <a:latin typeface="Arial" charset="0"/>
                <a:ea typeface="Arial" charset="0"/>
                <a:cs typeface="Arial" charset="0"/>
              </a:rPr>
              <a:t>v,</a:t>
            </a:r>
            <a:r>
              <a:rPr lang="en-US" sz="2400" smtClean="0">
                <a:latin typeface="Arial" charset="0"/>
                <a:ea typeface="Arial" charset="0"/>
                <a:cs typeface="Arial" charset="0"/>
              </a:rPr>
              <a:t> as shown. </a:t>
            </a:r>
            <a:br>
              <a:rPr lang="en-US" sz="2400" smtClean="0">
                <a:latin typeface="Arial" charset="0"/>
                <a:ea typeface="Arial" charset="0"/>
                <a:cs typeface="Arial" charset="0"/>
              </a:rPr>
            </a:br>
            <a:r>
              <a:rPr lang="en-US" sz="2400" smtClean="0">
                <a:latin typeface="Arial" charset="0"/>
                <a:ea typeface="Arial" charset="0"/>
                <a:cs typeface="Arial" charset="0"/>
              </a:rPr>
              <a:t>What direction is the </a:t>
            </a:r>
            <a:r>
              <a:rPr lang="en-US" sz="2400" i="1" smtClean="0">
                <a:latin typeface="Arial" charset="0"/>
                <a:ea typeface="Arial" charset="0"/>
                <a:cs typeface="Arial" charset="0"/>
              </a:rPr>
              <a:t>magnetic</a:t>
            </a:r>
            <a:r>
              <a:rPr lang="en-US" sz="2400" smtClean="0">
                <a:latin typeface="Arial" charset="0"/>
                <a:ea typeface="Arial" charset="0"/>
                <a:cs typeface="Arial" charset="0"/>
              </a:rPr>
              <a:t> force on the loop?</a:t>
            </a:r>
          </a:p>
        </p:txBody>
      </p:sp>
      <p:sp>
        <p:nvSpPr>
          <p:cNvPr id="26627"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Up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Down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right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left </a:t>
            </a:r>
            <a:r>
              <a:rPr lang="en-US" sz="2400">
                <a:latin typeface="Wingdings" charset="2"/>
                <a:ea typeface="Wingdings" charset="2"/>
                <a:cs typeface="Wingdings" charset="2"/>
              </a:rPr>
              <a:t></a:t>
            </a:r>
            <a:endParaRPr lang="en-US" sz="2400"/>
          </a:p>
          <a:p>
            <a:pPr marL="457200" indent="-457200">
              <a:buFontTx/>
              <a:buAutoNum type="alphaUcPeriod"/>
            </a:pPr>
            <a:r>
              <a:rPr lang="en-US" sz="2400"/>
              <a:t>The net force is zero</a:t>
            </a:r>
          </a:p>
        </p:txBody>
      </p:sp>
      <p:sp>
        <p:nvSpPr>
          <p:cNvPr id="10" name="Rectangle 9"/>
          <p:cNvSpPr/>
          <p:nvPr/>
        </p:nvSpPr>
        <p:spPr>
          <a:xfrm>
            <a:off x="3702050" y="2132013"/>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40188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61075" y="239553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820863"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829425" y="3246438"/>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6643"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4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7.17</a:t>
            </a:r>
            <a:endParaRPr lang="en-US" sz="800" dirty="0"/>
          </a:p>
        </p:txBody>
      </p:sp>
    </p:spTree>
    <p:extLst>
      <p:ext uri="{BB962C8B-B14F-4D97-AF65-F5344CB8AC3E}">
        <p14:creationId xmlns:p14="http://schemas.microsoft.com/office/powerpoint/2010/main" val="218201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dirty="0" smtClean="0">
                <a:latin typeface="Arial" charset="0"/>
                <a:ea typeface="Arial" charset="0"/>
                <a:cs typeface="Arial" charset="0"/>
              </a:rPr>
              <a:t>One end of rectangular metal loop enters a region of constant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with initial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a:t>
            </a:r>
            <a:br>
              <a:rPr lang="en-US" sz="2400" dirty="0" smtClean="0">
                <a:latin typeface="Arial" charset="0"/>
                <a:ea typeface="Arial" charset="0"/>
                <a:cs typeface="Arial" charset="0"/>
              </a:rPr>
            </a:br>
            <a:r>
              <a:rPr lang="en-US" sz="2400" dirty="0" smtClean="0">
                <a:latin typeface="Arial" charset="0"/>
                <a:ea typeface="Arial" charset="0"/>
                <a:cs typeface="Arial" charset="0"/>
              </a:rPr>
              <a:t>What direction is the </a:t>
            </a:r>
            <a:r>
              <a:rPr lang="en-US" sz="2400" i="1" dirty="0" smtClean="0">
                <a:latin typeface="Arial" charset="0"/>
                <a:ea typeface="Arial" charset="0"/>
                <a:cs typeface="Arial" charset="0"/>
              </a:rPr>
              <a:t>magnetic</a:t>
            </a:r>
            <a:r>
              <a:rPr lang="en-US" sz="2400" dirty="0" smtClean="0">
                <a:latin typeface="Arial" charset="0"/>
                <a:ea typeface="Arial" charset="0"/>
                <a:cs typeface="Arial" charset="0"/>
              </a:rPr>
              <a:t> force on the loop?</a:t>
            </a:r>
          </a:p>
        </p:txBody>
      </p:sp>
      <p:sp>
        <p:nvSpPr>
          <p:cNvPr id="26627"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Up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Down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right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left </a:t>
            </a:r>
            <a:r>
              <a:rPr lang="en-US" sz="2400">
                <a:latin typeface="Wingdings" charset="2"/>
                <a:ea typeface="Wingdings" charset="2"/>
                <a:cs typeface="Wingdings" charset="2"/>
              </a:rPr>
              <a:t></a:t>
            </a:r>
            <a:endParaRPr lang="en-US" sz="2400"/>
          </a:p>
          <a:p>
            <a:pPr marL="457200" indent="-457200">
              <a:buFontTx/>
              <a:buAutoNum type="alphaUcPeriod"/>
            </a:pPr>
            <a:r>
              <a:rPr lang="en-US" sz="2400"/>
              <a:t>The net force is zero</a:t>
            </a:r>
          </a:p>
        </p:txBody>
      </p:sp>
      <p:sp>
        <p:nvSpPr>
          <p:cNvPr id="10" name="Rectangle 9"/>
          <p:cNvSpPr/>
          <p:nvPr/>
        </p:nvSpPr>
        <p:spPr>
          <a:xfrm>
            <a:off x="3702050" y="2132013"/>
            <a:ext cx="5175250" cy="327183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40188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61075" y="239553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820863"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829425" y="3246438"/>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6643"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cxnSp>
        <p:nvCxnSpPr>
          <p:cNvPr id="40" name="Straight Arrow Connector 39"/>
          <p:cNvCxnSpPr/>
          <p:nvPr/>
        </p:nvCxnSpPr>
        <p:spPr>
          <a:xfrm rot="5400000" flipH="1" flipV="1">
            <a:off x="1458119" y="3750469"/>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flipH="1" flipV="1">
            <a:off x="3821113" y="2913063"/>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6200000" flipH="1" flipV="1">
            <a:off x="6420644" y="3774282"/>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3821113" y="4552950"/>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7.18</a:t>
            </a:r>
            <a:endParaRPr lang="en-US" sz="800" dirty="0"/>
          </a:p>
        </p:txBody>
      </p:sp>
    </p:spTree>
    <p:extLst>
      <p:ext uri="{BB962C8B-B14F-4D97-AF65-F5344CB8AC3E}">
        <p14:creationId xmlns:p14="http://schemas.microsoft.com/office/powerpoint/2010/main" val="196127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noAutofit/>
          </a:bodyPr>
          <a:lstStyle/>
          <a:p>
            <a:pPr algn="l"/>
            <a:r>
              <a:rPr lang="en-US" sz="2400" dirty="0" smtClean="0">
                <a:latin typeface="Arial" charset="0"/>
                <a:ea typeface="Arial" charset="0"/>
                <a:cs typeface="Arial" charset="0"/>
              </a:rPr>
              <a:t>One end of rectangular metal loop enters a region of constant uniform magnetic field </a:t>
            </a:r>
            <a:r>
              <a:rPr lang="en-US" sz="2400" b="1" dirty="0" smtClean="0">
                <a:latin typeface="Arial" charset="0"/>
                <a:ea typeface="Arial" charset="0"/>
                <a:cs typeface="Arial" charset="0"/>
              </a:rPr>
              <a:t>B, </a:t>
            </a:r>
            <a:r>
              <a:rPr lang="en-US" sz="2400" dirty="0" smtClean="0">
                <a:latin typeface="Arial" charset="0"/>
                <a:ea typeface="Arial" charset="0"/>
                <a:cs typeface="Arial" charset="0"/>
              </a:rPr>
              <a:t>out of page</a:t>
            </a:r>
            <a:r>
              <a:rPr lang="en-US" sz="2400" b="1" dirty="0" smtClean="0">
                <a:latin typeface="Arial" charset="0"/>
                <a:ea typeface="Arial" charset="0"/>
                <a:cs typeface="Arial" charset="0"/>
              </a:rPr>
              <a:t>,</a:t>
            </a:r>
            <a:r>
              <a:rPr lang="en-US" sz="2400" dirty="0" smtClean="0">
                <a:latin typeface="Arial" charset="0"/>
                <a:ea typeface="Arial" charset="0"/>
                <a:cs typeface="Arial" charset="0"/>
              </a:rPr>
              <a:t> with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As the loop enters the field is there a non-zero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loop?</a:t>
            </a:r>
          </a:p>
        </p:txBody>
      </p:sp>
      <p:sp>
        <p:nvSpPr>
          <p:cNvPr id="26627" name="TextBox 3"/>
          <p:cNvSpPr txBox="1">
            <a:spLocks noChangeArrowheads="1"/>
          </p:cNvSpPr>
          <p:nvPr/>
        </p:nvSpPr>
        <p:spPr bwMode="auto">
          <a:xfrm>
            <a:off x="354012" y="5172770"/>
            <a:ext cx="5117731" cy="1384995"/>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800" dirty="0" smtClean="0"/>
              <a:t>Yes, current will flow CW</a:t>
            </a:r>
          </a:p>
          <a:p>
            <a:pPr marL="457200" indent="-457200">
              <a:buFontTx/>
              <a:buAutoNum type="alphaUcPeriod"/>
            </a:pPr>
            <a:r>
              <a:rPr lang="en-US" sz="2800" dirty="0" smtClean="0"/>
              <a:t>Yes, current will flow CCW</a:t>
            </a:r>
            <a:endParaRPr lang="en-US" sz="2800" dirty="0"/>
          </a:p>
          <a:p>
            <a:pPr marL="457200" indent="-457200">
              <a:buFontTx/>
              <a:buAutoNum type="alphaUcPeriod"/>
            </a:pPr>
            <a:r>
              <a:rPr lang="en-US" sz="2800" dirty="0" smtClean="0"/>
              <a:t>No</a:t>
            </a:r>
            <a:endParaRPr lang="en-US" sz="2800" dirty="0"/>
          </a:p>
        </p:txBody>
      </p:sp>
      <p:sp>
        <p:nvSpPr>
          <p:cNvPr id="10" name="Rectangle 9"/>
          <p:cNvSpPr/>
          <p:nvPr/>
        </p:nvSpPr>
        <p:spPr>
          <a:xfrm>
            <a:off x="3651250" y="1422401"/>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381500" y="1579563"/>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12113" y="4130676"/>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08938" y="1682751"/>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03675" y="1692276"/>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00500" y="4132263"/>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12113" y="2789238"/>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08688" y="2786063"/>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3956050" y="2794001"/>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13450" y="4132263"/>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10275" y="1685926"/>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481888" y="3984626"/>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300515" y="2159000"/>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778625" y="2536826"/>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397750" y="2082801"/>
            <a:ext cx="374650" cy="400050"/>
          </a:xfrm>
          <a:prstGeom prst="rect">
            <a:avLst/>
          </a:prstGeom>
          <a:noFill/>
          <a:ln w="9525">
            <a:noFill/>
            <a:miter lim="800000"/>
            <a:headEnd/>
            <a:tailEnd/>
          </a:ln>
        </p:spPr>
        <p:txBody>
          <a:bodyPr wrap="none">
            <a:prstTxWarp prst="textNoShape">
              <a:avLst/>
            </a:prstTxWarp>
            <a:spAutoFit/>
          </a:bodyPr>
          <a:lstStyle/>
          <a:p>
            <a:r>
              <a:rPr lang="en-US" sz="2000" i="1" dirty="0"/>
              <a:t>v</a:t>
            </a:r>
          </a:p>
        </p:txBody>
      </p:sp>
      <p:sp>
        <p:nvSpPr>
          <p:cNvPr id="26643" name="TextBox 44"/>
          <p:cNvSpPr txBox="1">
            <a:spLocks noChangeArrowheads="1"/>
          </p:cNvSpPr>
          <p:nvPr/>
        </p:nvSpPr>
        <p:spPr bwMode="auto">
          <a:xfrm>
            <a:off x="1995715" y="2538413"/>
            <a:ext cx="304800" cy="368300"/>
          </a:xfrm>
          <a:prstGeom prst="rect">
            <a:avLst/>
          </a:prstGeom>
          <a:noFill/>
          <a:ln w="9525">
            <a:noFill/>
            <a:miter lim="800000"/>
            <a:headEnd/>
            <a:tailEnd/>
          </a:ln>
        </p:spPr>
        <p:txBody>
          <a:bodyPr wrap="none">
            <a:prstTxWarp prst="textNoShape">
              <a:avLst/>
            </a:prstTxWarp>
            <a:spAutoFit/>
          </a:bodyPr>
          <a:lstStyle/>
          <a:p>
            <a:r>
              <a:rPr lang="en-US" dirty="0"/>
              <a:t>L</a:t>
            </a:r>
          </a:p>
        </p:txBody>
      </p:sp>
      <p:sp>
        <p:nvSpPr>
          <p:cNvPr id="4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7.19</a:t>
            </a:r>
            <a:endParaRPr lang="en-US" sz="800" dirty="0"/>
          </a:p>
        </p:txBody>
      </p:sp>
    </p:spTree>
    <p:extLst>
      <p:ext uri="{BB962C8B-B14F-4D97-AF65-F5344CB8AC3E}">
        <p14:creationId xmlns:p14="http://schemas.microsoft.com/office/powerpoint/2010/main" val="2117126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and Magnetism II</a:t>
            </a:r>
            <a:endParaRPr lang="en-US" dirty="0"/>
          </a:p>
        </p:txBody>
      </p:sp>
      <p:sp>
        <p:nvSpPr>
          <p:cNvPr id="3" name="Subtitle 2"/>
          <p:cNvSpPr>
            <a:spLocks noGrp="1"/>
          </p:cNvSpPr>
          <p:nvPr>
            <p:ph type="subTitle" idx="1"/>
          </p:nvPr>
        </p:nvSpPr>
        <p:spPr>
          <a:xfrm>
            <a:off x="1371600" y="2642937"/>
            <a:ext cx="6651812" cy="1752600"/>
          </a:xfrm>
        </p:spPr>
        <p:txBody>
          <a:bodyPr/>
          <a:lstStyle/>
          <a:p>
            <a:r>
              <a:rPr lang="en-US" dirty="0" smtClean="0"/>
              <a:t>Griffiths Chapter 7 Maxwell’s Equations</a:t>
            </a:r>
          </a:p>
          <a:p>
            <a:r>
              <a:rPr lang="en-US" dirty="0" smtClean="0"/>
              <a:t>Clicker Questions</a:t>
            </a:r>
            <a:endParaRPr lang="en-US" dirty="0"/>
          </a:p>
        </p:txBody>
      </p:sp>
      <p:sp>
        <p:nvSpPr>
          <p:cNvPr id="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7.1</a:t>
            </a:r>
            <a:endParaRPr lang="en-US" sz="800" dirty="0"/>
          </a:p>
        </p:txBody>
      </p:sp>
      <p:pic>
        <p:nvPicPr>
          <p:cNvPr id="5" name="Picture 4" descr="by-nc-sa.png"/>
          <p:cNvPicPr>
            <a:picLocks noChangeAspect="1"/>
          </p:cNvPicPr>
          <p:nvPr/>
        </p:nvPicPr>
        <p:blipFill>
          <a:blip r:embed="rId3"/>
          <a:stretch>
            <a:fillRect/>
          </a:stretch>
        </p:blipFill>
        <p:spPr>
          <a:xfrm>
            <a:off x="7772400" y="5992812"/>
            <a:ext cx="1228725" cy="428625"/>
          </a:xfrm>
          <a:prstGeom prst="rect">
            <a:avLst/>
          </a:prstGeom>
        </p:spPr>
      </p:pic>
    </p:spTree>
    <p:extLst>
      <p:ext uri="{BB962C8B-B14F-4D97-AF65-F5344CB8AC3E}">
        <p14:creationId xmlns:p14="http://schemas.microsoft.com/office/powerpoint/2010/main" val="313878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A rectangular metal loop moves through a region of constant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with speed </a:t>
            </a:r>
            <a:r>
              <a:rPr lang="en-US" sz="2400" i="1" smtClean="0">
                <a:latin typeface="Arial" charset="0"/>
                <a:ea typeface="Arial" charset="0"/>
                <a:cs typeface="Arial" charset="0"/>
              </a:rPr>
              <a:t>v </a:t>
            </a:r>
            <a:r>
              <a:rPr lang="en-US" sz="2400" smtClean="0">
                <a:latin typeface="Arial" charset="0"/>
                <a:ea typeface="Arial" charset="0"/>
                <a:cs typeface="Arial" charset="0"/>
              </a:rPr>
              <a:t>at</a:t>
            </a:r>
            <a:r>
              <a:rPr lang="en-US" sz="2400" i="1" smtClean="0">
                <a:latin typeface="Arial" charset="0"/>
                <a:ea typeface="Arial" charset="0"/>
                <a:cs typeface="Arial" charset="0"/>
              </a:rPr>
              <a:t> t = 0,</a:t>
            </a:r>
            <a:r>
              <a:rPr lang="en-US" sz="2400" smtClean="0">
                <a:latin typeface="Arial" charset="0"/>
                <a:ea typeface="Arial" charset="0"/>
                <a:cs typeface="Arial" charset="0"/>
              </a:rPr>
              <a:t> as shown. </a:t>
            </a:r>
            <a:br>
              <a:rPr lang="en-US" sz="2400" smtClean="0">
                <a:latin typeface="Arial" charset="0"/>
                <a:ea typeface="Arial" charset="0"/>
                <a:cs typeface="Arial" charset="0"/>
              </a:rPr>
            </a:br>
            <a:r>
              <a:rPr lang="en-US" sz="2400" smtClean="0">
                <a:latin typeface="Arial" charset="0"/>
                <a:ea typeface="Arial" charset="0"/>
                <a:cs typeface="Arial" charset="0"/>
              </a:rPr>
              <a:t>What is the magnetic force on the loop at the instant shown? Assume the loop has resistance R.</a:t>
            </a:r>
          </a:p>
        </p:txBody>
      </p:sp>
      <p:sp>
        <p:nvSpPr>
          <p:cNvPr id="28675" name="TextBox 3"/>
          <p:cNvSpPr txBox="1">
            <a:spLocks noChangeArrowheads="1"/>
          </p:cNvSpPr>
          <p:nvPr/>
        </p:nvSpPr>
        <p:spPr bwMode="auto">
          <a:xfrm>
            <a:off x="222250" y="5675313"/>
            <a:ext cx="8921750" cy="830997"/>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400"/>
              <a:t>2L</a:t>
            </a:r>
            <a:r>
              <a:rPr lang="en-US" sz="2400" baseline="30000"/>
              <a:t>2</a:t>
            </a:r>
            <a:r>
              <a:rPr lang="en-US" sz="2400"/>
              <a:t> vB</a:t>
            </a:r>
            <a:r>
              <a:rPr lang="en-US" sz="2400" baseline="30000"/>
              <a:t>2</a:t>
            </a:r>
            <a:r>
              <a:rPr lang="en-US" sz="2400"/>
              <a:t>/R (right)           B) 2L</a:t>
            </a:r>
            <a:r>
              <a:rPr lang="en-US" sz="2400" baseline="30000"/>
              <a:t>2</a:t>
            </a:r>
            <a:r>
              <a:rPr lang="en-US" sz="2400"/>
              <a:t> vB</a:t>
            </a:r>
            <a:r>
              <a:rPr lang="en-US" sz="2400" baseline="30000"/>
              <a:t>2</a:t>
            </a:r>
            <a:r>
              <a:rPr lang="en-US" sz="2400"/>
              <a:t>/R  (left)            C) 0           </a:t>
            </a:r>
          </a:p>
          <a:p>
            <a:pPr marL="457200" indent="-457200">
              <a:buFontTx/>
              <a:buAutoNum type="alphaUcPeriod"/>
            </a:pPr>
            <a:r>
              <a:rPr lang="en-US" sz="2400"/>
              <a:t>D. Something else/not sure...</a:t>
            </a:r>
          </a:p>
        </p:txBody>
      </p:sp>
      <p:sp>
        <p:nvSpPr>
          <p:cNvPr id="10" name="Rectangle 9"/>
          <p:cNvSpPr/>
          <p:nvPr/>
        </p:nvSpPr>
        <p:spPr>
          <a:xfrm>
            <a:off x="1706563" y="2132013"/>
            <a:ext cx="7170737" cy="3271837"/>
          </a:xfrm>
          <a:prstGeom prst="rect">
            <a:avLst/>
          </a:prstGeom>
          <a:solidFill>
            <a:srgbClr val="333399">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333399"/>
              </a:solidFill>
              <a:ea typeface="ＭＳ Ｐゴシック" pitchFamily="-107" charset="-128"/>
              <a:cs typeface="ＭＳ Ｐゴシック" pitchFamily="-107" charset="-128"/>
            </a:endParaRPr>
          </a:p>
        </p:txBody>
      </p:sp>
      <p:sp>
        <p:nvSpPr>
          <p:cNvPr id="28677"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48375"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8687"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952625"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994525" y="3248025"/>
            <a:ext cx="993775" cy="1588"/>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690"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8691"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cxnSp>
        <p:nvCxnSpPr>
          <p:cNvPr id="45" name="Straight Arrow Connector 44"/>
          <p:cNvCxnSpPr/>
          <p:nvPr/>
        </p:nvCxnSpPr>
        <p:spPr>
          <a:xfrm>
            <a:off x="1809750" y="2767013"/>
            <a:ext cx="5006975" cy="127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693" name="TextBox 45"/>
          <p:cNvSpPr txBox="1">
            <a:spLocks noChangeArrowheads="1"/>
          </p:cNvSpPr>
          <p:nvPr/>
        </p:nvSpPr>
        <p:spPr bwMode="auto">
          <a:xfrm>
            <a:off x="3211513" y="2360613"/>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grpSp>
        <p:nvGrpSpPr>
          <p:cNvPr id="12" name="Group 21"/>
          <p:cNvGrpSpPr>
            <a:grpSpLocks/>
          </p:cNvGrpSpPr>
          <p:nvPr/>
        </p:nvGrpSpPr>
        <p:grpSpPr bwMode="auto">
          <a:xfrm>
            <a:off x="2286000" y="3503613"/>
            <a:ext cx="276225" cy="276225"/>
            <a:chOff x="2000717" y="3151175"/>
            <a:chExt cx="275548" cy="275578"/>
          </a:xfrm>
        </p:grpSpPr>
        <p:sp>
          <p:nvSpPr>
            <p:cNvPr id="49" name="Oval 4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0" name="Oval 49"/>
            <p:cNvSpPr/>
            <p:nvPr/>
          </p:nvSpPr>
          <p:spPr>
            <a:xfrm>
              <a:off x="2084649" y="3235115"/>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5" name="Group 21"/>
          <p:cNvGrpSpPr>
            <a:grpSpLocks/>
          </p:cNvGrpSpPr>
          <p:nvPr/>
        </p:nvGrpSpPr>
        <p:grpSpPr bwMode="auto">
          <a:xfrm>
            <a:off x="2286000" y="4841875"/>
            <a:ext cx="276225" cy="276225"/>
            <a:chOff x="2000717" y="3151175"/>
            <a:chExt cx="275548" cy="275578"/>
          </a:xfrm>
        </p:grpSpPr>
        <p:sp>
          <p:nvSpPr>
            <p:cNvPr id="54" name="Oval 53"/>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5" name="Oval 54"/>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6" name="Group 21"/>
          <p:cNvGrpSpPr>
            <a:grpSpLocks/>
          </p:cNvGrpSpPr>
          <p:nvPr/>
        </p:nvGrpSpPr>
        <p:grpSpPr bwMode="auto">
          <a:xfrm>
            <a:off x="2286000" y="2295525"/>
            <a:ext cx="276225" cy="276225"/>
            <a:chOff x="2000717" y="3151175"/>
            <a:chExt cx="275548" cy="275578"/>
          </a:xfrm>
        </p:grpSpPr>
        <p:sp>
          <p:nvSpPr>
            <p:cNvPr id="58" name="Oval 5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60" name="Oval 59"/>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5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7.20</a:t>
            </a:r>
            <a:endParaRPr lang="en-US" sz="800" dirty="0"/>
          </a:p>
        </p:txBody>
      </p:sp>
    </p:spTree>
    <p:extLst>
      <p:ext uri="{BB962C8B-B14F-4D97-AF65-F5344CB8AC3E}">
        <p14:creationId xmlns:p14="http://schemas.microsoft.com/office/powerpoint/2010/main" val="36811383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763000" cy="1470025"/>
          </a:xfrm>
        </p:spPr>
        <p:txBody>
          <a:bodyPr>
            <a:normAutofit fontScale="90000"/>
          </a:bodyPr>
          <a:lstStyle/>
          <a:p>
            <a:pPr algn="l"/>
            <a:r>
              <a:rPr lang="en-US" sz="2600"/>
              <a:t>Consider two situations:</a:t>
            </a:r>
            <a:br>
              <a:rPr lang="en-US" sz="2600"/>
            </a:br>
            <a:r>
              <a:rPr lang="en-US" sz="2600"/>
              <a:t>1) Loop moves to right with speed |v|</a:t>
            </a:r>
            <a:br>
              <a:rPr lang="en-US" sz="2600"/>
            </a:br>
            <a:r>
              <a:rPr lang="en-US" sz="2600"/>
              <a:t>2) Magnet moves to left with (same) speed |v|</a:t>
            </a:r>
            <a:br>
              <a:rPr lang="en-US" sz="2600"/>
            </a:br>
            <a:r>
              <a:rPr lang="en-US" sz="2600"/>
              <a:t>What will the ammeter read in each case? </a:t>
            </a:r>
            <a:br>
              <a:rPr lang="en-US" sz="2600"/>
            </a:br>
            <a:r>
              <a:rPr lang="en-US" sz="2600"/>
              <a:t>(Assume that CCW current =&gt; positive ammeter reading) </a:t>
            </a:r>
          </a:p>
        </p:txBody>
      </p:sp>
      <p:sp>
        <p:nvSpPr>
          <p:cNvPr id="4" name="Rectangle 3"/>
          <p:cNvSpPr/>
          <p:nvPr/>
        </p:nvSpPr>
        <p:spPr>
          <a:xfrm>
            <a:off x="609600" y="2132014"/>
            <a:ext cx="5175250" cy="2061372"/>
          </a:xfrm>
          <a:prstGeom prst="rect">
            <a:avLst/>
          </a:prstGeom>
          <a:solidFill>
            <a:srgbClr val="33339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 name="TextBox 10"/>
          <p:cNvSpPr txBox="1">
            <a:spLocks noChangeArrowheads="1"/>
          </p:cNvSpPr>
          <p:nvPr/>
        </p:nvSpPr>
        <p:spPr bwMode="auto">
          <a:xfrm>
            <a:off x="118745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9" name="Group 15"/>
          <p:cNvGrpSpPr>
            <a:grpSpLocks/>
          </p:cNvGrpSpPr>
          <p:nvPr/>
        </p:nvGrpSpPr>
        <p:grpSpPr bwMode="auto">
          <a:xfrm>
            <a:off x="4814888" y="2392363"/>
            <a:ext cx="274637" cy="276225"/>
            <a:chOff x="2000717" y="3151175"/>
            <a:chExt cx="275548" cy="275578"/>
          </a:xfrm>
        </p:grpSpPr>
        <p:sp>
          <p:nvSpPr>
            <p:cNvPr id="10" name="Oval 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1" name="Oval 10"/>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2" name="Group 18"/>
          <p:cNvGrpSpPr>
            <a:grpSpLocks/>
          </p:cNvGrpSpPr>
          <p:nvPr/>
        </p:nvGrpSpPr>
        <p:grpSpPr bwMode="auto">
          <a:xfrm>
            <a:off x="809625" y="2293938"/>
            <a:ext cx="276225" cy="274637"/>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8" name="Group 24"/>
          <p:cNvGrpSpPr>
            <a:grpSpLocks/>
          </p:cNvGrpSpPr>
          <p:nvPr/>
        </p:nvGrpSpPr>
        <p:grpSpPr bwMode="auto">
          <a:xfrm>
            <a:off x="4818063" y="3498850"/>
            <a:ext cx="274637" cy="274638"/>
            <a:chOff x="2000717" y="3151175"/>
            <a:chExt cx="275548" cy="275578"/>
          </a:xfrm>
        </p:grpSpPr>
        <p:sp>
          <p:nvSpPr>
            <p:cNvPr id="19" name="Oval 1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0" name="Oval 1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21" name="Group 27"/>
          <p:cNvGrpSpPr>
            <a:grpSpLocks/>
          </p:cNvGrpSpPr>
          <p:nvPr/>
        </p:nvGrpSpPr>
        <p:grpSpPr bwMode="auto">
          <a:xfrm>
            <a:off x="2814638" y="3495675"/>
            <a:ext cx="274637" cy="274638"/>
            <a:chOff x="2000717" y="3151175"/>
            <a:chExt cx="275548" cy="275578"/>
          </a:xfrm>
        </p:grpSpPr>
        <p:sp>
          <p:nvSpPr>
            <p:cNvPr id="22" name="Oval 2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3" name="Oval 22"/>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24" name="Group 30"/>
          <p:cNvGrpSpPr>
            <a:grpSpLocks/>
          </p:cNvGrpSpPr>
          <p:nvPr/>
        </p:nvGrpSpPr>
        <p:grpSpPr bwMode="auto">
          <a:xfrm>
            <a:off x="762000" y="3503613"/>
            <a:ext cx="274638" cy="276225"/>
            <a:chOff x="2000717" y="3151175"/>
            <a:chExt cx="275548" cy="275578"/>
          </a:xfrm>
        </p:grpSpPr>
        <p:sp>
          <p:nvSpPr>
            <p:cNvPr id="25" name="Oval 2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 name="Oval 25"/>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0" name="Group 36"/>
          <p:cNvGrpSpPr>
            <a:grpSpLocks/>
          </p:cNvGrpSpPr>
          <p:nvPr/>
        </p:nvGrpSpPr>
        <p:grpSpPr bwMode="auto">
          <a:xfrm>
            <a:off x="2803525" y="2287588"/>
            <a:ext cx="274638" cy="274637"/>
            <a:chOff x="2000717" y="3151175"/>
            <a:chExt cx="275548" cy="275578"/>
          </a:xfrm>
        </p:grpSpPr>
        <p:sp>
          <p:nvSpPr>
            <p:cNvPr id="31" name="Oval 30"/>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2" name="Oval 31"/>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6" name="Group 45"/>
          <p:cNvGrpSpPr/>
          <p:nvPr/>
        </p:nvGrpSpPr>
        <p:grpSpPr>
          <a:xfrm>
            <a:off x="3352800" y="2438400"/>
            <a:ext cx="3962400" cy="1373984"/>
            <a:chOff x="3352800" y="2819400"/>
            <a:chExt cx="3962400" cy="1373984"/>
          </a:xfrm>
        </p:grpSpPr>
        <p:cxnSp>
          <p:nvCxnSpPr>
            <p:cNvPr id="36" name="Straight Connector 35"/>
            <p:cNvCxnSpPr/>
            <p:nvPr/>
          </p:nvCxnSpPr>
          <p:spPr bwMode="auto">
            <a:xfrm rot="10800000">
              <a:off x="3352800" y="2819400"/>
              <a:ext cx="3657600"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10800000">
              <a:off x="3352800" y="4191000"/>
              <a:ext cx="3657600"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2667793" y="3505995"/>
              <a:ext cx="1373191"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6819503" y="3998515"/>
              <a:ext cx="383382"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6817915" y="3012681"/>
              <a:ext cx="383382"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4" name="Oval 43"/>
            <p:cNvSpPr/>
            <p:nvPr/>
          </p:nvSpPr>
          <p:spPr bwMode="auto">
            <a:xfrm>
              <a:off x="6705600" y="3198015"/>
              <a:ext cx="609600" cy="609600"/>
            </a:xfrm>
            <a:prstGeom prst="ellipse">
              <a:avLst/>
            </a:prstGeom>
            <a:solidFill>
              <a:schemeClr val="bg1">
                <a:alpha val="99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ヒラギノ角ゴ Pro W3" pitchFamily="16" charset="-128"/>
                </a:rPr>
                <a:t>A</a:t>
              </a:r>
            </a:p>
          </p:txBody>
        </p:sp>
      </p:grpSp>
      <p:sp>
        <p:nvSpPr>
          <p:cNvPr id="47" name="TextBox 46"/>
          <p:cNvSpPr txBox="1"/>
          <p:nvPr/>
        </p:nvSpPr>
        <p:spPr>
          <a:xfrm>
            <a:off x="152400" y="4724400"/>
            <a:ext cx="8763000" cy="1384995"/>
          </a:xfrm>
          <a:prstGeom prst="rect">
            <a:avLst/>
          </a:prstGeom>
          <a:noFill/>
        </p:spPr>
        <p:txBody>
          <a:bodyPr wrap="square" rtlCol="0">
            <a:spAutoFit/>
          </a:bodyPr>
          <a:lstStyle/>
          <a:p>
            <a:pPr marL="342900" indent="-342900">
              <a:buAutoNum type="alphaUcParenR"/>
            </a:pPr>
            <a:r>
              <a:rPr lang="en-US" sz="2800"/>
              <a:t> I</a:t>
            </a:r>
            <a:r>
              <a:rPr lang="en-US" sz="2800" baseline="-25000"/>
              <a:t>1</a:t>
            </a:r>
            <a:r>
              <a:rPr lang="en-US" sz="2800"/>
              <a:t>&gt;0, I</a:t>
            </a:r>
            <a:r>
              <a:rPr lang="en-US" sz="2800" baseline="-25000"/>
              <a:t>2</a:t>
            </a:r>
            <a:r>
              <a:rPr lang="en-US" sz="2800"/>
              <a:t>=0	  	 B)  I</a:t>
            </a:r>
            <a:r>
              <a:rPr lang="en-US" sz="2800" baseline="-25000"/>
              <a:t>1</a:t>
            </a:r>
            <a:r>
              <a:rPr lang="en-US" sz="2800"/>
              <a:t>= I</a:t>
            </a:r>
            <a:r>
              <a:rPr lang="en-US" sz="2800" baseline="-25000"/>
              <a:t>2 </a:t>
            </a:r>
            <a:r>
              <a:rPr lang="en-US" sz="2800"/>
              <a:t>&gt; 0			C)  I</a:t>
            </a:r>
            <a:r>
              <a:rPr lang="en-US" sz="2800" baseline="-25000"/>
              <a:t>1</a:t>
            </a:r>
            <a:r>
              <a:rPr lang="en-US" sz="2800"/>
              <a:t>= -I</a:t>
            </a:r>
            <a:r>
              <a:rPr lang="en-US" sz="2800" baseline="-25000"/>
              <a:t>2 </a:t>
            </a:r>
            <a:r>
              <a:rPr lang="en-US" sz="2800"/>
              <a:t>&gt; 0</a:t>
            </a:r>
            <a:br>
              <a:rPr lang="en-US" sz="2800"/>
            </a:br>
            <a:r>
              <a:rPr lang="en-US" sz="2800"/>
              <a:t>	</a:t>
            </a:r>
          </a:p>
          <a:p>
            <a:pPr marL="342900" indent="-342900"/>
            <a:r>
              <a:rPr lang="en-US" sz="2800"/>
              <a:t>D) I</a:t>
            </a:r>
            <a:r>
              <a:rPr lang="en-US" sz="2800" baseline="-25000"/>
              <a:t>1</a:t>
            </a:r>
            <a:r>
              <a:rPr lang="en-US" sz="2800"/>
              <a:t>= I</a:t>
            </a:r>
            <a:r>
              <a:rPr lang="en-US" sz="2800" baseline="-25000"/>
              <a:t>2</a:t>
            </a:r>
            <a:r>
              <a:rPr lang="en-US" sz="2800"/>
              <a:t> = 0	 	 E) Something different/not sure	</a:t>
            </a:r>
            <a:endParaRPr lang="en-US" sz="2800" baseline="-25000"/>
          </a:p>
        </p:txBody>
      </p:sp>
      <p:sp>
        <p:nvSpPr>
          <p:cNvPr id="3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7.21</a:t>
            </a:r>
            <a:endParaRPr lang="en-US" sz="800" dirty="0"/>
          </a:p>
        </p:txBody>
      </p:sp>
    </p:spTree>
    <p:extLst>
      <p:ext uri="{BB962C8B-B14F-4D97-AF65-F5344CB8AC3E}">
        <p14:creationId xmlns:p14="http://schemas.microsoft.com/office/powerpoint/2010/main" val="1607750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81000" y="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Faraday found that EMF is proportional to the negative time rate of change of B. EMF is also the line integral of a </a:t>
            </a:r>
            <a:r>
              <a:rPr lang="en-US" sz="3200">
                <a:solidFill>
                  <a:srgbClr val="0070C0"/>
                </a:solidFill>
                <a:latin typeface="Times New Roman" charset="0"/>
                <a:ea typeface="Times New Roman" charset="0"/>
                <a:cs typeface="Times New Roman" charset="0"/>
              </a:rPr>
              <a:t>force/charge</a:t>
            </a:r>
            <a:r>
              <a:rPr lang="en-US" sz="3200">
                <a:latin typeface="Times New Roman" charset="0"/>
                <a:ea typeface="Times New Roman" charset="0"/>
                <a:cs typeface="Times New Roman" charset="0"/>
              </a:rPr>
              <a:t>. The force is</a:t>
            </a:r>
          </a:p>
        </p:txBody>
      </p:sp>
      <p:sp>
        <p:nvSpPr>
          <p:cNvPr id="3" name="Subtitle 2"/>
          <p:cNvSpPr>
            <a:spLocks noGrp="1"/>
          </p:cNvSpPr>
          <p:nvPr>
            <p:ph type="subTitle" idx="1"/>
          </p:nvPr>
        </p:nvSpPr>
        <p:spPr>
          <a:xfrm>
            <a:off x="1447800" y="3048000"/>
            <a:ext cx="6248400" cy="2590800"/>
          </a:xfrm>
        </p:spPr>
        <p:txBody>
          <a:bodyPr>
            <a:normAutofit/>
          </a:bodyPr>
          <a:lstStyle/>
          <a:p>
            <a:pPr marL="514350" indent="-514350" algn="l" eaLnBrk="1" hangingPunct="1">
              <a:lnSpc>
                <a:spcPct val="80000"/>
              </a:lnSpc>
              <a:buFont typeface="Arial" charset="0"/>
              <a:buAutoNum type="alphaUcParenR"/>
            </a:pPr>
            <a:r>
              <a:rPr lang="en-US" sz="3100" dirty="0">
                <a:solidFill>
                  <a:schemeClr val="tx1"/>
                </a:solidFill>
              </a:rPr>
              <a:t>The magnetic Lorentz force.</a:t>
            </a:r>
          </a:p>
          <a:p>
            <a:pPr marL="514350" indent="-514350" algn="l" eaLnBrk="1" hangingPunct="1">
              <a:lnSpc>
                <a:spcPct val="80000"/>
              </a:lnSpc>
              <a:buFont typeface="Arial" charset="0"/>
              <a:buAutoNum type="alphaUcParenR"/>
            </a:pPr>
            <a:r>
              <a:rPr lang="en-US" sz="3100" dirty="0">
                <a:solidFill>
                  <a:schemeClr val="tx1"/>
                </a:solidFill>
              </a:rPr>
              <a:t>an electric force.</a:t>
            </a:r>
          </a:p>
          <a:p>
            <a:pPr marL="514350" indent="-514350" algn="l" eaLnBrk="1" hangingPunct="1">
              <a:lnSpc>
                <a:spcPct val="80000"/>
              </a:lnSpc>
              <a:buFont typeface="Arial" charset="0"/>
              <a:buAutoNum type="alphaUcParenR"/>
            </a:pPr>
            <a:r>
              <a:rPr lang="en-US" sz="3100" dirty="0">
                <a:solidFill>
                  <a:schemeClr val="tx1"/>
                </a:solidFill>
              </a:rPr>
              <a:t> the strong nuclear force.</a:t>
            </a:r>
            <a:endParaRPr lang="en-US" sz="3100" baseline="30000" dirty="0">
              <a:solidFill>
                <a:schemeClr val="tx1"/>
              </a:solidFill>
            </a:endParaRPr>
          </a:p>
          <a:p>
            <a:pPr marL="514350" indent="-514350" algn="l" eaLnBrk="1" hangingPunct="1">
              <a:lnSpc>
                <a:spcPct val="80000"/>
              </a:lnSpc>
              <a:buFont typeface="Arial" charset="0"/>
              <a:buAutoNum type="alphaUcParenR"/>
            </a:pPr>
            <a:r>
              <a:rPr lang="en-US" sz="3100" dirty="0">
                <a:solidFill>
                  <a:schemeClr val="tx1"/>
                </a:solidFill>
              </a:rPr>
              <a:t>the gravitational force.</a:t>
            </a:r>
            <a:endParaRPr lang="en-US" sz="3100" baseline="30000" dirty="0">
              <a:solidFill>
                <a:schemeClr val="tx1"/>
              </a:solidFill>
            </a:endParaRPr>
          </a:p>
          <a:p>
            <a:pPr marL="514350" indent="-514350" algn="l" eaLnBrk="1" hangingPunct="1">
              <a:lnSpc>
                <a:spcPct val="80000"/>
              </a:lnSpc>
              <a:buFont typeface="Arial" charset="0"/>
              <a:buAutoNum type="alphaUcParenR"/>
            </a:pPr>
            <a:r>
              <a:rPr lang="en-US" sz="3100" dirty="0">
                <a:solidFill>
                  <a:schemeClr val="tx1"/>
                </a:solidFill>
              </a:rPr>
              <a:t>an entirely new force.</a:t>
            </a:r>
          </a:p>
          <a:p>
            <a:pPr marL="514350" indent="-514350" algn="l" eaLnBrk="1" hangingPunct="1">
              <a:lnSpc>
                <a:spcPct val="80000"/>
              </a:lnSpc>
              <a:buFont typeface="Arial" charset="0"/>
              <a:buAutoNum type="alphaUcParenR"/>
            </a:pPr>
            <a:endParaRPr lang="en-US" sz="3100" dirty="0">
              <a:solidFill>
                <a:schemeClr val="tx1"/>
              </a:solidFill>
            </a:endParaRPr>
          </a:p>
        </p:txBody>
      </p:sp>
      <p:cxnSp>
        <p:nvCxnSpPr>
          <p:cNvPr id="7" name="Straight Arrow Connector 6"/>
          <p:cNvCxnSpPr/>
          <p:nvPr/>
        </p:nvCxnSpPr>
        <p:spPr>
          <a:xfrm>
            <a:off x="4191000" y="1524000"/>
            <a:ext cx="2438400" cy="582613"/>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276959681"/>
              </p:ext>
            </p:extLst>
          </p:nvPr>
        </p:nvGraphicFramePr>
        <p:xfrm>
          <a:off x="5210175" y="2106613"/>
          <a:ext cx="2257425" cy="685800"/>
        </p:xfrm>
        <a:graphic>
          <a:graphicData uri="http://schemas.openxmlformats.org/presentationml/2006/ole">
            <mc:AlternateContent xmlns:mc="http://schemas.openxmlformats.org/markup-compatibility/2006">
              <mc:Choice xmlns:v="urn:schemas-microsoft-com:vml" Requires="v">
                <p:oleObj spid="_x0000_s15391" name="Equation" r:id="rId4" imgW="990600" imgH="304800" progId="Equation.3">
                  <p:embed/>
                </p:oleObj>
              </mc:Choice>
              <mc:Fallback>
                <p:oleObj name="Equation" r:id="rId4" imgW="990600" imgH="30480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2106613"/>
                        <a:ext cx="2257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7.22</a:t>
            </a:r>
            <a:endParaRPr lang="en-US" sz="800" dirty="0"/>
          </a:p>
        </p:txBody>
      </p:sp>
    </p:spTree>
    <p:extLst>
      <p:ext uri="{BB962C8B-B14F-4D97-AF65-F5344CB8AC3E}">
        <p14:creationId xmlns:p14="http://schemas.microsoft.com/office/powerpoint/2010/main" val="371087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ctrTitle"/>
          </p:nvPr>
        </p:nvSpPr>
        <p:spPr>
          <a:xfrm>
            <a:off x="304800" y="533400"/>
            <a:ext cx="8534400" cy="1524000"/>
          </a:xfrm>
        </p:spPr>
        <p:txBody>
          <a:bodyPr/>
          <a:lstStyle/>
          <a:p>
            <a:pPr algn="l" eaLnBrk="1" hangingPunct="1"/>
            <a:r>
              <a:rPr lang="en-US" sz="3200">
                <a:latin typeface="Times New Roman" charset="0"/>
                <a:ea typeface="Times New Roman" charset="0"/>
                <a:cs typeface="Times New Roman" charset="0"/>
              </a:rPr>
              <a:t>A time changing B creates an electric field via Faraday’s Law:</a:t>
            </a:r>
          </a:p>
        </p:txBody>
      </p:sp>
      <p:sp>
        <p:nvSpPr>
          <p:cNvPr id="3" name="Subtitle 2"/>
          <p:cNvSpPr>
            <a:spLocks noGrp="1"/>
          </p:cNvSpPr>
          <p:nvPr>
            <p:ph type="subTitle" idx="1"/>
          </p:nvPr>
        </p:nvSpPr>
        <p:spPr>
          <a:xfrm>
            <a:off x="76200" y="3048000"/>
            <a:ext cx="8915400" cy="2590800"/>
          </a:xfrm>
        </p:spPr>
        <p:txBody>
          <a:bodyPr>
            <a:normAutofit/>
          </a:bodyPr>
          <a:lstStyle/>
          <a:p>
            <a:pPr marL="514350" indent="-514350" algn="l" eaLnBrk="1" hangingPunct="1">
              <a:lnSpc>
                <a:spcPct val="80000"/>
              </a:lnSpc>
              <a:buFont typeface="Arial" charset="0"/>
              <a:buAutoNum type="alphaUcParenR"/>
            </a:pPr>
            <a:r>
              <a:rPr lang="en-US" sz="2500" dirty="0">
                <a:solidFill>
                  <a:schemeClr val="tx1"/>
                </a:solidFill>
              </a:rPr>
              <a:t>Now I have no idea how to find E.</a:t>
            </a:r>
          </a:p>
          <a:p>
            <a:pPr marL="514350" indent="-514350" algn="l" eaLnBrk="1" hangingPunct="1">
              <a:lnSpc>
                <a:spcPct val="80000"/>
              </a:lnSpc>
              <a:buFont typeface="Arial" charset="0"/>
              <a:buAutoNum type="alphaUcParenR"/>
            </a:pPr>
            <a:r>
              <a:rPr lang="en-US" sz="2500" dirty="0">
                <a:solidFill>
                  <a:schemeClr val="tx1"/>
                </a:solidFill>
              </a:rPr>
              <a:t>This law suggests a familiar way to find E in all situations.</a:t>
            </a:r>
          </a:p>
          <a:p>
            <a:pPr marL="514350" indent="-514350" algn="l" eaLnBrk="1" hangingPunct="1">
              <a:lnSpc>
                <a:spcPct val="80000"/>
              </a:lnSpc>
              <a:buFont typeface="Arial" charset="0"/>
              <a:buAutoNum type="alphaUcParenR"/>
            </a:pPr>
            <a:r>
              <a:rPr lang="en-US" sz="2500" dirty="0">
                <a:solidFill>
                  <a:schemeClr val="tx1"/>
                </a:solidFill>
              </a:rPr>
              <a:t>This law suggests a familiar way to find E in sufficiently symmetrical situations.</a:t>
            </a:r>
            <a:endParaRPr lang="en-US" sz="2500" baseline="30000" dirty="0">
              <a:solidFill>
                <a:schemeClr val="tx1"/>
              </a:solidFill>
            </a:endParaRPr>
          </a:p>
          <a:p>
            <a:pPr marL="514350" indent="-514350" algn="l" eaLnBrk="1" hangingPunct="1">
              <a:lnSpc>
                <a:spcPct val="80000"/>
              </a:lnSpc>
              <a:buFont typeface="Arial" charset="0"/>
              <a:buAutoNum type="alphaUcParenR"/>
            </a:pPr>
            <a:r>
              <a:rPr lang="en-US" sz="2500" dirty="0">
                <a:solidFill>
                  <a:schemeClr val="tx1"/>
                </a:solidFill>
              </a:rPr>
              <a:t>I see a path to finding E, but it bears no relation to anything we have previously seen.</a:t>
            </a:r>
            <a:endParaRPr lang="en-US" sz="2500" baseline="30000" dirty="0">
              <a:solidFill>
                <a:schemeClr val="tx1"/>
              </a:solidFill>
            </a:endParaRPr>
          </a:p>
          <a:p>
            <a:pPr marL="514350" indent="-514350" algn="l" eaLnBrk="1" hangingPunct="1">
              <a:lnSpc>
                <a:spcPct val="80000"/>
              </a:lnSpc>
            </a:pPr>
            <a:endParaRPr lang="en-US" sz="2500" dirty="0">
              <a:solidFill>
                <a:schemeClr val="tx1"/>
              </a:solidFill>
            </a:endParaRPr>
          </a:p>
          <a:p>
            <a:pPr marL="514350" indent="-514350" algn="l" eaLnBrk="1" hangingPunct="1">
              <a:lnSpc>
                <a:spcPct val="80000"/>
              </a:lnSpc>
              <a:buFont typeface="Arial" charset="0"/>
              <a:buAutoNum type="alphaUcParenR"/>
            </a:pPr>
            <a:endParaRPr lang="en-US" sz="2500" dirty="0">
              <a:solidFill>
                <a:schemeClr val="tx1"/>
              </a:solidFill>
            </a:endParaRPr>
          </a:p>
        </p:txBody>
      </p:sp>
      <p:cxnSp>
        <p:nvCxnSpPr>
          <p:cNvPr id="7" name="Straight Arrow Connector 6"/>
          <p:cNvCxnSpPr/>
          <p:nvPr/>
        </p:nvCxnSpPr>
        <p:spPr>
          <a:xfrm>
            <a:off x="3048000" y="1600200"/>
            <a:ext cx="2667000" cy="5334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2743200" y="1752600"/>
            <a:ext cx="381000" cy="2286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428000308"/>
              </p:ext>
            </p:extLst>
          </p:nvPr>
        </p:nvGraphicFramePr>
        <p:xfrm>
          <a:off x="1062038" y="1992313"/>
          <a:ext cx="2571750" cy="914400"/>
        </p:xfrm>
        <a:graphic>
          <a:graphicData uri="http://schemas.openxmlformats.org/presentationml/2006/ole">
            <mc:AlternateContent xmlns:mc="http://schemas.openxmlformats.org/markup-compatibility/2006">
              <mc:Choice xmlns:v="urn:schemas-microsoft-com:vml" Requires="v">
                <p:oleObj spid="_x0000_s17464" name="Equation" r:id="rId4" imgW="1143000" imgH="406400" progId="Equation.3">
                  <p:embed/>
                </p:oleObj>
              </mc:Choice>
              <mc:Fallback>
                <p:oleObj name="Equation" r:id="rId4" imgW="1143000" imgH="4064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1992313"/>
                        <a:ext cx="25717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66674191"/>
              </p:ext>
            </p:extLst>
          </p:nvPr>
        </p:nvGraphicFramePr>
        <p:xfrm>
          <a:off x="5281613" y="1862138"/>
          <a:ext cx="1914525" cy="1033462"/>
        </p:xfrm>
        <a:graphic>
          <a:graphicData uri="http://schemas.openxmlformats.org/presentationml/2006/ole">
            <mc:AlternateContent xmlns:mc="http://schemas.openxmlformats.org/markup-compatibility/2006">
              <mc:Choice xmlns:v="urn:schemas-microsoft-com:vml" Requires="v">
                <p:oleObj spid="_x0000_s17465" name="Equation" r:id="rId6" imgW="850900" imgH="419100" progId="Equation.3">
                  <p:embed/>
                </p:oleObj>
              </mc:Choice>
              <mc:Fallback>
                <p:oleObj name="Equation" r:id="rId6" imgW="850900" imgH="419100" progId="Equation.3">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613" y="1862138"/>
                        <a:ext cx="1914525"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7.23</a:t>
            </a:r>
            <a:endParaRPr lang="en-US" sz="800" dirty="0"/>
          </a:p>
        </p:txBody>
      </p:sp>
    </p:spTree>
    <p:extLst>
      <p:ext uri="{BB962C8B-B14F-4D97-AF65-F5344CB8AC3E}">
        <p14:creationId xmlns:p14="http://schemas.microsoft.com/office/powerpoint/2010/main" val="11700784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p:cNvSpPr>
          <p:nvPr>
            <p:ph type="title" idx="4294967295"/>
          </p:nvPr>
        </p:nvSpPr>
        <p:spPr>
          <a:xfrm>
            <a:off x="3175" y="239713"/>
            <a:ext cx="9144000" cy="1876425"/>
          </a:xfrm>
        </p:spPr>
        <p:txBody>
          <a:bodyPr>
            <a:normAutofit/>
          </a:bodyPr>
          <a:lstStyle/>
          <a:p>
            <a:pPr algn="l"/>
            <a:r>
              <a:rPr lang="en-US" sz="2400" dirty="0">
                <a:latin typeface="Arial" charset="0"/>
                <a:ea typeface="Arial" charset="0"/>
                <a:cs typeface="Arial" charset="0"/>
              </a:rPr>
              <a:t>A</a:t>
            </a:r>
            <a:r>
              <a:rPr lang="en-US" sz="2400" dirty="0" smtClean="0">
                <a:latin typeface="Arial" charset="0"/>
                <a:ea typeface="Arial" charset="0"/>
                <a:cs typeface="Arial" charset="0"/>
              </a:rPr>
              <a:t> stationary rectangular metal loop is in a region of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which has magnitude B </a:t>
            </a:r>
            <a:r>
              <a:rPr lang="en-US" sz="2400" i="1" dirty="0" smtClean="0">
                <a:solidFill>
                  <a:srgbClr val="FF0000"/>
                </a:solidFill>
                <a:latin typeface="Arial" charset="0"/>
                <a:ea typeface="Arial" charset="0"/>
                <a:cs typeface="Arial" charset="0"/>
              </a:rPr>
              <a:t>decreasing</a:t>
            </a:r>
            <a:r>
              <a:rPr lang="en-US" sz="2400" dirty="0" smtClean="0">
                <a:solidFill>
                  <a:srgbClr val="FF0000"/>
                </a:solidFill>
                <a:latin typeface="Arial" charset="0"/>
                <a:ea typeface="Arial" charset="0"/>
                <a:cs typeface="Arial" charset="0"/>
              </a:rPr>
              <a:t> </a:t>
            </a:r>
            <a:r>
              <a:rPr lang="en-US" sz="2400" dirty="0" smtClean="0">
                <a:latin typeface="Arial" charset="0"/>
                <a:ea typeface="Arial" charset="0"/>
                <a:cs typeface="Arial" charset="0"/>
              </a:rPr>
              <a:t>with time as </a:t>
            </a:r>
            <a:br>
              <a:rPr lang="en-US" sz="2400" dirty="0" smtClean="0">
                <a:latin typeface="Arial" charset="0"/>
                <a:ea typeface="Arial" charset="0"/>
                <a:cs typeface="Arial" charset="0"/>
              </a:rPr>
            </a:br>
            <a:r>
              <a:rPr lang="en-US" sz="2400" dirty="0" smtClean="0">
                <a:latin typeface="Arial" charset="0"/>
                <a:ea typeface="Arial" charset="0"/>
                <a:cs typeface="Arial" charset="0"/>
              </a:rPr>
              <a:t>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t>
            </a:r>
            <a:r>
              <a:rPr lang="en-US" sz="2400" dirty="0" smtClean="0">
                <a:solidFill>
                  <a:srgbClr val="660066"/>
                </a:solidFill>
                <a:latin typeface="Arial" charset="0"/>
                <a:ea typeface="Arial" charset="0"/>
                <a:cs typeface="Arial" charset="0"/>
              </a:rPr>
              <a:t>What is the direction of the field </a:t>
            </a:r>
            <a:r>
              <a:rPr lang="en-US" sz="2400" b="1" dirty="0" smtClean="0">
                <a:solidFill>
                  <a:srgbClr val="660066"/>
                </a:solidFill>
                <a:latin typeface="Arial" charset="0"/>
                <a:ea typeface="Arial" charset="0"/>
                <a:cs typeface="Arial" charset="0"/>
              </a:rPr>
              <a:t>B</a:t>
            </a:r>
            <a:r>
              <a:rPr lang="en-US" sz="2400" b="1" baseline="-25000" dirty="0" smtClean="0">
                <a:solidFill>
                  <a:srgbClr val="660066"/>
                </a:solidFill>
                <a:latin typeface="Arial" charset="0"/>
                <a:ea typeface="Arial" charset="0"/>
                <a:cs typeface="Arial" charset="0"/>
              </a:rPr>
              <a:t>ind</a:t>
            </a:r>
            <a:r>
              <a:rPr lang="en-US" sz="2400" b="1" dirty="0" smtClean="0">
                <a:solidFill>
                  <a:srgbClr val="660066"/>
                </a:solidFill>
                <a:latin typeface="Arial" charset="0"/>
                <a:ea typeface="Arial" charset="0"/>
                <a:cs typeface="Arial" charset="0"/>
              </a:rPr>
              <a:t> </a:t>
            </a:r>
            <a:r>
              <a:rPr lang="en-US" sz="2400" dirty="0" smtClean="0">
                <a:solidFill>
                  <a:srgbClr val="660066"/>
                </a:solidFill>
                <a:latin typeface="Arial" charset="0"/>
                <a:ea typeface="Arial" charset="0"/>
                <a:cs typeface="Arial" charset="0"/>
              </a:rPr>
              <a:t>created by the induced current in the loop, in the plane region inside the loop?</a:t>
            </a:r>
          </a:p>
        </p:txBody>
      </p:sp>
      <p:sp>
        <p:nvSpPr>
          <p:cNvPr id="30723" name="TextBox 3"/>
          <p:cNvSpPr txBox="1">
            <a:spLocks noChangeArrowheads="1"/>
          </p:cNvSpPr>
          <p:nvPr/>
        </p:nvSpPr>
        <p:spPr bwMode="auto">
          <a:xfrm>
            <a:off x="419100" y="5410200"/>
            <a:ext cx="8312150" cy="830997"/>
          </a:xfrm>
          <a:prstGeom prst="rect">
            <a:avLst/>
          </a:prstGeom>
          <a:noFill/>
          <a:ln w="9525">
            <a:noFill/>
            <a:miter lim="800000"/>
            <a:headEnd/>
            <a:tailEnd/>
          </a:ln>
        </p:spPr>
        <p:txBody>
          <a:bodyPr wrap="square">
            <a:prstTxWarp prst="textNoShape">
              <a:avLst/>
            </a:prstTxWarp>
            <a:spAutoFit/>
          </a:bodyPr>
          <a:lstStyle/>
          <a:p>
            <a:r>
              <a:rPr lang="en-US" sz="2400" dirty="0" smtClean="0"/>
              <a:t>A) Into </a:t>
            </a:r>
            <a:r>
              <a:rPr lang="en-US" sz="2400" dirty="0"/>
              <a:t>the </a:t>
            </a:r>
            <a:r>
              <a:rPr lang="en-US" sz="2400" dirty="0" smtClean="0"/>
              <a:t>screen    B)  Out </a:t>
            </a:r>
            <a:r>
              <a:rPr lang="en-US" sz="2400" dirty="0"/>
              <a:t>of the screen</a:t>
            </a:r>
          </a:p>
          <a:p>
            <a:r>
              <a:rPr lang="en-US" sz="2400" dirty="0" smtClean="0"/>
              <a:t>C) To </a:t>
            </a:r>
            <a:r>
              <a:rPr lang="en-US" sz="2400" dirty="0"/>
              <a:t>the </a:t>
            </a:r>
            <a:r>
              <a:rPr lang="en-US" sz="2400" dirty="0" smtClean="0"/>
              <a:t>left</a:t>
            </a:r>
            <a:r>
              <a:rPr lang="en-US" sz="2400" baseline="-25000" dirty="0"/>
              <a:t> </a:t>
            </a:r>
            <a:r>
              <a:rPr lang="en-US" sz="2400" dirty="0" smtClean="0"/>
              <a:t>           D)  To </a:t>
            </a:r>
            <a:r>
              <a:rPr lang="en-US" sz="2400" dirty="0"/>
              <a:t>the </a:t>
            </a:r>
            <a:r>
              <a:rPr lang="en-US" sz="2400" dirty="0" smtClean="0"/>
              <a:t>right   E) other/?? </a:t>
            </a:r>
            <a:endParaRPr lang="en-US" sz="2400" dirty="0"/>
          </a:p>
        </p:txBody>
      </p:sp>
      <p:sp>
        <p:nvSpPr>
          <p:cNvPr id="10" name="Rectangle 9"/>
          <p:cNvSpPr/>
          <p:nvPr/>
        </p:nvSpPr>
        <p:spPr>
          <a:xfrm>
            <a:off x="1938337" y="2132013"/>
            <a:ext cx="5175250" cy="3271837"/>
          </a:xfrm>
          <a:prstGeom prst="rect">
            <a:avLst/>
          </a:prstGeom>
          <a:solidFill>
            <a:srgbClr val="33339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25" name="TextBox 10"/>
          <p:cNvSpPr txBox="1">
            <a:spLocks noChangeArrowheads="1"/>
          </p:cNvSpPr>
          <p:nvPr/>
        </p:nvSpPr>
        <p:spPr bwMode="auto">
          <a:xfrm>
            <a:off x="2668587"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6299200"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6296025"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2290762"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2287587"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6299200"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4295775"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2243137"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4300537"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4284662"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30735" name="TextBox 39"/>
          <p:cNvSpPr txBox="1">
            <a:spLocks noChangeArrowheads="1"/>
          </p:cNvSpPr>
          <p:nvPr/>
        </p:nvSpPr>
        <p:spPr bwMode="auto">
          <a:xfrm>
            <a:off x="5768975"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209800" y="2924175"/>
            <a:ext cx="381000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39" name="TextBox 45"/>
          <p:cNvSpPr txBox="1">
            <a:spLocks noChangeArrowheads="1"/>
          </p:cNvSpPr>
          <p:nvPr/>
        </p:nvSpPr>
        <p:spPr bwMode="auto">
          <a:xfrm>
            <a:off x="1562100" y="3503613"/>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sp>
        <p:nvSpPr>
          <p:cNvPr id="3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7.24</a:t>
            </a:r>
            <a:endParaRPr lang="en-US" sz="800" dirty="0"/>
          </a:p>
        </p:txBody>
      </p:sp>
    </p:spTree>
    <p:extLst>
      <p:ext uri="{BB962C8B-B14F-4D97-AF65-F5344CB8AC3E}">
        <p14:creationId xmlns:p14="http://schemas.microsoft.com/office/powerpoint/2010/main" val="32701388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p:cNvSpPr>
          <p:nvPr>
            <p:ph type="title" idx="4294967295"/>
          </p:nvPr>
        </p:nvSpPr>
        <p:spPr>
          <a:xfrm>
            <a:off x="20637" y="265113"/>
            <a:ext cx="9144000" cy="1876425"/>
          </a:xfrm>
        </p:spPr>
        <p:txBody>
          <a:bodyPr>
            <a:normAutofit/>
          </a:bodyPr>
          <a:lstStyle/>
          <a:p>
            <a:pPr algn="l"/>
            <a:r>
              <a:rPr lang="en-US" sz="2400" dirty="0">
                <a:latin typeface="Arial" charset="0"/>
                <a:ea typeface="Arial" charset="0"/>
                <a:cs typeface="Arial" charset="0"/>
              </a:rPr>
              <a:t>A</a:t>
            </a:r>
            <a:r>
              <a:rPr lang="en-US" sz="2400" dirty="0" smtClean="0">
                <a:latin typeface="Arial" charset="0"/>
                <a:ea typeface="Arial" charset="0"/>
                <a:cs typeface="Arial" charset="0"/>
              </a:rPr>
              <a:t> stationary rectangular metal loop is in a region of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which has magnitude B </a:t>
            </a:r>
            <a:r>
              <a:rPr lang="en-US" sz="2400" i="1" dirty="0" smtClean="0">
                <a:solidFill>
                  <a:srgbClr val="FF0000"/>
                </a:solidFill>
                <a:latin typeface="Arial" charset="0"/>
                <a:ea typeface="Arial" charset="0"/>
                <a:cs typeface="Arial" charset="0"/>
              </a:rPr>
              <a:t>decreasing</a:t>
            </a:r>
            <a:r>
              <a:rPr lang="en-US" sz="2400" dirty="0" smtClean="0">
                <a:solidFill>
                  <a:srgbClr val="FF0000"/>
                </a:solidFill>
                <a:latin typeface="Arial" charset="0"/>
                <a:ea typeface="Arial" charset="0"/>
                <a:cs typeface="Arial" charset="0"/>
              </a:rPr>
              <a:t> </a:t>
            </a:r>
            <a:r>
              <a:rPr lang="en-US" sz="2400" dirty="0" smtClean="0">
                <a:latin typeface="Arial" charset="0"/>
                <a:ea typeface="Arial" charset="0"/>
                <a:cs typeface="Arial" charset="0"/>
              </a:rPr>
              <a:t>with time as </a:t>
            </a:r>
            <a:br>
              <a:rPr lang="en-US" sz="2400" dirty="0" smtClean="0">
                <a:latin typeface="Arial" charset="0"/>
                <a:ea typeface="Arial" charset="0"/>
                <a:cs typeface="Arial" charset="0"/>
              </a:rPr>
            </a:br>
            <a:r>
              <a:rPr lang="en-US" sz="2400" dirty="0" smtClean="0">
                <a:latin typeface="Arial" charset="0"/>
                <a:ea typeface="Arial" charset="0"/>
                <a:cs typeface="Arial" charset="0"/>
              </a:rPr>
              <a:t>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t>
            </a:r>
            <a:r>
              <a:rPr lang="en-US" sz="2400" dirty="0" smtClean="0">
                <a:solidFill>
                  <a:srgbClr val="660066"/>
                </a:solidFill>
                <a:latin typeface="Arial" charset="0"/>
                <a:ea typeface="Arial" charset="0"/>
                <a:cs typeface="Arial" charset="0"/>
              </a:rPr>
              <a:t>What is the direction of the field </a:t>
            </a:r>
            <a:r>
              <a:rPr lang="en-US" sz="2400" b="1" dirty="0" smtClean="0">
                <a:solidFill>
                  <a:srgbClr val="660066"/>
                </a:solidFill>
                <a:latin typeface="Arial" charset="0"/>
                <a:ea typeface="Arial" charset="0"/>
                <a:cs typeface="Arial" charset="0"/>
              </a:rPr>
              <a:t>B</a:t>
            </a:r>
            <a:r>
              <a:rPr lang="en-US" sz="2400" b="1" baseline="-25000" dirty="0" smtClean="0">
                <a:solidFill>
                  <a:srgbClr val="660066"/>
                </a:solidFill>
                <a:latin typeface="Arial" charset="0"/>
                <a:ea typeface="Arial" charset="0"/>
                <a:cs typeface="Arial" charset="0"/>
              </a:rPr>
              <a:t>ind</a:t>
            </a:r>
            <a:r>
              <a:rPr lang="en-US" sz="2400" b="1" dirty="0" smtClean="0">
                <a:solidFill>
                  <a:srgbClr val="660066"/>
                </a:solidFill>
                <a:latin typeface="Arial" charset="0"/>
                <a:ea typeface="Arial" charset="0"/>
                <a:cs typeface="Arial" charset="0"/>
              </a:rPr>
              <a:t> </a:t>
            </a:r>
            <a:r>
              <a:rPr lang="en-US" sz="2400" dirty="0" smtClean="0">
                <a:solidFill>
                  <a:srgbClr val="660066"/>
                </a:solidFill>
                <a:latin typeface="Arial" charset="0"/>
                <a:ea typeface="Arial" charset="0"/>
                <a:cs typeface="Arial" charset="0"/>
              </a:rPr>
              <a:t>created by the induced current in the loop, in the plane region inside the loop?</a:t>
            </a:r>
          </a:p>
        </p:txBody>
      </p:sp>
      <p:sp>
        <p:nvSpPr>
          <p:cNvPr id="30723" name="TextBox 3"/>
          <p:cNvSpPr txBox="1">
            <a:spLocks noChangeArrowheads="1"/>
          </p:cNvSpPr>
          <p:nvPr/>
        </p:nvSpPr>
        <p:spPr bwMode="auto">
          <a:xfrm>
            <a:off x="419100" y="5410200"/>
            <a:ext cx="8312150" cy="830997"/>
          </a:xfrm>
          <a:prstGeom prst="rect">
            <a:avLst/>
          </a:prstGeom>
          <a:noFill/>
          <a:ln w="9525">
            <a:noFill/>
            <a:miter lim="800000"/>
            <a:headEnd/>
            <a:tailEnd/>
          </a:ln>
        </p:spPr>
        <p:txBody>
          <a:bodyPr wrap="square">
            <a:prstTxWarp prst="textNoShape">
              <a:avLst/>
            </a:prstTxWarp>
            <a:spAutoFit/>
          </a:bodyPr>
          <a:lstStyle/>
          <a:p>
            <a:r>
              <a:rPr lang="en-US" sz="2400" dirty="0" smtClean="0"/>
              <a:t>A) Into </a:t>
            </a:r>
            <a:r>
              <a:rPr lang="en-US" sz="2400" dirty="0"/>
              <a:t>the </a:t>
            </a:r>
            <a:r>
              <a:rPr lang="en-US" sz="2400" dirty="0" smtClean="0"/>
              <a:t>screen    B)  Out </a:t>
            </a:r>
            <a:r>
              <a:rPr lang="en-US" sz="2400" dirty="0"/>
              <a:t>of the screen</a:t>
            </a:r>
          </a:p>
          <a:p>
            <a:r>
              <a:rPr lang="en-US" sz="2400" smtClean="0"/>
              <a:t>C) To </a:t>
            </a:r>
            <a:r>
              <a:rPr lang="en-US" sz="2400" dirty="0"/>
              <a:t>the </a:t>
            </a:r>
            <a:r>
              <a:rPr lang="en-US" sz="2400" smtClean="0"/>
              <a:t>left</a:t>
            </a:r>
            <a:r>
              <a:rPr lang="en-US" sz="2400" baseline="-25000"/>
              <a:t> </a:t>
            </a:r>
            <a:r>
              <a:rPr lang="en-US" sz="2400" smtClean="0"/>
              <a:t>           D</a:t>
            </a:r>
            <a:r>
              <a:rPr lang="en-US" sz="2400" dirty="0" smtClean="0"/>
              <a:t>)  To </a:t>
            </a:r>
            <a:r>
              <a:rPr lang="en-US" sz="2400" dirty="0"/>
              <a:t>the </a:t>
            </a:r>
            <a:r>
              <a:rPr lang="en-US" sz="2400" dirty="0" smtClean="0"/>
              <a:t>right   E) other/?? </a:t>
            </a:r>
            <a:endParaRPr lang="en-US" sz="2400" dirty="0"/>
          </a:p>
        </p:txBody>
      </p:sp>
      <p:sp>
        <p:nvSpPr>
          <p:cNvPr id="10" name="Rectangle 9"/>
          <p:cNvSpPr/>
          <p:nvPr/>
        </p:nvSpPr>
        <p:spPr>
          <a:xfrm>
            <a:off x="1938337" y="2132013"/>
            <a:ext cx="5175250" cy="3271837"/>
          </a:xfrm>
          <a:prstGeom prst="rect">
            <a:avLst/>
          </a:prstGeom>
          <a:solidFill>
            <a:srgbClr val="33339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25" name="TextBox 10"/>
          <p:cNvSpPr txBox="1">
            <a:spLocks noChangeArrowheads="1"/>
          </p:cNvSpPr>
          <p:nvPr/>
        </p:nvSpPr>
        <p:spPr bwMode="auto">
          <a:xfrm>
            <a:off x="2668587"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6299200"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6296025"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2290762"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2287587"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6299200"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4295775"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2243137"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4300537"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4284662"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30735" name="TextBox 39"/>
          <p:cNvSpPr txBox="1">
            <a:spLocks noChangeArrowheads="1"/>
          </p:cNvSpPr>
          <p:nvPr/>
        </p:nvSpPr>
        <p:spPr bwMode="auto">
          <a:xfrm>
            <a:off x="5768975"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209800" y="2924175"/>
            <a:ext cx="381000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39" name="TextBox 45"/>
          <p:cNvSpPr txBox="1">
            <a:spLocks noChangeArrowheads="1"/>
          </p:cNvSpPr>
          <p:nvPr/>
        </p:nvSpPr>
        <p:spPr bwMode="auto">
          <a:xfrm>
            <a:off x="1635918" y="3490119"/>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cxnSp>
        <p:nvCxnSpPr>
          <p:cNvPr id="15" name="Straight Arrow Connector 14"/>
          <p:cNvCxnSpPr/>
          <p:nvPr/>
        </p:nvCxnSpPr>
        <p:spPr bwMode="auto">
          <a:xfrm flipH="1">
            <a:off x="3352800" y="2924175"/>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560762" y="4552950"/>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5400000">
            <a:off x="1693862" y="3770312"/>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V="1">
            <a:off x="5503862" y="3683000"/>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7.25</a:t>
            </a:r>
            <a:endParaRPr lang="en-US" sz="800" dirty="0"/>
          </a:p>
        </p:txBody>
      </p:sp>
    </p:spTree>
    <p:extLst>
      <p:ext uri="{BB962C8B-B14F-4D97-AF65-F5344CB8AC3E}">
        <p14:creationId xmlns:p14="http://schemas.microsoft.com/office/powerpoint/2010/main" val="3291133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dirty="0" smtClean="0">
                <a:latin typeface="Arial" charset="0"/>
                <a:ea typeface="Arial" charset="0"/>
                <a:cs typeface="Arial" charset="0"/>
              </a:rPr>
              <a:t>A rectangular metal loop is moving thru a region of constant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out of page, with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Is there a non-zero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loop?</a:t>
            </a:r>
          </a:p>
        </p:txBody>
      </p:sp>
      <p:sp>
        <p:nvSpPr>
          <p:cNvPr id="10" name="Rectangle 9"/>
          <p:cNvSpPr/>
          <p:nvPr/>
        </p:nvSpPr>
        <p:spPr>
          <a:xfrm>
            <a:off x="2911475" y="1662906"/>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3641725" y="1820068"/>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7272338" y="4371181"/>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7269163" y="1923256"/>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3263900" y="1932781"/>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3260725" y="4372768"/>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7272338" y="3029743"/>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5268913" y="3026568"/>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3216275" y="3034506"/>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5273675" y="4372768"/>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5270500" y="1926431"/>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6742113" y="4225131"/>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3951287" y="2496343"/>
            <a:ext cx="3402013"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7356475" y="3582081"/>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712075" y="3182031"/>
            <a:ext cx="374650" cy="400050"/>
          </a:xfrm>
          <a:prstGeom prst="rect">
            <a:avLst/>
          </a:prstGeom>
          <a:noFill/>
          <a:ln w="9525">
            <a:noFill/>
            <a:miter lim="800000"/>
            <a:headEnd/>
            <a:tailEnd/>
          </a:ln>
        </p:spPr>
        <p:txBody>
          <a:bodyPr wrap="none">
            <a:prstTxWarp prst="textNoShape">
              <a:avLst/>
            </a:prstTxWarp>
            <a:spAutoFit/>
          </a:bodyPr>
          <a:lstStyle/>
          <a:p>
            <a:r>
              <a:rPr lang="en-US" sz="2000" i="1" dirty="0"/>
              <a:t>v</a:t>
            </a:r>
          </a:p>
        </p:txBody>
      </p:sp>
      <p:sp>
        <p:nvSpPr>
          <p:cNvPr id="40" name="TextBox 3"/>
          <p:cNvSpPr txBox="1">
            <a:spLocks noChangeArrowheads="1"/>
          </p:cNvSpPr>
          <p:nvPr/>
        </p:nvSpPr>
        <p:spPr bwMode="auto">
          <a:xfrm>
            <a:off x="277813" y="4934743"/>
            <a:ext cx="4991100" cy="1384995"/>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800" dirty="0" smtClean="0"/>
              <a:t>Yes, current will flow CW</a:t>
            </a:r>
          </a:p>
          <a:p>
            <a:pPr marL="457200" indent="-457200">
              <a:buFontTx/>
              <a:buAutoNum type="alphaUcPeriod"/>
            </a:pPr>
            <a:r>
              <a:rPr lang="en-US" sz="2800" dirty="0" smtClean="0"/>
              <a:t>Yes, current will flow CCW</a:t>
            </a:r>
            <a:endParaRPr lang="en-US" sz="2800" dirty="0"/>
          </a:p>
          <a:p>
            <a:pPr marL="457200" indent="-457200">
              <a:buFontTx/>
              <a:buAutoNum type="alphaUcPeriod"/>
            </a:pPr>
            <a:r>
              <a:rPr lang="en-US" sz="2800" dirty="0" smtClean="0"/>
              <a:t>No</a:t>
            </a:r>
            <a:endParaRPr lang="en-US" sz="2800" dirty="0"/>
          </a:p>
        </p:txBody>
      </p:sp>
      <p:sp>
        <p:nvSpPr>
          <p:cNvPr id="3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7.26</a:t>
            </a:r>
            <a:endParaRPr lang="en-US" sz="800" dirty="0"/>
          </a:p>
        </p:txBody>
      </p:sp>
    </p:spTree>
    <p:extLst>
      <p:ext uri="{BB962C8B-B14F-4D97-AF65-F5344CB8AC3E}">
        <p14:creationId xmlns:p14="http://schemas.microsoft.com/office/powerpoint/2010/main" val="10661924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6" y="598714"/>
            <a:ext cx="7413702" cy="1908215"/>
          </a:xfrm>
          <a:prstGeom prst="rect">
            <a:avLst/>
          </a:prstGeom>
          <a:noFill/>
        </p:spPr>
        <p:txBody>
          <a:bodyPr wrap="square" rtlCol="0">
            <a:spAutoFit/>
          </a:bodyPr>
          <a:lstStyle/>
          <a:p>
            <a:r>
              <a:rPr lang="en-US" sz="2000" dirty="0" smtClean="0"/>
              <a:t>A loop of wire is near a long straight wire which is carrying a large current I, which is </a:t>
            </a:r>
            <a:r>
              <a:rPr lang="en-US" sz="2000" b="1" i="1" dirty="0" smtClean="0"/>
              <a:t>decreasing</a:t>
            </a:r>
            <a:r>
              <a:rPr lang="en-US" sz="2000" dirty="0" smtClean="0"/>
              <a:t>.  The loop and the straight wire are in the same plane and are positioned as shown.  The current induced in the loop is </a:t>
            </a:r>
          </a:p>
          <a:p>
            <a:r>
              <a:rPr lang="en-US" sz="2000" dirty="0" smtClean="0"/>
              <a:t>A) counter-clockwise		B) clockwise		C) zero.</a:t>
            </a:r>
          </a:p>
          <a:p>
            <a:endParaRPr lang="en-US" dirty="0"/>
          </a:p>
        </p:txBody>
      </p:sp>
      <p:sp>
        <p:nvSpPr>
          <p:cNvPr id="8632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63233" name="Group 1"/>
          <p:cNvGrpSpPr>
            <a:grpSpLocks noChangeAspect="1"/>
          </p:cNvGrpSpPr>
          <p:nvPr/>
        </p:nvGrpSpPr>
        <p:grpSpPr bwMode="auto">
          <a:xfrm>
            <a:off x="1591077" y="2764971"/>
            <a:ext cx="5658756" cy="1741715"/>
            <a:chOff x="2010" y="5507"/>
            <a:chExt cx="7165" cy="2205"/>
          </a:xfrm>
        </p:grpSpPr>
        <p:sp>
          <p:nvSpPr>
            <p:cNvPr id="863240" name="AutoShape 8"/>
            <p:cNvSpPr>
              <a:spLocks noChangeAspect="1" noChangeArrowheads="1" noTextEdit="1"/>
            </p:cNvSpPr>
            <p:nvPr/>
          </p:nvSpPr>
          <p:spPr bwMode="auto">
            <a:xfrm>
              <a:off x="2010" y="5507"/>
              <a:ext cx="6816" cy="220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3239" name="Oval 7"/>
            <p:cNvSpPr>
              <a:spLocks noChangeArrowheads="1"/>
            </p:cNvSpPr>
            <p:nvPr/>
          </p:nvSpPr>
          <p:spPr bwMode="auto">
            <a:xfrm>
              <a:off x="3060" y="6166"/>
              <a:ext cx="1456" cy="1394"/>
            </a:xfrm>
            <a:prstGeom prst="ellipse">
              <a:avLst/>
            </a:prstGeom>
            <a:solidFill>
              <a:srgbClr val="FFFFFF"/>
            </a:solidFill>
            <a:ln w="15875">
              <a:solidFill>
                <a:srgbClr val="000000"/>
              </a:solidFill>
              <a:round/>
              <a:headEnd/>
              <a:tailEnd type="none" w="lg" len="med"/>
            </a:ln>
          </p:spPr>
          <p:txBody>
            <a:bodyPr vert="horz" wrap="square" lIns="91440" tIns="45720" rIns="91440" bIns="45720" numCol="1" anchor="t" anchorCtr="0" compatLnSpc="1">
              <a:prstTxWarp prst="textNoShape">
                <a:avLst/>
              </a:prstTxWarp>
            </a:bodyPr>
            <a:lstStyle/>
            <a:p>
              <a:endParaRPr lang="en-US"/>
            </a:p>
          </p:txBody>
        </p:sp>
        <p:sp>
          <p:nvSpPr>
            <p:cNvPr id="863238" name="Line 6"/>
            <p:cNvSpPr>
              <a:spLocks noChangeShapeType="1"/>
            </p:cNvSpPr>
            <p:nvPr/>
          </p:nvSpPr>
          <p:spPr bwMode="auto">
            <a:xfrm>
              <a:off x="2146" y="5910"/>
              <a:ext cx="5114" cy="0"/>
            </a:xfrm>
            <a:prstGeom prst="line">
              <a:avLst/>
            </a:prstGeom>
            <a:noFill/>
            <a:ln w="25400">
              <a:solidFill>
                <a:srgbClr val="000000"/>
              </a:solidFill>
              <a:round/>
              <a:headEnd/>
              <a:tailEnd type="none" w="lg" len="med"/>
            </a:ln>
          </p:spPr>
          <p:txBody>
            <a:bodyPr vert="horz" wrap="square" lIns="91440" tIns="45720" rIns="91440" bIns="45720" numCol="1" anchor="t" anchorCtr="0" compatLnSpc="1">
              <a:prstTxWarp prst="textNoShape">
                <a:avLst/>
              </a:prstTxWarp>
            </a:bodyPr>
            <a:lstStyle/>
            <a:p>
              <a:endParaRPr lang="en-US"/>
            </a:p>
          </p:txBody>
        </p:sp>
        <p:sp>
          <p:nvSpPr>
            <p:cNvPr id="863237" name="Line 5"/>
            <p:cNvSpPr>
              <a:spLocks noChangeShapeType="1"/>
            </p:cNvSpPr>
            <p:nvPr/>
          </p:nvSpPr>
          <p:spPr bwMode="auto">
            <a:xfrm>
              <a:off x="2550" y="5910"/>
              <a:ext cx="766" cy="0"/>
            </a:xfrm>
            <a:prstGeom prst="line">
              <a:avLst/>
            </a:prstGeom>
            <a:noFill/>
            <a:ln w="9525">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863236" name="Line 4"/>
            <p:cNvSpPr>
              <a:spLocks noChangeShapeType="1"/>
            </p:cNvSpPr>
            <p:nvPr/>
          </p:nvSpPr>
          <p:spPr bwMode="auto">
            <a:xfrm>
              <a:off x="4516" y="5910"/>
              <a:ext cx="840" cy="1"/>
            </a:xfrm>
            <a:prstGeom prst="line">
              <a:avLst/>
            </a:prstGeom>
            <a:noFill/>
            <a:ln w="9525">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863235" name="Text Box 3"/>
            <p:cNvSpPr txBox="1">
              <a:spLocks noChangeArrowheads="1"/>
            </p:cNvSpPr>
            <p:nvPr/>
          </p:nvSpPr>
          <p:spPr bwMode="auto">
            <a:xfrm>
              <a:off x="5436" y="5507"/>
              <a:ext cx="3739" cy="37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to the right, but decreasing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3234" name="Text Box 2"/>
            <p:cNvSpPr txBox="1">
              <a:spLocks noChangeArrowheads="1"/>
            </p:cNvSpPr>
            <p:nvPr/>
          </p:nvSpPr>
          <p:spPr bwMode="auto">
            <a:xfrm>
              <a:off x="4506" y="7337"/>
              <a:ext cx="930" cy="37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loop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7.28</a:t>
            </a:r>
            <a:endParaRPr lang="en-US" sz="800" dirty="0"/>
          </a:p>
        </p:txBody>
      </p:sp>
    </p:spTree>
    <p:extLst>
      <p:ext uri="{BB962C8B-B14F-4D97-AF65-F5344CB8AC3E}">
        <p14:creationId xmlns:p14="http://schemas.microsoft.com/office/powerpoint/2010/main" val="4307262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867" name="Rectangle 1026"/>
          <p:cNvSpPr>
            <a:spLocks noGrp="1"/>
          </p:cNvSpPr>
          <p:nvPr>
            <p:ph type="title" idx="4294967295"/>
          </p:nvPr>
        </p:nvSpPr>
        <p:spPr>
          <a:xfrm>
            <a:off x="0" y="371475"/>
            <a:ext cx="9144000" cy="2347913"/>
          </a:xfrm>
        </p:spPr>
        <p:txBody>
          <a:bodyPr>
            <a:normAutofit/>
          </a:bodyPr>
          <a:lstStyle/>
          <a:p>
            <a:pPr algn="l"/>
            <a:r>
              <a:rPr lang="en-US" sz="2400" dirty="0" smtClean="0">
                <a:latin typeface="Arial" charset="0"/>
                <a:ea typeface="Arial" charset="0"/>
                <a:cs typeface="Arial" charset="0"/>
              </a:rPr>
              <a:t>The current in an infinite solenoid with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inside is increasing so that the magnitude B is increasing with time as 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 small circular loop of radius r is placed NON-coaxially inside the solenoid as shown. What is the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small loop? </a:t>
            </a:r>
            <a:br>
              <a:rPr lang="en-US" sz="2400" dirty="0" smtClean="0">
                <a:latin typeface="Arial" charset="0"/>
                <a:ea typeface="Arial" charset="0"/>
                <a:cs typeface="Arial" charset="0"/>
              </a:rPr>
            </a:br>
            <a:r>
              <a:rPr lang="en-US" sz="2400" dirty="0" smtClean="0">
                <a:latin typeface="Arial" charset="0"/>
                <a:ea typeface="Arial" charset="0"/>
                <a:cs typeface="Arial" charset="0"/>
              </a:rPr>
              <a:t>(Assume </a:t>
            </a:r>
            <a:r>
              <a:rPr lang="en-US" sz="2400" u="sng" dirty="0" smtClean="0">
                <a:latin typeface="Arial" charset="0"/>
                <a:ea typeface="Arial" charset="0"/>
                <a:cs typeface="Arial" charset="0"/>
              </a:rPr>
              <a:t>CW</a:t>
            </a:r>
            <a:r>
              <a:rPr lang="en-US" sz="2400" dirty="0" smtClean="0">
                <a:latin typeface="Arial" charset="0"/>
                <a:ea typeface="Arial" charset="0"/>
                <a:cs typeface="Arial" charset="0"/>
              </a:rPr>
              <a:t> is the direction of d</a:t>
            </a:r>
            <a:r>
              <a:rPr lang="en-US" sz="2400" b="1" dirty="0" smtClean="0">
                <a:latin typeface="Arial" charset="0"/>
                <a:ea typeface="Arial" charset="0"/>
                <a:cs typeface="Arial" charset="0"/>
              </a:rPr>
              <a:t>l</a:t>
            </a:r>
            <a:r>
              <a:rPr lang="en-US" sz="2400" dirty="0" smtClean="0">
                <a:latin typeface="Arial" charset="0"/>
                <a:ea typeface="Arial" charset="0"/>
                <a:cs typeface="Arial" charset="0"/>
              </a:rPr>
              <a:t> in the EMF loop integration)</a:t>
            </a:r>
          </a:p>
        </p:txBody>
      </p:sp>
      <p:sp>
        <p:nvSpPr>
          <p:cNvPr id="36868"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3981450" y="4017963"/>
            <a:ext cx="1042988"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875"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36872" name="TextBox 3"/>
          <p:cNvSpPr txBox="1">
            <a:spLocks noChangeArrowheads="1"/>
          </p:cNvSpPr>
          <p:nvPr/>
        </p:nvSpPr>
        <p:spPr bwMode="auto">
          <a:xfrm>
            <a:off x="222250" y="486568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7.29</a:t>
            </a:r>
            <a:endParaRPr lang="en-US" sz="800" dirty="0"/>
          </a:p>
        </p:txBody>
      </p:sp>
    </p:spTree>
    <p:extLst>
      <p:ext uri="{BB962C8B-B14F-4D97-AF65-F5344CB8AC3E}">
        <p14:creationId xmlns:p14="http://schemas.microsoft.com/office/powerpoint/2010/main" val="2897058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43011" name="Rectangle 1026"/>
          <p:cNvSpPr>
            <a:spLocks noGrp="1"/>
          </p:cNvSpPr>
          <p:nvPr>
            <p:ph type="title" idx="4294967295"/>
          </p:nvPr>
        </p:nvSpPr>
        <p:spPr>
          <a:xfrm>
            <a:off x="0" y="0"/>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outside the solenoid as shown.  What is the emf around the small loop? (Assume CW is the positive direction of current flow).</a:t>
            </a:r>
          </a:p>
        </p:txBody>
      </p:sp>
      <p:sp>
        <p:nvSpPr>
          <p:cNvPr id="43012" name="TextBox 3"/>
          <p:cNvSpPr txBox="1">
            <a:spLocks noChangeArrowheads="1"/>
          </p:cNvSpPr>
          <p:nvPr/>
        </p:nvSpPr>
        <p:spPr bwMode="auto">
          <a:xfrm>
            <a:off x="222250" y="470693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43013"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1570038" y="2924175"/>
            <a:ext cx="1041400" cy="1017588"/>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6002" y="4103296"/>
              <a:ext cx="386093"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3019"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7.30</a:t>
            </a:r>
            <a:endParaRPr lang="en-US" sz="800" dirty="0"/>
          </a:p>
        </p:txBody>
      </p:sp>
    </p:spTree>
    <p:extLst>
      <p:ext uri="{BB962C8B-B14F-4D97-AF65-F5344CB8AC3E}">
        <p14:creationId xmlns:p14="http://schemas.microsoft.com/office/powerpoint/2010/main" val="3285572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5414"/>
            <a:ext cx="7772400" cy="1470025"/>
          </a:xfrm>
        </p:spPr>
        <p:txBody>
          <a:bodyPr>
            <a:normAutofit fontScale="90000"/>
          </a:bodyPr>
          <a:lstStyle/>
          <a:p>
            <a:r>
              <a:rPr lang="en-US" dirty="0" smtClean="0"/>
              <a:t>In the interior of a metal in static equilibrium the charge density </a:t>
            </a:r>
            <a:r>
              <a:rPr lang="en-US" dirty="0" err="1" smtClean="0"/>
              <a:t>ρ</a:t>
            </a:r>
            <a:r>
              <a:rPr lang="en-US" dirty="0" smtClean="0"/>
              <a:t> is:</a:t>
            </a:r>
            <a:endParaRPr lang="en-US" dirty="0"/>
          </a:p>
        </p:txBody>
      </p:sp>
      <p:sp>
        <p:nvSpPr>
          <p:cNvPr id="3" name="Subtitle 2"/>
          <p:cNvSpPr>
            <a:spLocks noGrp="1"/>
          </p:cNvSpPr>
          <p:nvPr>
            <p:ph type="subTitle" idx="1"/>
          </p:nvPr>
        </p:nvSpPr>
        <p:spPr>
          <a:xfrm>
            <a:off x="1371600" y="2841171"/>
            <a:ext cx="6400800" cy="2797629"/>
          </a:xfrm>
        </p:spPr>
        <p:txBody>
          <a:bodyPr>
            <a:normAutofit lnSpcReduction="10000"/>
          </a:bodyPr>
          <a:lstStyle/>
          <a:p>
            <a:pPr marL="742950" indent="-742950" algn="l">
              <a:buAutoNum type="alphaUcParenR"/>
            </a:pPr>
            <a:r>
              <a:rPr lang="en-US" sz="3600" dirty="0" smtClean="0">
                <a:solidFill>
                  <a:schemeClr val="tx1"/>
                </a:solidFill>
              </a:rPr>
              <a:t>zero always</a:t>
            </a:r>
          </a:p>
          <a:p>
            <a:pPr marL="742950" indent="-742950" algn="l">
              <a:buAutoNum type="alphaUcParenR"/>
            </a:pPr>
            <a:r>
              <a:rPr lang="en-US" sz="3600" dirty="0" smtClean="0">
                <a:solidFill>
                  <a:schemeClr val="tx1"/>
                </a:solidFill>
              </a:rPr>
              <a:t>never zero.</a:t>
            </a:r>
          </a:p>
          <a:p>
            <a:pPr marL="742950" indent="-742950" algn="l">
              <a:buAutoNum type="alphaUcParenR"/>
            </a:pPr>
            <a:r>
              <a:rPr lang="en-US" sz="3600" dirty="0" smtClean="0">
                <a:solidFill>
                  <a:schemeClr val="tx1"/>
                </a:solidFill>
              </a:rPr>
              <a:t>sometimes zero, sometime non-zero, depending on the conditions.</a:t>
            </a:r>
            <a:endParaRPr lang="en-US" sz="3600" dirty="0">
              <a:solidFill>
                <a:schemeClr val="tx1"/>
              </a:solidFill>
            </a:endParaRPr>
          </a:p>
        </p:txBody>
      </p:sp>
      <p:sp>
        <p:nvSpPr>
          <p:cNvPr id="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7.2</a:t>
            </a:r>
            <a:endParaRPr lang="en-US" sz="800" dirty="0"/>
          </a:p>
        </p:txBody>
      </p:sp>
    </p:spTree>
    <p:extLst>
      <p:ext uri="{BB962C8B-B14F-4D97-AF65-F5344CB8AC3E}">
        <p14:creationId xmlns:p14="http://schemas.microsoft.com/office/powerpoint/2010/main" val="29212048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47108" name="Rectangle 1026"/>
          <p:cNvSpPr>
            <a:spLocks noGrp="1"/>
          </p:cNvSpPr>
          <p:nvPr>
            <p:ph type="title" idx="4294967295"/>
          </p:nvPr>
        </p:nvSpPr>
        <p:spPr>
          <a:xfrm>
            <a:off x="0" y="563563"/>
            <a:ext cx="9144000" cy="1341437"/>
          </a:xfrm>
        </p:spPr>
        <p:txBody>
          <a:bodyPr>
            <a:normAutofit fontScale="90000"/>
          </a:bodyPr>
          <a:lstStyle/>
          <a:p>
            <a:pPr algn="l"/>
            <a:r>
              <a:rPr lang="en-US" sz="2400" dirty="0" smtClean="0">
                <a:latin typeface="Arial" charset="0"/>
                <a:ea typeface="Arial" charset="0"/>
                <a:cs typeface="Arial" charset="0"/>
              </a:rPr>
              <a:t>The current in an infinite solenoid of radius R with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inside is increasing so that the magnitude B in increasing with time as 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a:t>
            </a:r>
            <a:r>
              <a:rPr lang="en-US" sz="2400" dirty="0" smtClean="0">
                <a:solidFill>
                  <a:srgbClr val="0000FF"/>
                </a:solidFill>
                <a:latin typeface="Arial" charset="0"/>
                <a:ea typeface="Arial" charset="0"/>
                <a:cs typeface="Arial" charset="0"/>
              </a:rPr>
              <a:t>.  If I calculate V along path 1 and path 2 between points A and B, do I get the same answer?</a:t>
            </a:r>
            <a:endParaRPr lang="en-US" sz="2400" b="1" dirty="0" smtClean="0">
              <a:solidFill>
                <a:srgbClr val="0000FF"/>
              </a:solidFill>
              <a:latin typeface="Arial" charset="0"/>
              <a:ea typeface="Arial" charset="0"/>
              <a:cs typeface="Arial" charset="0"/>
            </a:endParaRPr>
          </a:p>
        </p:txBody>
      </p:sp>
      <p:sp>
        <p:nvSpPr>
          <p:cNvPr id="47109" name="TextBox 3"/>
          <p:cNvSpPr txBox="1">
            <a:spLocks noChangeArrowheads="1"/>
          </p:cNvSpPr>
          <p:nvPr/>
        </p:nvSpPr>
        <p:spPr bwMode="auto">
          <a:xfrm>
            <a:off x="0" y="5465763"/>
            <a:ext cx="6284913" cy="1200150"/>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Yes</a:t>
            </a:r>
            <a:endParaRPr lang="en-US" sz="2400" baseline="30000"/>
          </a:p>
          <a:p>
            <a:pPr marL="457200" indent="-457200">
              <a:buFontTx/>
              <a:buAutoNum type="alphaUcPeriod"/>
            </a:pPr>
            <a:r>
              <a:rPr lang="en-US" sz="2400"/>
              <a:t>No</a:t>
            </a:r>
          </a:p>
          <a:p>
            <a:pPr marL="457200" indent="-457200">
              <a:buFontTx/>
              <a:buAutoNum type="alphaUcPeriod"/>
            </a:pPr>
            <a:r>
              <a:rPr lang="en-US" sz="2400"/>
              <a:t>Need more information</a:t>
            </a:r>
            <a:endParaRPr lang="en-US" sz="2400" baseline="30000"/>
          </a:p>
        </p:txBody>
      </p:sp>
      <p:sp>
        <p:nvSpPr>
          <p:cNvPr id="47110"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cxnSp>
        <p:nvCxnSpPr>
          <p:cNvPr id="14" name="Straight Arrow Connector 13"/>
          <p:cNvCxnSpPr/>
          <p:nvPr/>
        </p:nvCxnSpPr>
        <p:spPr>
          <a:xfrm>
            <a:off x="5216525" y="4457700"/>
            <a:ext cx="969963" cy="914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114" name="TextBox 54"/>
          <p:cNvSpPr txBox="1">
            <a:spLocks noChangeArrowheads="1"/>
          </p:cNvSpPr>
          <p:nvPr/>
        </p:nvSpPr>
        <p:spPr bwMode="auto">
          <a:xfrm>
            <a:off x="5454650" y="4865688"/>
            <a:ext cx="371475" cy="369887"/>
          </a:xfrm>
          <a:prstGeom prst="rect">
            <a:avLst/>
          </a:prstGeom>
          <a:solidFill>
            <a:srgbClr val="C0504D">
              <a:alpha val="0"/>
            </a:srgbClr>
          </a:solidFill>
          <a:ln w="9525">
            <a:noFill/>
            <a:miter lim="800000"/>
            <a:headEnd/>
            <a:tailEnd/>
          </a:ln>
        </p:spPr>
        <p:txBody>
          <a:bodyPr>
            <a:prstTxWarp prst="textNoShape">
              <a:avLst/>
            </a:prstTxWarp>
            <a:spAutoFit/>
          </a:bodyPr>
          <a:lstStyle/>
          <a:p>
            <a:r>
              <a:rPr lang="en-US"/>
              <a:t>R</a:t>
            </a:r>
          </a:p>
        </p:txBody>
      </p:sp>
      <p:graphicFrame>
        <p:nvGraphicFramePr>
          <p:cNvPr id="47106" name="Object 2"/>
          <p:cNvGraphicFramePr>
            <a:graphicFrameLocks noChangeAspect="1"/>
          </p:cNvGraphicFramePr>
          <p:nvPr/>
        </p:nvGraphicFramePr>
        <p:xfrm>
          <a:off x="5826125" y="1774825"/>
          <a:ext cx="2189163" cy="1216202"/>
        </p:xfrm>
        <a:graphic>
          <a:graphicData uri="http://schemas.openxmlformats.org/presentationml/2006/ole">
            <mc:AlternateContent xmlns:mc="http://schemas.openxmlformats.org/markup-compatibility/2006">
              <mc:Choice xmlns:v="urn:schemas-microsoft-com:vml" Requires="v">
                <p:oleObj spid="_x0000_s20507" name="Equation" r:id="rId4" imgW="800100" imgH="444500" progId="Equation.3">
                  <p:embed/>
                </p:oleObj>
              </mc:Choice>
              <mc:Fallback>
                <p:oleObj name="Equation" r:id="rId4" imgW="800100" imgH="4445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25" y="1774825"/>
                        <a:ext cx="2189163" cy="1216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3352800" y="2790825"/>
            <a:ext cx="152400" cy="1206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2362200" y="4337050"/>
            <a:ext cx="152400" cy="1206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p:cNvSpPr/>
          <p:nvPr/>
        </p:nvSpPr>
        <p:spPr>
          <a:xfrm>
            <a:off x="2278063" y="2709863"/>
            <a:ext cx="1163637" cy="1658937"/>
          </a:xfrm>
          <a:custGeom>
            <a:avLst/>
            <a:gdLst>
              <a:gd name="connsiteX0" fmla="*/ 148167 w 1164167"/>
              <a:gd name="connsiteY0" fmla="*/ 1659467 h 1659467"/>
              <a:gd name="connsiteX1" fmla="*/ 21167 w 1164167"/>
              <a:gd name="connsiteY1" fmla="*/ 1405467 h 1659467"/>
              <a:gd name="connsiteX2" fmla="*/ 33867 w 1164167"/>
              <a:gd name="connsiteY2" fmla="*/ 1151467 h 1659467"/>
              <a:gd name="connsiteX3" fmla="*/ 224367 w 1164167"/>
              <a:gd name="connsiteY3" fmla="*/ 1024467 h 1659467"/>
              <a:gd name="connsiteX4" fmla="*/ 414867 w 1164167"/>
              <a:gd name="connsiteY4" fmla="*/ 948267 h 1659467"/>
              <a:gd name="connsiteX5" fmla="*/ 287867 w 1164167"/>
              <a:gd name="connsiteY5" fmla="*/ 186267 h 1659467"/>
              <a:gd name="connsiteX6" fmla="*/ 554567 w 1164167"/>
              <a:gd name="connsiteY6" fmla="*/ 8467 h 1659467"/>
              <a:gd name="connsiteX7" fmla="*/ 1164167 w 1164167"/>
              <a:gd name="connsiteY7" fmla="*/ 135467 h 16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167" h="1659467">
                <a:moveTo>
                  <a:pt x="148167" y="1659467"/>
                </a:moveTo>
                <a:cubicBezTo>
                  <a:pt x="94192" y="1574800"/>
                  <a:pt x="40217" y="1490134"/>
                  <a:pt x="21167" y="1405467"/>
                </a:cubicBezTo>
                <a:cubicBezTo>
                  <a:pt x="2117" y="1320800"/>
                  <a:pt x="0" y="1214967"/>
                  <a:pt x="33867" y="1151467"/>
                </a:cubicBezTo>
                <a:cubicBezTo>
                  <a:pt x="67734" y="1087967"/>
                  <a:pt x="160867" y="1058334"/>
                  <a:pt x="224367" y="1024467"/>
                </a:cubicBezTo>
                <a:cubicBezTo>
                  <a:pt x="287867" y="990600"/>
                  <a:pt x="404284" y="1087967"/>
                  <a:pt x="414867" y="948267"/>
                </a:cubicBezTo>
                <a:cubicBezTo>
                  <a:pt x="425450" y="808567"/>
                  <a:pt x="264584" y="342900"/>
                  <a:pt x="287867" y="186267"/>
                </a:cubicBezTo>
                <a:cubicBezTo>
                  <a:pt x="311150" y="29634"/>
                  <a:pt x="408517" y="16934"/>
                  <a:pt x="554567" y="8467"/>
                </a:cubicBezTo>
                <a:cubicBezTo>
                  <a:pt x="700617" y="0"/>
                  <a:pt x="1164167" y="135467"/>
                  <a:pt x="1164167" y="1354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Freeform 21"/>
          <p:cNvSpPr/>
          <p:nvPr/>
        </p:nvSpPr>
        <p:spPr>
          <a:xfrm>
            <a:off x="2438400" y="2643188"/>
            <a:ext cx="4849813" cy="3578225"/>
          </a:xfrm>
          <a:custGeom>
            <a:avLst/>
            <a:gdLst>
              <a:gd name="connsiteX0" fmla="*/ 0 w 4849283"/>
              <a:gd name="connsiteY0" fmla="*/ 1750483 h 3577166"/>
              <a:gd name="connsiteX1" fmla="*/ 355600 w 4849283"/>
              <a:gd name="connsiteY1" fmla="*/ 2220383 h 3577166"/>
              <a:gd name="connsiteX2" fmla="*/ 787400 w 4849283"/>
              <a:gd name="connsiteY2" fmla="*/ 3033183 h 3577166"/>
              <a:gd name="connsiteX3" fmla="*/ 1612900 w 4849283"/>
              <a:gd name="connsiteY3" fmla="*/ 3426883 h 3577166"/>
              <a:gd name="connsiteX4" fmla="*/ 2705100 w 4849283"/>
              <a:gd name="connsiteY4" fmla="*/ 3541183 h 3577166"/>
              <a:gd name="connsiteX5" fmla="*/ 3962400 w 4849283"/>
              <a:gd name="connsiteY5" fmla="*/ 3414183 h 3577166"/>
              <a:gd name="connsiteX6" fmla="*/ 4330700 w 4849283"/>
              <a:gd name="connsiteY6" fmla="*/ 2563283 h 3577166"/>
              <a:gd name="connsiteX7" fmla="*/ 4762500 w 4849283"/>
              <a:gd name="connsiteY7" fmla="*/ 1140883 h 3577166"/>
              <a:gd name="connsiteX8" fmla="*/ 3810000 w 4849283"/>
              <a:gd name="connsiteY8" fmla="*/ 467783 h 3577166"/>
              <a:gd name="connsiteX9" fmla="*/ 2489200 w 4849283"/>
              <a:gd name="connsiteY9" fmla="*/ 48683 h 3577166"/>
              <a:gd name="connsiteX10" fmla="*/ 1473200 w 4849283"/>
              <a:gd name="connsiteY10" fmla="*/ 759883 h 3577166"/>
              <a:gd name="connsiteX11" fmla="*/ 1054100 w 4849283"/>
              <a:gd name="connsiteY11" fmla="*/ 632883 h 3577166"/>
              <a:gd name="connsiteX12" fmla="*/ 990600 w 4849283"/>
              <a:gd name="connsiteY12" fmla="*/ 201083 h 35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9283" h="3577166">
                <a:moveTo>
                  <a:pt x="0" y="1750483"/>
                </a:moveTo>
                <a:cubicBezTo>
                  <a:pt x="112183" y="1878541"/>
                  <a:pt x="224367" y="2006600"/>
                  <a:pt x="355600" y="2220383"/>
                </a:cubicBezTo>
                <a:cubicBezTo>
                  <a:pt x="486833" y="2434166"/>
                  <a:pt x="577850" y="2832100"/>
                  <a:pt x="787400" y="3033183"/>
                </a:cubicBezTo>
                <a:cubicBezTo>
                  <a:pt x="996950" y="3234266"/>
                  <a:pt x="1293283" y="3342216"/>
                  <a:pt x="1612900" y="3426883"/>
                </a:cubicBezTo>
                <a:cubicBezTo>
                  <a:pt x="1932517" y="3511550"/>
                  <a:pt x="2313517" y="3543300"/>
                  <a:pt x="2705100" y="3541183"/>
                </a:cubicBezTo>
                <a:cubicBezTo>
                  <a:pt x="3096683" y="3539066"/>
                  <a:pt x="3691467" y="3577166"/>
                  <a:pt x="3962400" y="3414183"/>
                </a:cubicBezTo>
                <a:cubicBezTo>
                  <a:pt x="4233333" y="3251200"/>
                  <a:pt x="4197350" y="2942166"/>
                  <a:pt x="4330700" y="2563283"/>
                </a:cubicBezTo>
                <a:cubicBezTo>
                  <a:pt x="4464050" y="2184400"/>
                  <a:pt x="4849283" y="1490133"/>
                  <a:pt x="4762500" y="1140883"/>
                </a:cubicBezTo>
                <a:cubicBezTo>
                  <a:pt x="4675717" y="791633"/>
                  <a:pt x="4188883" y="649816"/>
                  <a:pt x="3810000" y="467783"/>
                </a:cubicBezTo>
                <a:cubicBezTo>
                  <a:pt x="3431117" y="285750"/>
                  <a:pt x="2878667" y="0"/>
                  <a:pt x="2489200" y="48683"/>
                </a:cubicBezTo>
                <a:cubicBezTo>
                  <a:pt x="2099733" y="97366"/>
                  <a:pt x="1712383" y="662516"/>
                  <a:pt x="1473200" y="759883"/>
                </a:cubicBezTo>
                <a:cubicBezTo>
                  <a:pt x="1234017" y="857250"/>
                  <a:pt x="1134533" y="726016"/>
                  <a:pt x="1054100" y="632883"/>
                </a:cubicBezTo>
                <a:cubicBezTo>
                  <a:pt x="973667" y="539750"/>
                  <a:pt x="982133" y="370416"/>
                  <a:pt x="990600" y="20108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7119" name="TextBox 22"/>
          <p:cNvSpPr txBox="1">
            <a:spLocks noChangeArrowheads="1"/>
          </p:cNvSpPr>
          <p:nvPr/>
        </p:nvSpPr>
        <p:spPr bwMode="auto">
          <a:xfrm>
            <a:off x="2514600" y="4087813"/>
            <a:ext cx="350838" cy="369887"/>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47120" name="TextBox 23"/>
          <p:cNvSpPr txBox="1">
            <a:spLocks noChangeArrowheads="1"/>
          </p:cNvSpPr>
          <p:nvPr/>
        </p:nvSpPr>
        <p:spPr bwMode="auto">
          <a:xfrm>
            <a:off x="3505200" y="2606675"/>
            <a:ext cx="338138" cy="3683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47121" name="TextBox 24"/>
          <p:cNvSpPr txBox="1">
            <a:spLocks noChangeArrowheads="1"/>
          </p:cNvSpPr>
          <p:nvPr/>
        </p:nvSpPr>
        <p:spPr bwMode="auto">
          <a:xfrm>
            <a:off x="1662113" y="3325813"/>
            <a:ext cx="852487" cy="369887"/>
          </a:xfrm>
          <a:prstGeom prst="rect">
            <a:avLst/>
          </a:prstGeom>
          <a:noFill/>
          <a:ln w="9525">
            <a:noFill/>
            <a:miter lim="800000"/>
            <a:headEnd/>
            <a:tailEnd/>
          </a:ln>
        </p:spPr>
        <p:txBody>
          <a:bodyPr wrap="none">
            <a:prstTxWarp prst="textNoShape">
              <a:avLst/>
            </a:prstTxWarp>
            <a:spAutoFit/>
          </a:bodyPr>
          <a:lstStyle/>
          <a:p>
            <a:r>
              <a:rPr lang="en-US"/>
              <a:t>Path 1</a:t>
            </a:r>
          </a:p>
        </p:txBody>
      </p:sp>
      <p:sp>
        <p:nvSpPr>
          <p:cNvPr id="47122" name="TextBox 26"/>
          <p:cNvSpPr txBox="1">
            <a:spLocks noChangeArrowheads="1"/>
          </p:cNvSpPr>
          <p:nvPr/>
        </p:nvSpPr>
        <p:spPr bwMode="auto">
          <a:xfrm>
            <a:off x="7288213" y="4273550"/>
            <a:ext cx="850900" cy="368300"/>
          </a:xfrm>
          <a:prstGeom prst="rect">
            <a:avLst/>
          </a:prstGeom>
          <a:noFill/>
          <a:ln w="9525">
            <a:noFill/>
            <a:miter lim="800000"/>
            <a:headEnd/>
            <a:tailEnd/>
          </a:ln>
        </p:spPr>
        <p:txBody>
          <a:bodyPr wrap="none">
            <a:prstTxWarp prst="textNoShape">
              <a:avLst/>
            </a:prstTxWarp>
            <a:spAutoFit/>
          </a:bodyPr>
          <a:lstStyle/>
          <a:p>
            <a:r>
              <a:rPr lang="en-US"/>
              <a:t>Path 2</a:t>
            </a:r>
          </a:p>
        </p:txBody>
      </p:sp>
      <p:sp>
        <p:nvSpPr>
          <p:cNvPr id="2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7.31</a:t>
            </a:r>
            <a:endParaRPr lang="en-US" sz="800" dirty="0"/>
          </a:p>
        </p:txBody>
      </p:sp>
    </p:spTree>
    <p:extLst>
      <p:ext uri="{BB962C8B-B14F-4D97-AF65-F5344CB8AC3E}">
        <p14:creationId xmlns:p14="http://schemas.microsoft.com/office/powerpoint/2010/main" val="30036139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2771" name="Rectangle 1026"/>
          <p:cNvSpPr>
            <a:spLocks noGrp="1"/>
          </p:cNvSpPr>
          <p:nvPr>
            <p:ph type="title" idx="4294967295"/>
          </p:nvPr>
        </p:nvSpPr>
        <p:spPr>
          <a:xfrm>
            <a:off x="0" y="574675"/>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coaxially inside the solenoid as shown.  Without calculating anything,</a:t>
            </a:r>
            <a:br>
              <a:rPr lang="en-US" sz="2400" smtClean="0">
                <a:latin typeface="Arial" charset="0"/>
                <a:ea typeface="Arial" charset="0"/>
                <a:cs typeface="Arial" charset="0"/>
              </a:rPr>
            </a:br>
            <a:r>
              <a:rPr lang="en-US" sz="2400" smtClean="0">
                <a:latin typeface="Arial" charset="0"/>
                <a:ea typeface="Arial" charset="0"/>
                <a:cs typeface="Arial" charset="0"/>
              </a:rPr>
              <a:t>determine the direction of the field </a:t>
            </a:r>
            <a:r>
              <a:rPr lang="en-US" sz="2400" b="1" smtClean="0">
                <a:latin typeface="Arial" charset="0"/>
                <a:ea typeface="Arial" charset="0"/>
                <a:cs typeface="Arial" charset="0"/>
              </a:rPr>
              <a:t>B</a:t>
            </a:r>
            <a:r>
              <a:rPr lang="en-US" sz="2400" b="1" baseline="-25000" smtClean="0">
                <a:latin typeface="Arial" charset="0"/>
                <a:ea typeface="Arial" charset="0"/>
                <a:cs typeface="Arial" charset="0"/>
              </a:rPr>
              <a:t>ind</a:t>
            </a:r>
            <a:r>
              <a:rPr lang="en-US" sz="2400" b="1" smtClean="0">
                <a:latin typeface="Arial" charset="0"/>
                <a:ea typeface="Arial" charset="0"/>
                <a:cs typeface="Arial" charset="0"/>
              </a:rPr>
              <a:t> </a:t>
            </a:r>
            <a:r>
              <a:rPr lang="en-US" sz="2400" smtClean="0">
                <a:latin typeface="Arial" charset="0"/>
                <a:ea typeface="Arial" charset="0"/>
                <a:cs typeface="Arial" charset="0"/>
              </a:rPr>
              <a:t>created by the induced current in the loop, in the plane region inside the loop?</a:t>
            </a:r>
          </a:p>
        </p:txBody>
      </p:sp>
      <p:sp>
        <p:nvSpPr>
          <p:cNvPr id="32772"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Into the screen</a:t>
            </a:r>
          </a:p>
          <a:p>
            <a:pPr marL="457200" indent="-457200">
              <a:buFontTx/>
              <a:buAutoNum type="alphaUcPeriod"/>
            </a:pPr>
            <a:r>
              <a:rPr lang="en-US" sz="2400"/>
              <a:t>Out of the screen</a:t>
            </a:r>
          </a:p>
          <a:p>
            <a:pPr marL="457200" indent="-457200">
              <a:buFontTx/>
              <a:buAutoNum type="alphaUcPeriod"/>
            </a:pPr>
            <a:r>
              <a:rPr lang="en-US" sz="2400"/>
              <a:t>CW</a:t>
            </a:r>
            <a:endParaRPr lang="en-US" sz="2400" baseline="-25000"/>
          </a:p>
          <a:p>
            <a:pPr marL="457200" indent="-457200">
              <a:buFontTx/>
              <a:buAutoNum type="alphaUcPeriod"/>
            </a:pPr>
            <a:r>
              <a:rPr lang="en-US" sz="2400"/>
              <a:t>CCW</a:t>
            </a:r>
            <a:endParaRPr lang="en-US" sz="2400" baseline="-25000"/>
          </a:p>
          <a:p>
            <a:pPr marL="457200" indent="-457200">
              <a:buFontTx/>
              <a:buAutoNum type="alphaUcPeriod"/>
            </a:pPr>
            <a:r>
              <a:rPr lang="en-US" sz="2400"/>
              <a:t>Not enough information</a:t>
            </a:r>
          </a:p>
        </p:txBody>
      </p:sp>
      <p:sp>
        <p:nvSpPr>
          <p:cNvPr id="32773"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4672013" y="3954463"/>
            <a:ext cx="1042987"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779"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7.32</a:t>
            </a:r>
            <a:endParaRPr lang="en-US" sz="800" dirty="0"/>
          </a:p>
        </p:txBody>
      </p:sp>
    </p:spTree>
    <p:extLst>
      <p:ext uri="{BB962C8B-B14F-4D97-AF65-F5344CB8AC3E}">
        <p14:creationId xmlns:p14="http://schemas.microsoft.com/office/powerpoint/2010/main" val="870178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Faraday found that EMF is proportional to the negative time rate of change of B. To make an equality, the </a:t>
            </a:r>
            <a:r>
              <a:rPr lang="en-US" sz="3200">
                <a:solidFill>
                  <a:srgbClr val="0070C0"/>
                </a:solidFill>
                <a:latin typeface="Times New Roman" charset="0"/>
                <a:ea typeface="Times New Roman" charset="0"/>
                <a:cs typeface="Times New Roman" charset="0"/>
              </a:rPr>
              <a:t>proportionality factor </a:t>
            </a:r>
            <a:r>
              <a:rPr lang="en-US" sz="3200">
                <a:latin typeface="Times New Roman" charset="0"/>
                <a:ea typeface="Times New Roman" charset="0"/>
                <a:cs typeface="Times New Roman" charset="0"/>
              </a:rPr>
              <a:t>has units of:</a:t>
            </a:r>
          </a:p>
        </p:txBody>
      </p:sp>
      <p:sp>
        <p:nvSpPr>
          <p:cNvPr id="3" name="Subtitle 2"/>
          <p:cNvSpPr>
            <a:spLocks noGrp="1"/>
          </p:cNvSpPr>
          <p:nvPr>
            <p:ph type="subTitle" idx="1"/>
          </p:nvPr>
        </p:nvSpPr>
        <p:spPr>
          <a:xfrm>
            <a:off x="3124200" y="3124200"/>
            <a:ext cx="2895600" cy="2590800"/>
          </a:xfrm>
        </p:spPr>
        <p:txBody>
          <a:bodyPr>
            <a:normAutofit/>
          </a:bodyPr>
          <a:lstStyle/>
          <a:p>
            <a:pPr marL="514350" indent="-514350" algn="l" eaLnBrk="1" hangingPunct="1">
              <a:lnSpc>
                <a:spcPct val="80000"/>
              </a:lnSpc>
              <a:buFont typeface="Arial" charset="0"/>
              <a:buAutoNum type="alphaUcParenR"/>
            </a:pPr>
            <a:r>
              <a:rPr lang="en-US" sz="3400">
                <a:solidFill>
                  <a:schemeClr val="tx1"/>
                </a:solidFill>
              </a:rPr>
              <a:t>meters</a:t>
            </a:r>
          </a:p>
          <a:p>
            <a:pPr marL="514350" indent="-514350" algn="l" eaLnBrk="1" hangingPunct="1">
              <a:lnSpc>
                <a:spcPct val="80000"/>
              </a:lnSpc>
              <a:buFont typeface="Arial" charset="0"/>
              <a:buAutoNum type="alphaUcParenR"/>
            </a:pPr>
            <a:r>
              <a:rPr lang="en-US" sz="3400">
                <a:solidFill>
                  <a:schemeClr val="tx1"/>
                </a:solidFill>
              </a:rPr>
              <a:t>m/sec</a:t>
            </a:r>
          </a:p>
          <a:p>
            <a:pPr marL="514350" indent="-514350" algn="l" eaLnBrk="1" hangingPunct="1">
              <a:lnSpc>
                <a:spcPct val="80000"/>
              </a:lnSpc>
              <a:buFont typeface="Arial" charset="0"/>
              <a:buAutoNum type="alphaUcParenR"/>
            </a:pPr>
            <a:r>
              <a:rPr lang="en-US" sz="3400">
                <a:solidFill>
                  <a:schemeClr val="tx1"/>
                </a:solidFill>
              </a:rPr>
              <a:t>sec/m</a:t>
            </a:r>
            <a:r>
              <a:rPr lang="en-US" sz="3400" baseline="30000">
                <a:solidFill>
                  <a:schemeClr val="tx1"/>
                </a:solidFill>
              </a:rPr>
              <a:t>2</a:t>
            </a:r>
          </a:p>
          <a:p>
            <a:pPr marL="514350" indent="-514350" algn="l" eaLnBrk="1" hangingPunct="1">
              <a:lnSpc>
                <a:spcPct val="80000"/>
              </a:lnSpc>
              <a:buFont typeface="Arial" charset="0"/>
              <a:buAutoNum type="alphaUcParenR"/>
            </a:pPr>
            <a:r>
              <a:rPr lang="en-US" sz="3400">
                <a:solidFill>
                  <a:schemeClr val="tx1"/>
                </a:solidFill>
              </a:rPr>
              <a:t>m</a:t>
            </a:r>
            <a:r>
              <a:rPr lang="en-US" sz="3400" baseline="30000">
                <a:solidFill>
                  <a:schemeClr val="tx1"/>
                </a:solidFill>
              </a:rPr>
              <a:t>2</a:t>
            </a:r>
          </a:p>
          <a:p>
            <a:pPr marL="514350" indent="-514350" algn="l" eaLnBrk="1" hangingPunct="1">
              <a:lnSpc>
                <a:spcPct val="80000"/>
              </a:lnSpc>
              <a:buFont typeface="Arial" charset="0"/>
              <a:buAutoNum type="alphaUcParenR"/>
            </a:pPr>
            <a:r>
              <a:rPr lang="en-US" sz="3400">
                <a:solidFill>
                  <a:schemeClr val="tx1"/>
                </a:solidFill>
              </a:rPr>
              <a:t>Volts</a:t>
            </a:r>
          </a:p>
          <a:p>
            <a:pPr marL="514350" indent="-514350" algn="l" eaLnBrk="1" hangingPunct="1">
              <a:lnSpc>
                <a:spcPct val="80000"/>
              </a:lnSpc>
              <a:buFont typeface="Arial" charset="0"/>
              <a:buAutoNum type="alphaUcParenR"/>
            </a:pPr>
            <a:endParaRPr lang="en-US" sz="3400">
              <a:solidFill>
                <a:schemeClr val="tx1"/>
              </a:solidFill>
            </a:endParaRPr>
          </a:p>
        </p:txBody>
      </p:sp>
      <p:graphicFrame>
        <p:nvGraphicFramePr>
          <p:cNvPr id="5" name="Object 2"/>
          <p:cNvGraphicFramePr>
            <a:graphicFrameLocks noChangeAspect="1"/>
          </p:cNvGraphicFramePr>
          <p:nvPr/>
        </p:nvGraphicFramePr>
        <p:xfrm>
          <a:off x="4953000" y="2133600"/>
          <a:ext cx="3084513" cy="1219200"/>
        </p:xfrm>
        <a:graphic>
          <a:graphicData uri="http://schemas.openxmlformats.org/presentationml/2006/ole">
            <mc:AlternateContent xmlns:mc="http://schemas.openxmlformats.org/markup-compatibility/2006">
              <mc:Choice xmlns:v="urn:schemas-microsoft-com:vml" Requires="v">
                <p:oleObj spid="_x0000_s19484" name="Equation" r:id="rId4" imgW="1091880" imgH="431640" progId="Equation.3">
                  <p:embed/>
                </p:oleObj>
              </mc:Choice>
              <mc:Fallback>
                <p:oleObj name="Equation" r:id="rId4" imgW="1091880" imgH="43164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33600"/>
                        <a:ext cx="30845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5486400" y="2057400"/>
            <a:ext cx="914400" cy="5334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7.33</a:t>
            </a:r>
            <a:endParaRPr lang="en-US" sz="800" dirty="0"/>
          </a:p>
        </p:txBody>
      </p:sp>
    </p:spTree>
    <p:extLst>
      <p:ext uri="{BB962C8B-B14F-4D97-AF65-F5344CB8AC3E}">
        <p14:creationId xmlns:p14="http://schemas.microsoft.com/office/powerpoint/2010/main" val="2750851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4819" name="Rectangle 1026"/>
          <p:cNvSpPr>
            <a:spLocks noGrp="1"/>
          </p:cNvSpPr>
          <p:nvPr>
            <p:ph type="title" idx="4294967295"/>
          </p:nvPr>
        </p:nvSpPr>
        <p:spPr>
          <a:xfrm>
            <a:off x="0" y="574675"/>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coaxially inside the solenoid as shown. What is the emf around the small loop? (Assume CW is the positive direction of around the loop).</a:t>
            </a:r>
          </a:p>
        </p:txBody>
      </p:sp>
      <p:sp>
        <p:nvSpPr>
          <p:cNvPr id="34820"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4672013" y="3954463"/>
            <a:ext cx="1042987"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4827"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34824" name="TextBox 3"/>
          <p:cNvSpPr txBox="1">
            <a:spLocks noChangeArrowheads="1"/>
          </p:cNvSpPr>
          <p:nvPr/>
        </p:nvSpPr>
        <p:spPr bwMode="auto">
          <a:xfrm>
            <a:off x="222250" y="486568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7.34</a:t>
            </a:r>
            <a:endParaRPr lang="en-US" sz="800" dirty="0"/>
          </a:p>
        </p:txBody>
      </p:sp>
    </p:spTree>
    <p:extLst>
      <p:ext uri="{BB962C8B-B14F-4D97-AF65-F5344CB8AC3E}">
        <p14:creationId xmlns:p14="http://schemas.microsoft.com/office/powerpoint/2010/main" val="3376404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8915" name="Rectangle 1026"/>
          <p:cNvSpPr>
            <a:spLocks noGrp="1"/>
          </p:cNvSpPr>
          <p:nvPr>
            <p:ph type="title" idx="4294967295"/>
          </p:nvPr>
        </p:nvSpPr>
        <p:spPr>
          <a:xfrm>
            <a:off x="0" y="563563"/>
            <a:ext cx="9144000" cy="2347912"/>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is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circular loop of radius r is placed coaxially outside the solenoid as shown.  In what direction is the induced </a:t>
            </a:r>
            <a:r>
              <a:rPr lang="en-US" sz="2400" b="1" smtClean="0">
                <a:latin typeface="Arial" charset="0"/>
                <a:ea typeface="Arial" charset="0"/>
                <a:cs typeface="Arial" charset="0"/>
              </a:rPr>
              <a:t>E</a:t>
            </a:r>
            <a:r>
              <a:rPr lang="en-US" sz="2400" smtClean="0">
                <a:latin typeface="Arial" charset="0"/>
                <a:ea typeface="Arial" charset="0"/>
                <a:cs typeface="Arial" charset="0"/>
              </a:rPr>
              <a:t> field around the loop?</a:t>
            </a:r>
          </a:p>
        </p:txBody>
      </p:sp>
      <p:sp>
        <p:nvSpPr>
          <p:cNvPr id="38916" name="TextBox 3"/>
          <p:cNvSpPr txBox="1">
            <a:spLocks noChangeArrowheads="1"/>
          </p:cNvSpPr>
          <p:nvPr/>
        </p:nvSpPr>
        <p:spPr bwMode="auto">
          <a:xfrm>
            <a:off x="0" y="4933950"/>
            <a:ext cx="6284913" cy="15700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CW</a:t>
            </a:r>
          </a:p>
          <a:p>
            <a:pPr marL="457200" indent="-457200">
              <a:buFontTx/>
              <a:buAutoNum type="alphaUcPeriod"/>
            </a:pPr>
            <a:r>
              <a:rPr lang="en-US" sz="2400"/>
              <a:t>CCW</a:t>
            </a:r>
            <a:endParaRPr lang="en-US" sz="2400" baseline="-25000"/>
          </a:p>
          <a:p>
            <a:pPr marL="457200" indent="-457200">
              <a:buFontTx/>
              <a:buAutoNum type="alphaUcPeriod"/>
            </a:pPr>
            <a:r>
              <a:rPr lang="en-US" sz="2400"/>
              <a:t>The induced E is zero</a:t>
            </a:r>
            <a:endParaRPr lang="en-US" sz="2400" baseline="-25000"/>
          </a:p>
          <a:p>
            <a:pPr marL="457200" indent="-457200">
              <a:buFontTx/>
              <a:buAutoNum type="alphaUcPeriod"/>
            </a:pPr>
            <a:r>
              <a:rPr lang="en-US" sz="2400"/>
              <a:t>Not enough information</a:t>
            </a:r>
          </a:p>
        </p:txBody>
      </p:sp>
      <p:sp>
        <p:nvSpPr>
          <p:cNvPr id="38917"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47" name="Oval 46"/>
          <p:cNvSpPr/>
          <p:nvPr/>
        </p:nvSpPr>
        <p:spPr>
          <a:xfrm>
            <a:off x="3282950" y="2660650"/>
            <a:ext cx="3821113" cy="3654425"/>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211763" y="3195638"/>
            <a:ext cx="1333500" cy="12620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921" name="TextBox 54"/>
          <p:cNvSpPr txBox="1">
            <a:spLocks noChangeArrowheads="1"/>
          </p:cNvSpPr>
          <p:nvPr/>
        </p:nvSpPr>
        <p:spPr bwMode="auto">
          <a:xfrm>
            <a:off x="5972175" y="3903663"/>
            <a:ext cx="371475" cy="368300"/>
          </a:xfrm>
          <a:prstGeom prst="rect">
            <a:avLst/>
          </a:prstGeom>
          <a:solidFill>
            <a:srgbClr val="C0504D"/>
          </a:solidFill>
          <a:ln w="9525">
            <a:noFill/>
            <a:miter lim="800000"/>
            <a:headEnd/>
            <a:tailEnd/>
          </a:ln>
        </p:spPr>
        <p:txBody>
          <a:bodyPr>
            <a:prstTxWarp prst="textNoShape">
              <a:avLst/>
            </a:prstTxWarp>
            <a:spAutoFit/>
          </a:bodyPr>
          <a:lstStyle/>
          <a:p>
            <a:r>
              <a:rPr lang="en-US"/>
              <a:t>r</a:t>
            </a:r>
          </a:p>
        </p:txBody>
      </p:sp>
      <p:sp>
        <p:nvSpPr>
          <p:cNvPr id="1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7.35</a:t>
            </a:r>
            <a:endParaRPr lang="en-US" sz="800" dirty="0"/>
          </a:p>
        </p:txBody>
      </p:sp>
    </p:spTree>
    <p:extLst>
      <p:ext uri="{BB962C8B-B14F-4D97-AF65-F5344CB8AC3E}">
        <p14:creationId xmlns:p14="http://schemas.microsoft.com/office/powerpoint/2010/main" val="127920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0"/>
          <p:cNvGraphicFramePr>
            <a:graphicFrameLocks noChangeAspect="1"/>
          </p:cNvGraphicFramePr>
          <p:nvPr>
            <p:extLst>
              <p:ext uri="{D42A27DB-BD31-4B8C-83A1-F6EECF244321}">
                <p14:modId xmlns:p14="http://schemas.microsoft.com/office/powerpoint/2010/main" val="1200054612"/>
              </p:ext>
            </p:extLst>
          </p:nvPr>
        </p:nvGraphicFramePr>
        <p:xfrm>
          <a:off x="1600200" y="2165345"/>
          <a:ext cx="5237302" cy="3321055"/>
        </p:xfrm>
        <a:graphic>
          <a:graphicData uri="http://schemas.openxmlformats.org/presentationml/2006/ole">
            <mc:AlternateContent xmlns:mc="http://schemas.openxmlformats.org/markup-compatibility/2006">
              <mc:Choice xmlns:v="urn:schemas-microsoft-com:vml" Requires="v">
                <p:oleObj spid="_x0000_s21552" name="Picture" r:id="rId4" imgW="6007100" imgH="4406900" progId="Word.Picture.8">
                  <p:embed/>
                </p:oleObj>
              </mc:Choice>
              <mc:Fallback>
                <p:oleObj name="Picture" r:id="rId4" imgW="6007100" imgH="4406900" progId="Word.Picture.8">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t="5396" b="8092"/>
                      <a:stretch>
                        <a:fillRect/>
                      </a:stretch>
                    </p:blipFill>
                    <p:spPr bwMode="auto">
                      <a:xfrm>
                        <a:off x="1600200" y="2165345"/>
                        <a:ext cx="5237302" cy="33210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1" name="Rectangle 4"/>
          <p:cNvSpPr>
            <a:spLocks noGrp="1" noChangeArrowheads="1"/>
          </p:cNvSpPr>
          <p:nvPr>
            <p:ph type="body" idx="1"/>
          </p:nvPr>
        </p:nvSpPr>
        <p:spPr>
          <a:xfrm>
            <a:off x="685800" y="5638800"/>
            <a:ext cx="7772400" cy="990600"/>
          </a:xfrm>
        </p:spPr>
        <p:txBody>
          <a:bodyPr/>
          <a:lstStyle/>
          <a:p>
            <a:pPr marL="381000" indent="-381000">
              <a:buFontTx/>
              <a:buAutoNum type="alphaUcPeriod"/>
            </a:pPr>
            <a:r>
              <a:rPr lang="en-US" sz="2800" dirty="0" err="1" smtClean="0">
                <a:cs typeface="ヒラギノ角ゴ Pro W3" charset="-128"/>
              </a:rPr>
              <a:t>dΦ</a:t>
            </a:r>
            <a:r>
              <a:rPr lang="en-US" sz="2800" dirty="0" smtClean="0">
                <a:cs typeface="ヒラギノ角ゴ Pro W3" charset="-128"/>
              </a:rPr>
              <a:t>/</a:t>
            </a:r>
            <a:r>
              <a:rPr lang="en-US" sz="2800" dirty="0" err="1" smtClean="0">
                <a:cs typeface="ヒラギノ角ゴ Pro W3" charset="-128"/>
              </a:rPr>
              <a:t>dt</a:t>
            </a:r>
            <a:r>
              <a:rPr lang="en-US" sz="2800" dirty="0" smtClean="0">
                <a:cs typeface="ヒラギノ角ゴ Pro W3" charset="-128"/>
              </a:rPr>
              <a:t>=0     </a:t>
            </a:r>
            <a:r>
              <a:rPr lang="en-US" sz="2800" dirty="0">
                <a:cs typeface="ヒラギノ角ゴ Pro W3" charset="-128"/>
              </a:rPr>
              <a:t>B) </a:t>
            </a:r>
            <a:r>
              <a:rPr lang="en-US" sz="2800" dirty="0" err="1">
                <a:cs typeface="ヒラギノ角ゴ Pro W3" charset="-128"/>
              </a:rPr>
              <a:t>dΦ</a:t>
            </a:r>
            <a:r>
              <a:rPr lang="en-US" sz="2800" dirty="0">
                <a:cs typeface="ヒラギノ角ゴ Pro W3" charset="-128"/>
              </a:rPr>
              <a:t>/</a:t>
            </a:r>
            <a:r>
              <a:rPr lang="en-US" sz="2800" dirty="0" err="1" smtClean="0">
                <a:cs typeface="ヒラギノ角ゴ Pro W3" charset="-128"/>
              </a:rPr>
              <a:t>dt</a:t>
            </a:r>
            <a:r>
              <a:rPr lang="en-US" sz="2800" dirty="0" smtClean="0">
                <a:cs typeface="ヒラギノ角ゴ Pro W3" charset="-128"/>
              </a:rPr>
              <a:t> ≠0      </a:t>
            </a:r>
            <a:r>
              <a:rPr lang="en-US" sz="2800" dirty="0">
                <a:cs typeface="ヒラギノ角ゴ Pro W3" charset="-128"/>
              </a:rPr>
              <a:t>C)  ???</a:t>
            </a:r>
          </a:p>
        </p:txBody>
      </p:sp>
      <p:sp>
        <p:nvSpPr>
          <p:cNvPr id="2970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p:spPr>
        <p:txBody>
          <a:bodyPr wrap="none" anchor="ctr">
            <a:prstTxWarp prst="textNoShape">
              <a:avLst/>
            </a:prstTxWarp>
          </a:bodyPr>
          <a:lstStyle/>
          <a:p>
            <a:endParaRPr lang="en-US"/>
          </a:p>
        </p:txBody>
      </p:sp>
      <p:graphicFrame>
        <p:nvGraphicFramePr>
          <p:cNvPr id="7" name="Object 6"/>
          <p:cNvGraphicFramePr>
            <a:graphicFrameLocks noChangeAspect="1"/>
          </p:cNvGraphicFramePr>
          <p:nvPr/>
        </p:nvGraphicFramePr>
        <p:xfrm>
          <a:off x="5183188" y="1295400"/>
          <a:ext cx="2741612" cy="1051577"/>
        </p:xfrm>
        <a:graphic>
          <a:graphicData uri="http://schemas.openxmlformats.org/presentationml/2006/ole">
            <mc:AlternateContent xmlns:mc="http://schemas.openxmlformats.org/markup-compatibility/2006">
              <mc:Choice xmlns:v="urn:schemas-microsoft-com:vml" Requires="v">
                <p:oleObj spid="_x0000_s21553" name="Equation" r:id="rId6" imgW="927100" imgH="355600" progId="Equation.3">
                  <p:embed/>
                </p:oleObj>
              </mc:Choice>
              <mc:Fallback>
                <p:oleObj name="Equation" r:id="rId6" imgW="927100" imgH="3556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3188" y="1295400"/>
                        <a:ext cx="2741612" cy="1051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457200" y="3048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sz="2800" dirty="0" smtClean="0">
                <a:cs typeface="ヒラギノ角ゴ Pro W3" charset="-128"/>
              </a:rPr>
              <a:t>If the arrows represent an E field, </a:t>
            </a:r>
            <a:r>
              <a:rPr lang="en-US" sz="2800" dirty="0" smtClean="0">
                <a:solidFill>
                  <a:srgbClr val="0000FF"/>
                </a:solidFill>
                <a:cs typeface="ヒラギノ角ゴ Pro W3" charset="-128"/>
              </a:rPr>
              <a:t>is the </a:t>
            </a:r>
            <a:r>
              <a:rPr lang="en-US" sz="2800" b="1" dirty="0" smtClean="0">
                <a:solidFill>
                  <a:srgbClr val="0000FF"/>
                </a:solidFill>
                <a:cs typeface="ヒラギノ角ゴ Pro W3" charset="-128"/>
              </a:rPr>
              <a:t>rate of change in magnetic flux</a:t>
            </a:r>
            <a:r>
              <a:rPr lang="en-US" sz="2800" dirty="0" smtClean="0">
                <a:solidFill>
                  <a:srgbClr val="0000FF"/>
                </a:solidFill>
                <a:cs typeface="ヒラギノ角ゴ Pro W3" charset="-128"/>
              </a:rPr>
              <a:t> (perpendicular to the page) through the dashed region zero or nonzero?</a:t>
            </a:r>
            <a:endParaRPr lang="en-US" sz="2800" dirty="0">
              <a:solidFill>
                <a:srgbClr val="0000FF"/>
              </a:solidFill>
              <a:cs typeface="ヒラギノ角ゴ Pro W3" charset="-128"/>
            </a:endParaRP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7.36</a:t>
            </a:r>
            <a:endParaRPr lang="en-US" sz="800" dirty="0"/>
          </a:p>
        </p:txBody>
      </p:sp>
    </p:spTree>
    <p:extLst>
      <p:ext uri="{BB962C8B-B14F-4D97-AF65-F5344CB8AC3E}">
        <p14:creationId xmlns:p14="http://schemas.microsoft.com/office/powerpoint/2010/main" val="6401888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0"/>
          <p:cNvGraphicFramePr>
            <a:graphicFrameLocks noChangeAspect="1"/>
          </p:cNvGraphicFramePr>
          <p:nvPr>
            <p:extLst>
              <p:ext uri="{D42A27DB-BD31-4B8C-83A1-F6EECF244321}">
                <p14:modId xmlns:p14="http://schemas.microsoft.com/office/powerpoint/2010/main" val="3467437700"/>
              </p:ext>
            </p:extLst>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23598" name="Picture" r:id="rId4" imgW="6007100" imgH="4406900" progId="Word.Picture.8">
                  <p:embed/>
                </p:oleObj>
              </mc:Choice>
              <mc:Fallback>
                <p:oleObj name="Picture" r:id="rId4" imgW="6007100" imgH="4406900" progId="Word.Picture.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0" name="Rectangle 3"/>
          <p:cNvSpPr>
            <a:spLocks noGrp="1" noChangeArrowheads="1"/>
          </p:cNvSpPr>
          <p:nvPr>
            <p:ph type="title"/>
          </p:nvPr>
        </p:nvSpPr>
        <p:spPr>
          <a:xfrm>
            <a:off x="457200" y="304800"/>
            <a:ext cx="8305800" cy="1143000"/>
          </a:xfrm>
        </p:spPr>
        <p:txBody>
          <a:bodyPr>
            <a:normAutofit fontScale="90000"/>
          </a:bodyPr>
          <a:lstStyle/>
          <a:p>
            <a:pPr algn="l"/>
            <a:r>
              <a:rPr lang="en-US" sz="2800" dirty="0">
                <a:cs typeface="ヒラギノ角ゴ Pro W3" charset="-128"/>
              </a:rPr>
              <a:t>If the arrows represent an E field (note that |E| is the same everywhere), </a:t>
            </a:r>
            <a:r>
              <a:rPr lang="en-US" sz="2800" dirty="0">
                <a:solidFill>
                  <a:srgbClr val="0000FF"/>
                </a:solidFill>
                <a:cs typeface="ヒラギノ角ゴ Pro W3" charset="-128"/>
              </a:rPr>
              <a:t>is </a:t>
            </a:r>
            <a:r>
              <a:rPr lang="en-US" sz="2800" dirty="0" smtClean="0">
                <a:solidFill>
                  <a:srgbClr val="0000FF"/>
                </a:solidFill>
                <a:cs typeface="ヒラギノ角ゴ Pro W3" charset="-128"/>
              </a:rPr>
              <a:t>the </a:t>
            </a:r>
            <a:r>
              <a:rPr lang="en-US" sz="2800" b="1" dirty="0" smtClean="0">
                <a:solidFill>
                  <a:srgbClr val="0000FF"/>
                </a:solidFill>
                <a:cs typeface="ヒラギノ角ゴ Pro W3" charset="-128"/>
              </a:rPr>
              <a:t>rate </a:t>
            </a:r>
            <a:r>
              <a:rPr lang="en-US" sz="2800" b="1" dirty="0">
                <a:solidFill>
                  <a:srgbClr val="0000FF"/>
                </a:solidFill>
                <a:cs typeface="ヒラギノ角ゴ Pro W3" charset="-128"/>
              </a:rPr>
              <a:t>of change in </a:t>
            </a:r>
            <a:r>
              <a:rPr lang="en-US" sz="2800" b="1" dirty="0" smtClean="0">
                <a:solidFill>
                  <a:srgbClr val="0000FF"/>
                </a:solidFill>
                <a:cs typeface="ヒラギノ角ゴ Pro W3" charset="-128"/>
              </a:rPr>
              <a:t>magnetic flux</a:t>
            </a:r>
            <a:r>
              <a:rPr lang="en-US" sz="2800" dirty="0" smtClean="0">
                <a:solidFill>
                  <a:srgbClr val="0000FF"/>
                </a:solidFill>
                <a:cs typeface="ヒラギノ角ゴ Pro W3" charset="-128"/>
              </a:rPr>
              <a:t> </a:t>
            </a:r>
            <a:r>
              <a:rPr lang="en-US" sz="2800" dirty="0">
                <a:solidFill>
                  <a:srgbClr val="0000FF"/>
                </a:solidFill>
                <a:cs typeface="ヒラギノ角ゴ Pro W3" charset="-128"/>
              </a:rPr>
              <a:t>(perpendicular to the page) in the dashed </a:t>
            </a:r>
            <a:r>
              <a:rPr lang="en-US" sz="2800" dirty="0" smtClean="0">
                <a:solidFill>
                  <a:srgbClr val="0000FF"/>
                </a:solidFill>
                <a:cs typeface="ヒラギノ角ゴ Pro W3" charset="-128"/>
              </a:rPr>
              <a:t>region zero or nonzero?</a:t>
            </a:r>
            <a:endParaRPr lang="en-US" sz="2800" dirty="0">
              <a:solidFill>
                <a:srgbClr val="0000FF"/>
              </a:solidFill>
              <a:cs typeface="ヒラギノ角ゴ Pro W3" charset="-128"/>
            </a:endParaRPr>
          </a:p>
        </p:txBody>
      </p:sp>
      <p:sp>
        <p:nvSpPr>
          <p:cNvPr id="29701" name="Rectangle 4"/>
          <p:cNvSpPr>
            <a:spLocks noGrp="1" noChangeArrowheads="1"/>
          </p:cNvSpPr>
          <p:nvPr>
            <p:ph type="body" idx="1"/>
          </p:nvPr>
        </p:nvSpPr>
        <p:spPr>
          <a:xfrm>
            <a:off x="76200" y="5029200"/>
            <a:ext cx="8382000" cy="1752600"/>
          </a:xfrm>
        </p:spPr>
        <p:txBody>
          <a:bodyPr/>
          <a:lstStyle/>
          <a:p>
            <a:pPr marL="514350" indent="-514350">
              <a:buAutoNum type="alphaUcParenR"/>
            </a:pPr>
            <a:r>
              <a:rPr lang="en-US" sz="2800" dirty="0" err="1" smtClean="0">
                <a:cs typeface="ヒラギノ角ゴ Pro W3" charset="-128"/>
              </a:rPr>
              <a:t>dΦ</a:t>
            </a:r>
            <a:r>
              <a:rPr lang="en-US" sz="2800" dirty="0" smtClean="0">
                <a:cs typeface="ヒラギノ角ゴ Pro W3" charset="-128"/>
              </a:rPr>
              <a:t>/</a:t>
            </a:r>
            <a:r>
              <a:rPr lang="en-US" sz="2800" dirty="0" err="1" smtClean="0">
                <a:cs typeface="ヒラギノ角ゴ Pro W3" charset="-128"/>
              </a:rPr>
              <a:t>dt</a:t>
            </a:r>
            <a:r>
              <a:rPr lang="en-US" sz="2800" dirty="0" smtClean="0">
                <a:cs typeface="ヒラギノ角ゴ Pro W3" charset="-128"/>
              </a:rPr>
              <a:t> =0       B)  </a:t>
            </a:r>
            <a:r>
              <a:rPr lang="en-US" sz="2800" dirty="0" err="1" smtClean="0">
                <a:cs typeface="ヒラギノ角ゴ Pro W3" charset="-128"/>
              </a:rPr>
              <a:t>dΦ</a:t>
            </a:r>
            <a:r>
              <a:rPr lang="en-US" sz="2800" dirty="0">
                <a:cs typeface="ヒラギノ角ゴ Pro W3" charset="-128"/>
              </a:rPr>
              <a:t>/</a:t>
            </a:r>
            <a:r>
              <a:rPr lang="en-US" sz="2800" dirty="0" err="1" smtClean="0">
                <a:cs typeface="ヒラギノ角ゴ Pro W3" charset="-128"/>
              </a:rPr>
              <a:t>dt</a:t>
            </a:r>
            <a:r>
              <a:rPr lang="en-US" sz="2800" dirty="0" smtClean="0">
                <a:cs typeface="ヒラギノ角ゴ Pro W3" charset="-128"/>
              </a:rPr>
              <a:t> is non-zero   </a:t>
            </a:r>
          </a:p>
          <a:p>
            <a:pPr marL="0" indent="0">
              <a:buNone/>
            </a:pPr>
            <a:r>
              <a:rPr lang="en-US" sz="2800" dirty="0" smtClean="0">
                <a:cs typeface="ヒラギノ角ゴ Pro W3" charset="-128"/>
              </a:rPr>
              <a:t>C) Need more info...</a:t>
            </a:r>
            <a:endParaRPr lang="en-US" sz="2800" dirty="0">
              <a:cs typeface="ヒラギノ角ゴ Pro W3" charset="-128"/>
            </a:endParaRPr>
          </a:p>
        </p:txBody>
      </p:sp>
      <p:sp>
        <p:nvSpPr>
          <p:cNvPr id="2970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p:spPr>
        <p:txBody>
          <a:bodyPr wrap="none" anchor="ctr">
            <a:prstTxWarp prst="textNoShape">
              <a:avLst/>
            </a:prstTxWarp>
          </a:bodyPr>
          <a:lstStyle/>
          <a:p>
            <a:endParaRPr lang="en-US"/>
          </a:p>
        </p:txBody>
      </p:sp>
      <p:graphicFrame>
        <p:nvGraphicFramePr>
          <p:cNvPr id="7" name="Object 6"/>
          <p:cNvGraphicFramePr>
            <a:graphicFrameLocks noChangeAspect="1"/>
          </p:cNvGraphicFramePr>
          <p:nvPr/>
        </p:nvGraphicFramePr>
        <p:xfrm>
          <a:off x="6500812" y="1817688"/>
          <a:ext cx="2214563" cy="787400"/>
        </p:xfrm>
        <a:graphic>
          <a:graphicData uri="http://schemas.openxmlformats.org/presentationml/2006/ole">
            <mc:AlternateContent xmlns:mc="http://schemas.openxmlformats.org/markup-compatibility/2006">
              <mc:Choice xmlns:v="urn:schemas-microsoft-com:vml" Requires="v">
                <p:oleObj spid="_x0000_s23599" name="Equation" r:id="rId6" imgW="571500" imgH="203200" progId="Equation.3">
                  <p:embed/>
                </p:oleObj>
              </mc:Choice>
              <mc:Fallback>
                <p:oleObj name="Equation" r:id="rId6" imgW="571500" imgH="2032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812" y="1817688"/>
                        <a:ext cx="221456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7.38</a:t>
            </a:r>
            <a:endParaRPr lang="en-US" sz="800" dirty="0"/>
          </a:p>
        </p:txBody>
      </p:sp>
    </p:spTree>
    <p:extLst>
      <p:ext uri="{BB962C8B-B14F-4D97-AF65-F5344CB8AC3E}">
        <p14:creationId xmlns:p14="http://schemas.microsoft.com/office/powerpoint/2010/main" val="30078236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baseline="-25000">
                <a:latin typeface="Times New Roman" charset="0"/>
                <a:ea typeface="Times New Roman" charset="0"/>
                <a:cs typeface="Times New Roman" charset="0"/>
              </a:rPr>
              <a:t>0</a:t>
            </a:r>
            <a:r>
              <a:rPr lang="en-US" sz="3200">
                <a:latin typeface="Times New Roman" charset="0"/>
                <a:ea typeface="Times New Roman" charset="0"/>
                <a:cs typeface="Times New Roman" charset="0"/>
              </a:rPr>
              <a:t>(t) that is spatially uniform inside and zero outside the solenoid. </a:t>
            </a:r>
          </a:p>
        </p:txBody>
      </p:sp>
      <p:sp>
        <p:nvSpPr>
          <p:cNvPr id="3" name="Subtitle 2"/>
          <p:cNvSpPr>
            <a:spLocks noGrp="1"/>
          </p:cNvSpPr>
          <p:nvPr>
            <p:ph type="subTitle" idx="1"/>
          </p:nvPr>
        </p:nvSpPr>
        <p:spPr>
          <a:xfrm>
            <a:off x="838200" y="4038600"/>
            <a:ext cx="6553200" cy="17526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Yes, yes. I already get it.</a:t>
            </a:r>
          </a:p>
          <a:p>
            <a:pPr marL="514350" indent="-514350" algn="l" eaLnBrk="1" hangingPunct="1">
              <a:lnSpc>
                <a:spcPct val="80000"/>
              </a:lnSpc>
              <a:buFont typeface="Arial" charset="0"/>
              <a:buAutoNum type="alphaUcParenR"/>
            </a:pPr>
            <a:r>
              <a:rPr lang="en-US" sz="3100">
                <a:solidFill>
                  <a:schemeClr val="tx1"/>
                </a:solidFill>
              </a:rPr>
              <a:t>Ah! Now I’m pretty sure I can find E.</a:t>
            </a:r>
          </a:p>
          <a:p>
            <a:pPr marL="514350" indent="-514350" algn="l" eaLnBrk="1" hangingPunct="1">
              <a:lnSpc>
                <a:spcPct val="80000"/>
              </a:lnSpc>
              <a:buFont typeface="Arial" charset="0"/>
              <a:buAutoNum type="alphaUcParenR"/>
            </a:pPr>
            <a:r>
              <a:rPr lang="en-US" sz="3100">
                <a:solidFill>
                  <a:schemeClr val="tx1"/>
                </a:solidFill>
              </a:rPr>
              <a:t>Still not certain how to proceed.</a:t>
            </a:r>
          </a:p>
          <a:p>
            <a:pPr marL="514350" indent="-514350" algn="l" eaLnBrk="1" hangingPunct="1">
              <a:lnSpc>
                <a:spcPct val="80000"/>
              </a:lnSpc>
            </a:pPr>
            <a:endParaRPr lang="en-US" sz="3100">
              <a:solidFill>
                <a:schemeClr val="tx1"/>
              </a:solidFill>
            </a:endParaRPr>
          </a:p>
          <a:p>
            <a:pPr marL="514350" indent="-514350" algn="l" eaLnBrk="1" hangingPunct="1">
              <a:lnSpc>
                <a:spcPct val="80000"/>
              </a:lnSpc>
              <a:buFont typeface="Arial" charset="0"/>
              <a:buAutoNum type="alphaUcParenR"/>
            </a:pPr>
            <a:endParaRPr lang="en-US" sz="3100">
              <a:solidFill>
                <a:schemeClr val="tx1"/>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988291752"/>
              </p:ext>
            </p:extLst>
          </p:nvPr>
        </p:nvGraphicFramePr>
        <p:xfrm>
          <a:off x="6221413" y="1952625"/>
          <a:ext cx="2598737" cy="973138"/>
        </p:xfrm>
        <a:graphic>
          <a:graphicData uri="http://schemas.openxmlformats.org/presentationml/2006/ole">
            <mc:AlternateContent xmlns:mc="http://schemas.openxmlformats.org/markup-compatibility/2006">
              <mc:Choice xmlns:v="urn:schemas-microsoft-com:vml" Requires="v">
                <p:oleObj spid="_x0000_s24624" name="Equation" r:id="rId4" imgW="1117600" imgH="419100" progId="Equation.3">
                  <p:embed/>
                </p:oleObj>
              </mc:Choice>
              <mc:Fallback>
                <p:oleObj name="Equation" r:id="rId4" imgW="1117600" imgH="419100" progId="Equation.3">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1952625"/>
                        <a:ext cx="25987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082"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B(t)</a:t>
            </a:r>
          </a:p>
        </p:txBody>
      </p:sp>
      <p:graphicFrame>
        <p:nvGraphicFramePr>
          <p:cNvPr id="4" name="Object 2"/>
          <p:cNvGraphicFramePr>
            <a:graphicFrameLocks noChangeAspect="1"/>
          </p:cNvGraphicFramePr>
          <p:nvPr>
            <p:extLst>
              <p:ext uri="{D42A27DB-BD31-4B8C-83A1-F6EECF244321}">
                <p14:modId xmlns:p14="http://schemas.microsoft.com/office/powerpoint/2010/main" val="1284544915"/>
              </p:ext>
            </p:extLst>
          </p:nvPr>
        </p:nvGraphicFramePr>
        <p:xfrm>
          <a:off x="6272213" y="3178175"/>
          <a:ext cx="2744787" cy="708025"/>
        </p:xfrm>
        <a:graphic>
          <a:graphicData uri="http://schemas.openxmlformats.org/presentationml/2006/ole">
            <mc:AlternateContent xmlns:mc="http://schemas.openxmlformats.org/markup-compatibility/2006">
              <mc:Choice xmlns:v="urn:schemas-microsoft-com:vml" Requires="v">
                <p:oleObj spid="_x0000_s24625" name="Equation" r:id="rId6" imgW="1181100" imgH="304800" progId="Equation.3">
                  <p:embed/>
                </p:oleObj>
              </mc:Choice>
              <mc:Fallback>
                <p:oleObj name="Equation" r:id="rId6" imgW="1181100" imgH="3048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3178175"/>
                        <a:ext cx="2744787"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7.40</a:t>
            </a:r>
            <a:endParaRPr lang="en-US" sz="800" dirty="0"/>
          </a:p>
        </p:txBody>
      </p:sp>
    </p:spTree>
    <p:extLst>
      <p:ext uri="{BB962C8B-B14F-4D97-AF65-F5344CB8AC3E}">
        <p14:creationId xmlns:p14="http://schemas.microsoft.com/office/powerpoint/2010/main" val="1971530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baseline="-25000">
                <a:latin typeface="Times New Roman" charset="0"/>
                <a:ea typeface="Times New Roman" charset="0"/>
                <a:cs typeface="Times New Roman" charset="0"/>
              </a:rPr>
              <a:t>0</a:t>
            </a:r>
            <a:r>
              <a:rPr lang="en-US" sz="3200">
                <a:latin typeface="Times New Roman" charset="0"/>
                <a:ea typeface="Times New Roman" charset="0"/>
                <a:cs typeface="Times New Roman" charset="0"/>
              </a:rPr>
              <a:t>(t) that is spatially uniform inside and zero outside the solenoid. SO:</a:t>
            </a:r>
          </a:p>
        </p:txBody>
      </p:sp>
      <p:graphicFrame>
        <p:nvGraphicFramePr>
          <p:cNvPr id="5" name="Object 2"/>
          <p:cNvGraphicFramePr>
            <a:graphicFrameLocks noChangeAspect="1"/>
          </p:cNvGraphicFramePr>
          <p:nvPr>
            <p:extLst>
              <p:ext uri="{D42A27DB-BD31-4B8C-83A1-F6EECF244321}">
                <p14:modId xmlns:p14="http://schemas.microsoft.com/office/powerpoint/2010/main" val="2483054061"/>
              </p:ext>
            </p:extLst>
          </p:nvPr>
        </p:nvGraphicFramePr>
        <p:xfrm>
          <a:off x="6221413" y="1952625"/>
          <a:ext cx="2598737" cy="973138"/>
        </p:xfrm>
        <a:graphic>
          <a:graphicData uri="http://schemas.openxmlformats.org/presentationml/2006/ole">
            <mc:AlternateContent xmlns:mc="http://schemas.openxmlformats.org/markup-compatibility/2006">
              <mc:Choice xmlns:v="urn:schemas-microsoft-com:vml" Requires="v">
                <p:oleObj spid="_x0000_s25711" name="Equation" r:id="rId4" imgW="1117600" imgH="419100" progId="Equation.3">
                  <p:embed/>
                </p:oleObj>
              </mc:Choice>
              <mc:Fallback>
                <p:oleObj name="Equation" r:id="rId4" imgW="1117600" imgH="419100" progId="Equation.3">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1952625"/>
                        <a:ext cx="25987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36"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B(t)</a:t>
            </a:r>
          </a:p>
        </p:txBody>
      </p:sp>
      <p:graphicFrame>
        <p:nvGraphicFramePr>
          <p:cNvPr id="4" name="Object 2"/>
          <p:cNvGraphicFramePr>
            <a:graphicFrameLocks noChangeAspect="1"/>
          </p:cNvGraphicFramePr>
          <p:nvPr/>
        </p:nvGraphicFramePr>
        <p:xfrm>
          <a:off x="1295400" y="3657600"/>
          <a:ext cx="2625725" cy="914400"/>
        </p:xfrm>
        <a:graphic>
          <a:graphicData uri="http://schemas.openxmlformats.org/presentationml/2006/ole">
            <mc:AlternateContent xmlns:mc="http://schemas.openxmlformats.org/markup-compatibility/2006">
              <mc:Choice xmlns:v="urn:schemas-microsoft-com:vml" Requires="v">
                <p:oleObj spid="_x0000_s25712" name="Equation" r:id="rId6" imgW="1130040" imgH="393480" progId="Equation.DSMT4">
                  <p:embed/>
                </p:oleObj>
              </mc:Choice>
              <mc:Fallback>
                <p:oleObj name="Equation" r:id="rId6" imgW="1130040" imgH="39348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657600"/>
                        <a:ext cx="2625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1358900" y="4648200"/>
          <a:ext cx="2832100" cy="914400"/>
        </p:xfrm>
        <a:graphic>
          <a:graphicData uri="http://schemas.openxmlformats.org/presentationml/2006/ole">
            <mc:AlternateContent xmlns:mc="http://schemas.openxmlformats.org/markup-compatibility/2006">
              <mc:Choice xmlns:v="urn:schemas-microsoft-com:vml" Requires="v">
                <p:oleObj spid="_x0000_s25713" name="Equation" r:id="rId8" imgW="1218960" imgH="393480" progId="Equation.DSMT4">
                  <p:embed/>
                </p:oleObj>
              </mc:Choice>
              <mc:Fallback>
                <p:oleObj name="Equation" r:id="rId8" imgW="12189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0" y="4648200"/>
                        <a:ext cx="28321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4911725" y="3581400"/>
          <a:ext cx="2890838" cy="914400"/>
        </p:xfrm>
        <a:graphic>
          <a:graphicData uri="http://schemas.openxmlformats.org/presentationml/2006/ole">
            <mc:AlternateContent xmlns:mc="http://schemas.openxmlformats.org/markup-compatibility/2006">
              <mc:Choice xmlns:v="urn:schemas-microsoft-com:vml" Requires="v">
                <p:oleObj spid="_x0000_s25714" name="Equation" r:id="rId10" imgW="1244520" imgH="393480" progId="Equation.DSMT4">
                  <p:embed/>
                </p:oleObj>
              </mc:Choice>
              <mc:Fallback>
                <p:oleObj name="Equation" r:id="rId10" imgW="1244520" imgH="39348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1725" y="3581400"/>
                        <a:ext cx="2890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4894263" y="4724400"/>
          <a:ext cx="2949575" cy="914400"/>
        </p:xfrm>
        <a:graphic>
          <a:graphicData uri="http://schemas.openxmlformats.org/presentationml/2006/ole">
            <mc:AlternateContent xmlns:mc="http://schemas.openxmlformats.org/markup-compatibility/2006">
              <mc:Choice xmlns:v="urn:schemas-microsoft-com:vml" Requires="v">
                <p:oleObj spid="_x0000_s25715" name="Equation" r:id="rId12" imgW="1269720" imgH="393480" progId="Equation.3">
                  <p:embed/>
                </p:oleObj>
              </mc:Choice>
              <mc:Fallback>
                <p:oleObj name="Equation" r:id="rId12" imgW="1269720" imgH="39348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4263" y="4724400"/>
                        <a:ext cx="29495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7.41</a:t>
            </a:r>
            <a:endParaRPr lang="en-US" sz="800" dirty="0"/>
          </a:p>
        </p:txBody>
      </p:sp>
    </p:spTree>
    <p:extLst>
      <p:ext uri="{BB962C8B-B14F-4D97-AF65-F5344CB8AC3E}">
        <p14:creationId xmlns:p14="http://schemas.microsoft.com/office/powerpoint/2010/main" val="19013286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current, I</a:t>
            </a:r>
            <a:r>
              <a:rPr lang="en-US" sz="3200" baseline="-25000">
                <a:latin typeface="Times New Roman" charset="0"/>
                <a:ea typeface="Times New Roman" charset="0"/>
                <a:cs typeface="Times New Roman" charset="0"/>
              </a:rPr>
              <a:t>1</a:t>
            </a:r>
            <a:r>
              <a:rPr lang="en-US" sz="3200">
                <a:latin typeface="Times New Roman" charset="0"/>
                <a:ea typeface="Times New Roman" charset="0"/>
                <a:cs typeface="Times New Roman" charset="0"/>
              </a:rPr>
              <a:t>, in Coil 1, creates a total magnetic flux, </a:t>
            </a:r>
            <a:r>
              <a:rPr lang="en-US" sz="3200">
                <a:latin typeface="Symbol" charset="2"/>
                <a:ea typeface="Times New Roman" charset="0"/>
                <a:cs typeface="Times New Roman" charset="0"/>
              </a:rPr>
              <a:t>Φ</a:t>
            </a:r>
            <a:r>
              <a:rPr lang="en-US" sz="3200" baseline="-25000">
                <a:latin typeface="Times New Roman" charset="0"/>
                <a:ea typeface="Times New Roman" charset="0"/>
                <a:cs typeface="Times New Roman" charset="0"/>
              </a:rPr>
              <a:t>2</a:t>
            </a:r>
            <a:r>
              <a:rPr lang="en-US" sz="3200">
                <a:latin typeface="Times New Roman" charset="0"/>
                <a:ea typeface="Times New Roman" charset="0"/>
                <a:cs typeface="Times New Roman" charset="0"/>
              </a:rPr>
              <a:t>, threading Coil 2. </a:t>
            </a:r>
            <a:br>
              <a:rPr lang="en-US" sz="3200">
                <a:latin typeface="Times New Roman" charset="0"/>
                <a:ea typeface="Times New Roman" charset="0"/>
                <a:cs typeface="Times New Roman" charset="0"/>
              </a:rPr>
            </a:br>
            <a:r>
              <a:rPr lang="en-US" sz="3200">
                <a:latin typeface="Times New Roman" charset="0"/>
                <a:ea typeface="Times New Roman" charset="0"/>
                <a:cs typeface="Times New Roman" charset="0"/>
              </a:rPr>
              <a:t>If instead, you put the same current around Coil 2, then the resulting flux threading Coil 1 is:</a:t>
            </a:r>
          </a:p>
        </p:txBody>
      </p:sp>
      <p:sp>
        <p:nvSpPr>
          <p:cNvPr id="3" name="Subtitle 2"/>
          <p:cNvSpPr>
            <a:spLocks noGrp="1"/>
          </p:cNvSpPr>
          <p:nvPr>
            <p:ph type="subTitle" idx="1"/>
          </p:nvPr>
        </p:nvSpPr>
        <p:spPr>
          <a:xfrm>
            <a:off x="1447800" y="3124200"/>
            <a:ext cx="6934200" cy="31242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Something that you need to calculate for the particular geometry.</a:t>
            </a:r>
          </a:p>
          <a:p>
            <a:pPr marL="514350" indent="-514350" algn="l" eaLnBrk="1" hangingPunct="1">
              <a:lnSpc>
                <a:spcPct val="80000"/>
              </a:lnSpc>
              <a:buFont typeface="Arial" charset="0"/>
              <a:buAutoNum type="alphaUcParenR"/>
            </a:pPr>
            <a:r>
              <a:rPr lang="en-US" sz="3100">
                <a:solidFill>
                  <a:schemeClr val="tx1"/>
                </a:solidFill>
              </a:rPr>
              <a:t>Is equal to the flux through Coil 2 if the geometry is symmetrical.</a:t>
            </a:r>
          </a:p>
          <a:p>
            <a:pPr marL="514350" indent="-514350" algn="l" eaLnBrk="1" hangingPunct="1">
              <a:lnSpc>
                <a:spcPct val="80000"/>
              </a:lnSpc>
              <a:buFont typeface="Arial" charset="0"/>
              <a:buAutoNum type="alphaUcParenR"/>
            </a:pPr>
            <a:r>
              <a:rPr lang="en-US" sz="3100">
                <a:solidFill>
                  <a:schemeClr val="tx1"/>
                </a:solidFill>
              </a:rPr>
              <a:t>Is always equal to the flux that </a:t>
            </a:r>
            <a:r>
              <a:rPr lang="en-US" sz="3100">
                <a:solidFill>
                  <a:schemeClr val="tx1"/>
                </a:solidFill>
                <a:latin typeface="Times New Roman" charset="0"/>
                <a:ea typeface="Times New Roman" charset="0"/>
                <a:cs typeface="Times New Roman" charset="0"/>
              </a:rPr>
              <a:t>I</a:t>
            </a:r>
            <a:r>
              <a:rPr lang="en-US" sz="3100" baseline="-25000">
                <a:solidFill>
                  <a:schemeClr val="tx1"/>
                </a:solidFill>
              </a:rPr>
              <a:t>1</a:t>
            </a:r>
            <a:r>
              <a:rPr lang="en-US" sz="3100">
                <a:solidFill>
                  <a:schemeClr val="tx1"/>
                </a:solidFill>
              </a:rPr>
              <a:t> caused in Coil 2.</a:t>
            </a:r>
            <a:endParaRPr lang="en-US" sz="3100" baseline="30000">
              <a:solidFill>
                <a:schemeClr val="tx1"/>
              </a:solidFill>
            </a:endParaRPr>
          </a:p>
          <a:p>
            <a:pPr marL="514350" indent="-514350" algn="l" eaLnBrk="1" hangingPunct="1">
              <a:lnSpc>
                <a:spcPct val="80000"/>
              </a:lnSpc>
              <a:buFont typeface="Arial" charset="0"/>
              <a:buAutoNum type="alphaUcParenR"/>
            </a:pPr>
            <a:r>
              <a:rPr lang="en-US" sz="3100">
                <a:solidFill>
                  <a:schemeClr val="tx1"/>
                </a:solidFill>
              </a:rPr>
              <a:t>Causes no net flux in Coil 1.</a:t>
            </a:r>
            <a:endParaRPr lang="en-US" sz="3100" baseline="30000">
              <a:solidFill>
                <a:schemeClr val="tx1"/>
              </a:solidFill>
            </a:endParaRPr>
          </a:p>
          <a:p>
            <a:pPr marL="514350" indent="-514350" algn="l" eaLnBrk="1" hangingPunct="1">
              <a:lnSpc>
                <a:spcPct val="80000"/>
              </a:lnSpc>
            </a:pPr>
            <a:endParaRPr lang="en-US" sz="3100">
              <a:solidFill>
                <a:schemeClr val="tx1"/>
              </a:solidFill>
            </a:endParaRPr>
          </a:p>
          <a:p>
            <a:pPr marL="514350" indent="-514350" algn="l" eaLnBrk="1" hangingPunct="1">
              <a:lnSpc>
                <a:spcPct val="80000"/>
              </a:lnSpc>
              <a:buFont typeface="Arial" charset="0"/>
              <a:buAutoNum type="alphaUcParenR"/>
            </a:pPr>
            <a:endParaRPr lang="en-US" sz="3100">
              <a:solidFill>
                <a:schemeClr val="tx1"/>
              </a:solidFill>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7.42</a:t>
            </a:r>
            <a:endParaRPr lang="en-US" sz="800" dirty="0"/>
          </a:p>
        </p:txBody>
      </p:sp>
    </p:spTree>
    <p:extLst>
      <p:ext uri="{BB962C8B-B14F-4D97-AF65-F5344CB8AC3E}">
        <p14:creationId xmlns:p14="http://schemas.microsoft.com/office/powerpoint/2010/main" val="30372511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2"/>
          <p:cNvSpPr>
            <a:spLocks noGrp="1" noChangeArrowheads="1"/>
          </p:cNvSpPr>
          <p:nvPr>
            <p:ph type="title" idx="4294967295"/>
          </p:nvPr>
        </p:nvSpPr>
        <p:spPr/>
        <p:txBody>
          <a:bodyPr/>
          <a:lstStyle/>
          <a:p>
            <a:r>
              <a:rPr lang="en-US">
                <a:solidFill>
                  <a:schemeClr val="bg1"/>
                </a:solidFill>
                <a:cs typeface="ヒラギノ角ゴ Pro W3" charset="-128"/>
              </a:rPr>
              <a:t>Charge Conservation</a:t>
            </a:r>
            <a:endParaRPr lang="en-US">
              <a:cs typeface="ヒラギノ角ゴ Pro W3" charset="-128"/>
            </a:endParaRPr>
          </a:p>
        </p:txBody>
      </p:sp>
      <p:sp>
        <p:nvSpPr>
          <p:cNvPr id="48135" name="Rectangle 3"/>
          <p:cNvSpPr>
            <a:spLocks noGrp="1" noChangeArrowheads="1"/>
          </p:cNvSpPr>
          <p:nvPr>
            <p:ph type="body" idx="4294967295"/>
          </p:nvPr>
        </p:nvSpPr>
        <p:spPr>
          <a:xfrm>
            <a:off x="277813" y="152400"/>
            <a:ext cx="8637587" cy="1530350"/>
          </a:xfrm>
        </p:spPr>
        <p:txBody>
          <a:bodyPr/>
          <a:lstStyle/>
          <a:p>
            <a:pPr marL="609600" indent="-609600">
              <a:buFontTx/>
              <a:buNone/>
            </a:pPr>
            <a:r>
              <a:rPr lang="en-US" sz="3600">
                <a:solidFill>
                  <a:srgbClr val="0000FF"/>
                </a:solidFill>
                <a:cs typeface="ヒラギノ角ゴ Pro W3" charset="-128"/>
              </a:rPr>
              <a:t>Which of the following is a correct statement of charge conservation?</a:t>
            </a:r>
            <a:endParaRPr lang="en-US">
              <a:solidFill>
                <a:srgbClr val="0000FF"/>
              </a:solidFill>
              <a:cs typeface="ヒラギノ角ゴ Pro W3" charset="-128"/>
            </a:endParaRPr>
          </a:p>
          <a:p>
            <a:pPr marL="609600" indent="-609600">
              <a:buFontTx/>
              <a:buNone/>
            </a:pPr>
            <a:endParaRPr lang="en-US">
              <a:cs typeface="ヒラギノ角ゴ Pro W3" charset="-128"/>
            </a:endParaRPr>
          </a:p>
        </p:txBody>
      </p:sp>
      <p:sp>
        <p:nvSpPr>
          <p:cNvPr id="48136" name="Text Box 4"/>
          <p:cNvSpPr txBox="1">
            <a:spLocks noChangeArrowheads="1"/>
          </p:cNvSpPr>
          <p:nvPr/>
        </p:nvSpPr>
        <p:spPr bwMode="auto">
          <a:xfrm>
            <a:off x="230188" y="1628775"/>
            <a:ext cx="590550" cy="579438"/>
          </a:xfrm>
          <a:prstGeom prst="rect">
            <a:avLst/>
          </a:prstGeom>
          <a:noFill/>
          <a:ln w="9525">
            <a:noFill/>
            <a:miter lim="800000"/>
            <a:headEnd/>
            <a:tailEnd/>
          </a:ln>
        </p:spPr>
        <p:txBody>
          <a:bodyPr wrap="none">
            <a:prstTxWarp prst="textNoShape">
              <a:avLst/>
            </a:prstTxWarp>
            <a:spAutoFit/>
          </a:bodyPr>
          <a:lstStyle/>
          <a:p>
            <a:r>
              <a:rPr lang="en-US" sz="3200" b="0"/>
              <a:t>A)</a:t>
            </a:r>
          </a:p>
        </p:txBody>
      </p:sp>
      <p:sp>
        <p:nvSpPr>
          <p:cNvPr id="48137" name="Text Box 5"/>
          <p:cNvSpPr txBox="1">
            <a:spLocks noChangeArrowheads="1"/>
          </p:cNvSpPr>
          <p:nvPr/>
        </p:nvSpPr>
        <p:spPr bwMode="auto">
          <a:xfrm>
            <a:off x="5103813" y="1682750"/>
            <a:ext cx="590550" cy="579438"/>
          </a:xfrm>
          <a:prstGeom prst="rect">
            <a:avLst/>
          </a:prstGeom>
          <a:noFill/>
          <a:ln w="9525">
            <a:noFill/>
            <a:miter lim="800000"/>
            <a:headEnd/>
            <a:tailEnd/>
          </a:ln>
        </p:spPr>
        <p:txBody>
          <a:bodyPr wrap="none">
            <a:prstTxWarp prst="textNoShape">
              <a:avLst/>
            </a:prstTxWarp>
            <a:spAutoFit/>
          </a:bodyPr>
          <a:lstStyle/>
          <a:p>
            <a:r>
              <a:rPr lang="en-US" sz="3200" b="0"/>
              <a:t>B)</a:t>
            </a:r>
          </a:p>
        </p:txBody>
      </p:sp>
      <p:sp>
        <p:nvSpPr>
          <p:cNvPr id="48138" name="Text Box 6"/>
          <p:cNvSpPr txBox="1">
            <a:spLocks noChangeArrowheads="1"/>
          </p:cNvSpPr>
          <p:nvPr/>
        </p:nvSpPr>
        <p:spPr bwMode="auto">
          <a:xfrm>
            <a:off x="225425" y="2943225"/>
            <a:ext cx="612775" cy="579438"/>
          </a:xfrm>
          <a:prstGeom prst="rect">
            <a:avLst/>
          </a:prstGeom>
          <a:noFill/>
          <a:ln w="9525">
            <a:noFill/>
            <a:miter lim="800000"/>
            <a:headEnd/>
            <a:tailEnd/>
          </a:ln>
        </p:spPr>
        <p:txBody>
          <a:bodyPr wrap="none">
            <a:prstTxWarp prst="textNoShape">
              <a:avLst/>
            </a:prstTxWarp>
            <a:spAutoFit/>
          </a:bodyPr>
          <a:lstStyle/>
          <a:p>
            <a:r>
              <a:rPr lang="en-US" sz="3200" b="0"/>
              <a:t>C)</a:t>
            </a:r>
          </a:p>
        </p:txBody>
      </p:sp>
      <p:sp>
        <p:nvSpPr>
          <p:cNvPr id="48139" name="Text Box 7"/>
          <p:cNvSpPr txBox="1">
            <a:spLocks noChangeArrowheads="1"/>
          </p:cNvSpPr>
          <p:nvPr/>
        </p:nvSpPr>
        <p:spPr bwMode="auto">
          <a:xfrm>
            <a:off x="5308600" y="3040063"/>
            <a:ext cx="612775" cy="579437"/>
          </a:xfrm>
          <a:prstGeom prst="rect">
            <a:avLst/>
          </a:prstGeom>
          <a:noFill/>
          <a:ln w="9525">
            <a:noFill/>
            <a:miter lim="800000"/>
            <a:headEnd/>
            <a:tailEnd/>
          </a:ln>
        </p:spPr>
        <p:txBody>
          <a:bodyPr wrap="none">
            <a:prstTxWarp prst="textNoShape">
              <a:avLst/>
            </a:prstTxWarp>
            <a:spAutoFit/>
          </a:bodyPr>
          <a:lstStyle/>
          <a:p>
            <a:r>
              <a:rPr lang="en-US" sz="3200" b="0"/>
              <a:t>D)</a:t>
            </a:r>
          </a:p>
        </p:txBody>
      </p:sp>
      <p:sp>
        <p:nvSpPr>
          <p:cNvPr id="48140" name="Text Box 8"/>
          <p:cNvSpPr txBox="1">
            <a:spLocks noChangeArrowheads="1"/>
          </p:cNvSpPr>
          <p:nvPr/>
        </p:nvSpPr>
        <p:spPr bwMode="auto">
          <a:xfrm>
            <a:off x="228600" y="3962400"/>
            <a:ext cx="8258175" cy="584776"/>
          </a:xfrm>
          <a:prstGeom prst="rect">
            <a:avLst/>
          </a:prstGeom>
          <a:noFill/>
          <a:ln w="9525">
            <a:noFill/>
            <a:miter lim="800000"/>
            <a:headEnd/>
            <a:tailEnd/>
          </a:ln>
        </p:spPr>
        <p:txBody>
          <a:bodyPr>
            <a:prstTxWarp prst="textNoShape">
              <a:avLst/>
            </a:prstTxWarp>
            <a:spAutoFit/>
          </a:bodyPr>
          <a:lstStyle/>
          <a:p>
            <a:r>
              <a:rPr lang="en-US" sz="3200" b="0"/>
              <a:t>E) None of these, or </a:t>
            </a:r>
            <a:r>
              <a:rPr lang="en-US" sz="3200" b="0" i="1"/>
              <a:t>more </a:t>
            </a:r>
            <a:r>
              <a:rPr lang="en-US" sz="3200" b="0"/>
              <a:t>than one.</a:t>
            </a:r>
          </a:p>
        </p:txBody>
      </p:sp>
      <p:graphicFrame>
        <p:nvGraphicFramePr>
          <p:cNvPr id="48133" name="Object 14"/>
          <p:cNvGraphicFramePr>
            <a:graphicFrameLocks noChangeAspect="1"/>
          </p:cNvGraphicFramePr>
          <p:nvPr/>
        </p:nvGraphicFramePr>
        <p:xfrm>
          <a:off x="5694363" y="1628775"/>
          <a:ext cx="3409950" cy="876686"/>
        </p:xfrm>
        <a:graphic>
          <a:graphicData uri="http://schemas.openxmlformats.org/presentationml/2006/ole">
            <mc:AlternateContent xmlns:mc="http://schemas.openxmlformats.org/markup-compatibility/2006">
              <mc:Choice xmlns:v="urn:schemas-microsoft-com:vml" Requires="v">
                <p:oleObj spid="_x0000_s12406" name="Equation" r:id="rId4" imgW="1384300" imgH="355600" progId="Equation.3">
                  <p:embed/>
                </p:oleObj>
              </mc:Choice>
              <mc:Fallback>
                <p:oleObj name="Equation" r:id="rId4" imgW="1384300" imgH="355600" progId="Equation.3">
                  <p:embed/>
                  <p:pic>
                    <p:nvPicPr>
                      <p:cNvPr id="0"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1628775"/>
                        <a:ext cx="3409950" cy="87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398" name="Object 14"/>
          <p:cNvGraphicFramePr>
            <a:graphicFrameLocks noChangeAspect="1"/>
          </p:cNvGraphicFramePr>
          <p:nvPr/>
        </p:nvGraphicFramePr>
        <p:xfrm>
          <a:off x="838200" y="2943225"/>
          <a:ext cx="3535363" cy="839483"/>
        </p:xfrm>
        <a:graphic>
          <a:graphicData uri="http://schemas.openxmlformats.org/presentationml/2006/ole">
            <mc:AlternateContent xmlns:mc="http://schemas.openxmlformats.org/markup-compatibility/2006">
              <mc:Choice xmlns:v="urn:schemas-microsoft-com:vml" Requires="v">
                <p:oleObj spid="_x0000_s12407" name="Equation" r:id="rId6" imgW="1498600" imgH="355600" progId="Equation.3">
                  <p:embed/>
                </p:oleObj>
              </mc:Choice>
              <mc:Fallback>
                <p:oleObj name="Equation" r:id="rId6" imgW="1498600" imgH="355600" progId="Equation.3">
                  <p:embed/>
                  <p:pic>
                    <p:nvPicPr>
                      <p:cNvPr id="0"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943225"/>
                        <a:ext cx="3535363" cy="83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399" name="Object 14"/>
          <p:cNvGraphicFramePr>
            <a:graphicFrameLocks noChangeAspect="1"/>
          </p:cNvGraphicFramePr>
          <p:nvPr/>
        </p:nvGraphicFramePr>
        <p:xfrm>
          <a:off x="838200" y="1628775"/>
          <a:ext cx="3138488" cy="879276"/>
        </p:xfrm>
        <a:graphic>
          <a:graphicData uri="http://schemas.openxmlformats.org/presentationml/2006/ole">
            <mc:AlternateContent xmlns:mc="http://schemas.openxmlformats.org/markup-compatibility/2006">
              <mc:Choice xmlns:v="urn:schemas-microsoft-com:vml" Requires="v">
                <p:oleObj spid="_x0000_s12408" name="Equation" r:id="rId8" imgW="1270000" imgH="355600" progId="Equation.3">
                  <p:embed/>
                </p:oleObj>
              </mc:Choice>
              <mc:Fallback>
                <p:oleObj name="Equation" r:id="rId8" imgW="1270000" imgH="355600" progId="Equation.3">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628775"/>
                        <a:ext cx="3138488" cy="87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400" name="Object 14"/>
          <p:cNvGraphicFramePr>
            <a:graphicFrameLocks noChangeAspect="1"/>
          </p:cNvGraphicFramePr>
          <p:nvPr/>
        </p:nvGraphicFramePr>
        <p:xfrm>
          <a:off x="6140450" y="2970213"/>
          <a:ext cx="2546350" cy="839787"/>
        </p:xfrm>
        <a:graphic>
          <a:graphicData uri="http://schemas.openxmlformats.org/presentationml/2006/ole">
            <mc:AlternateContent xmlns:mc="http://schemas.openxmlformats.org/markup-compatibility/2006">
              <mc:Choice xmlns:v="urn:schemas-microsoft-com:vml" Requires="v">
                <p:oleObj spid="_x0000_s12409" name="Equation" r:id="rId10" imgW="1079500" imgH="355600" progId="Equation.3">
                  <p:embed/>
                </p:oleObj>
              </mc:Choice>
              <mc:Fallback>
                <p:oleObj name="Equation" r:id="rId10" imgW="1079500" imgH="355600" progId="Equation.3">
                  <p:embed/>
                  <p:pic>
                    <p:nvPicPr>
                      <p:cNvPr id="0" name="Picture 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450" y="2970213"/>
                        <a:ext cx="2546350" cy="83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7.3</a:t>
            </a:r>
            <a:endParaRPr lang="en-US" sz="800" dirty="0"/>
          </a:p>
        </p:txBody>
      </p:sp>
    </p:spTree>
    <p:extLst>
      <p:ext uri="{BB962C8B-B14F-4D97-AF65-F5344CB8AC3E}">
        <p14:creationId xmlns:p14="http://schemas.microsoft.com/office/powerpoint/2010/main" val="241924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p:cNvSpPr>
          <p:nvPr>
            <p:ph type="title" idx="4294967295"/>
          </p:nvPr>
        </p:nvSpPr>
        <p:spPr>
          <a:xfrm>
            <a:off x="0" y="563563"/>
            <a:ext cx="9144000" cy="1341437"/>
          </a:xfrm>
        </p:spPr>
        <p:txBody>
          <a:bodyPr/>
          <a:lstStyle/>
          <a:p>
            <a:pPr algn="l"/>
            <a:r>
              <a:rPr lang="en-US" sz="2400" dirty="0" smtClean="0">
                <a:latin typeface="Arial" charset="0"/>
                <a:ea typeface="Arial" charset="0"/>
                <a:cs typeface="Arial" charset="0"/>
              </a:rPr>
              <a:t>The current I</a:t>
            </a:r>
            <a:r>
              <a:rPr lang="en-US" sz="2400" baseline="-25000" dirty="0" smtClean="0">
                <a:latin typeface="Arial" charset="0"/>
                <a:ea typeface="Arial" charset="0"/>
                <a:cs typeface="Arial" charset="0"/>
              </a:rPr>
              <a:t>1</a:t>
            </a:r>
            <a:r>
              <a:rPr lang="en-US" sz="2400" dirty="0" smtClean="0">
                <a:latin typeface="Arial" charset="0"/>
                <a:ea typeface="Arial" charset="0"/>
                <a:cs typeface="Arial" charset="0"/>
              </a:rPr>
              <a:t> in loop 1 is increasing. What is the direction of the induced current in loop 2, which is co-axial with loop 1?</a:t>
            </a:r>
            <a:endParaRPr lang="en-US" sz="2400" b="1" dirty="0" smtClean="0">
              <a:latin typeface="Arial" charset="0"/>
              <a:ea typeface="Arial" charset="0"/>
              <a:cs typeface="Arial" charset="0"/>
            </a:endParaRPr>
          </a:p>
        </p:txBody>
      </p:sp>
      <p:sp>
        <p:nvSpPr>
          <p:cNvPr id="49155" name="TextBox 3"/>
          <p:cNvSpPr txBox="1">
            <a:spLocks noChangeArrowheads="1"/>
          </p:cNvSpPr>
          <p:nvPr/>
        </p:nvSpPr>
        <p:spPr bwMode="auto">
          <a:xfrm>
            <a:off x="227013" y="4724400"/>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same direction as I</a:t>
            </a:r>
            <a:r>
              <a:rPr lang="en-US" sz="2400" baseline="-25000" dirty="0"/>
              <a:t>1</a:t>
            </a:r>
          </a:p>
          <a:p>
            <a:pPr marL="457200" indent="-457200">
              <a:buFontTx/>
              <a:buAutoNum type="alphaUcPeriod"/>
            </a:pPr>
            <a:r>
              <a:rPr lang="en-US" sz="2400" dirty="0"/>
              <a:t>The opposite direction as I</a:t>
            </a:r>
            <a:r>
              <a:rPr lang="en-US" sz="2400" baseline="-25000" dirty="0"/>
              <a:t>1</a:t>
            </a:r>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32766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276600" y="23622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36576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0" name="TextBox 35"/>
          <p:cNvSpPr txBox="1">
            <a:spLocks noChangeArrowheads="1"/>
          </p:cNvSpPr>
          <p:nvPr/>
        </p:nvSpPr>
        <p:spPr bwMode="auto">
          <a:xfrm>
            <a:off x="5105400"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cxnSp>
        <p:nvCxnSpPr>
          <p:cNvPr id="38" name="Straight Arrow Connector 37"/>
          <p:cNvCxnSpPr/>
          <p:nvPr/>
        </p:nvCxnSpPr>
        <p:spPr>
          <a:xfrm rot="5400000" flipH="1" flipV="1">
            <a:off x="3771107" y="2782094"/>
            <a:ext cx="17526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162" name="TextBox 40"/>
          <p:cNvSpPr txBox="1">
            <a:spLocks noChangeArrowheads="1"/>
          </p:cNvSpPr>
          <p:nvPr/>
        </p:nvSpPr>
        <p:spPr bwMode="auto">
          <a:xfrm>
            <a:off x="2743200" y="2362200"/>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7.43</a:t>
            </a:r>
          </a:p>
        </p:txBody>
      </p:sp>
    </p:spTree>
    <p:extLst>
      <p:ext uri="{BB962C8B-B14F-4D97-AF65-F5344CB8AC3E}">
        <p14:creationId xmlns:p14="http://schemas.microsoft.com/office/powerpoint/2010/main" val="37346546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p:cNvSpPr>
          <p:nvPr>
            <p:ph type="title" idx="4294967295"/>
          </p:nvPr>
        </p:nvSpPr>
        <p:spPr>
          <a:xfrm>
            <a:off x="0" y="563563"/>
            <a:ext cx="9144000" cy="1341437"/>
          </a:xfrm>
        </p:spPr>
        <p:txBody>
          <a:bodyPr/>
          <a:lstStyle/>
          <a:p>
            <a:pPr algn="l"/>
            <a:r>
              <a:rPr lang="en-US" sz="2400" dirty="0" smtClean="0">
                <a:latin typeface="Arial" charset="0"/>
                <a:ea typeface="Arial" charset="0"/>
                <a:cs typeface="Arial" charset="0"/>
              </a:rPr>
              <a:t>The current I</a:t>
            </a:r>
            <a:r>
              <a:rPr lang="en-US" sz="2400" baseline="-25000" dirty="0" smtClean="0">
                <a:latin typeface="Arial" charset="0"/>
                <a:ea typeface="Arial" charset="0"/>
                <a:cs typeface="Arial" charset="0"/>
              </a:rPr>
              <a:t>1</a:t>
            </a:r>
            <a:r>
              <a:rPr lang="en-US" sz="2400" dirty="0" smtClean="0">
                <a:latin typeface="Arial" charset="0"/>
                <a:ea typeface="Arial" charset="0"/>
                <a:cs typeface="Arial" charset="0"/>
              </a:rPr>
              <a:t> in loop 1 is increasing. What is the direction of the induced current in loop 2, which lies in the same plane as loop 1?</a:t>
            </a:r>
            <a:endParaRPr lang="en-US" sz="2400" b="1" dirty="0" smtClean="0">
              <a:latin typeface="Arial" charset="0"/>
              <a:ea typeface="Arial" charset="0"/>
              <a:cs typeface="Arial" charset="0"/>
            </a:endParaRPr>
          </a:p>
        </p:txBody>
      </p:sp>
      <p:sp>
        <p:nvSpPr>
          <p:cNvPr id="51203" name="TextBox 3"/>
          <p:cNvSpPr txBox="1">
            <a:spLocks noChangeArrowheads="1"/>
          </p:cNvSpPr>
          <p:nvPr/>
        </p:nvSpPr>
        <p:spPr bwMode="auto">
          <a:xfrm>
            <a:off x="227013" y="4983867"/>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same direction as I</a:t>
            </a:r>
            <a:r>
              <a:rPr lang="en-US" sz="2400" baseline="-25000" dirty="0"/>
              <a:t>1</a:t>
            </a:r>
          </a:p>
          <a:p>
            <a:pPr marL="457200" indent="-457200">
              <a:buFontTx/>
              <a:buAutoNum type="alphaUcPeriod"/>
            </a:pPr>
            <a:r>
              <a:rPr lang="en-US" sz="2400" dirty="0"/>
              <a:t>The opposite direction as I</a:t>
            </a:r>
            <a:r>
              <a:rPr lang="en-US" sz="2400" baseline="-25000" dirty="0"/>
              <a:t>1</a:t>
            </a:r>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1600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4648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19050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1208" name="TextBox 35"/>
          <p:cNvSpPr txBox="1">
            <a:spLocks noChangeArrowheads="1"/>
          </p:cNvSpPr>
          <p:nvPr/>
        </p:nvSpPr>
        <p:spPr bwMode="auto">
          <a:xfrm>
            <a:off x="2935288"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sp>
        <p:nvSpPr>
          <p:cNvPr id="51209" name="TextBox 9"/>
          <p:cNvSpPr txBox="1">
            <a:spLocks noChangeArrowheads="1"/>
          </p:cNvSpPr>
          <p:nvPr/>
        </p:nvSpPr>
        <p:spPr bwMode="auto">
          <a:xfrm>
            <a:off x="7213600" y="3833813"/>
            <a:ext cx="355600" cy="460375"/>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7.44</a:t>
            </a:r>
            <a:endParaRPr lang="en-US" sz="800" dirty="0"/>
          </a:p>
        </p:txBody>
      </p:sp>
    </p:spTree>
    <p:extLst>
      <p:ext uri="{BB962C8B-B14F-4D97-AF65-F5344CB8AC3E}">
        <p14:creationId xmlns:p14="http://schemas.microsoft.com/office/powerpoint/2010/main" val="23584711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p:cNvSpPr>
          <p:nvPr>
            <p:ph type="title" idx="4294967295"/>
          </p:nvPr>
        </p:nvSpPr>
        <p:spPr>
          <a:xfrm>
            <a:off x="0" y="563563"/>
            <a:ext cx="9144000" cy="1341437"/>
          </a:xfrm>
        </p:spPr>
        <p:txBody>
          <a:bodyPr/>
          <a:lstStyle/>
          <a:p>
            <a:pPr algn="l"/>
            <a:r>
              <a:rPr lang="en-US" sz="2400" smtClean="0">
                <a:latin typeface="Arial" charset="0"/>
                <a:ea typeface="Arial" charset="0"/>
                <a:cs typeface="Arial" charset="0"/>
              </a:rPr>
              <a:t>The current I</a:t>
            </a:r>
            <a:r>
              <a:rPr lang="en-US" sz="2400" baseline="-25000" smtClean="0">
                <a:latin typeface="Arial" charset="0"/>
                <a:ea typeface="Arial" charset="0"/>
                <a:cs typeface="Arial" charset="0"/>
              </a:rPr>
              <a:t>1</a:t>
            </a:r>
            <a:r>
              <a:rPr lang="en-US" sz="2400" smtClean="0">
                <a:latin typeface="Arial" charset="0"/>
                <a:ea typeface="Arial" charset="0"/>
                <a:cs typeface="Arial" charset="0"/>
              </a:rPr>
              <a:t> in loop 1 is decreasing. What is the direction of the induced current in loop 2, which lies in a plane perpendicular to loop 1 and contains the center of loop 1?</a:t>
            </a:r>
            <a:endParaRPr lang="en-US" sz="2400" b="1" smtClean="0">
              <a:latin typeface="Arial" charset="0"/>
              <a:ea typeface="Arial" charset="0"/>
              <a:cs typeface="Arial" charset="0"/>
            </a:endParaRPr>
          </a:p>
        </p:txBody>
      </p:sp>
      <p:sp>
        <p:nvSpPr>
          <p:cNvPr id="53251" name="TextBox 3"/>
          <p:cNvSpPr txBox="1">
            <a:spLocks noChangeArrowheads="1"/>
          </p:cNvSpPr>
          <p:nvPr/>
        </p:nvSpPr>
        <p:spPr bwMode="auto">
          <a:xfrm>
            <a:off x="227013" y="4948091"/>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err="1"/>
              <a:t>CW</a:t>
            </a:r>
            <a:endParaRPr lang="en-US" sz="2400" baseline="-25000" dirty="0"/>
          </a:p>
          <a:p>
            <a:pPr marL="457200" indent="-457200">
              <a:buFontTx/>
              <a:buAutoNum type="alphaUcPeriod"/>
            </a:pPr>
            <a:r>
              <a:rPr lang="en-US" sz="2400" dirty="0" err="1"/>
              <a:t>CCW</a:t>
            </a:r>
            <a:endParaRPr lang="en-US" sz="2400" baseline="-25000" dirty="0"/>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1600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19050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3255" name="TextBox 35"/>
          <p:cNvSpPr txBox="1">
            <a:spLocks noChangeArrowheads="1"/>
          </p:cNvSpPr>
          <p:nvPr/>
        </p:nvSpPr>
        <p:spPr bwMode="auto">
          <a:xfrm>
            <a:off x="2935288"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sp>
        <p:nvSpPr>
          <p:cNvPr id="9" name="Oval 8"/>
          <p:cNvSpPr/>
          <p:nvPr/>
        </p:nvSpPr>
        <p:spPr>
          <a:xfrm>
            <a:off x="4800600" y="2209800"/>
            <a:ext cx="2743200" cy="27432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57" name="TextBox 9"/>
          <p:cNvSpPr txBox="1">
            <a:spLocks noChangeArrowheads="1"/>
          </p:cNvSpPr>
          <p:nvPr/>
        </p:nvSpPr>
        <p:spPr bwMode="auto">
          <a:xfrm>
            <a:off x="7188200" y="4724400"/>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7.45</a:t>
            </a:r>
            <a:endParaRPr lang="en-US" sz="800" dirty="0"/>
          </a:p>
        </p:txBody>
      </p:sp>
    </p:spTree>
    <p:extLst>
      <p:ext uri="{BB962C8B-B14F-4D97-AF65-F5344CB8AC3E}">
        <p14:creationId xmlns:p14="http://schemas.microsoft.com/office/powerpoint/2010/main" val="22079701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Two flat loops of equal area sit in a uniform field </a:t>
            </a:r>
            <a:r>
              <a:rPr lang="en-US" sz="2400" b="1" smtClean="0">
                <a:latin typeface="Arial" charset="0"/>
                <a:ea typeface="Arial" charset="0"/>
                <a:cs typeface="Arial" charset="0"/>
              </a:rPr>
              <a:t>B</a:t>
            </a:r>
            <a:r>
              <a:rPr lang="en-US" sz="2400" smtClean="0">
                <a:latin typeface="Arial" charset="0"/>
                <a:ea typeface="Arial" charset="0"/>
                <a:cs typeface="Arial" charset="0"/>
              </a:rPr>
              <a:t> which is increasing in magnitude. In which loop is the induced current the largest? (The two wires are insulated from each other at the crossover point in loop 2.)</a:t>
            </a:r>
            <a:endParaRPr lang="en-US" sz="2400" b="1" smtClean="0">
              <a:latin typeface="Arial" charset="0"/>
              <a:ea typeface="Arial" charset="0"/>
              <a:cs typeface="Arial" charset="0"/>
            </a:endParaRPr>
          </a:p>
        </p:txBody>
      </p:sp>
      <p:sp>
        <p:nvSpPr>
          <p:cNvPr id="20483" name="TextBox 3"/>
          <p:cNvSpPr txBox="1">
            <a:spLocks noChangeArrowheads="1"/>
          </p:cNvSpPr>
          <p:nvPr/>
        </p:nvSpPr>
        <p:spPr bwMode="auto">
          <a:xfrm>
            <a:off x="222250" y="5116513"/>
            <a:ext cx="6284913"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1</a:t>
            </a:r>
          </a:p>
          <a:p>
            <a:pPr marL="457200" indent="-457200">
              <a:buFontTx/>
              <a:buAutoNum type="alphaUcPeriod"/>
            </a:pPr>
            <a:r>
              <a:rPr lang="en-US" sz="2400" dirty="0"/>
              <a:t>2</a:t>
            </a:r>
          </a:p>
          <a:p>
            <a:pPr marL="457200" indent="-457200">
              <a:buFontTx/>
              <a:buAutoNum type="alphaUcPeriod"/>
            </a:pPr>
            <a:r>
              <a:rPr lang="en-US" sz="2400" dirty="0"/>
              <a:t>They are both the same.</a:t>
            </a:r>
          </a:p>
          <a:p>
            <a:pPr marL="457200" indent="-457200">
              <a:buFontTx/>
              <a:buAutoNum type="alphaUcPeriod"/>
            </a:pPr>
            <a:r>
              <a:rPr lang="en-US" sz="2400" dirty="0"/>
              <a:t>Not enough information given.</a:t>
            </a:r>
          </a:p>
        </p:txBody>
      </p:sp>
      <p:sp>
        <p:nvSpPr>
          <p:cNvPr id="10" name="Rectangle 9"/>
          <p:cNvSpPr/>
          <p:nvPr/>
        </p:nvSpPr>
        <p:spPr>
          <a:xfrm>
            <a:off x="1706563" y="2132013"/>
            <a:ext cx="7170737" cy="3271837"/>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107" charset="-128"/>
              <a:cs typeface="ＭＳ Ｐゴシック" pitchFamily="-107" charset="-128"/>
            </a:endParaRP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0486"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57" name="Oval 56"/>
          <p:cNvSpPr/>
          <p:nvPr/>
        </p:nvSpPr>
        <p:spPr>
          <a:xfrm>
            <a:off x="2438400" y="3048000"/>
            <a:ext cx="2057400" cy="14478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Freeform 61"/>
          <p:cNvSpPr/>
          <p:nvPr/>
        </p:nvSpPr>
        <p:spPr>
          <a:xfrm>
            <a:off x="5278438" y="3030538"/>
            <a:ext cx="2868612" cy="1274762"/>
          </a:xfrm>
          <a:custGeom>
            <a:avLst/>
            <a:gdLst>
              <a:gd name="connsiteX0" fmla="*/ 12700 w 2868083"/>
              <a:gd name="connsiteY0" fmla="*/ 715433 h 1274233"/>
              <a:gd name="connsiteX1" fmla="*/ 736600 w 2868083"/>
              <a:gd name="connsiteY1" fmla="*/ 182033 h 1274233"/>
              <a:gd name="connsiteX2" fmla="*/ 1422400 w 2868083"/>
              <a:gd name="connsiteY2" fmla="*/ 702733 h 1274233"/>
              <a:gd name="connsiteX3" fmla="*/ 2159000 w 2868083"/>
              <a:gd name="connsiteY3" fmla="*/ 1210733 h 1274233"/>
              <a:gd name="connsiteX4" fmla="*/ 2844800 w 2868083"/>
              <a:gd name="connsiteY4" fmla="*/ 690033 h 1274233"/>
              <a:gd name="connsiteX5" fmla="*/ 2019300 w 2868083"/>
              <a:gd name="connsiteY5" fmla="*/ 80433 h 1274233"/>
              <a:gd name="connsiteX6" fmla="*/ 660400 w 2868083"/>
              <a:gd name="connsiteY6" fmla="*/ 1172633 h 1274233"/>
              <a:gd name="connsiteX7" fmla="*/ 12700 w 2868083"/>
              <a:gd name="connsiteY7" fmla="*/ 715433 h 127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8083" h="1274233">
                <a:moveTo>
                  <a:pt x="12700" y="715433"/>
                </a:moveTo>
                <a:cubicBezTo>
                  <a:pt x="25400" y="550333"/>
                  <a:pt x="501650" y="184150"/>
                  <a:pt x="736600" y="182033"/>
                </a:cubicBezTo>
                <a:cubicBezTo>
                  <a:pt x="971550" y="179916"/>
                  <a:pt x="1185333" y="531283"/>
                  <a:pt x="1422400" y="702733"/>
                </a:cubicBezTo>
                <a:cubicBezTo>
                  <a:pt x="1659467" y="874183"/>
                  <a:pt x="1921933" y="1212850"/>
                  <a:pt x="2159000" y="1210733"/>
                </a:cubicBezTo>
                <a:cubicBezTo>
                  <a:pt x="2396067" y="1208616"/>
                  <a:pt x="2868083" y="878416"/>
                  <a:pt x="2844800" y="690033"/>
                </a:cubicBezTo>
                <a:cubicBezTo>
                  <a:pt x="2821517" y="501650"/>
                  <a:pt x="2383367" y="0"/>
                  <a:pt x="2019300" y="80433"/>
                </a:cubicBezTo>
                <a:cubicBezTo>
                  <a:pt x="1655233" y="160866"/>
                  <a:pt x="988483" y="1071033"/>
                  <a:pt x="660400" y="1172633"/>
                </a:cubicBezTo>
                <a:cubicBezTo>
                  <a:pt x="332317" y="1274233"/>
                  <a:pt x="0" y="880533"/>
                  <a:pt x="12700" y="715433"/>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0" name="TextBox 62"/>
          <p:cNvSpPr txBox="1">
            <a:spLocks noChangeArrowheads="1"/>
          </p:cNvSpPr>
          <p:nvPr/>
        </p:nvSpPr>
        <p:spPr bwMode="auto">
          <a:xfrm>
            <a:off x="2281238" y="2863850"/>
            <a:ext cx="357187" cy="460375"/>
          </a:xfrm>
          <a:prstGeom prst="rect">
            <a:avLst/>
          </a:prstGeom>
          <a:noFill/>
          <a:ln w="9525">
            <a:noFill/>
            <a:miter lim="800000"/>
            <a:headEnd/>
            <a:tailEnd/>
          </a:ln>
        </p:spPr>
        <p:txBody>
          <a:bodyPr wrap="none">
            <a:prstTxWarp prst="textNoShape">
              <a:avLst/>
            </a:prstTxWarp>
            <a:spAutoFit/>
          </a:bodyPr>
          <a:lstStyle/>
          <a:p>
            <a:r>
              <a:rPr lang="en-US" sz="2400"/>
              <a:t>1</a:t>
            </a:r>
          </a:p>
        </p:txBody>
      </p:sp>
      <p:sp>
        <p:nvSpPr>
          <p:cNvPr id="20491" name="TextBox 63"/>
          <p:cNvSpPr txBox="1">
            <a:spLocks noChangeArrowheads="1"/>
          </p:cNvSpPr>
          <p:nvPr/>
        </p:nvSpPr>
        <p:spPr bwMode="auto">
          <a:xfrm>
            <a:off x="5791200" y="2632075"/>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7.46</a:t>
            </a:r>
            <a:endParaRPr lang="en-US" sz="800" dirty="0"/>
          </a:p>
        </p:txBody>
      </p:sp>
    </p:spTree>
    <p:extLst>
      <p:ext uri="{BB962C8B-B14F-4D97-AF65-F5344CB8AC3E}">
        <p14:creationId xmlns:p14="http://schemas.microsoft.com/office/powerpoint/2010/main" val="23389057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015" y="625445"/>
            <a:ext cx="6244723" cy="461665"/>
          </a:xfrm>
          <a:prstGeom prst="rect">
            <a:avLst/>
          </a:prstGeom>
          <a:noFill/>
        </p:spPr>
        <p:txBody>
          <a:bodyPr wrap="none" rtlCol="0">
            <a:spAutoFit/>
          </a:bodyPr>
          <a:lstStyle/>
          <a:p>
            <a:r>
              <a:rPr lang="en-US" sz="2400" dirty="0" smtClean="0"/>
              <a:t>A loop of wire 1 is around a very long solenoid 2.</a:t>
            </a:r>
            <a:endParaRPr lang="en-US" sz="2400" dirty="0"/>
          </a:p>
        </p:txBody>
      </p:sp>
      <p:grpSp>
        <p:nvGrpSpPr>
          <p:cNvPr id="63" name="Group 62"/>
          <p:cNvGrpSpPr/>
          <p:nvPr/>
        </p:nvGrpSpPr>
        <p:grpSpPr>
          <a:xfrm>
            <a:off x="7489246" y="1663700"/>
            <a:ext cx="838200" cy="3898900"/>
            <a:chOff x="3492500" y="1892300"/>
            <a:chExt cx="838200" cy="3898900"/>
          </a:xfrm>
        </p:grpSpPr>
        <p:grpSp>
          <p:nvGrpSpPr>
            <p:cNvPr id="17" name="Group 16"/>
            <p:cNvGrpSpPr/>
            <p:nvPr/>
          </p:nvGrpSpPr>
          <p:grpSpPr>
            <a:xfrm>
              <a:off x="3492500" y="3098800"/>
              <a:ext cx="838200" cy="901700"/>
              <a:chOff x="3492500" y="3098800"/>
              <a:chExt cx="838200" cy="901700"/>
            </a:xfrm>
          </p:grpSpPr>
          <p:sp>
            <p:nvSpPr>
              <p:cNvPr id="9" name="Arc 8"/>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492500" y="3695700"/>
              <a:ext cx="838200" cy="901700"/>
              <a:chOff x="3492500" y="3098800"/>
              <a:chExt cx="838200" cy="901700"/>
            </a:xfrm>
          </p:grpSpPr>
          <p:sp>
            <p:nvSpPr>
              <p:cNvPr id="19" name="Arc 18"/>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Arc 25"/>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3492500" y="4292600"/>
              <a:ext cx="838200" cy="901700"/>
              <a:chOff x="3492500" y="3098800"/>
              <a:chExt cx="838200" cy="901700"/>
            </a:xfrm>
          </p:grpSpPr>
          <p:sp>
            <p:nvSpPr>
              <p:cNvPr id="28" name="Arc 2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3492500" y="4889500"/>
              <a:ext cx="838200" cy="901700"/>
              <a:chOff x="3492500" y="3098800"/>
              <a:chExt cx="838200" cy="901700"/>
            </a:xfrm>
          </p:grpSpPr>
          <p:sp>
            <p:nvSpPr>
              <p:cNvPr id="37" name="Arc 36"/>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 name="Arc 45"/>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4" name="Group 53"/>
            <p:cNvGrpSpPr/>
            <p:nvPr/>
          </p:nvGrpSpPr>
          <p:grpSpPr>
            <a:xfrm>
              <a:off x="3492500" y="2489200"/>
              <a:ext cx="838200" cy="901700"/>
              <a:chOff x="3492500" y="3098800"/>
              <a:chExt cx="838200" cy="901700"/>
            </a:xfrm>
          </p:grpSpPr>
          <p:sp>
            <p:nvSpPr>
              <p:cNvPr id="55" name="Arc 54"/>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55"/>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Arc 57"/>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4" name="Freeform 63"/>
          <p:cNvSpPr/>
          <p:nvPr/>
        </p:nvSpPr>
        <p:spPr>
          <a:xfrm>
            <a:off x="6425241" y="3378200"/>
            <a:ext cx="2779183" cy="1054100"/>
          </a:xfrm>
          <a:custGeom>
            <a:avLst/>
            <a:gdLst>
              <a:gd name="connsiteX0" fmla="*/ 977900 w 2779183"/>
              <a:gd name="connsiteY0" fmla="*/ 0 h 1739900"/>
              <a:gd name="connsiteX1" fmla="*/ 76200 w 2779183"/>
              <a:gd name="connsiteY1" fmla="*/ 266700 h 1739900"/>
              <a:gd name="connsiteX2" fmla="*/ 520700 w 2779183"/>
              <a:gd name="connsiteY2" fmla="*/ 977900 h 1739900"/>
              <a:gd name="connsiteX3" fmla="*/ 419100 w 2779183"/>
              <a:gd name="connsiteY3" fmla="*/ 1231900 h 1739900"/>
              <a:gd name="connsiteX4" fmla="*/ 1651000 w 2779183"/>
              <a:gd name="connsiteY4" fmla="*/ 1714500 h 1739900"/>
              <a:gd name="connsiteX5" fmla="*/ 2654300 w 2779183"/>
              <a:gd name="connsiteY5" fmla="*/ 1079500 h 1739900"/>
              <a:gd name="connsiteX6" fmla="*/ 2400300 w 2779183"/>
              <a:gd name="connsiteY6" fmla="*/ 508000 h 1739900"/>
              <a:gd name="connsiteX7" fmla="*/ 1930400 w 2779183"/>
              <a:gd name="connsiteY7" fmla="*/ 15240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183" h="1739900">
                <a:moveTo>
                  <a:pt x="977900" y="0"/>
                </a:moveTo>
                <a:cubicBezTo>
                  <a:pt x="565150" y="51858"/>
                  <a:pt x="152400" y="103717"/>
                  <a:pt x="76200" y="266700"/>
                </a:cubicBezTo>
                <a:cubicBezTo>
                  <a:pt x="0" y="429683"/>
                  <a:pt x="463550" y="817033"/>
                  <a:pt x="520700" y="977900"/>
                </a:cubicBezTo>
                <a:cubicBezTo>
                  <a:pt x="577850" y="1138767"/>
                  <a:pt x="230717" y="1109133"/>
                  <a:pt x="419100" y="1231900"/>
                </a:cubicBezTo>
                <a:cubicBezTo>
                  <a:pt x="607483" y="1354667"/>
                  <a:pt x="1278467" y="1739900"/>
                  <a:pt x="1651000" y="1714500"/>
                </a:cubicBezTo>
                <a:cubicBezTo>
                  <a:pt x="2023533" y="1689100"/>
                  <a:pt x="2529417" y="1280583"/>
                  <a:pt x="2654300" y="1079500"/>
                </a:cubicBezTo>
                <a:cubicBezTo>
                  <a:pt x="2779183" y="878417"/>
                  <a:pt x="2520950" y="662517"/>
                  <a:pt x="2400300" y="508000"/>
                </a:cubicBezTo>
                <a:cubicBezTo>
                  <a:pt x="2279650" y="353483"/>
                  <a:pt x="2105025" y="252941"/>
                  <a:pt x="1930400" y="1524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7009580" y="4199235"/>
            <a:ext cx="340158" cy="461665"/>
          </a:xfrm>
          <a:prstGeom prst="rect">
            <a:avLst/>
          </a:prstGeom>
          <a:noFill/>
        </p:spPr>
        <p:txBody>
          <a:bodyPr wrap="none" rtlCol="0">
            <a:spAutoFit/>
          </a:bodyPr>
          <a:lstStyle/>
          <a:p>
            <a:r>
              <a:rPr lang="en-US" sz="2400" dirty="0" smtClean="0"/>
              <a:t>1</a:t>
            </a:r>
            <a:endParaRPr lang="en-US" sz="2400" dirty="0"/>
          </a:p>
        </p:txBody>
      </p:sp>
      <p:sp>
        <p:nvSpPr>
          <p:cNvPr id="66" name="TextBox 65"/>
          <p:cNvSpPr txBox="1"/>
          <p:nvPr/>
        </p:nvSpPr>
        <p:spPr>
          <a:xfrm>
            <a:off x="7799583" y="1595735"/>
            <a:ext cx="340158" cy="461665"/>
          </a:xfrm>
          <a:prstGeom prst="rect">
            <a:avLst/>
          </a:prstGeom>
          <a:noFill/>
        </p:spPr>
        <p:txBody>
          <a:bodyPr wrap="none" rtlCol="0">
            <a:spAutoFit/>
          </a:bodyPr>
          <a:lstStyle/>
          <a:p>
            <a:r>
              <a:rPr lang="en-US" sz="2400" dirty="0" smtClean="0"/>
              <a:t>2</a:t>
            </a:r>
            <a:endParaRPr lang="en-US" sz="2400" dirty="0"/>
          </a:p>
        </p:txBody>
      </p:sp>
      <p:graphicFrame>
        <p:nvGraphicFramePr>
          <p:cNvPr id="1054722" name="Object 2"/>
          <p:cNvGraphicFramePr>
            <a:graphicFrameLocks noChangeAspect="1"/>
          </p:cNvGraphicFramePr>
          <p:nvPr/>
        </p:nvGraphicFramePr>
        <p:xfrm>
          <a:off x="819150" y="1741488"/>
          <a:ext cx="2224088" cy="1804987"/>
        </p:xfrm>
        <a:graphic>
          <a:graphicData uri="http://schemas.openxmlformats.org/presentationml/2006/ole">
            <mc:AlternateContent xmlns:mc="http://schemas.openxmlformats.org/markup-compatibility/2006">
              <mc:Choice xmlns:v="urn:schemas-microsoft-com:vml" Requires="v">
                <p:oleObj spid="_x0000_s55307" name="Equation" r:id="rId4" imgW="761760" imgH="685800" progId="Equation.3">
                  <p:embed/>
                </p:oleObj>
              </mc:Choice>
              <mc:Fallback>
                <p:oleObj name="Equation" r:id="rId4" imgW="76176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1741488"/>
                        <a:ext cx="2224088" cy="180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p:nvSpPr>
        <p:spPr>
          <a:xfrm>
            <a:off x="3054660" y="1721703"/>
            <a:ext cx="3656257" cy="830997"/>
          </a:xfrm>
          <a:prstGeom prst="rect">
            <a:avLst/>
          </a:prstGeom>
          <a:noFill/>
        </p:spPr>
        <p:txBody>
          <a:bodyPr wrap="none" rtlCol="0">
            <a:spAutoFit/>
          </a:bodyPr>
          <a:lstStyle/>
          <a:p>
            <a:r>
              <a:rPr lang="en-US" sz="2400" dirty="0" smtClean="0"/>
              <a:t>= the flux thru loop 1 due to</a:t>
            </a:r>
          </a:p>
          <a:p>
            <a:r>
              <a:rPr lang="en-US" sz="2400" dirty="0" smtClean="0"/>
              <a:t> the current in the solenoid.</a:t>
            </a:r>
            <a:endParaRPr lang="en-US" sz="2400" dirty="0"/>
          </a:p>
        </p:txBody>
      </p:sp>
      <p:sp>
        <p:nvSpPr>
          <p:cNvPr id="70" name="TextBox 69"/>
          <p:cNvSpPr txBox="1"/>
          <p:nvPr/>
        </p:nvSpPr>
        <p:spPr>
          <a:xfrm>
            <a:off x="3043238" y="2975401"/>
            <a:ext cx="3966342" cy="830997"/>
          </a:xfrm>
          <a:prstGeom prst="rect">
            <a:avLst/>
          </a:prstGeom>
          <a:noFill/>
        </p:spPr>
        <p:txBody>
          <a:bodyPr wrap="none" rtlCol="0">
            <a:spAutoFit/>
          </a:bodyPr>
          <a:lstStyle/>
          <a:p>
            <a:r>
              <a:rPr lang="en-US" sz="2400" dirty="0" smtClean="0"/>
              <a:t>= the flux thru solenoid due to</a:t>
            </a:r>
          </a:p>
          <a:p>
            <a:r>
              <a:rPr lang="en-US" sz="2400" dirty="0" smtClean="0"/>
              <a:t> the current in the loop 1</a:t>
            </a:r>
            <a:endParaRPr lang="en-US" sz="2400" dirty="0"/>
          </a:p>
        </p:txBody>
      </p:sp>
      <p:sp>
        <p:nvSpPr>
          <p:cNvPr id="71" name="TextBox 70"/>
          <p:cNvSpPr txBox="1"/>
          <p:nvPr/>
        </p:nvSpPr>
        <p:spPr>
          <a:xfrm>
            <a:off x="764857" y="4351635"/>
            <a:ext cx="3949414" cy="1200329"/>
          </a:xfrm>
          <a:prstGeom prst="rect">
            <a:avLst/>
          </a:prstGeom>
          <a:noFill/>
        </p:spPr>
        <p:txBody>
          <a:bodyPr wrap="none" rtlCol="0">
            <a:spAutoFit/>
          </a:bodyPr>
          <a:lstStyle/>
          <a:p>
            <a:r>
              <a:rPr lang="en-US" sz="2400" dirty="0" smtClean="0"/>
              <a:t>Which is easier to compute?</a:t>
            </a:r>
          </a:p>
          <a:p>
            <a:pPr marL="457200" indent="-457200">
              <a:buAutoNum type="alphaUcParenR"/>
            </a:pPr>
            <a:r>
              <a:rPr lang="en-US" sz="2400" dirty="0" smtClean="0"/>
              <a:t>M</a:t>
            </a:r>
            <a:r>
              <a:rPr lang="en-US" sz="2400" baseline="-25000" dirty="0" smtClean="0"/>
              <a:t>12</a:t>
            </a:r>
            <a:r>
              <a:rPr lang="en-US" sz="2400" baseline="30000" dirty="0" smtClean="0"/>
              <a:t>  </a:t>
            </a:r>
            <a:r>
              <a:rPr lang="en-US" sz="2400" dirty="0" smtClean="0"/>
              <a:t>    B) M</a:t>
            </a:r>
            <a:r>
              <a:rPr lang="en-US" sz="2400" baseline="-25000" dirty="0" smtClean="0"/>
              <a:t>21</a:t>
            </a:r>
            <a:r>
              <a:rPr lang="en-US" sz="2400" baseline="30000" dirty="0" smtClean="0"/>
              <a:t> </a:t>
            </a:r>
            <a:r>
              <a:rPr lang="en-US" sz="2400" dirty="0" smtClean="0"/>
              <a:t>   </a:t>
            </a:r>
          </a:p>
          <a:p>
            <a:pPr marL="457200" indent="-457200"/>
            <a:r>
              <a:rPr lang="en-US" sz="2400" dirty="0" smtClean="0"/>
              <a:t>C) equally difficult to compute</a:t>
            </a:r>
            <a:endParaRPr lang="en-US" sz="2400" dirty="0"/>
          </a:p>
        </p:txBody>
      </p:sp>
      <p:sp>
        <p:nvSpPr>
          <p:cNvPr id="6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7.47</a:t>
            </a:r>
            <a:endParaRPr lang="en-US" sz="800" dirty="0"/>
          </a:p>
        </p:txBody>
      </p:sp>
    </p:spTree>
    <p:extLst>
      <p:ext uri="{BB962C8B-B14F-4D97-AF65-F5344CB8AC3E}">
        <p14:creationId xmlns:p14="http://schemas.microsoft.com/office/powerpoint/2010/main" val="10738449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304800"/>
            <a:ext cx="8534400" cy="2133600"/>
          </a:xfrm>
        </p:spPr>
        <p:txBody>
          <a:bodyPr/>
          <a:lstStyle/>
          <a:p>
            <a:pPr algn="l" eaLnBrk="1" hangingPunct="1"/>
            <a:r>
              <a:rPr lang="en-US" sz="3200">
                <a:latin typeface="Times New Roman" charset="0"/>
                <a:ea typeface="Times New Roman" charset="0"/>
                <a:cs typeface="Times New Roman" charset="0"/>
              </a:rPr>
              <a:t>A current, </a:t>
            </a:r>
            <a:r>
              <a:rPr lang="en-US" sz="3200" i="1">
                <a:latin typeface="Times New Roman" charset="0"/>
                <a:ea typeface="Times New Roman" charset="0"/>
                <a:cs typeface="Times New Roman" charset="0"/>
              </a:rPr>
              <a:t>I</a:t>
            </a:r>
            <a:r>
              <a:rPr lang="en-US" sz="3200" baseline="-25000">
                <a:latin typeface="Times New Roman" charset="0"/>
                <a:ea typeface="Times New Roman" charset="0"/>
                <a:cs typeface="Times New Roman" charset="0"/>
              </a:rPr>
              <a:t>1</a:t>
            </a:r>
            <a:r>
              <a:rPr lang="en-US" sz="3200">
                <a:latin typeface="Times New Roman" charset="0"/>
                <a:ea typeface="Times New Roman" charset="0"/>
                <a:cs typeface="Times New Roman" charset="0"/>
              </a:rPr>
              <a:t>, in Coil 1, creates a total magnetic flux, </a:t>
            </a:r>
            <a:r>
              <a:rPr lang="en-US" sz="3200">
                <a:latin typeface="Symbol" charset="2"/>
                <a:ea typeface="Times New Roman" charset="0"/>
                <a:cs typeface="Times New Roman" charset="0"/>
              </a:rPr>
              <a:t>F</a:t>
            </a:r>
            <a:r>
              <a:rPr lang="en-US" sz="3200" baseline="-25000">
                <a:latin typeface="Times New Roman" charset="0"/>
                <a:ea typeface="Times New Roman" charset="0"/>
                <a:cs typeface="Times New Roman" charset="0"/>
              </a:rPr>
              <a:t>2</a:t>
            </a:r>
            <a:r>
              <a:rPr lang="en-US" sz="3200">
                <a:latin typeface="Times New Roman" charset="0"/>
                <a:ea typeface="Times New Roman" charset="0"/>
                <a:cs typeface="Times New Roman" charset="0"/>
              </a:rPr>
              <a:t>, threading Coil 2: </a:t>
            </a:r>
            <a:br>
              <a:rPr lang="en-US" sz="3200">
                <a:latin typeface="Times New Roman" charset="0"/>
                <a:ea typeface="Times New Roman" charset="0"/>
                <a:cs typeface="Times New Roman" charset="0"/>
              </a:rPr>
            </a:br>
            <a:r>
              <a:rPr lang="en-US" sz="3200">
                <a:latin typeface="Times New Roman" charset="0"/>
                <a:ea typeface="Times New Roman" charset="0"/>
                <a:cs typeface="Times New Roman" charset="0"/>
              </a:rPr>
              <a:t>If instead, you put the same current around Coil 2, then the resulting flux threading Coil 1 is:</a:t>
            </a:r>
          </a:p>
        </p:txBody>
      </p:sp>
      <p:sp>
        <p:nvSpPr>
          <p:cNvPr id="3" name="Subtitle 2"/>
          <p:cNvSpPr>
            <a:spLocks noGrp="1"/>
          </p:cNvSpPr>
          <p:nvPr>
            <p:ph type="subTitle" idx="1"/>
          </p:nvPr>
        </p:nvSpPr>
        <p:spPr>
          <a:xfrm>
            <a:off x="838200" y="2590800"/>
            <a:ext cx="8001000" cy="3352800"/>
          </a:xfrm>
        </p:spPr>
        <p:txBody>
          <a:bodyPr>
            <a:normAutofit/>
          </a:bodyPr>
          <a:lstStyle/>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Something that you need to calculate for the particular geometry.</a:t>
            </a: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equal to the flux through Coil 2 only if the geometry is symmetrical.</a:t>
            </a: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always equal to the flux that </a:t>
            </a:r>
            <a:r>
              <a:rPr lang="en-US" sz="2800" i="1" dirty="0">
                <a:solidFill>
                  <a:schemeClr val="tx1"/>
                </a:solidFill>
                <a:latin typeface="Times New Roman" charset="0"/>
                <a:ea typeface="Times New Roman" charset="0"/>
                <a:cs typeface="Times New Roman" charset="0"/>
              </a:rPr>
              <a:t>I</a:t>
            </a:r>
            <a:r>
              <a:rPr lang="en-US" sz="2800" baseline="-25000" dirty="0">
                <a:solidFill>
                  <a:schemeClr val="tx1"/>
                </a:solidFill>
                <a:latin typeface="Times New Roman" charset="0"/>
                <a:ea typeface="Times New Roman" charset="0"/>
                <a:cs typeface="Times New Roman" charset="0"/>
              </a:rPr>
              <a:t>1</a:t>
            </a:r>
            <a:r>
              <a:rPr lang="en-US" sz="2800" dirty="0">
                <a:solidFill>
                  <a:schemeClr val="tx1"/>
                </a:solidFill>
                <a:latin typeface="Times New Roman" charset="0"/>
                <a:ea typeface="Times New Roman" charset="0"/>
                <a:cs typeface="Times New Roman" charset="0"/>
              </a:rPr>
              <a:t> caused in Coil 2.</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nearly certain to differ from flux that was in</a:t>
            </a:r>
            <a:r>
              <a:rPr lang="en-US" sz="2800" dirty="0" smtClean="0">
                <a:solidFill>
                  <a:schemeClr val="tx1"/>
                </a:solidFill>
                <a:latin typeface="Times New Roman" charset="0"/>
                <a:ea typeface="Times New Roman" charset="0"/>
                <a:cs typeface="Times New Roman" charset="0"/>
              </a:rPr>
              <a:t>   Coil </a:t>
            </a:r>
            <a:r>
              <a:rPr lang="en-US" sz="2800" dirty="0">
                <a:solidFill>
                  <a:schemeClr val="tx1"/>
                </a:solidFill>
                <a:latin typeface="Times New Roman" charset="0"/>
                <a:ea typeface="Times New Roman" charset="0"/>
                <a:cs typeface="Times New Roman" charset="0"/>
              </a:rPr>
              <a:t>2.</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lnSpc>
                <a:spcPct val="80000"/>
              </a:lnSpc>
            </a:pPr>
            <a:endParaRPr lang="en-US" sz="2800" dirty="0">
              <a:solidFill>
                <a:schemeClr val="tx1"/>
              </a:solidFill>
              <a:latin typeface="Times New Roman" charset="0"/>
              <a:ea typeface="Times New Roman" charset="0"/>
              <a:cs typeface="Times New Roman" charset="0"/>
            </a:endParaRPr>
          </a:p>
          <a:p>
            <a:pPr marL="514350" indent="-514350" algn="l" eaLnBrk="1" hangingPunct="1">
              <a:lnSpc>
                <a:spcPct val="80000"/>
              </a:lnSpc>
              <a:buFont typeface="Arial" charset="0"/>
              <a:buAutoNum type="alphaUcParenR"/>
            </a:pPr>
            <a:endParaRPr lang="en-US" sz="2800" dirty="0">
              <a:solidFill>
                <a:schemeClr val="tx1"/>
              </a:solidFill>
            </a:endParaRPr>
          </a:p>
        </p:txBody>
      </p:sp>
      <p:graphicFrame>
        <p:nvGraphicFramePr>
          <p:cNvPr id="5" name="Object 2"/>
          <p:cNvGraphicFramePr>
            <a:graphicFrameLocks noChangeAspect="1"/>
          </p:cNvGraphicFramePr>
          <p:nvPr/>
        </p:nvGraphicFramePr>
        <p:xfrm>
          <a:off x="4953000" y="803275"/>
          <a:ext cx="2009775" cy="644525"/>
        </p:xfrm>
        <a:graphic>
          <a:graphicData uri="http://schemas.openxmlformats.org/presentationml/2006/ole">
            <mc:AlternateContent xmlns:mc="http://schemas.openxmlformats.org/markup-compatibility/2006">
              <mc:Choice xmlns:v="urn:schemas-microsoft-com:vml" Requires="v">
                <p:oleObj spid="_x0000_s26652" name="Equation" r:id="rId4" imgW="711000" imgH="228600" progId="Equation.3">
                  <p:embed/>
                </p:oleObj>
              </mc:Choice>
              <mc:Fallback>
                <p:oleObj name="Equation" r:id="rId4" imgW="711000" imgH="2286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803275"/>
                        <a:ext cx="20097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7.48</a:t>
            </a:r>
            <a:endParaRPr lang="en-US" sz="800" dirty="0"/>
          </a:p>
        </p:txBody>
      </p:sp>
    </p:spTree>
    <p:extLst>
      <p:ext uri="{BB962C8B-B14F-4D97-AF65-F5344CB8AC3E}">
        <p14:creationId xmlns:p14="http://schemas.microsoft.com/office/powerpoint/2010/main" val="377704581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ctrTitle"/>
          </p:nvPr>
        </p:nvSpPr>
        <p:spPr>
          <a:xfrm>
            <a:off x="0" y="381000"/>
            <a:ext cx="9144000" cy="18288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length, </a:t>
            </a:r>
            <a:r>
              <a:rPr lang="en-US" sz="3200" i="1">
                <a:latin typeface="Times New Roman" charset="0"/>
                <a:ea typeface="Times New Roman" charset="0"/>
                <a:cs typeface="Times New Roman" charset="0"/>
              </a:rPr>
              <a:t>l</a:t>
            </a:r>
            <a:r>
              <a:rPr lang="en-US" sz="3200">
                <a:latin typeface="Times New Roman" charset="0"/>
                <a:ea typeface="Times New Roman" charset="0"/>
                <a:cs typeface="Times New Roman" charset="0"/>
              </a:rPr>
              <a:t>, and number of turns, </a:t>
            </a:r>
            <a:r>
              <a:rPr lang="en-US" sz="3200" i="1">
                <a:latin typeface="Times New Roman" charset="0"/>
                <a:ea typeface="Times New Roman" charset="0"/>
                <a:cs typeface="Times New Roman" charset="0"/>
              </a:rPr>
              <a:t>N</a:t>
            </a:r>
            <a:r>
              <a:rPr lang="en-US" sz="3200">
                <a:latin typeface="Times New Roman" charset="0"/>
                <a:ea typeface="Times New Roman" charset="0"/>
                <a:cs typeface="Times New Roman" charset="0"/>
              </a:rPr>
              <a:t>, carrying current, </a:t>
            </a:r>
            <a:r>
              <a:rPr lang="en-US" sz="3200" i="1">
                <a:latin typeface="Times New Roman" charset="0"/>
                <a:ea typeface="Times New Roman" charset="0"/>
                <a:cs typeface="Times New Roman" charset="0"/>
              </a:rPr>
              <a:t>I</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a:latin typeface="Times New Roman" charset="0"/>
                <a:ea typeface="Times New Roman" charset="0"/>
                <a:cs typeface="Times New Roman" charset="0"/>
              </a:rPr>
              <a:t>, that is spatially uniform inside and zero outside the solenoid. It is given by:</a:t>
            </a:r>
          </a:p>
        </p:txBody>
      </p:sp>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36"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a:t>
            </a:r>
          </a:p>
        </p:txBody>
      </p:sp>
      <p:graphicFrame>
        <p:nvGraphicFramePr>
          <p:cNvPr id="4" name="Object 2"/>
          <p:cNvGraphicFramePr>
            <a:graphicFrameLocks noChangeAspect="1"/>
          </p:cNvGraphicFramePr>
          <p:nvPr/>
        </p:nvGraphicFramePr>
        <p:xfrm>
          <a:off x="1595438" y="3505200"/>
          <a:ext cx="2214562" cy="973138"/>
        </p:xfrm>
        <a:graphic>
          <a:graphicData uri="http://schemas.openxmlformats.org/presentationml/2006/ole">
            <mc:AlternateContent xmlns:mc="http://schemas.openxmlformats.org/markup-compatibility/2006">
              <mc:Choice xmlns:v="urn:schemas-microsoft-com:vml" Requires="v">
                <p:oleObj spid="_x0000_s27759" name="Equation" r:id="rId4" imgW="952200" imgH="419040" progId="Equation.DSMT4">
                  <p:embed/>
                </p:oleObj>
              </mc:Choice>
              <mc:Fallback>
                <p:oleObj name="Equation" r:id="rId4" imgW="952200" imgH="419040" progId="Equation.DSMT4">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8" y="3505200"/>
                        <a:ext cx="2214562"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1617663" y="4695825"/>
          <a:ext cx="2420937" cy="973138"/>
        </p:xfrm>
        <a:graphic>
          <a:graphicData uri="http://schemas.openxmlformats.org/presentationml/2006/ole">
            <mc:AlternateContent xmlns:mc="http://schemas.openxmlformats.org/markup-compatibility/2006">
              <mc:Choice xmlns:v="urn:schemas-microsoft-com:vml" Requires="v">
                <p:oleObj spid="_x0000_s27760" name="Equation" r:id="rId6" imgW="1041120" imgH="419040" progId="Equation.DSMT4">
                  <p:embed/>
                </p:oleObj>
              </mc:Choice>
              <mc:Fallback>
                <p:oleObj name="Equation" r:id="rId6" imgW="1041120" imgH="41904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663" y="4695825"/>
                        <a:ext cx="24209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5257800" y="3503613"/>
          <a:ext cx="2274888" cy="915987"/>
        </p:xfrm>
        <a:graphic>
          <a:graphicData uri="http://schemas.openxmlformats.org/presentationml/2006/ole">
            <mc:AlternateContent xmlns:mc="http://schemas.openxmlformats.org/markup-compatibility/2006">
              <mc:Choice xmlns:v="urn:schemas-microsoft-com:vml" Requires="v">
                <p:oleObj spid="_x0000_s27761" name="Equation" r:id="rId8" imgW="977760" imgH="393480" progId="Equation.DSMT4">
                  <p:embed/>
                </p:oleObj>
              </mc:Choice>
              <mc:Fallback>
                <p:oleObj name="Equation" r:id="rId8" imgW="9777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503613"/>
                        <a:ext cx="2274888"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nvGraphicFramePr>
        <p:xfrm>
          <a:off x="5262563" y="4724400"/>
          <a:ext cx="2540000" cy="914400"/>
        </p:xfrm>
        <a:graphic>
          <a:graphicData uri="http://schemas.openxmlformats.org/presentationml/2006/ole">
            <mc:AlternateContent xmlns:mc="http://schemas.openxmlformats.org/markup-compatibility/2006">
              <mc:Choice xmlns:v="urn:schemas-microsoft-com:vml" Requires="v">
                <p:oleObj spid="_x0000_s27762" name="Equation" r:id="rId10" imgW="1091880" imgH="393480" progId="Equation.DSMT4">
                  <p:embed/>
                </p:oleObj>
              </mc:Choice>
              <mc:Fallback>
                <p:oleObj name="Equation" r:id="rId10" imgW="1091880" imgH="39348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2563" y="4724400"/>
                        <a:ext cx="2540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77159231"/>
              </p:ext>
            </p:extLst>
          </p:nvPr>
        </p:nvGraphicFramePr>
        <p:xfrm>
          <a:off x="6502400" y="2324100"/>
          <a:ext cx="2257425" cy="685800"/>
        </p:xfrm>
        <a:graphic>
          <a:graphicData uri="http://schemas.openxmlformats.org/presentationml/2006/ole">
            <mc:AlternateContent xmlns:mc="http://schemas.openxmlformats.org/markup-compatibility/2006">
              <mc:Choice xmlns:v="urn:schemas-microsoft-com:vml" Requires="v">
                <p:oleObj spid="_x0000_s27763" name="Equation" r:id="rId12" imgW="990600" imgH="304800" progId="Equation.3">
                  <p:embed/>
                </p:oleObj>
              </mc:Choice>
              <mc:Fallback>
                <p:oleObj name="Equation" r:id="rId12" imgW="990600" imgH="30480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2400" y="2324100"/>
                        <a:ext cx="2257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7.49</a:t>
            </a:r>
            <a:endParaRPr lang="en-US" sz="800" dirty="0"/>
          </a:p>
        </p:txBody>
      </p:sp>
    </p:spTree>
    <p:extLst>
      <p:ext uri="{BB962C8B-B14F-4D97-AF65-F5344CB8AC3E}">
        <p14:creationId xmlns:p14="http://schemas.microsoft.com/office/powerpoint/2010/main" val="40391694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ctrTitle"/>
          </p:nvPr>
        </p:nvSpPr>
        <p:spPr>
          <a:xfrm>
            <a:off x="0" y="381000"/>
            <a:ext cx="9144000" cy="18288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length, </a:t>
            </a:r>
            <a:r>
              <a:rPr lang="en-US" sz="3200" i="1">
                <a:latin typeface="Times New Roman" charset="0"/>
                <a:ea typeface="Times New Roman" charset="0"/>
                <a:cs typeface="Times New Roman" charset="0"/>
              </a:rPr>
              <a:t>l</a:t>
            </a:r>
            <a:r>
              <a:rPr lang="en-US" sz="3200">
                <a:latin typeface="Times New Roman" charset="0"/>
                <a:ea typeface="Times New Roman" charset="0"/>
                <a:cs typeface="Times New Roman" charset="0"/>
              </a:rPr>
              <a:t>, and number of turns, </a:t>
            </a:r>
            <a:r>
              <a:rPr lang="en-US" sz="3200" i="1">
                <a:latin typeface="Times New Roman" charset="0"/>
                <a:ea typeface="Times New Roman" charset="0"/>
                <a:cs typeface="Times New Roman" charset="0"/>
              </a:rPr>
              <a:t>N</a:t>
            </a:r>
            <a:r>
              <a:rPr lang="en-US" sz="3200">
                <a:latin typeface="Times New Roman" charset="0"/>
                <a:ea typeface="Times New Roman" charset="0"/>
                <a:cs typeface="Times New Roman" charset="0"/>
              </a:rPr>
              <a:t>, carrying current, </a:t>
            </a:r>
            <a:r>
              <a:rPr lang="en-US" sz="3200" i="1">
                <a:latin typeface="Times New Roman" charset="0"/>
                <a:ea typeface="Times New Roman" charset="0"/>
                <a:cs typeface="Times New Roman" charset="0"/>
              </a:rPr>
              <a:t>I</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a:latin typeface="Times New Roman" charset="0"/>
                <a:ea typeface="Times New Roman" charset="0"/>
                <a:cs typeface="Times New Roman" charset="0"/>
              </a:rPr>
              <a:t>, that is spatially uniform inside and zero outside the solenoid. The self inductance is:</a:t>
            </a:r>
          </a:p>
        </p:txBody>
      </p:sp>
      <p:graphicFrame>
        <p:nvGraphicFramePr>
          <p:cNvPr id="5" name="Object 2"/>
          <p:cNvGraphicFramePr>
            <a:graphicFrameLocks noChangeAspect="1"/>
          </p:cNvGraphicFramePr>
          <p:nvPr/>
        </p:nvGraphicFramePr>
        <p:xfrm>
          <a:off x="5859463" y="2438400"/>
          <a:ext cx="1408112" cy="762000"/>
        </p:xfrm>
        <a:graphic>
          <a:graphicData uri="http://schemas.openxmlformats.org/presentationml/2006/ole">
            <mc:AlternateContent xmlns:mc="http://schemas.openxmlformats.org/markup-compatibility/2006">
              <mc:Choice xmlns:v="urn:schemas-microsoft-com:vml" Requires="v">
                <p:oleObj spid="_x0000_s28783" name="Equation" r:id="rId4" imgW="723600" imgH="393480" progId="Equation.DSMT4">
                  <p:embed/>
                </p:oleObj>
              </mc:Choice>
              <mc:Fallback>
                <p:oleObj name="Equation" r:id="rId4" imgW="723600" imgH="393480" progId="Equation.DSMT4">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463" y="2438400"/>
                        <a:ext cx="140811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4" name="Object 2"/>
          <p:cNvGraphicFramePr>
            <a:graphicFrameLocks noChangeAspect="1"/>
          </p:cNvGraphicFramePr>
          <p:nvPr/>
        </p:nvGraphicFramePr>
        <p:xfrm>
          <a:off x="1595438" y="3505200"/>
          <a:ext cx="2214562" cy="973138"/>
        </p:xfrm>
        <a:graphic>
          <a:graphicData uri="http://schemas.openxmlformats.org/presentationml/2006/ole">
            <mc:AlternateContent xmlns:mc="http://schemas.openxmlformats.org/markup-compatibility/2006">
              <mc:Choice xmlns:v="urn:schemas-microsoft-com:vml" Requires="v">
                <p:oleObj spid="_x0000_s28784" name="Equation" r:id="rId6" imgW="952200" imgH="419040" progId="Equation.DSMT4">
                  <p:embed/>
                </p:oleObj>
              </mc:Choice>
              <mc:Fallback>
                <p:oleObj name="Equation" r:id="rId6" imgW="952200" imgH="41904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438" y="3505200"/>
                        <a:ext cx="2214562"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1600200" y="4724400"/>
          <a:ext cx="2332038" cy="914400"/>
        </p:xfrm>
        <a:graphic>
          <a:graphicData uri="http://schemas.openxmlformats.org/presentationml/2006/ole">
            <mc:AlternateContent xmlns:mc="http://schemas.openxmlformats.org/markup-compatibility/2006">
              <mc:Choice xmlns:v="urn:schemas-microsoft-com:vml" Requires="v">
                <p:oleObj spid="_x0000_s28785" name="Equation" r:id="rId8" imgW="1002960" imgH="393480" progId="Equation.DSMT4">
                  <p:embed/>
                </p:oleObj>
              </mc:Choice>
              <mc:Fallback>
                <p:oleObj name="Equation" r:id="rId8" imgW="10029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724400"/>
                        <a:ext cx="2332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5257800" y="3475038"/>
          <a:ext cx="2481263" cy="974725"/>
        </p:xfrm>
        <a:graphic>
          <a:graphicData uri="http://schemas.openxmlformats.org/presentationml/2006/ole">
            <mc:AlternateContent xmlns:mc="http://schemas.openxmlformats.org/markup-compatibility/2006">
              <mc:Choice xmlns:v="urn:schemas-microsoft-com:vml" Requires="v">
                <p:oleObj spid="_x0000_s28786" name="Equation" r:id="rId10" imgW="1066680" imgH="419040" progId="Equation.DSMT4">
                  <p:embed/>
                </p:oleObj>
              </mc:Choice>
              <mc:Fallback>
                <p:oleObj name="Equation" r:id="rId10" imgW="1066680" imgH="41904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3475038"/>
                        <a:ext cx="2481263"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nvGraphicFramePr>
        <p:xfrm>
          <a:off x="5292725" y="4695825"/>
          <a:ext cx="2479675" cy="973138"/>
        </p:xfrm>
        <a:graphic>
          <a:graphicData uri="http://schemas.openxmlformats.org/presentationml/2006/ole">
            <mc:AlternateContent xmlns:mc="http://schemas.openxmlformats.org/markup-compatibility/2006">
              <mc:Choice xmlns:v="urn:schemas-microsoft-com:vml" Requires="v">
                <p:oleObj spid="_x0000_s28787" name="Equation" r:id="rId12" imgW="1066680" imgH="419040" progId="Equation.3">
                  <p:embed/>
                </p:oleObj>
              </mc:Choice>
              <mc:Fallback>
                <p:oleObj name="Equation" r:id="rId12" imgW="1066680" imgH="41904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725" y="4695825"/>
                        <a:ext cx="2479675"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7.50</a:t>
            </a:r>
            <a:endParaRPr lang="en-US" sz="800" dirty="0"/>
          </a:p>
        </p:txBody>
      </p:sp>
    </p:spTree>
    <p:extLst>
      <p:ext uri="{BB962C8B-B14F-4D97-AF65-F5344CB8AC3E}">
        <p14:creationId xmlns:p14="http://schemas.microsoft.com/office/powerpoint/2010/main" val="2835342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Consider a cubic meter box of uniform magnetic field of 1 Tesla and a cubic meter box of  uniform electric field of 1 Volt/meter. Which box contains the most energy?</a:t>
            </a:r>
            <a:endParaRPr lang="en-US" sz="2400" b="1" smtClean="0">
              <a:latin typeface="Arial" charset="0"/>
              <a:ea typeface="Arial" charset="0"/>
              <a:cs typeface="Arial" charset="0"/>
            </a:endParaRPr>
          </a:p>
        </p:txBody>
      </p:sp>
      <p:sp>
        <p:nvSpPr>
          <p:cNvPr id="28675" name="TextBox 3"/>
          <p:cNvSpPr txBox="1">
            <a:spLocks noChangeArrowheads="1"/>
          </p:cNvSpPr>
          <p:nvPr/>
        </p:nvSpPr>
        <p:spPr bwMode="auto">
          <a:xfrm>
            <a:off x="152400" y="1981200"/>
            <a:ext cx="8616950" cy="15700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box of magnetic field</a:t>
            </a:r>
          </a:p>
          <a:p>
            <a:pPr marL="457200" indent="-457200">
              <a:buFontTx/>
              <a:buAutoNum type="alphaUcPeriod"/>
            </a:pPr>
            <a:r>
              <a:rPr lang="en-US" sz="2400" dirty="0"/>
              <a:t>The box of electric field</a:t>
            </a:r>
          </a:p>
          <a:p>
            <a:pPr marL="457200" indent="-457200">
              <a:buFontTx/>
              <a:buAutoNum type="alphaUcPeriod"/>
            </a:pPr>
            <a:r>
              <a:rPr lang="en-US" sz="2400" dirty="0"/>
              <a:t>They are both the same</a:t>
            </a:r>
          </a:p>
          <a:p>
            <a:pPr marL="457200" indent="-457200">
              <a:buFontTx/>
              <a:buAutoNum type="alphaUcPeriod"/>
            </a:pPr>
            <a:r>
              <a:rPr lang="en-US" sz="2400" dirty="0"/>
              <a:t>Not enough information given</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7.51</a:t>
            </a:r>
            <a:endParaRPr lang="en-US" sz="800" dirty="0"/>
          </a:p>
        </p:txBody>
      </p:sp>
    </p:spTree>
    <p:extLst>
      <p:ext uri="{BB962C8B-B14F-4D97-AF65-F5344CB8AC3E}">
        <p14:creationId xmlns:p14="http://schemas.microsoft.com/office/powerpoint/2010/main" val="3030070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Two long solenoids, A and B, with same current I, same turns per length n.  Solenoid A has twice the diameter of solenoid B.</a:t>
            </a:r>
            <a:endParaRPr lang="en-US" sz="2800" dirty="0"/>
          </a:p>
        </p:txBody>
      </p:sp>
      <p:sp>
        <p:nvSpPr>
          <p:cNvPr id="3" name="Content Placeholder 2"/>
          <p:cNvSpPr>
            <a:spLocks noGrp="1"/>
          </p:cNvSpPr>
          <p:nvPr>
            <p:ph idx="1"/>
          </p:nvPr>
        </p:nvSpPr>
        <p:spPr>
          <a:xfrm>
            <a:off x="457200" y="1417638"/>
            <a:ext cx="6553200" cy="3746500"/>
          </a:xfrm>
        </p:spPr>
        <p:txBody>
          <a:bodyPr/>
          <a:lstStyle/>
          <a:p>
            <a:pPr>
              <a:buNone/>
            </a:pPr>
            <a:r>
              <a:rPr lang="en-US" dirty="0" smtClean="0"/>
              <a:t>Energy = U, energy density = u = U/V. </a:t>
            </a:r>
          </a:p>
          <a:p>
            <a:pPr marL="514350" indent="-514350">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 </a:t>
            </a:r>
            <a:r>
              <a:rPr lang="en-US" dirty="0" err="1" smtClean="0"/>
              <a:t>u</a:t>
            </a:r>
            <a:r>
              <a:rPr lang="en-US" baseline="-25000" dirty="0" err="1" smtClean="0"/>
              <a:t>B</a:t>
            </a:r>
            <a:r>
              <a:rPr lang="en-US" baseline="-25000" dirty="0" smtClean="0"/>
              <a:t>  </a:t>
            </a:r>
            <a:r>
              <a:rPr lang="en-US" dirty="0" smtClean="0"/>
              <a:t> </a:t>
            </a:r>
          </a:p>
          <a:p>
            <a:pPr marL="514350" indent="-514350">
              <a:buFont typeface="Arial"/>
              <a:buAutoNum type="alphaUcParenR"/>
            </a:pPr>
            <a:r>
              <a:rPr lang="en-US" dirty="0" smtClean="0"/>
              <a:t>U</a:t>
            </a:r>
            <a:r>
              <a:rPr lang="en-US" baseline="-25000" dirty="0" smtClean="0"/>
              <a:t>A </a:t>
            </a:r>
            <a:r>
              <a:rPr lang="en-US" dirty="0" smtClean="0"/>
              <a: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&lt; </a:t>
            </a:r>
            <a:r>
              <a:rPr lang="en-US" dirty="0" err="1" smtClean="0"/>
              <a:t>u</a:t>
            </a:r>
            <a:r>
              <a:rPr lang="en-US" baseline="-25000" dirty="0" err="1" smtClean="0"/>
              <a:t>B</a:t>
            </a:r>
            <a:r>
              <a:rPr lang="en-US" baseline="-25000" dirty="0" smtClean="0"/>
              <a:t>  </a:t>
            </a:r>
            <a:r>
              <a:rPr lang="en-US" dirty="0" smtClean="0"/>
              <a:t> </a:t>
            </a:r>
            <a:endParaRPr lang="en-US" baseline="-25000" dirty="0" smtClean="0"/>
          </a:p>
          <a:p>
            <a:pPr marL="514350" indent="-514350">
              <a:buFont typeface="Arial"/>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&lt; </a:t>
            </a:r>
            <a:r>
              <a:rPr lang="en-US" dirty="0" err="1" smtClean="0"/>
              <a:t>u</a:t>
            </a:r>
            <a:r>
              <a:rPr lang="en-US" baseline="-25000" dirty="0" err="1" smtClean="0"/>
              <a:t>B</a:t>
            </a:r>
            <a:r>
              <a:rPr lang="en-US" baseline="-25000" dirty="0" smtClean="0"/>
              <a:t>  </a:t>
            </a:r>
            <a:r>
              <a:rPr lang="en-US" dirty="0" smtClean="0"/>
              <a:t> </a:t>
            </a:r>
            <a:endParaRPr lang="en-US" baseline="-25000" dirty="0" smtClean="0"/>
          </a:p>
          <a:p>
            <a:pPr marL="514350" indent="-514350">
              <a:buFont typeface="Arial"/>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&gt; </a:t>
            </a:r>
            <a:r>
              <a:rPr lang="en-US" dirty="0" err="1" smtClean="0"/>
              <a:t>u</a:t>
            </a:r>
            <a:r>
              <a:rPr lang="en-US" baseline="-25000" dirty="0" err="1" smtClean="0"/>
              <a:t>B</a:t>
            </a:r>
            <a:r>
              <a:rPr lang="en-US" baseline="-25000" dirty="0" smtClean="0"/>
              <a:t>  </a:t>
            </a:r>
            <a:r>
              <a:rPr lang="en-US" dirty="0" smtClean="0"/>
              <a:t> </a:t>
            </a:r>
          </a:p>
          <a:p>
            <a:pPr marL="514350" indent="-514350">
              <a:buFont typeface="Arial"/>
              <a:buAutoNum type="alphaUcParenR"/>
            </a:pPr>
            <a:r>
              <a:rPr lang="en-US" baseline="-25000" dirty="0" smtClean="0"/>
              <a:t> </a:t>
            </a:r>
            <a:r>
              <a:rPr lang="en-US" dirty="0" smtClean="0"/>
              <a:t> None of these</a:t>
            </a:r>
            <a:endParaRPr lang="en-US" baseline="-25000" dirty="0" smtClean="0"/>
          </a:p>
          <a:p>
            <a:pPr marL="514350" indent="-514350">
              <a:buAutoNum type="alphaUcParenR"/>
            </a:pPr>
            <a:endParaRPr lang="en-US" baseline="-25000" dirty="0" smtClean="0"/>
          </a:p>
          <a:p>
            <a:pPr marL="514350" indent="-514350">
              <a:buAutoNum type="alphaUcParenR"/>
            </a:pPr>
            <a:endParaRPr lang="en-US" baseline="-25000" dirty="0" smtClean="0"/>
          </a:p>
        </p:txBody>
      </p:sp>
      <p:grpSp>
        <p:nvGrpSpPr>
          <p:cNvPr id="4" name="Group 3"/>
          <p:cNvGrpSpPr/>
          <p:nvPr/>
        </p:nvGrpSpPr>
        <p:grpSpPr>
          <a:xfrm>
            <a:off x="6845300" y="1600200"/>
            <a:ext cx="838200" cy="3898900"/>
            <a:chOff x="3492500" y="1892300"/>
            <a:chExt cx="838200" cy="3898900"/>
          </a:xfrm>
        </p:grpSpPr>
        <p:grpSp>
          <p:nvGrpSpPr>
            <p:cNvPr id="5" name="Group 16"/>
            <p:cNvGrpSpPr/>
            <p:nvPr/>
          </p:nvGrpSpPr>
          <p:grpSpPr>
            <a:xfrm>
              <a:off x="3492500" y="3098800"/>
              <a:ext cx="838200" cy="901700"/>
              <a:chOff x="3492500" y="3098800"/>
              <a:chExt cx="838200" cy="901700"/>
            </a:xfrm>
          </p:grpSpPr>
          <p:sp>
            <p:nvSpPr>
              <p:cNvPr id="50" name="Arc 49"/>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Group 17"/>
            <p:cNvGrpSpPr/>
            <p:nvPr/>
          </p:nvGrpSpPr>
          <p:grpSpPr>
            <a:xfrm>
              <a:off x="3492500" y="3695700"/>
              <a:ext cx="838200" cy="901700"/>
              <a:chOff x="3492500" y="3098800"/>
              <a:chExt cx="838200" cy="901700"/>
            </a:xfrm>
          </p:grpSpPr>
          <p:sp>
            <p:nvSpPr>
              <p:cNvPr id="42" name="Arc 41"/>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 name="Group 26"/>
            <p:cNvGrpSpPr/>
            <p:nvPr/>
          </p:nvGrpSpPr>
          <p:grpSpPr>
            <a:xfrm>
              <a:off x="3492500" y="4292600"/>
              <a:ext cx="838200" cy="901700"/>
              <a:chOff x="3492500" y="3098800"/>
              <a:chExt cx="838200" cy="901700"/>
            </a:xfrm>
          </p:grpSpPr>
          <p:sp>
            <p:nvSpPr>
              <p:cNvPr id="34" name="Arc 33"/>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 name="Group 35"/>
            <p:cNvGrpSpPr/>
            <p:nvPr/>
          </p:nvGrpSpPr>
          <p:grpSpPr>
            <a:xfrm>
              <a:off x="3492500" y="4889500"/>
              <a:ext cx="838200" cy="901700"/>
              <a:chOff x="3492500" y="3098800"/>
              <a:chExt cx="838200" cy="901700"/>
            </a:xfrm>
          </p:grpSpPr>
          <p:sp>
            <p:nvSpPr>
              <p:cNvPr id="26" name="Arc 25"/>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Arc 8"/>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53"/>
            <p:cNvGrpSpPr/>
            <p:nvPr/>
          </p:nvGrpSpPr>
          <p:grpSpPr>
            <a:xfrm>
              <a:off x="3492500" y="2489200"/>
              <a:ext cx="838200" cy="901700"/>
              <a:chOff x="3492500" y="3098800"/>
              <a:chExt cx="838200" cy="901700"/>
            </a:xfrm>
          </p:grpSpPr>
          <p:sp>
            <p:nvSpPr>
              <p:cNvPr id="18" name="Arc 1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Arc 1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8" name="Group 57"/>
          <p:cNvGrpSpPr/>
          <p:nvPr/>
        </p:nvGrpSpPr>
        <p:grpSpPr>
          <a:xfrm>
            <a:off x="8242300" y="1524000"/>
            <a:ext cx="444500" cy="3898900"/>
            <a:chOff x="3492500" y="1892300"/>
            <a:chExt cx="838200" cy="3898900"/>
          </a:xfrm>
        </p:grpSpPr>
        <p:grpSp>
          <p:nvGrpSpPr>
            <p:cNvPr id="59" name="Group 16"/>
            <p:cNvGrpSpPr/>
            <p:nvPr/>
          </p:nvGrpSpPr>
          <p:grpSpPr>
            <a:xfrm>
              <a:off x="3492500" y="3098800"/>
              <a:ext cx="838200" cy="901700"/>
              <a:chOff x="3492500" y="3098800"/>
              <a:chExt cx="838200" cy="901700"/>
            </a:xfrm>
          </p:grpSpPr>
          <p:sp>
            <p:nvSpPr>
              <p:cNvPr id="104" name="Arc 103"/>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Arc 105"/>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Arc 106"/>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Arc 107"/>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Arc 108"/>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Arc 110"/>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Group 17"/>
            <p:cNvGrpSpPr/>
            <p:nvPr/>
          </p:nvGrpSpPr>
          <p:grpSpPr>
            <a:xfrm>
              <a:off x="3492500" y="3695700"/>
              <a:ext cx="838200" cy="901700"/>
              <a:chOff x="3492500" y="3098800"/>
              <a:chExt cx="838200" cy="901700"/>
            </a:xfrm>
          </p:grpSpPr>
          <p:sp>
            <p:nvSpPr>
              <p:cNvPr id="96" name="Arc 95"/>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Arc 96"/>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Arc 97"/>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Arc 98"/>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Arc 99"/>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Arc 100"/>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Arc 101"/>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Arc 102"/>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Group 26"/>
            <p:cNvGrpSpPr/>
            <p:nvPr/>
          </p:nvGrpSpPr>
          <p:grpSpPr>
            <a:xfrm>
              <a:off x="3492500" y="4292600"/>
              <a:ext cx="838200" cy="901700"/>
              <a:chOff x="3492500" y="3098800"/>
              <a:chExt cx="838200" cy="901700"/>
            </a:xfrm>
          </p:grpSpPr>
          <p:sp>
            <p:nvSpPr>
              <p:cNvPr id="88" name="Arc 8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Arc 8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Arc 8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Arc 9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Arc 9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Arc 9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Arc 9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Arc 9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 name="Group 35"/>
            <p:cNvGrpSpPr/>
            <p:nvPr/>
          </p:nvGrpSpPr>
          <p:grpSpPr>
            <a:xfrm>
              <a:off x="3492500" y="4889500"/>
              <a:ext cx="838200" cy="901700"/>
              <a:chOff x="3492500" y="3098800"/>
              <a:chExt cx="838200" cy="901700"/>
            </a:xfrm>
          </p:grpSpPr>
          <p:sp>
            <p:nvSpPr>
              <p:cNvPr id="80" name="Arc 79"/>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Arc 80"/>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Arc 81"/>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Arc 82"/>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Arc 83"/>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Arc 84"/>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Arc 85"/>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Arc 86"/>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3" name="Arc 62"/>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Arc 63"/>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Arc 64"/>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Arc 65"/>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Arc 66"/>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Arc 67"/>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Arc 68"/>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Arc 69"/>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1" name="Group 53"/>
            <p:cNvGrpSpPr/>
            <p:nvPr/>
          </p:nvGrpSpPr>
          <p:grpSpPr>
            <a:xfrm>
              <a:off x="3492500" y="2489200"/>
              <a:ext cx="838200" cy="901700"/>
              <a:chOff x="3492500" y="3098800"/>
              <a:chExt cx="838200" cy="901700"/>
            </a:xfrm>
          </p:grpSpPr>
          <p:sp>
            <p:nvSpPr>
              <p:cNvPr id="72" name="Arc 71"/>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72"/>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 73"/>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Arc 74"/>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Arc 75"/>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Arc 76"/>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Arc 77"/>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Arc 78"/>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112" name="TextBox 111"/>
          <p:cNvSpPr txBox="1"/>
          <p:nvPr/>
        </p:nvSpPr>
        <p:spPr>
          <a:xfrm>
            <a:off x="7024883" y="1544935"/>
            <a:ext cx="362600" cy="461665"/>
          </a:xfrm>
          <a:prstGeom prst="rect">
            <a:avLst/>
          </a:prstGeom>
          <a:noFill/>
        </p:spPr>
        <p:txBody>
          <a:bodyPr wrap="none" rtlCol="0">
            <a:spAutoFit/>
          </a:bodyPr>
          <a:lstStyle/>
          <a:p>
            <a:r>
              <a:rPr lang="en-US" sz="2400" dirty="0" smtClean="0"/>
              <a:t>A</a:t>
            </a:r>
            <a:endParaRPr lang="en-US" sz="2400" dirty="0"/>
          </a:p>
        </p:txBody>
      </p:sp>
      <p:sp>
        <p:nvSpPr>
          <p:cNvPr id="113" name="TextBox 112"/>
          <p:cNvSpPr txBox="1"/>
          <p:nvPr/>
        </p:nvSpPr>
        <p:spPr>
          <a:xfrm>
            <a:off x="8305150" y="1519535"/>
            <a:ext cx="362600" cy="461665"/>
          </a:xfrm>
          <a:prstGeom prst="rect">
            <a:avLst/>
          </a:prstGeom>
          <a:noFill/>
        </p:spPr>
        <p:txBody>
          <a:bodyPr wrap="none" rtlCol="0">
            <a:spAutoFit/>
          </a:bodyPr>
          <a:lstStyle/>
          <a:p>
            <a:r>
              <a:rPr lang="en-US" sz="2400" dirty="0" smtClean="0"/>
              <a:t>B</a:t>
            </a:r>
            <a:endParaRPr lang="en-US" sz="2400" dirty="0"/>
          </a:p>
        </p:txBody>
      </p:sp>
      <p:sp>
        <p:nvSpPr>
          <p:cNvPr id="1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7.52</a:t>
            </a:r>
            <a:endParaRPr lang="en-US" sz="800" dirty="0"/>
          </a:p>
        </p:txBody>
      </p:sp>
    </p:spTree>
    <p:extLst>
      <p:ext uri="{BB962C8B-B14F-4D97-AF65-F5344CB8AC3E}">
        <p14:creationId xmlns:p14="http://schemas.microsoft.com/office/powerpoint/2010/main" val="3730464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p:cNvSpPr>
          <p:nvPr>
            <p:ph type="title" idx="4294967295"/>
          </p:nvPr>
        </p:nvSpPr>
        <p:spPr>
          <a:xfrm>
            <a:off x="407988" y="398463"/>
            <a:ext cx="8736012" cy="1876425"/>
          </a:xfrm>
        </p:spPr>
        <p:txBody>
          <a:bodyPr/>
          <a:lstStyle/>
          <a:p>
            <a:pPr algn="l"/>
            <a:r>
              <a:rPr lang="en-US" sz="2800" smtClean="0">
                <a:ea typeface="Arial" charset="0"/>
                <a:cs typeface="Arial" charset="0"/>
              </a:rPr>
              <a:t>For everyday currents in home electronics and wires, which answer is the order of magnitude of the instantaneous speed of the electrons in the wire?</a:t>
            </a:r>
          </a:p>
        </p:txBody>
      </p:sp>
      <p:sp>
        <p:nvSpPr>
          <p:cNvPr id="33795" name="TextBox 3"/>
          <p:cNvSpPr txBox="1">
            <a:spLocks noChangeArrowheads="1"/>
          </p:cNvSpPr>
          <p:nvPr/>
        </p:nvSpPr>
        <p:spPr bwMode="auto">
          <a:xfrm>
            <a:off x="520700" y="2909888"/>
            <a:ext cx="6284913" cy="2308225"/>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more than km/s</a:t>
            </a:r>
          </a:p>
          <a:p>
            <a:pPr marL="457200" indent="-457200">
              <a:buFontTx/>
              <a:buAutoNum type="alphaUcPeriod"/>
            </a:pPr>
            <a:r>
              <a:rPr lang="en-US" sz="2400"/>
              <a:t>m/s</a:t>
            </a:r>
          </a:p>
          <a:p>
            <a:pPr marL="457200" indent="-457200">
              <a:buFontTx/>
              <a:buAutoNum type="alphaUcPeriod"/>
            </a:pPr>
            <a:r>
              <a:rPr lang="en-US" sz="2400"/>
              <a:t>mm/s</a:t>
            </a:r>
          </a:p>
          <a:p>
            <a:pPr marL="457200" indent="-457200">
              <a:buFontTx/>
              <a:buAutoNum type="alphaUcPeriod"/>
            </a:pPr>
            <a:r>
              <a:rPr lang="en-US" sz="2400"/>
              <a:t>μm/s</a:t>
            </a:r>
          </a:p>
          <a:p>
            <a:pPr marL="457200" indent="-457200">
              <a:buFontTx/>
              <a:buAutoNum type="alphaUcPeriod"/>
            </a:pPr>
            <a:r>
              <a:rPr lang="en-US" sz="2400"/>
              <a:t>nm/s</a:t>
            </a:r>
          </a:p>
          <a:p>
            <a:pPr marL="457200" indent="-457200">
              <a:buFontTx/>
              <a:buAutoNum type="alphaUcPeriod"/>
            </a:pPr>
            <a:endParaRPr lang="en-US" sz="2400"/>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7.4</a:t>
            </a:r>
            <a:endParaRPr lang="en-US" sz="800" dirty="0"/>
          </a:p>
        </p:txBody>
      </p:sp>
    </p:spTree>
    <p:extLst>
      <p:ext uri="{BB962C8B-B14F-4D97-AF65-F5344CB8AC3E}">
        <p14:creationId xmlns:p14="http://schemas.microsoft.com/office/powerpoint/2010/main" val="26519167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The laws governing electrodynamics which we have derived so far  are:</a:t>
            </a:r>
            <a:endParaRPr lang="en-US" sz="2400" b="1" smtClean="0">
              <a:latin typeface="Arial" charset="0"/>
              <a:ea typeface="Arial" charset="0"/>
              <a:cs typeface="Arial" charset="0"/>
            </a:endParaRPr>
          </a:p>
        </p:txBody>
      </p:sp>
      <p:sp>
        <p:nvSpPr>
          <p:cNvPr id="30724" name="TextBox 3"/>
          <p:cNvSpPr txBox="1">
            <a:spLocks noChangeArrowheads="1"/>
          </p:cNvSpPr>
          <p:nvPr/>
        </p:nvSpPr>
        <p:spPr bwMode="auto">
          <a:xfrm>
            <a:off x="300038" y="44196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Always</a:t>
            </a:r>
          </a:p>
          <a:p>
            <a:pPr marL="457200" indent="-457200">
              <a:buFontTx/>
              <a:buAutoNum type="alphaUcPeriod"/>
            </a:pPr>
            <a:r>
              <a:rPr lang="en-US" sz="2400"/>
              <a:t>if the charges are not accelerating</a:t>
            </a:r>
          </a:p>
          <a:p>
            <a:pPr marL="457200" indent="-457200">
              <a:buFontTx/>
              <a:buAutoNum type="alphaUcPeriod"/>
            </a:pPr>
            <a:r>
              <a:rPr lang="en-US" sz="2400"/>
              <a:t>if the fields are static</a:t>
            </a:r>
          </a:p>
          <a:p>
            <a:pPr marL="457200" indent="-457200">
              <a:buFontTx/>
              <a:buAutoNum type="alphaUcPeriod"/>
            </a:pPr>
            <a:r>
              <a:rPr lang="en-US" sz="2400"/>
              <a:t>if the currents are steady</a:t>
            </a:r>
          </a:p>
          <a:p>
            <a:pPr marL="457200" indent="-457200">
              <a:buFontTx/>
              <a:buAutoNum type="alphaUcPeriod"/>
            </a:pPr>
            <a:r>
              <a:rPr lang="en-US" sz="2400"/>
              <a:t>if the fields are not in matter, but in vacuum</a:t>
            </a:r>
          </a:p>
        </p:txBody>
      </p:sp>
      <p:graphicFrame>
        <p:nvGraphicFramePr>
          <p:cNvPr id="30722" name="Object 2"/>
          <p:cNvGraphicFramePr>
            <a:graphicFrameLocks noChangeAspect="1"/>
          </p:cNvGraphicFramePr>
          <p:nvPr>
            <p:extLst>
              <p:ext uri="{D42A27DB-BD31-4B8C-83A1-F6EECF244321}">
                <p14:modId xmlns:p14="http://schemas.microsoft.com/office/powerpoint/2010/main" val="4264003370"/>
              </p:ext>
            </p:extLst>
          </p:nvPr>
        </p:nvGraphicFramePr>
        <p:xfrm>
          <a:off x="973138" y="1050925"/>
          <a:ext cx="5956300" cy="2562225"/>
        </p:xfrm>
        <a:graphic>
          <a:graphicData uri="http://schemas.openxmlformats.org/presentationml/2006/ole">
            <mc:AlternateContent xmlns:mc="http://schemas.openxmlformats.org/markup-compatibility/2006">
              <mc:Choice xmlns:v="urn:schemas-microsoft-com:vml" Requires="v">
                <p:oleObj spid="_x0000_s29718" name="Equation" r:id="rId4" imgW="2184400" imgH="927100" progId="Equation.3">
                  <p:embed/>
                </p:oleObj>
              </mc:Choice>
              <mc:Fallback>
                <p:oleObj name="Equation" r:id="rId4" imgW="2184400" imgH="9271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1050925"/>
                        <a:ext cx="595630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Box 6"/>
          <p:cNvSpPr txBox="1">
            <a:spLocks noChangeArrowheads="1"/>
          </p:cNvSpPr>
          <p:nvPr/>
        </p:nvSpPr>
        <p:spPr bwMode="auto">
          <a:xfrm>
            <a:off x="457200" y="3810000"/>
            <a:ext cx="2990850" cy="461963"/>
          </a:xfrm>
          <a:prstGeom prst="rect">
            <a:avLst/>
          </a:prstGeom>
          <a:noFill/>
          <a:ln w="9525">
            <a:noFill/>
            <a:miter lim="800000"/>
            <a:headEnd/>
            <a:tailEnd/>
          </a:ln>
        </p:spPr>
        <p:txBody>
          <a:bodyPr wrap="none">
            <a:prstTxWarp prst="textNoShape">
              <a:avLst/>
            </a:prstTxWarp>
            <a:spAutoFit/>
          </a:bodyPr>
          <a:lstStyle/>
          <a:p>
            <a:r>
              <a:rPr lang="en-US" sz="2400"/>
              <a:t>These laws are valid</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7.53</a:t>
            </a:r>
            <a:endParaRPr lang="en-US" sz="800" dirty="0"/>
          </a:p>
        </p:txBody>
      </p:sp>
    </p:spTree>
    <p:extLst>
      <p:ext uri="{BB962C8B-B14F-4D97-AF65-F5344CB8AC3E}">
        <p14:creationId xmlns:p14="http://schemas.microsoft.com/office/powerpoint/2010/main" val="24430787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1066800" y="35052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neither correct nor useful.</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sometimes correct and sometimes easy to use.</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correct and sometimes easy to use.</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correct and always easy to use.</a:t>
            </a:r>
            <a:endParaRPr lang="en-US" sz="2800" baseline="300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None of the above.</a:t>
            </a:r>
            <a:endParaRPr lang="en-US" sz="2800" baseline="30000">
              <a:solidFill>
                <a:schemeClr val="tx1"/>
              </a:solidFill>
              <a:latin typeface="Times New Roman" charset="0"/>
              <a:ea typeface="Times New Roman" charset="0"/>
              <a:cs typeface="Times New Roman" charset="0"/>
            </a:endParaRP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228600" y="2325688"/>
            <a:ext cx="4572000" cy="1200150"/>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By calling it a ‘Law’, we expect that:</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1937114599"/>
              </p:ext>
            </p:extLst>
          </p:nvPr>
        </p:nvGraphicFramePr>
        <p:xfrm>
          <a:off x="4803561" y="2533826"/>
          <a:ext cx="3197439" cy="971374"/>
        </p:xfrm>
        <a:graphic>
          <a:graphicData uri="http://schemas.openxmlformats.org/presentationml/2006/ole">
            <mc:AlternateContent xmlns:mc="http://schemas.openxmlformats.org/markup-compatibility/2006">
              <mc:Choice xmlns:v="urn:schemas-microsoft-com:vml" Requires="v">
                <p:oleObj spid="_x0000_s30742"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561" y="2533826"/>
                        <a:ext cx="3197439" cy="971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7.54</a:t>
            </a:r>
            <a:endParaRPr lang="en-US" sz="800" dirty="0"/>
          </a:p>
        </p:txBody>
      </p:sp>
    </p:spTree>
    <p:extLst>
      <p:ext uri="{BB962C8B-B14F-4D97-AF65-F5344CB8AC3E}">
        <p14:creationId xmlns:p14="http://schemas.microsoft.com/office/powerpoint/2010/main" val="23756919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dirty="0" smtClean="0">
                <a:latin typeface="Arial" charset="0"/>
                <a:ea typeface="Arial" charset="0"/>
                <a:cs typeface="Arial" charset="0"/>
              </a:rPr>
              <a:t>Take the divergence of the curl of any (well-behaved) </a:t>
            </a:r>
            <a:br>
              <a:rPr lang="en-US" sz="2400" dirty="0" smtClean="0">
                <a:latin typeface="Arial" charset="0"/>
                <a:ea typeface="Arial" charset="0"/>
                <a:cs typeface="Arial" charset="0"/>
              </a:rPr>
            </a:br>
            <a:r>
              <a:rPr lang="en-US" sz="2400" dirty="0" smtClean="0">
                <a:latin typeface="Arial" charset="0"/>
                <a:ea typeface="Arial" charset="0"/>
                <a:cs typeface="Arial" charset="0"/>
              </a:rPr>
              <a:t>vector function </a:t>
            </a:r>
            <a:r>
              <a:rPr lang="en-US" sz="2400" b="1" dirty="0" smtClean="0">
                <a:latin typeface="Arial" charset="0"/>
                <a:ea typeface="Arial" charset="0"/>
                <a:cs typeface="Arial" charset="0"/>
              </a:rPr>
              <a:t>F</a:t>
            </a:r>
            <a:r>
              <a:rPr lang="en-US" sz="2400" dirty="0" smtClean="0">
                <a:latin typeface="Arial" charset="0"/>
                <a:ea typeface="Arial" charset="0"/>
                <a:cs typeface="Arial" charset="0"/>
              </a:rPr>
              <a:t>, what do you get?</a:t>
            </a:r>
            <a:endParaRPr lang="en-US" sz="2400" b="1" dirty="0" smtClean="0">
              <a:latin typeface="Arial" charset="0"/>
              <a:ea typeface="Arial" charset="0"/>
              <a:cs typeface="Arial" charset="0"/>
            </a:endParaRPr>
          </a:p>
        </p:txBody>
      </p:sp>
      <p:sp>
        <p:nvSpPr>
          <p:cNvPr id="20485" name="TextBox 3"/>
          <p:cNvSpPr txBox="1">
            <a:spLocks noChangeArrowheads="1"/>
          </p:cNvSpPr>
          <p:nvPr/>
        </p:nvSpPr>
        <p:spPr bwMode="auto">
          <a:xfrm>
            <a:off x="300038" y="2849562"/>
            <a:ext cx="8616950" cy="3416320"/>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Always </a:t>
            </a:r>
            <a:r>
              <a:rPr lang="en-US" sz="2400" dirty="0" smtClean="0"/>
              <a:t>0</a:t>
            </a:r>
            <a:br>
              <a:rPr lang="en-US" sz="2400" dirty="0" smtClean="0"/>
            </a:br>
            <a:endParaRPr lang="en-US" sz="2400" dirty="0"/>
          </a:p>
          <a:p>
            <a:pPr marL="457200" indent="-457200">
              <a:buFontTx/>
              <a:buAutoNum type="alphaUcPeriod"/>
            </a:pPr>
            <a:r>
              <a:rPr lang="en-US" sz="2400" dirty="0"/>
              <a:t>A complicated partial differential of </a:t>
            </a:r>
            <a:r>
              <a:rPr lang="en-US" sz="2400" b="1" dirty="0" smtClean="0"/>
              <a:t>F</a:t>
            </a:r>
            <a:r>
              <a:rPr lang="en-US" sz="2400" dirty="0" smtClean="0"/>
              <a:t/>
            </a:r>
            <a:br>
              <a:rPr lang="en-US" sz="2400" dirty="0" smtClean="0"/>
            </a:br>
            <a:endParaRPr lang="en-US" sz="2400" dirty="0"/>
          </a:p>
          <a:p>
            <a:pPr marL="457200" indent="-457200">
              <a:buFontTx/>
              <a:buAutoNum type="alphaUcPeriod"/>
            </a:pPr>
            <a:r>
              <a:rPr lang="en-US" sz="2400" dirty="0" smtClean="0"/>
              <a:t>The </a:t>
            </a:r>
            <a:r>
              <a:rPr lang="en-US" sz="2400" dirty="0" err="1" smtClean="0"/>
              <a:t>Laplacian</a:t>
            </a:r>
            <a:r>
              <a:rPr lang="en-US" sz="2400" dirty="0" smtClean="0"/>
              <a:t>:   </a:t>
            </a:r>
            <a:br>
              <a:rPr lang="en-US" sz="2400" dirty="0" smtClean="0"/>
            </a:br>
            <a:endParaRPr lang="en-US" sz="2400" dirty="0"/>
          </a:p>
          <a:p>
            <a:pPr marL="457200" indent="-457200">
              <a:buFontTx/>
              <a:buAutoNum type="alphaUcPeriod"/>
            </a:pPr>
            <a:r>
              <a:rPr lang="en-US" sz="2400" dirty="0" smtClean="0"/>
              <a:t>Wait, this vector operation is ill-defined!</a:t>
            </a:r>
          </a:p>
          <a:p>
            <a:r>
              <a:rPr lang="en-US" sz="2400" dirty="0"/>
              <a:t/>
            </a:r>
            <a:br>
              <a:rPr lang="en-US" sz="2400" dirty="0"/>
            </a:br>
            <a:r>
              <a:rPr lang="en-US" sz="2400" dirty="0" smtClean="0"/>
              <a:t>E.  ???</a:t>
            </a:r>
            <a:endParaRPr lang="en-US" sz="2400" dirty="0"/>
          </a:p>
        </p:txBody>
      </p:sp>
      <p:graphicFrame>
        <p:nvGraphicFramePr>
          <p:cNvPr id="20482" name="Object 2"/>
          <p:cNvGraphicFramePr>
            <a:graphicFrameLocks noChangeAspect="1"/>
          </p:cNvGraphicFramePr>
          <p:nvPr>
            <p:extLst>
              <p:ext uri="{D42A27DB-BD31-4B8C-83A1-F6EECF244321}">
                <p14:modId xmlns:p14="http://schemas.microsoft.com/office/powerpoint/2010/main" val="958762823"/>
              </p:ext>
            </p:extLst>
          </p:nvPr>
        </p:nvGraphicFramePr>
        <p:xfrm>
          <a:off x="300038" y="1866106"/>
          <a:ext cx="2354262" cy="557213"/>
        </p:xfrm>
        <a:graphic>
          <a:graphicData uri="http://schemas.openxmlformats.org/presentationml/2006/ole">
            <mc:AlternateContent xmlns:mc="http://schemas.openxmlformats.org/markup-compatibility/2006">
              <mc:Choice xmlns:v="urn:schemas-microsoft-com:vml" Requires="v">
                <p:oleObj spid="_x0000_s31782" name="Equation" r:id="rId4" imgW="965200" imgH="228600" progId="Equation.3">
                  <p:embed/>
                </p:oleObj>
              </mc:Choice>
              <mc:Fallback>
                <p:oleObj name="Equation" r:id="rId4" imgW="965200" imgH="2286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866106"/>
                        <a:ext cx="2354262"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239819719"/>
              </p:ext>
            </p:extLst>
          </p:nvPr>
        </p:nvGraphicFramePr>
        <p:xfrm>
          <a:off x="2925762" y="4265613"/>
          <a:ext cx="833437" cy="533555"/>
        </p:xfrm>
        <a:graphic>
          <a:graphicData uri="http://schemas.openxmlformats.org/presentationml/2006/ole">
            <mc:AlternateContent xmlns:mc="http://schemas.openxmlformats.org/markup-compatibility/2006">
              <mc:Choice xmlns:v="urn:schemas-microsoft-com:vml" Requires="v">
                <p:oleObj spid="_x0000_s31783" name="Equation" r:id="rId6" imgW="304800" imgH="203200" progId="Equation.3">
                  <p:embed/>
                </p:oleObj>
              </mc:Choice>
              <mc:Fallback>
                <p:oleObj name="Equation" r:id="rId6" imgW="304800" imgH="2032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762" y="4265613"/>
                        <a:ext cx="833437" cy="533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7.55</a:t>
            </a:r>
            <a:endParaRPr lang="en-US" sz="800" dirty="0"/>
          </a:p>
        </p:txBody>
      </p:sp>
    </p:spTree>
    <p:extLst>
      <p:ext uri="{BB962C8B-B14F-4D97-AF65-F5344CB8AC3E}">
        <p14:creationId xmlns:p14="http://schemas.microsoft.com/office/powerpoint/2010/main" val="264086109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dirty="0" smtClean="0">
                <a:latin typeface="Arial" charset="0"/>
                <a:ea typeface="Arial" charset="0"/>
                <a:cs typeface="Arial" charset="0"/>
              </a:rPr>
              <a:t>Take the divergence of both sides of Faraday’s law:</a:t>
            </a:r>
            <a:endParaRPr lang="en-US" sz="2400" b="1" dirty="0" smtClean="0">
              <a:latin typeface="Arial" charset="0"/>
              <a:ea typeface="Arial" charset="0"/>
              <a:cs typeface="Arial" charset="0"/>
            </a:endParaRPr>
          </a:p>
        </p:txBody>
      </p:sp>
      <p:sp>
        <p:nvSpPr>
          <p:cNvPr id="20485" name="TextBox 3"/>
          <p:cNvSpPr txBox="1">
            <a:spLocks noChangeArrowheads="1"/>
          </p:cNvSpPr>
          <p:nvPr/>
        </p:nvSpPr>
        <p:spPr bwMode="auto">
          <a:xfrm>
            <a:off x="300038" y="2849562"/>
            <a:ext cx="8616950" cy="304698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smtClean="0"/>
              <a:t>0=0  (is this interesting!!?)</a:t>
            </a:r>
          </a:p>
          <a:p>
            <a:pPr marL="457200" indent="-457200">
              <a:buFontTx/>
              <a:buAutoNum type="alphaUcPeriod"/>
            </a:pPr>
            <a:endParaRPr lang="en-US" sz="2400" dirty="0"/>
          </a:p>
          <a:p>
            <a:pPr marL="457200" indent="-457200">
              <a:buFontTx/>
              <a:buAutoNum type="alphaUcPeriod"/>
            </a:pPr>
            <a:r>
              <a:rPr lang="en-US" sz="2400" dirty="0"/>
              <a:t>A complicated partial differential </a:t>
            </a:r>
            <a:r>
              <a:rPr lang="en-US" sz="2400" dirty="0" smtClean="0"/>
              <a:t>equation (perhaps a wave equation of some sort ?!) for </a:t>
            </a:r>
            <a:r>
              <a:rPr lang="en-US" sz="2400" b="1" dirty="0" smtClean="0"/>
              <a:t>B</a:t>
            </a:r>
            <a:r>
              <a:rPr lang="en-US" sz="2400" dirty="0" smtClean="0"/>
              <a:t/>
            </a:r>
            <a:br>
              <a:rPr lang="en-US" sz="2400" dirty="0" smtClean="0"/>
            </a:br>
            <a:endParaRPr lang="en-US" sz="2400" dirty="0"/>
          </a:p>
          <a:p>
            <a:pPr marL="457200" indent="-457200">
              <a:buFontTx/>
              <a:buAutoNum type="alphaUcPeriod"/>
            </a:pPr>
            <a:r>
              <a:rPr lang="en-US" sz="2400" dirty="0" smtClean="0"/>
              <a:t>Gauss’ law!  </a:t>
            </a:r>
            <a:br>
              <a:rPr lang="en-US" sz="2400" dirty="0" smtClean="0"/>
            </a:br>
            <a:endParaRPr lang="en-US" sz="2400" dirty="0"/>
          </a:p>
          <a:p>
            <a:pPr marL="457200" indent="-457200">
              <a:buFontTx/>
              <a:buAutoNum type="alphaUcPeriod"/>
            </a:pPr>
            <a:r>
              <a:rPr lang="en-US" sz="2400" dirty="0" smtClean="0"/>
              <a:t>???</a:t>
            </a:r>
            <a:endParaRPr lang="en-US" sz="2400" dirty="0"/>
          </a:p>
        </p:txBody>
      </p:sp>
      <p:graphicFrame>
        <p:nvGraphicFramePr>
          <p:cNvPr id="20482" name="Object 2"/>
          <p:cNvGraphicFramePr>
            <a:graphicFrameLocks noChangeAspect="1"/>
          </p:cNvGraphicFramePr>
          <p:nvPr>
            <p:extLst>
              <p:ext uri="{D42A27DB-BD31-4B8C-83A1-F6EECF244321}">
                <p14:modId xmlns:p14="http://schemas.microsoft.com/office/powerpoint/2010/main" val="28290957"/>
              </p:ext>
            </p:extLst>
          </p:nvPr>
        </p:nvGraphicFramePr>
        <p:xfrm>
          <a:off x="2925763" y="1316038"/>
          <a:ext cx="2074862" cy="1022350"/>
        </p:xfrm>
        <a:graphic>
          <a:graphicData uri="http://schemas.openxmlformats.org/presentationml/2006/ole">
            <mc:AlternateContent xmlns:mc="http://schemas.openxmlformats.org/markup-compatibility/2006">
              <mc:Choice xmlns:v="urn:schemas-microsoft-com:vml" Requires="v">
                <p:oleObj spid="_x0000_s32790" name="Equation" r:id="rId4" imgW="850900" imgH="419100" progId="Equation.3">
                  <p:embed/>
                </p:oleObj>
              </mc:Choice>
              <mc:Fallback>
                <p:oleObj name="Equation" r:id="rId4" imgW="850900" imgH="4191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1316038"/>
                        <a:ext cx="2074862"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Box 6"/>
          <p:cNvSpPr txBox="1">
            <a:spLocks noChangeArrowheads="1"/>
          </p:cNvSpPr>
          <p:nvPr/>
        </p:nvSpPr>
        <p:spPr bwMode="auto">
          <a:xfrm>
            <a:off x="139700" y="2196455"/>
            <a:ext cx="2597135" cy="461665"/>
          </a:xfrm>
          <a:prstGeom prst="rect">
            <a:avLst/>
          </a:prstGeom>
          <a:noFill/>
          <a:ln w="9525">
            <a:noFill/>
            <a:miter lim="800000"/>
            <a:headEnd/>
            <a:tailEnd/>
          </a:ln>
        </p:spPr>
        <p:txBody>
          <a:bodyPr wrap="none">
            <a:prstTxWarp prst="textNoShape">
              <a:avLst/>
            </a:prstTxWarp>
            <a:spAutoFit/>
          </a:bodyPr>
          <a:lstStyle/>
          <a:p>
            <a:r>
              <a:rPr lang="en-US" sz="2400" dirty="0" smtClean="0"/>
              <a:t>What do you get? </a:t>
            </a:r>
            <a:endParaRPr lang="en-US" sz="2400" b="1"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7.56</a:t>
            </a:r>
            <a:endParaRPr lang="en-US" sz="800" dirty="0"/>
          </a:p>
        </p:txBody>
      </p:sp>
    </p:spTree>
    <p:extLst>
      <p:ext uri="{BB962C8B-B14F-4D97-AF65-F5344CB8AC3E}">
        <p14:creationId xmlns:p14="http://schemas.microsoft.com/office/powerpoint/2010/main" val="11249087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Take the divergence of both sides of Ampere’s law:</a:t>
            </a:r>
            <a:endParaRPr lang="en-US" sz="2400" b="1" smtClean="0">
              <a:latin typeface="Arial" charset="0"/>
              <a:ea typeface="Arial" charset="0"/>
              <a:cs typeface="Arial" charset="0"/>
            </a:endParaRPr>
          </a:p>
        </p:txBody>
      </p:sp>
      <p:sp>
        <p:nvSpPr>
          <p:cNvPr id="20485" name="TextBox 3"/>
          <p:cNvSpPr txBox="1">
            <a:spLocks noChangeArrowheads="1"/>
          </p:cNvSpPr>
          <p:nvPr/>
        </p:nvSpPr>
        <p:spPr bwMode="auto">
          <a:xfrm>
            <a:off x="300038" y="3111500"/>
            <a:ext cx="8616950" cy="2677656"/>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smtClean="0"/>
              <a:t> </a:t>
            </a:r>
            <a:br>
              <a:rPr lang="en-US" sz="2400" dirty="0" smtClean="0"/>
            </a:br>
            <a:endParaRPr lang="en-US" sz="2400" dirty="0"/>
          </a:p>
          <a:p>
            <a:pPr marL="457200" indent="-457200">
              <a:buFontTx/>
              <a:buAutoNum type="alphaUcPeriod"/>
            </a:pPr>
            <a:r>
              <a:rPr lang="en-US" sz="2400" dirty="0"/>
              <a:t>A complicated partial differential of </a:t>
            </a:r>
            <a:r>
              <a:rPr lang="en-US" sz="2400" dirty="0" smtClean="0"/>
              <a:t>B</a:t>
            </a:r>
            <a:br>
              <a:rPr lang="en-US" sz="2400" dirty="0" smtClean="0"/>
            </a:br>
            <a:endParaRPr lang="en-US" sz="2400" dirty="0"/>
          </a:p>
          <a:p>
            <a:pPr marL="457200" indent="-457200">
              <a:buFontTx/>
              <a:buAutoNum type="alphaUcPeriod"/>
            </a:pPr>
            <a:r>
              <a:rPr lang="en-US" sz="2400" dirty="0"/>
              <a:t> Always 0</a:t>
            </a:r>
            <a:r>
              <a:rPr lang="en-US" sz="2400" dirty="0" smtClean="0"/>
              <a:t/>
            </a:r>
            <a:br>
              <a:rPr lang="en-US" sz="2400" dirty="0" smtClean="0"/>
            </a:br>
            <a:endParaRPr lang="en-US" sz="2400" dirty="0"/>
          </a:p>
          <a:p>
            <a:pPr marL="457200" indent="-457200">
              <a:buFontTx/>
              <a:buAutoNum type="alphaUcPeriod"/>
            </a:pPr>
            <a:r>
              <a:rPr lang="en-US" sz="2400" dirty="0" smtClean="0"/>
              <a:t>??</a:t>
            </a:r>
            <a:endParaRPr lang="en-US" sz="2400" dirty="0"/>
          </a:p>
        </p:txBody>
      </p:sp>
      <p:graphicFrame>
        <p:nvGraphicFramePr>
          <p:cNvPr id="20482" name="Object 2"/>
          <p:cNvGraphicFramePr>
            <a:graphicFrameLocks noChangeAspect="1"/>
          </p:cNvGraphicFramePr>
          <p:nvPr/>
        </p:nvGraphicFramePr>
        <p:xfrm>
          <a:off x="3048000" y="1698625"/>
          <a:ext cx="1827213" cy="433388"/>
        </p:xfrm>
        <a:graphic>
          <a:graphicData uri="http://schemas.openxmlformats.org/presentationml/2006/ole">
            <mc:AlternateContent xmlns:mc="http://schemas.openxmlformats.org/markup-compatibility/2006">
              <mc:Choice xmlns:v="urn:schemas-microsoft-com:vml" Requires="v">
                <p:oleObj spid="_x0000_s33830" name="Equation" r:id="rId4" imgW="749300" imgH="177800" progId="Equation.3">
                  <p:embed/>
                </p:oleObj>
              </mc:Choice>
              <mc:Fallback>
                <p:oleObj name="Equation" r:id="rId4" imgW="749300" imgH="1778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98625"/>
                        <a:ext cx="18272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Box 6"/>
          <p:cNvSpPr txBox="1">
            <a:spLocks noChangeArrowheads="1"/>
          </p:cNvSpPr>
          <p:nvPr/>
        </p:nvSpPr>
        <p:spPr bwMode="auto">
          <a:xfrm>
            <a:off x="457200" y="2438400"/>
            <a:ext cx="5526924" cy="461665"/>
          </a:xfrm>
          <a:prstGeom prst="rect">
            <a:avLst/>
          </a:prstGeom>
          <a:noFill/>
          <a:ln w="9525">
            <a:noFill/>
            <a:miter lim="800000"/>
            <a:headEnd/>
            <a:tailEnd/>
          </a:ln>
        </p:spPr>
        <p:txBody>
          <a:bodyPr wrap="none">
            <a:prstTxWarp prst="textNoShape">
              <a:avLst/>
            </a:prstTxWarp>
            <a:spAutoFit/>
          </a:bodyPr>
          <a:lstStyle/>
          <a:p>
            <a:r>
              <a:rPr lang="en-US" sz="2400" dirty="0" smtClean="0"/>
              <a:t>According to this, the </a:t>
            </a:r>
            <a:r>
              <a:rPr lang="en-US" sz="2400" dirty="0"/>
              <a:t>divergence of </a:t>
            </a:r>
            <a:r>
              <a:rPr lang="en-US" sz="2400" b="1" dirty="0"/>
              <a:t>J</a:t>
            </a:r>
            <a:r>
              <a:rPr lang="en-US" sz="2400" dirty="0"/>
              <a:t> </a:t>
            </a:r>
            <a:r>
              <a:rPr lang="en-US" sz="2400" dirty="0" smtClean="0"/>
              <a:t>=</a:t>
            </a:r>
            <a:endParaRPr lang="en-US" sz="2400" b="1" dirty="0"/>
          </a:p>
        </p:txBody>
      </p:sp>
      <p:graphicFrame>
        <p:nvGraphicFramePr>
          <p:cNvPr id="20483" name="Object 3"/>
          <p:cNvGraphicFramePr>
            <a:graphicFrameLocks noChangeAspect="1"/>
          </p:cNvGraphicFramePr>
          <p:nvPr>
            <p:extLst>
              <p:ext uri="{D42A27DB-BD31-4B8C-83A1-F6EECF244321}">
                <p14:modId xmlns:p14="http://schemas.microsoft.com/office/powerpoint/2010/main" val="1267935254"/>
              </p:ext>
            </p:extLst>
          </p:nvPr>
        </p:nvGraphicFramePr>
        <p:xfrm>
          <a:off x="819150" y="3213100"/>
          <a:ext cx="979488" cy="381000"/>
        </p:xfrm>
        <a:graphic>
          <a:graphicData uri="http://schemas.openxmlformats.org/presentationml/2006/ole">
            <mc:AlternateContent xmlns:mc="http://schemas.openxmlformats.org/markup-compatibility/2006">
              <mc:Choice xmlns:v="urn:schemas-microsoft-com:vml" Requires="v">
                <p:oleObj spid="_x0000_s33831" name="Equation" r:id="rId6" imgW="457200" imgH="177800" progId="Equation.3">
                  <p:embed/>
                </p:oleObj>
              </mc:Choice>
              <mc:Fallback>
                <p:oleObj name="Equation" r:id="rId6" imgW="457200" imgH="1778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150" y="3213100"/>
                        <a:ext cx="979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7.57</a:t>
            </a:r>
            <a:endParaRPr lang="en-US" sz="800" dirty="0"/>
          </a:p>
        </p:txBody>
      </p:sp>
    </p:spTree>
    <p:extLst>
      <p:ext uri="{BB962C8B-B14F-4D97-AF65-F5344CB8AC3E}">
        <p14:creationId xmlns:p14="http://schemas.microsoft.com/office/powerpoint/2010/main" val="119282258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04800" y="533400"/>
            <a:ext cx="8534400" cy="2667000"/>
          </a:xfrm>
        </p:spPr>
        <p:txBody>
          <a:bodyPr>
            <a:normAutofit fontScale="90000"/>
          </a:bodyPr>
          <a:lstStyle/>
          <a:p>
            <a:pPr algn="l" eaLnBrk="1" hangingPunct="1"/>
            <a:r>
              <a:rPr lang="en-US" sz="3600" dirty="0">
                <a:latin typeface="Times New Roman" charset="0"/>
                <a:ea typeface="Times New Roman" charset="0"/>
                <a:cs typeface="Times New Roman" charset="0"/>
              </a:rPr>
              <a:t>Our four equations, Gauss’s Law for E and B, Faraday’s Law, and Ampere’s Law are entirely consistent with many </a:t>
            </a:r>
            <a:r>
              <a:rPr lang="en-US" sz="3600" dirty="0" smtClean="0">
                <a:latin typeface="Times New Roman" charset="0"/>
                <a:ea typeface="Times New Roman" charset="0"/>
                <a:cs typeface="Times New Roman" charset="0"/>
              </a:rPr>
              <a:t>experiments</a:t>
            </a:r>
            <a:r>
              <a:rPr lang="en-US" sz="3600" dirty="0">
                <a:latin typeface="Times New Roman" charset="0"/>
                <a:ea typeface="Times New Roman" charset="0"/>
                <a:cs typeface="Times New Roman" charset="0"/>
              </a:rPr>
              <a:t>. Are they consistent with charge conservation?</a:t>
            </a:r>
          </a:p>
        </p:txBody>
      </p:sp>
      <p:sp>
        <p:nvSpPr>
          <p:cNvPr id="3" name="Subtitle 2"/>
          <p:cNvSpPr>
            <a:spLocks noGrp="1"/>
          </p:cNvSpPr>
          <p:nvPr>
            <p:ph type="subTitle" idx="1"/>
          </p:nvPr>
        </p:nvSpPr>
        <p:spPr>
          <a:xfrm>
            <a:off x="685800" y="33528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 And, I’m prepared to say how I know</a:t>
            </a:r>
            <a:r>
              <a:rPr lang="en-US" sz="2800" dirty="0" smtClean="0">
                <a:solidFill>
                  <a:schemeClr val="tx1"/>
                </a:solidFill>
                <a:latin typeface="Times New Roman" charset="0"/>
                <a:ea typeface="Times New Roman" charset="0"/>
                <a:cs typeface="Times New Roman" charset="0"/>
              </a:rPr>
              <a:t>.</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 </a:t>
            </a:r>
            <a:r>
              <a:rPr lang="en-US" sz="2800" dirty="0" smtClean="0">
                <a:solidFill>
                  <a:schemeClr val="tx1"/>
                </a:solidFill>
                <a:latin typeface="Times New Roman" charset="0"/>
                <a:ea typeface="Times New Roman" charset="0"/>
                <a:cs typeface="Times New Roman" charset="0"/>
              </a:rPr>
              <a:t>????</a:t>
            </a:r>
            <a:endParaRPr lang="en-US" sz="28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7.58</a:t>
            </a:r>
            <a:endParaRPr lang="en-US" sz="800" dirty="0"/>
          </a:p>
        </p:txBody>
      </p:sp>
    </p:spTree>
    <p:extLst>
      <p:ext uri="{BB962C8B-B14F-4D97-AF65-F5344CB8AC3E}">
        <p14:creationId xmlns:p14="http://schemas.microsoft.com/office/powerpoint/2010/main" val="28451250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990600" y="31242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closed path</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circular paths</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sufficiently symmetrical paths</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Paths that are parallel to the B-field direction.</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None of the above.</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533400" y="2325688"/>
            <a:ext cx="3581400" cy="646112"/>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The path can be:</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1812680945"/>
              </p:ext>
            </p:extLst>
          </p:nvPr>
        </p:nvGraphicFramePr>
        <p:xfrm>
          <a:off x="5796954" y="2293117"/>
          <a:ext cx="2962872" cy="900113"/>
        </p:xfrm>
        <a:graphic>
          <a:graphicData uri="http://schemas.openxmlformats.org/presentationml/2006/ole">
            <mc:AlternateContent xmlns:mc="http://schemas.openxmlformats.org/markup-compatibility/2006">
              <mc:Choice xmlns:v="urn:schemas-microsoft-com:vml" Requires="v">
                <p:oleObj spid="_x0000_s34837" name="Equation" r:id="rId4" imgW="990600" imgH="304800" progId="Equation.3">
                  <p:embed/>
                </p:oleObj>
              </mc:Choice>
              <mc:Fallback>
                <p:oleObj name="Equation" r:id="rId4" imgW="990600" imgH="3048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954" y="2293117"/>
                        <a:ext cx="2962872"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7.59</a:t>
            </a:r>
            <a:endParaRPr lang="en-US" sz="800" dirty="0"/>
          </a:p>
        </p:txBody>
      </p:sp>
    </p:spTree>
    <p:extLst>
      <p:ext uri="{BB962C8B-B14F-4D97-AF65-F5344CB8AC3E}">
        <p14:creationId xmlns:p14="http://schemas.microsoft.com/office/powerpoint/2010/main" val="331057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990600" y="31242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closed bounded surface</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open bounded surface</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surfaces perpendicular to J.</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surfaces tangential to the B-field direction.</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None of the above.</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533400" y="2325688"/>
            <a:ext cx="3962400" cy="646112"/>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The </a:t>
            </a:r>
            <a:r>
              <a:rPr lang="en-US" sz="3600" u="sng">
                <a:solidFill>
                  <a:srgbClr val="0070C0"/>
                </a:solidFill>
                <a:latin typeface="Times New Roman" charset="0"/>
                <a:ea typeface="Times New Roman" charset="0"/>
                <a:cs typeface="Times New Roman" charset="0"/>
              </a:rPr>
              <a:t>surface</a:t>
            </a:r>
            <a:r>
              <a:rPr lang="en-US" sz="3600">
                <a:solidFill>
                  <a:srgbClr val="0070C0"/>
                </a:solidFill>
                <a:latin typeface="Times New Roman" charset="0"/>
                <a:ea typeface="Times New Roman" charset="0"/>
                <a:cs typeface="Times New Roman" charset="0"/>
              </a:rPr>
              <a:t> can be:</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2127699372"/>
              </p:ext>
            </p:extLst>
          </p:nvPr>
        </p:nvGraphicFramePr>
        <p:xfrm>
          <a:off x="5796954" y="2293117"/>
          <a:ext cx="2962872" cy="900113"/>
        </p:xfrm>
        <a:graphic>
          <a:graphicData uri="http://schemas.openxmlformats.org/presentationml/2006/ole">
            <mc:AlternateContent xmlns:mc="http://schemas.openxmlformats.org/markup-compatibility/2006">
              <mc:Choice xmlns:v="urn:schemas-microsoft-com:vml" Requires="v">
                <p:oleObj spid="_x0000_s35861" name="Equation" r:id="rId4" imgW="990600" imgH="304800" progId="Equation.3">
                  <p:embed/>
                </p:oleObj>
              </mc:Choice>
              <mc:Fallback>
                <p:oleObj name="Equation" r:id="rId4" imgW="990600" imgH="3048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954" y="2293117"/>
                        <a:ext cx="2962872"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7.60</a:t>
            </a:r>
            <a:endParaRPr lang="en-US" sz="800" dirty="0"/>
          </a:p>
        </p:txBody>
      </p:sp>
    </p:spTree>
    <p:extLst>
      <p:ext uri="{BB962C8B-B14F-4D97-AF65-F5344CB8AC3E}">
        <p14:creationId xmlns:p14="http://schemas.microsoft.com/office/powerpoint/2010/main" val="2288879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noFill/>
        </p:spPr>
        <p:txBody>
          <a:bodyPr>
            <a:normAutofit fontScale="90000"/>
          </a:bodyPr>
          <a:lstStyle/>
          <a:p>
            <a:r>
              <a:rPr lang="en-US">
                <a:solidFill>
                  <a:schemeClr val="bg1"/>
                </a:solidFill>
                <a:ea typeface="ヒラギノ角ゴ Pro W3" charset="-128"/>
                <a:cs typeface="ヒラギノ角ゴ Pro W3" charset="-128"/>
              </a:rPr>
              <a:t>Stoke’s Theorem: line v. surface integral</a:t>
            </a:r>
            <a:endParaRPr lang="en-US">
              <a:ea typeface="ヒラギノ角ゴ Pro W3" charset="-128"/>
              <a:cs typeface="ヒラギノ角ゴ Pro W3" charset="-128"/>
            </a:endParaRPr>
          </a:p>
        </p:txBody>
      </p:sp>
      <p:sp>
        <p:nvSpPr>
          <p:cNvPr id="22533" name="Rectangle 3"/>
          <p:cNvSpPr>
            <a:spLocks noGrp="1" noChangeArrowheads="1"/>
          </p:cNvSpPr>
          <p:nvPr>
            <p:ph type="body" idx="4294967295"/>
          </p:nvPr>
        </p:nvSpPr>
        <p:spPr>
          <a:xfrm>
            <a:off x="871538" y="254000"/>
            <a:ext cx="8161337" cy="1177925"/>
          </a:xfrm>
        </p:spPr>
        <p:txBody>
          <a:bodyPr/>
          <a:lstStyle/>
          <a:p>
            <a:pPr marL="0" indent="0">
              <a:buFontTx/>
              <a:buNone/>
            </a:pPr>
            <a:r>
              <a:rPr lang="en-US" dirty="0">
                <a:ea typeface="ヒラギノ角ゴ Pro W3" charset="-128"/>
                <a:cs typeface="ヒラギノ角ゴ Pro W3" charset="-128"/>
              </a:rPr>
              <a:t>Rank </a:t>
            </a:r>
            <a:r>
              <a:rPr lang="en-US" dirty="0" smtClean="0">
                <a:ea typeface="ヒラギノ角ゴ Pro W3" charset="-128"/>
                <a:cs typeface="ヒラギノ角ゴ Pro W3" charset="-128"/>
              </a:rPr>
              <a:t>order                       </a:t>
            </a:r>
            <a:r>
              <a:rPr lang="en-US" dirty="0">
                <a:ea typeface="ヒラギノ角ゴ Pro W3" charset="-128"/>
                <a:cs typeface="ヒラギノ角ゴ Pro W3" charset="-128"/>
              </a:rPr>
              <a:t>(over blue surfaces) where </a:t>
            </a:r>
            <a:r>
              <a:rPr lang="en-US" b="1" dirty="0">
                <a:ea typeface="ヒラギノ角ゴ Pro W3" charset="-128"/>
                <a:cs typeface="ヒラギノ角ゴ Pro W3" charset="-128"/>
              </a:rPr>
              <a:t>J</a:t>
            </a:r>
            <a:r>
              <a:rPr lang="en-US" dirty="0">
                <a:ea typeface="ヒラギノ角ゴ Pro W3" charset="-128"/>
                <a:cs typeface="ヒラギノ角ゴ Pro W3" charset="-128"/>
              </a:rPr>
              <a:t> is uniform, going left to right:</a:t>
            </a:r>
          </a:p>
        </p:txBody>
      </p:sp>
      <p:sp>
        <p:nvSpPr>
          <p:cNvPr id="22534" name="Rectangle 19"/>
          <p:cNvSpPr>
            <a:spLocks noChangeArrowheads="1"/>
          </p:cNvSpPr>
          <p:nvPr/>
        </p:nvSpPr>
        <p:spPr bwMode="auto">
          <a:xfrm>
            <a:off x="588963" y="3833813"/>
            <a:ext cx="6127750" cy="2838450"/>
          </a:xfrm>
          <a:prstGeom prst="rect">
            <a:avLst/>
          </a:prstGeom>
          <a:noFill/>
          <a:ln w="9525">
            <a:noFill/>
            <a:miter lim="800000"/>
            <a:headEnd/>
            <a:tailEnd/>
          </a:ln>
        </p:spPr>
        <p:txBody>
          <a:bodyPr>
            <a:prstTxWarp prst="textNoShape">
              <a:avLst/>
            </a:prstTxWarp>
            <a:spAutoFit/>
          </a:bodyPr>
          <a:lstStyle/>
          <a:p>
            <a:pPr marL="457200" indent="-457200">
              <a:buFont typeface="Arial" charset="0"/>
              <a:buNone/>
            </a:pPr>
            <a:r>
              <a:rPr lang="en-US" sz="3600"/>
              <a:t>A) iii &gt; iv &gt; ii &gt; i</a:t>
            </a:r>
          </a:p>
          <a:p>
            <a:pPr marL="457200" indent="-457200">
              <a:buFont typeface="Arial" charset="0"/>
              <a:buNone/>
            </a:pPr>
            <a:r>
              <a:rPr lang="en-US" sz="3600"/>
              <a:t>B) iii &gt; i &gt; ii &gt; iv</a:t>
            </a:r>
          </a:p>
          <a:p>
            <a:pPr marL="457200" indent="-457200">
              <a:buFont typeface="Arial" charset="0"/>
              <a:buNone/>
            </a:pPr>
            <a:r>
              <a:rPr lang="en-US" sz="3600"/>
              <a:t>C) i &gt; ii &gt; iii &gt; iv</a:t>
            </a:r>
          </a:p>
          <a:p>
            <a:pPr marL="457200" indent="-457200">
              <a:buFont typeface="Arial" charset="0"/>
              <a:buNone/>
            </a:pPr>
            <a:r>
              <a:rPr lang="en-US" sz="3600"/>
              <a:t>D) Something else!!</a:t>
            </a:r>
          </a:p>
          <a:p>
            <a:pPr marL="457200" indent="-457200">
              <a:buFont typeface="Arial" charset="0"/>
              <a:buNone/>
            </a:pPr>
            <a:r>
              <a:rPr lang="en-US" sz="3600"/>
              <a:t>E) Not enough info given!!</a:t>
            </a:r>
            <a:endParaRPr lang="en-US" sz="2800"/>
          </a:p>
        </p:txBody>
      </p:sp>
      <p:graphicFrame>
        <p:nvGraphicFramePr>
          <p:cNvPr id="22530" name="Object 1024"/>
          <p:cNvGraphicFramePr>
            <a:graphicFrameLocks noChangeAspect="1"/>
          </p:cNvGraphicFramePr>
          <p:nvPr>
            <p:extLst>
              <p:ext uri="{D42A27DB-BD31-4B8C-83A1-F6EECF244321}">
                <p14:modId xmlns:p14="http://schemas.microsoft.com/office/powerpoint/2010/main" val="1546449979"/>
              </p:ext>
            </p:extLst>
          </p:nvPr>
        </p:nvGraphicFramePr>
        <p:xfrm>
          <a:off x="3043313" y="219869"/>
          <a:ext cx="1336824" cy="642937"/>
        </p:xfrm>
        <a:graphic>
          <a:graphicData uri="http://schemas.openxmlformats.org/presentationml/2006/ole">
            <mc:AlternateContent xmlns:mc="http://schemas.openxmlformats.org/markup-compatibility/2006">
              <mc:Choice xmlns:v="urn:schemas-microsoft-com:vml" Requires="v">
                <p:oleObj spid="_x0000_s36902" name="Equation" r:id="rId4" imgW="660400" imgH="304800" progId="Equation.DSMT4">
                  <p:embed/>
                </p:oleObj>
              </mc:Choice>
              <mc:Fallback>
                <p:oleObj name="Equation" r:id="rId4" imgW="660400" imgH="304800"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13" y="219869"/>
                        <a:ext cx="1336824"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1025"/>
          <p:cNvGraphicFramePr>
            <a:graphicFrameLocks noChangeAspect="1"/>
          </p:cNvGraphicFramePr>
          <p:nvPr>
            <p:extLst>
              <p:ext uri="{D42A27DB-BD31-4B8C-83A1-F6EECF244321}">
                <p14:modId xmlns:p14="http://schemas.microsoft.com/office/powerpoint/2010/main" val="1278025963"/>
              </p:ext>
            </p:extLst>
          </p:nvPr>
        </p:nvGraphicFramePr>
        <p:xfrm>
          <a:off x="1046163" y="1246188"/>
          <a:ext cx="7327900" cy="2474912"/>
        </p:xfrm>
        <a:graphic>
          <a:graphicData uri="http://schemas.openxmlformats.org/presentationml/2006/ole">
            <mc:AlternateContent xmlns:mc="http://schemas.openxmlformats.org/markup-compatibility/2006">
              <mc:Choice xmlns:v="urn:schemas-microsoft-com:vml" Requires="v">
                <p:oleObj spid="_x0000_s36903" name="Picture" r:id="rId6" imgW="8458200" imgH="2857500" progId="Word.Picture.8">
                  <p:embed/>
                </p:oleObj>
              </mc:Choice>
              <mc:Fallback>
                <p:oleObj name="Picture" r:id="rId6" imgW="8458200" imgH="2857500" progId="Word.Picture.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246188"/>
                        <a:ext cx="73279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7.61</a:t>
            </a:r>
            <a:endParaRPr lang="en-US" sz="800" dirty="0"/>
          </a:p>
        </p:txBody>
      </p:sp>
    </p:spTree>
    <p:extLst>
      <p:ext uri="{BB962C8B-B14F-4D97-AF65-F5344CB8AC3E}">
        <p14:creationId xmlns:p14="http://schemas.microsoft.com/office/powerpoint/2010/main" val="301682888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727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6116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64088"/>
            <a:ext cx="298680" cy="584776"/>
          </a:xfrm>
          <a:prstGeom prst="rect">
            <a:avLst/>
          </a:prstGeom>
          <a:noFill/>
        </p:spPr>
        <p:txBody>
          <a:bodyPr wrap="none" rtlCol="0">
            <a:spAutoFit/>
          </a:bodyPr>
          <a:lstStyle/>
          <a:p>
            <a:r>
              <a:rPr lang="en-US" sz="3200" dirty="0" smtClean="0"/>
              <a:t>I</a:t>
            </a:r>
            <a:endParaRPr lang="en-US" sz="3200" dirty="0"/>
          </a:p>
        </p:txBody>
      </p:sp>
      <p:sp>
        <p:nvSpPr>
          <p:cNvPr id="15" name="Oval 14"/>
          <p:cNvSpPr/>
          <p:nvPr/>
        </p:nvSpPr>
        <p:spPr bwMode="auto">
          <a:xfrm>
            <a:off x="1473200" y="3581400"/>
            <a:ext cx="393700" cy="20955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TextBox 15"/>
          <p:cNvSpPr txBox="1"/>
          <p:nvPr/>
        </p:nvSpPr>
        <p:spPr>
          <a:xfrm>
            <a:off x="57830" y="608568"/>
            <a:ext cx="9086169" cy="1569660"/>
          </a:xfrm>
          <a:prstGeom prst="rect">
            <a:avLst/>
          </a:prstGeom>
          <a:noFill/>
        </p:spPr>
        <p:txBody>
          <a:bodyPr wrap="squar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br>
              <a:rPr lang="en-US" sz="2600" dirty="0" smtClean="0"/>
            </a:b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baseline="-25000" dirty="0" smtClean="0">
                <a:solidFill>
                  <a:srgbClr val="0000FF"/>
                </a:solidFill>
              </a:rPr>
              <a:t> </a:t>
            </a:r>
            <a:r>
              <a:rPr lang="en-US" sz="2600" dirty="0" smtClean="0">
                <a:solidFill>
                  <a:srgbClr val="0000FF"/>
                </a:solidFill>
              </a:rPr>
              <a:t>here?</a:t>
            </a: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2829273064"/>
              </p:ext>
            </p:extLst>
          </p:nvPr>
        </p:nvGraphicFramePr>
        <p:xfrm>
          <a:off x="2518288" y="1023118"/>
          <a:ext cx="1797646" cy="546120"/>
        </p:xfrm>
        <a:graphic>
          <a:graphicData uri="http://schemas.openxmlformats.org/presentationml/2006/ole">
            <mc:AlternateContent xmlns:mc="http://schemas.openxmlformats.org/markup-compatibility/2006">
              <mc:Choice xmlns:v="urn:schemas-microsoft-com:vml" Requires="v">
                <p:oleObj spid="_x0000_s37910"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288"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01600" y="2024797"/>
            <a:ext cx="8966199" cy="892552"/>
          </a:xfrm>
          <a:prstGeom prst="rect">
            <a:avLst/>
          </a:prstGeom>
          <a:noFill/>
        </p:spPr>
        <p:txBody>
          <a:bodyPr wrap="square" rtlCol="0">
            <a:spAutoFit/>
          </a:bodyPr>
          <a:lstStyle/>
          <a:p>
            <a:pPr marL="342900" indent="-342900">
              <a:buAutoNum type="alphaUcParenR"/>
            </a:pPr>
            <a:r>
              <a:rPr lang="en-US" sz="2600" dirty="0" smtClean="0"/>
              <a:t> I           B) I/2        C)  0         D) Something else       </a:t>
            </a:r>
          </a:p>
          <a:p>
            <a:r>
              <a:rPr lang="en-US" sz="2600" dirty="0" smtClean="0"/>
              <a:t>E) Not enough information has been given! </a:t>
            </a:r>
            <a:endParaRPr lang="en-US" sz="2600" dirty="0"/>
          </a:p>
        </p:txBody>
      </p:sp>
      <p:sp>
        <p:nvSpPr>
          <p:cNvPr id="19" name="Rectangle 18"/>
          <p:cNvSpPr/>
          <p:nvPr/>
        </p:nvSpPr>
        <p:spPr bwMode="auto">
          <a:xfrm>
            <a:off x="1714500" y="4445000"/>
            <a:ext cx="228600" cy="3063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a:xfrm>
            <a:off x="863600" y="45727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7.62</a:t>
            </a:r>
            <a:endParaRPr lang="en-US" sz="800" dirty="0"/>
          </a:p>
        </p:txBody>
      </p:sp>
    </p:spTree>
    <p:extLst>
      <p:ext uri="{BB962C8B-B14F-4D97-AF65-F5344CB8AC3E}">
        <p14:creationId xmlns:p14="http://schemas.microsoft.com/office/powerpoint/2010/main" val="1454912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p:cNvSpPr>
          <p:nvPr>
            <p:ph type="title" idx="4294967295"/>
          </p:nvPr>
        </p:nvSpPr>
        <p:spPr>
          <a:xfrm>
            <a:off x="407988" y="398463"/>
            <a:ext cx="8736012" cy="1876425"/>
          </a:xfrm>
        </p:spPr>
        <p:txBody>
          <a:bodyPr/>
          <a:lstStyle/>
          <a:p>
            <a:pPr algn="l"/>
            <a:r>
              <a:rPr lang="en-US" sz="2800" smtClean="0">
                <a:ea typeface="Arial" charset="0"/>
                <a:cs typeface="Arial" charset="0"/>
              </a:rPr>
              <a:t>An electric current </a:t>
            </a:r>
            <a:r>
              <a:rPr lang="en-US" sz="2800" i="1" smtClean="0">
                <a:ea typeface="Arial" charset="0"/>
                <a:cs typeface="Arial" charset="0"/>
              </a:rPr>
              <a:t>I</a:t>
            </a:r>
            <a:r>
              <a:rPr lang="en-US" sz="2800" smtClean="0">
                <a:ea typeface="Arial" charset="0"/>
                <a:cs typeface="Arial" charset="0"/>
              </a:rPr>
              <a:t> flows along a copper wire (low resistivity) into a resistor made of carbon (high resistivity) then back into another copper wire.</a:t>
            </a:r>
            <a:br>
              <a:rPr lang="en-US" sz="2800" smtClean="0">
                <a:ea typeface="Arial" charset="0"/>
                <a:cs typeface="Arial" charset="0"/>
              </a:rPr>
            </a:br>
            <a:r>
              <a:rPr lang="en-US" sz="2800" i="1" smtClean="0">
                <a:ea typeface="Arial" charset="0"/>
                <a:cs typeface="Arial" charset="0"/>
              </a:rPr>
              <a:t>In which material is the electric field largest?</a:t>
            </a:r>
            <a:endParaRPr lang="en-US" sz="2800" smtClean="0">
              <a:ea typeface="Arial" charset="0"/>
              <a:cs typeface="Arial" charset="0"/>
            </a:endParaRPr>
          </a:p>
        </p:txBody>
      </p:sp>
      <p:sp>
        <p:nvSpPr>
          <p:cNvPr id="35843" name="TextBox 3"/>
          <p:cNvSpPr txBox="1">
            <a:spLocks noChangeArrowheads="1"/>
          </p:cNvSpPr>
          <p:nvPr/>
        </p:nvSpPr>
        <p:spPr bwMode="auto">
          <a:xfrm>
            <a:off x="1108075" y="3808413"/>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In the copper wire</a:t>
            </a:r>
          </a:p>
          <a:p>
            <a:pPr marL="457200" indent="-457200">
              <a:buFontTx/>
              <a:buAutoNum type="alphaUcPeriod"/>
            </a:pPr>
            <a:r>
              <a:rPr lang="en-US" sz="2400"/>
              <a:t>In the carbon resistor</a:t>
            </a:r>
          </a:p>
          <a:p>
            <a:pPr marL="457200" indent="-457200">
              <a:buFontTx/>
              <a:buAutoNum type="alphaUcPeriod"/>
            </a:pPr>
            <a:r>
              <a:rPr lang="en-US" sz="2400"/>
              <a:t>It’s the same in both copper and carbon</a:t>
            </a:r>
          </a:p>
          <a:p>
            <a:pPr marL="457200" indent="-457200">
              <a:buFontTx/>
              <a:buAutoNum type="alphaUcPeriod"/>
            </a:pPr>
            <a:r>
              <a:rPr lang="en-US" sz="2400"/>
              <a:t>It depends on the sizes of the copper and carbon</a:t>
            </a:r>
          </a:p>
        </p:txBody>
      </p:sp>
      <p:cxnSp>
        <p:nvCxnSpPr>
          <p:cNvPr id="5" name="Straight Connector 4"/>
          <p:cNvCxnSpPr/>
          <p:nvPr/>
        </p:nvCxnSpPr>
        <p:spPr>
          <a:xfrm flipV="1">
            <a:off x="1520825" y="3103563"/>
            <a:ext cx="2192338"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an 6"/>
          <p:cNvSpPr/>
          <p:nvPr/>
        </p:nvSpPr>
        <p:spPr>
          <a:xfrm rot="5400000">
            <a:off x="4000500" y="2168525"/>
            <a:ext cx="1211263" cy="1941513"/>
          </a:xfrm>
          <a:prstGeom prst="can">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6" name="Straight Connector 5"/>
          <p:cNvCxnSpPr/>
          <p:nvPr/>
        </p:nvCxnSpPr>
        <p:spPr>
          <a:xfrm flipV="1">
            <a:off x="5459413" y="3100388"/>
            <a:ext cx="2192337"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784350" y="2840038"/>
            <a:ext cx="1306513" cy="11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848" name="TextBox 11"/>
          <p:cNvSpPr txBox="1">
            <a:spLocks noChangeArrowheads="1"/>
          </p:cNvSpPr>
          <p:nvPr/>
        </p:nvSpPr>
        <p:spPr bwMode="auto">
          <a:xfrm>
            <a:off x="2276475" y="2408238"/>
            <a:ext cx="303213" cy="369887"/>
          </a:xfrm>
          <a:prstGeom prst="rect">
            <a:avLst/>
          </a:prstGeom>
          <a:noFill/>
          <a:ln w="9525">
            <a:noFill/>
            <a:miter lim="800000"/>
            <a:headEnd/>
            <a:tailEnd/>
          </a:ln>
        </p:spPr>
        <p:txBody>
          <a:bodyPr wrap="none">
            <a:prstTxWarp prst="textNoShape">
              <a:avLst/>
            </a:prstTxWarp>
            <a:spAutoFit/>
          </a:bodyPr>
          <a:lstStyle/>
          <a:p>
            <a:r>
              <a:rPr lang="en-US" i="1">
                <a:ea typeface="Arial" charset="0"/>
                <a:cs typeface="Arial" charset="0"/>
              </a:rPr>
              <a:t>I</a:t>
            </a:r>
          </a:p>
        </p:txBody>
      </p:sp>
      <p:sp>
        <p:nvSpPr>
          <p:cNvPr id="11"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7.5</a:t>
            </a:r>
            <a:endParaRPr lang="en-US" sz="800" dirty="0"/>
          </a:p>
        </p:txBody>
      </p:sp>
    </p:spTree>
    <p:extLst>
      <p:ext uri="{BB962C8B-B14F-4D97-AF65-F5344CB8AC3E}">
        <p14:creationId xmlns:p14="http://schemas.microsoft.com/office/powerpoint/2010/main" val="35868037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727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6116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64088"/>
            <a:ext cx="298680" cy="584776"/>
          </a:xfrm>
          <a:prstGeom prst="rect">
            <a:avLst/>
          </a:prstGeom>
          <a:noFill/>
        </p:spPr>
        <p:txBody>
          <a:bodyPr wrap="none" rtlCol="0">
            <a:spAutoFit/>
          </a:bodyPr>
          <a:lstStyle/>
          <a:p>
            <a:r>
              <a:rPr lang="en-US" sz="3200" dirty="0" smtClean="0"/>
              <a:t>I</a:t>
            </a:r>
            <a:endParaRPr lang="en-US" sz="3200" dirty="0"/>
          </a:p>
        </p:txBody>
      </p:sp>
      <p:sp>
        <p:nvSpPr>
          <p:cNvPr id="15" name="Oval 14"/>
          <p:cNvSpPr/>
          <p:nvPr/>
        </p:nvSpPr>
        <p:spPr bwMode="auto">
          <a:xfrm>
            <a:off x="1473200" y="3581400"/>
            <a:ext cx="393700" cy="2095500"/>
          </a:xfrm>
          <a:prstGeom prst="ellipse">
            <a:avLst/>
          </a:prstGeom>
          <a:solidFill>
            <a:srgbClr val="3366FF"/>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TextBox 15"/>
          <p:cNvSpPr txBox="1"/>
          <p:nvPr/>
        </p:nvSpPr>
        <p:spPr>
          <a:xfrm>
            <a:off x="57830" y="608568"/>
            <a:ext cx="8008647" cy="1969770"/>
          </a:xfrm>
          <a:prstGeom prst="rect">
            <a:avLst/>
          </a:prstGeom>
          <a:noFill/>
        </p:spPr>
        <p:txBody>
          <a:bodyPr wrap="non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dirty="0" smtClean="0">
                <a:solidFill>
                  <a:srgbClr val="0000FF"/>
                </a:solidFill>
              </a:rPr>
              <a:t>?</a:t>
            </a:r>
          </a:p>
          <a:p>
            <a:r>
              <a:rPr lang="en-US" sz="2600" i="1" dirty="0" smtClean="0">
                <a:solidFill>
                  <a:srgbClr val="000000"/>
                </a:solidFill>
              </a:rPr>
              <a:t>The surface over which we will integrate </a:t>
            </a:r>
            <a:r>
              <a:rPr lang="en-US" sz="2600" i="1" dirty="0" err="1" smtClean="0">
                <a:solidFill>
                  <a:srgbClr val="000000"/>
                </a:solidFill>
              </a:rPr>
              <a:t>J</a:t>
            </a:r>
            <a:r>
              <a:rPr lang="en-US" sz="2600" b="1" i="1" baseline="30000" dirty="0" err="1" smtClean="0">
                <a:solidFill>
                  <a:srgbClr val="000000"/>
                </a:solidFill>
              </a:rPr>
              <a:t>.</a:t>
            </a:r>
            <a:r>
              <a:rPr lang="en-US" sz="2600" i="1" dirty="0" err="1" smtClean="0">
                <a:solidFill>
                  <a:srgbClr val="000000"/>
                </a:solidFill>
              </a:rPr>
              <a:t>dA</a:t>
            </a:r>
            <a:r>
              <a:rPr lang="en-US" sz="2600" i="1" dirty="0" smtClean="0">
                <a:solidFill>
                  <a:srgbClr val="000000"/>
                </a:solidFill>
              </a:rPr>
              <a:t> is shown</a:t>
            </a:r>
            <a:br>
              <a:rPr lang="en-US" sz="2600" i="1" dirty="0" smtClean="0">
                <a:solidFill>
                  <a:srgbClr val="000000"/>
                </a:solidFill>
              </a:rPr>
            </a:br>
            <a:r>
              <a:rPr lang="en-US" sz="2600" i="1" dirty="0" smtClean="0">
                <a:solidFill>
                  <a:srgbClr val="000000"/>
                </a:solidFill>
              </a:rPr>
              <a:t> in light blue.</a:t>
            </a:r>
            <a:endParaRPr lang="en-US" sz="2600" dirty="0" smtClean="0">
              <a:solidFill>
                <a:srgbClr val="000000"/>
              </a:solidFill>
            </a:endParaRP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1932333785"/>
              </p:ext>
            </p:extLst>
          </p:nvPr>
        </p:nvGraphicFramePr>
        <p:xfrm>
          <a:off x="2257357" y="1023118"/>
          <a:ext cx="1797646" cy="546120"/>
        </p:xfrm>
        <a:graphic>
          <a:graphicData uri="http://schemas.openxmlformats.org/presentationml/2006/ole">
            <mc:AlternateContent xmlns:mc="http://schemas.openxmlformats.org/markup-compatibility/2006">
              <mc:Choice xmlns:v="urn:schemas-microsoft-com:vml" Requires="v">
                <p:oleObj spid="_x0000_s38934"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357"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50800" y="2380397"/>
            <a:ext cx="8966199" cy="492443"/>
          </a:xfrm>
          <a:prstGeom prst="rect">
            <a:avLst/>
          </a:prstGeom>
          <a:noFill/>
        </p:spPr>
        <p:txBody>
          <a:bodyPr wrap="square" rtlCol="0">
            <a:spAutoFit/>
          </a:bodyPr>
          <a:lstStyle/>
          <a:p>
            <a:pPr marL="342900" indent="-342900">
              <a:buAutoNum type="alphaUcParenR"/>
            </a:pPr>
            <a:r>
              <a:rPr lang="en-US" sz="2600" dirty="0" smtClean="0"/>
              <a:t> I           B) I/2        C)  0         D) Something else       E) ??</a:t>
            </a:r>
            <a:endParaRPr lang="en-US" sz="2600" dirty="0"/>
          </a:p>
        </p:txBody>
      </p:sp>
      <p:cxnSp>
        <p:nvCxnSpPr>
          <p:cNvPr id="6" name="Straight Connector 5"/>
          <p:cNvCxnSpPr/>
          <p:nvPr/>
        </p:nvCxnSpPr>
        <p:spPr>
          <a:xfrm>
            <a:off x="863600" y="45727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bwMode="auto">
          <a:xfrm>
            <a:off x="1485900" y="4445000"/>
            <a:ext cx="203200" cy="319088"/>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7.63</a:t>
            </a:r>
            <a:endParaRPr lang="en-US" sz="800" dirty="0"/>
          </a:p>
        </p:txBody>
      </p:sp>
    </p:spTree>
    <p:extLst>
      <p:ext uri="{BB962C8B-B14F-4D97-AF65-F5344CB8AC3E}">
        <p14:creationId xmlns:p14="http://schemas.microsoft.com/office/powerpoint/2010/main" val="86595213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1671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1671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092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5481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00588"/>
            <a:ext cx="298680" cy="584776"/>
          </a:xfrm>
          <a:prstGeom prst="rect">
            <a:avLst/>
          </a:prstGeom>
          <a:noFill/>
        </p:spPr>
        <p:txBody>
          <a:bodyPr wrap="none" rtlCol="0">
            <a:spAutoFit/>
          </a:bodyPr>
          <a:lstStyle/>
          <a:p>
            <a:r>
              <a:rPr lang="en-US" sz="3200" dirty="0" smtClean="0"/>
              <a:t>I</a:t>
            </a:r>
            <a:endParaRPr lang="en-US" sz="3200" dirty="0"/>
          </a:p>
        </p:txBody>
      </p:sp>
      <p:sp>
        <p:nvSpPr>
          <p:cNvPr id="16" name="TextBox 15"/>
          <p:cNvSpPr txBox="1"/>
          <p:nvPr/>
        </p:nvSpPr>
        <p:spPr>
          <a:xfrm>
            <a:off x="57830" y="608568"/>
            <a:ext cx="8159405" cy="1969770"/>
          </a:xfrm>
          <a:prstGeom prst="rect">
            <a:avLst/>
          </a:prstGeom>
          <a:noFill/>
        </p:spPr>
        <p:txBody>
          <a:bodyPr wrap="non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dirty="0" smtClean="0">
                <a:solidFill>
                  <a:srgbClr val="0000FF"/>
                </a:solidFill>
              </a:rPr>
              <a:t>?</a:t>
            </a:r>
          </a:p>
          <a:p>
            <a:r>
              <a:rPr lang="en-US" sz="2600" i="1" dirty="0" smtClean="0">
                <a:solidFill>
                  <a:srgbClr val="000000"/>
                </a:solidFill>
              </a:rPr>
              <a:t>The surface over which we will integrate </a:t>
            </a:r>
            <a:r>
              <a:rPr lang="en-US" sz="2600" i="1" dirty="0" err="1" smtClean="0">
                <a:solidFill>
                  <a:srgbClr val="000000"/>
                </a:solidFill>
              </a:rPr>
              <a:t>J</a:t>
            </a:r>
            <a:r>
              <a:rPr lang="en-US" sz="2600" b="1" i="1" baseline="30000" dirty="0" err="1" smtClean="0">
                <a:solidFill>
                  <a:srgbClr val="000000"/>
                </a:solidFill>
              </a:rPr>
              <a:t>.</a:t>
            </a:r>
            <a:r>
              <a:rPr lang="en-US" sz="2600" i="1" dirty="0" err="1" smtClean="0">
                <a:solidFill>
                  <a:srgbClr val="000000"/>
                </a:solidFill>
              </a:rPr>
              <a:t>dA</a:t>
            </a:r>
            <a:r>
              <a:rPr lang="en-US" sz="2600" i="1" dirty="0" smtClean="0">
                <a:solidFill>
                  <a:srgbClr val="000000"/>
                </a:solidFill>
              </a:rPr>
              <a:t> is shown</a:t>
            </a:r>
            <a:br>
              <a:rPr lang="en-US" sz="2600" i="1" dirty="0" smtClean="0">
                <a:solidFill>
                  <a:srgbClr val="000000"/>
                </a:solidFill>
              </a:rPr>
            </a:br>
            <a:r>
              <a:rPr lang="en-US" sz="2600" i="1" dirty="0" smtClean="0">
                <a:solidFill>
                  <a:srgbClr val="000000"/>
                </a:solidFill>
              </a:rPr>
              <a:t> in light blue.</a:t>
            </a:r>
            <a:endParaRPr lang="en-US" sz="2600" dirty="0" smtClean="0">
              <a:solidFill>
                <a:srgbClr val="000000"/>
              </a:solidFill>
            </a:endParaRP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92603732"/>
              </p:ext>
            </p:extLst>
          </p:nvPr>
        </p:nvGraphicFramePr>
        <p:xfrm>
          <a:off x="2257357" y="1023118"/>
          <a:ext cx="1797646" cy="546120"/>
        </p:xfrm>
        <a:graphic>
          <a:graphicData uri="http://schemas.openxmlformats.org/presentationml/2006/ole">
            <mc:AlternateContent xmlns:mc="http://schemas.openxmlformats.org/markup-compatibility/2006">
              <mc:Choice xmlns:v="urn:schemas-microsoft-com:vml" Requires="v">
                <p:oleObj spid="_x0000_s40982"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357"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133601" y="1783239"/>
            <a:ext cx="6908800" cy="492443"/>
          </a:xfrm>
          <a:prstGeom prst="rect">
            <a:avLst/>
          </a:prstGeom>
          <a:noFill/>
        </p:spPr>
        <p:txBody>
          <a:bodyPr wrap="square" rtlCol="0">
            <a:spAutoFit/>
          </a:bodyPr>
          <a:lstStyle/>
          <a:p>
            <a:pPr marL="342900" indent="-342900">
              <a:buAutoNum type="alphaUcParenR"/>
            </a:pPr>
            <a:r>
              <a:rPr lang="en-US" sz="2600" dirty="0" smtClean="0"/>
              <a:t> I    B) I/2   C)  0   D) Something else  E) ??</a:t>
            </a:r>
            <a:endParaRPr lang="en-US" sz="2600" dirty="0"/>
          </a:p>
        </p:txBody>
      </p:sp>
      <p:sp>
        <p:nvSpPr>
          <p:cNvPr id="14" name="Rectangle 13"/>
          <p:cNvSpPr/>
          <p:nvPr/>
        </p:nvSpPr>
        <p:spPr bwMode="auto">
          <a:xfrm>
            <a:off x="1714500" y="4381500"/>
            <a:ext cx="228600" cy="3063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Freeform 1"/>
          <p:cNvSpPr>
            <a:spLocks/>
          </p:cNvSpPr>
          <p:nvPr/>
        </p:nvSpPr>
        <p:spPr bwMode="auto">
          <a:xfrm>
            <a:off x="1933208" y="2212182"/>
            <a:ext cx="3095991" cy="4328318"/>
          </a:xfrm>
          <a:custGeom>
            <a:avLst/>
            <a:gdLst>
              <a:gd name="T0" fmla="*/ 40 w 2670"/>
              <a:gd name="T1" fmla="*/ 1327 h 4357"/>
              <a:gd name="T2" fmla="*/ 2220 w 2670"/>
              <a:gd name="T3" fmla="*/ 187 h 4357"/>
              <a:gd name="T4" fmla="*/ 2580 w 2670"/>
              <a:gd name="T5" fmla="*/ 2447 h 4357"/>
              <a:gd name="T6" fmla="*/ 2240 w 2670"/>
              <a:gd name="T7" fmla="*/ 4247 h 4357"/>
              <a:gd name="T8" fmla="*/ 0 w 2670"/>
              <a:gd name="T9" fmla="*/ 3107 h 4357"/>
            </a:gdLst>
            <a:ahLst/>
            <a:cxnLst>
              <a:cxn ang="0">
                <a:pos x="T0" y="T1"/>
              </a:cxn>
              <a:cxn ang="0">
                <a:pos x="T2" y="T3"/>
              </a:cxn>
              <a:cxn ang="0">
                <a:pos x="T4" y="T5"/>
              </a:cxn>
              <a:cxn ang="0">
                <a:pos x="T6" y="T7"/>
              </a:cxn>
              <a:cxn ang="0">
                <a:pos x="T8" y="T9"/>
              </a:cxn>
            </a:cxnLst>
            <a:rect l="0" t="0" r="r" b="b"/>
            <a:pathLst>
              <a:path w="2670" h="4357">
                <a:moveTo>
                  <a:pt x="40" y="1327"/>
                </a:moveTo>
                <a:cubicBezTo>
                  <a:pt x="403" y="1137"/>
                  <a:pt x="1797" y="0"/>
                  <a:pt x="2220" y="187"/>
                </a:cubicBezTo>
                <a:cubicBezTo>
                  <a:pt x="2643" y="374"/>
                  <a:pt x="2577" y="1770"/>
                  <a:pt x="2580" y="2447"/>
                </a:cubicBezTo>
                <a:cubicBezTo>
                  <a:pt x="2583" y="3124"/>
                  <a:pt x="2670" y="4137"/>
                  <a:pt x="2240" y="4247"/>
                </a:cubicBezTo>
                <a:cubicBezTo>
                  <a:pt x="1810" y="4357"/>
                  <a:pt x="467" y="3344"/>
                  <a:pt x="0" y="3107"/>
                </a:cubicBezTo>
              </a:path>
            </a:pathLst>
          </a:custGeom>
          <a:solidFill>
            <a:srgbClr val="99CCFF">
              <a:alpha val="65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2"/>
          <p:cNvSpPr/>
          <p:nvPr/>
        </p:nvSpPr>
        <p:spPr bwMode="auto">
          <a:xfrm>
            <a:off x="1857008" y="3517900"/>
            <a:ext cx="251192" cy="1767464"/>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a:xfrm>
            <a:off x="863600" y="45092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7.64</a:t>
            </a:r>
            <a:endParaRPr lang="en-US" sz="800" dirty="0"/>
          </a:p>
        </p:txBody>
      </p:sp>
    </p:spTree>
    <p:extLst>
      <p:ext uri="{BB962C8B-B14F-4D97-AF65-F5344CB8AC3E}">
        <p14:creationId xmlns:p14="http://schemas.microsoft.com/office/powerpoint/2010/main" val="400566350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533400"/>
            <a:ext cx="8534400" cy="1066800"/>
          </a:xfrm>
        </p:spPr>
        <p:txBody>
          <a:bodyPr>
            <a:normAutofit fontScale="90000"/>
          </a:bodyPr>
          <a:lstStyle/>
          <a:p>
            <a:pPr algn="l" eaLnBrk="1" hangingPunct="1"/>
            <a:r>
              <a:rPr lang="en-US" sz="3600">
                <a:latin typeface="Times New Roman" charset="0"/>
                <a:ea typeface="Times New Roman" charset="0"/>
                <a:cs typeface="Times New Roman" charset="0"/>
              </a:rPr>
              <a:t>A constant current flows into a capacitor. Therefore, the capacitor voltage drop:</a:t>
            </a:r>
          </a:p>
        </p:txBody>
      </p:sp>
      <p:sp>
        <p:nvSpPr>
          <p:cNvPr id="3" name="Subtitle 2"/>
          <p:cNvSpPr>
            <a:spLocks noGrp="1"/>
          </p:cNvSpPr>
          <p:nvPr>
            <p:ph type="subTitle" idx="1"/>
          </p:nvPr>
        </p:nvSpPr>
        <p:spPr>
          <a:xfrm>
            <a:off x="1905000" y="1828800"/>
            <a:ext cx="6477000" cy="2971800"/>
          </a:xfrm>
        </p:spPr>
        <p:txBody>
          <a:bodyPr/>
          <a:lstStyle/>
          <a:p>
            <a:pPr marL="514350" indent="-514350" algn="l" eaLnBrk="1" hangingPunct="1">
              <a:buFont typeface="Arial" charset="0"/>
              <a:buAutoNum type="alphaUcParenR"/>
            </a:pPr>
            <a:r>
              <a:rPr lang="en-US" sz="2500" dirty="0">
                <a:solidFill>
                  <a:schemeClr val="tx1"/>
                </a:solidFill>
                <a:latin typeface="Times New Roman" charset="0"/>
                <a:ea typeface="Times New Roman" charset="0"/>
                <a:cs typeface="Times New Roman" charset="0"/>
              </a:rPr>
              <a:t> is zero.</a:t>
            </a:r>
          </a:p>
          <a:p>
            <a:pPr marL="514350" indent="-514350" algn="l" eaLnBrk="1" hangingPunct="1">
              <a:buFont typeface="Arial" charset="0"/>
              <a:buAutoNum type="alphaUcParenR"/>
            </a:pPr>
            <a:r>
              <a:rPr lang="en-US" sz="2500" dirty="0">
                <a:solidFill>
                  <a:schemeClr val="tx1"/>
                </a:solidFill>
                <a:latin typeface="Times New Roman" charset="0"/>
                <a:ea typeface="Times New Roman" charset="0"/>
                <a:cs typeface="Times New Roman" charset="0"/>
              </a:rPr>
              <a:t> is a non-zero constant.</a:t>
            </a:r>
          </a:p>
          <a:p>
            <a:pPr algn="l" eaLnBrk="1" hangingPunct="1"/>
            <a:r>
              <a:rPr lang="en-US" sz="2500" dirty="0" smtClean="0">
                <a:solidFill>
                  <a:schemeClr val="tx1"/>
                </a:solidFill>
                <a:latin typeface="Times New Roman" charset="0"/>
                <a:ea typeface="Times New Roman" charset="0"/>
                <a:cs typeface="Times New Roman" charset="0"/>
              </a:rPr>
              <a:t>C)  </a:t>
            </a:r>
            <a:r>
              <a:rPr lang="en-US" sz="2500" dirty="0">
                <a:solidFill>
                  <a:schemeClr val="tx1"/>
                </a:solidFill>
                <a:latin typeface="Times New Roman" charset="0"/>
                <a:ea typeface="Times New Roman" charset="0"/>
                <a:cs typeface="Times New Roman" charset="0"/>
              </a:rPr>
              <a:t>has a constant change with time.</a:t>
            </a:r>
          </a:p>
          <a:p>
            <a:pPr marL="514350" indent="-514350" algn="l" eaLnBrk="1" hangingPunct="1">
              <a:buFont typeface="Arial" charset="0"/>
              <a:buAutoNum type="alphaUcParenR" startAt="4"/>
            </a:pPr>
            <a:r>
              <a:rPr lang="en-US" sz="2500" dirty="0">
                <a:solidFill>
                  <a:schemeClr val="tx1"/>
                </a:solidFill>
                <a:latin typeface="Times New Roman" charset="0"/>
                <a:ea typeface="Times New Roman" charset="0"/>
                <a:cs typeface="Times New Roman" charset="0"/>
              </a:rPr>
              <a:t> has a constant integral with time.</a:t>
            </a:r>
          </a:p>
          <a:p>
            <a:pPr marL="514350" indent="-514350" algn="l" eaLnBrk="1" hangingPunct="1">
              <a:buFont typeface="Arial" charset="0"/>
              <a:buAutoNum type="alphaUcParenR" startAt="4"/>
            </a:pPr>
            <a:r>
              <a:rPr lang="en-US" sz="2500" dirty="0">
                <a:solidFill>
                  <a:schemeClr val="tx1"/>
                </a:solidFill>
                <a:latin typeface="Times New Roman" charset="0"/>
                <a:ea typeface="Times New Roman" charset="0"/>
                <a:cs typeface="Times New Roman" charset="0"/>
              </a:rPr>
              <a:t>None of the above.</a:t>
            </a: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7.65</a:t>
            </a:r>
            <a:endParaRPr lang="en-US" sz="800" dirty="0"/>
          </a:p>
        </p:txBody>
      </p:sp>
    </p:spTree>
    <p:extLst>
      <p:ext uri="{BB962C8B-B14F-4D97-AF65-F5344CB8AC3E}">
        <p14:creationId xmlns:p14="http://schemas.microsoft.com/office/powerpoint/2010/main" val="35891647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1"/>
          <p:cNvSpPr>
            <a:spLocks noGrp="1"/>
          </p:cNvSpPr>
          <p:nvPr>
            <p:ph type="ctrTitle"/>
          </p:nvPr>
        </p:nvSpPr>
        <p:spPr>
          <a:xfrm>
            <a:off x="304800" y="304800"/>
            <a:ext cx="8534400" cy="2133600"/>
          </a:xfrm>
        </p:spPr>
        <p:txBody>
          <a:bodyPr/>
          <a:lstStyle/>
          <a:p>
            <a:pPr algn="l" eaLnBrk="1" hangingPunct="1"/>
            <a:r>
              <a:rPr lang="en-US" sz="3600">
                <a:latin typeface="Times New Roman" charset="0"/>
                <a:ea typeface="Times New Roman" charset="0"/>
                <a:cs typeface="Times New Roman" charset="0"/>
              </a:rPr>
              <a:t>A parallel plate capacitor has a constant current delivered to it, leading to a relationship between current and voltage of:</a:t>
            </a:r>
          </a:p>
        </p:txBody>
      </p:sp>
      <p:graphicFrame>
        <p:nvGraphicFramePr>
          <p:cNvPr id="6148" name="Object 2"/>
          <p:cNvGraphicFramePr>
            <a:graphicFrameLocks noChangeAspect="1"/>
          </p:cNvGraphicFramePr>
          <p:nvPr/>
        </p:nvGraphicFramePr>
        <p:xfrm>
          <a:off x="1570038" y="2462213"/>
          <a:ext cx="2689225" cy="1187450"/>
        </p:xfrm>
        <a:graphic>
          <a:graphicData uri="http://schemas.openxmlformats.org/presentationml/2006/ole">
            <mc:AlternateContent xmlns:mc="http://schemas.openxmlformats.org/markup-compatibility/2006">
              <mc:Choice xmlns:v="urn:schemas-microsoft-com:vml" Requires="v">
                <p:oleObj spid="_x0000_s43078" name="Equation" r:id="rId4" imgW="977760" imgH="431640" progId="Equation.DSMT4">
                  <p:embed/>
                </p:oleObj>
              </mc:Choice>
              <mc:Fallback>
                <p:oleObj name="Equation" r:id="rId4" imgW="977760" imgH="431640" progId="Equation.DSMT4">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2462213"/>
                        <a:ext cx="2689225"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1549400" y="3962400"/>
          <a:ext cx="2654300" cy="1082675"/>
        </p:xfrm>
        <a:graphic>
          <a:graphicData uri="http://schemas.openxmlformats.org/presentationml/2006/ole">
            <mc:AlternateContent xmlns:mc="http://schemas.openxmlformats.org/markup-compatibility/2006">
              <mc:Choice xmlns:v="urn:schemas-microsoft-com:vml" Requires="v">
                <p:oleObj spid="_x0000_s43079" name="Equation" r:id="rId6" imgW="965160" imgH="393480" progId="Equation.DSMT4">
                  <p:embed/>
                </p:oleObj>
              </mc:Choice>
              <mc:Fallback>
                <p:oleObj name="Equation" r:id="rId6" imgW="965160" imgH="393480" progId="Equation.DSMT4">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400" y="3962400"/>
                        <a:ext cx="26543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2"/>
          <p:cNvGraphicFramePr>
            <a:graphicFrameLocks noChangeAspect="1"/>
          </p:cNvGraphicFramePr>
          <p:nvPr/>
        </p:nvGraphicFramePr>
        <p:xfrm>
          <a:off x="4846638" y="2462213"/>
          <a:ext cx="2689225" cy="1187450"/>
        </p:xfrm>
        <a:graphic>
          <a:graphicData uri="http://schemas.openxmlformats.org/presentationml/2006/ole">
            <mc:AlternateContent xmlns:mc="http://schemas.openxmlformats.org/markup-compatibility/2006">
              <mc:Choice xmlns:v="urn:schemas-microsoft-com:vml" Requires="v">
                <p:oleObj spid="_x0000_s43080" name="Equation" r:id="rId8" imgW="977760" imgH="431640" progId="Equation.DSMT4">
                  <p:embed/>
                </p:oleObj>
              </mc:Choice>
              <mc:Fallback>
                <p:oleObj name="Equation" r:id="rId8" imgW="977760" imgH="431640" progId="Equation.DSMT4">
                  <p:embed/>
                  <p:pic>
                    <p:nvPicPr>
                      <p:cNvPr id="0"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638" y="2462213"/>
                        <a:ext cx="2689225"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nvGraphicFramePr>
        <p:xfrm>
          <a:off x="4829175" y="3946525"/>
          <a:ext cx="2724150" cy="1082675"/>
        </p:xfrm>
        <a:graphic>
          <a:graphicData uri="http://schemas.openxmlformats.org/presentationml/2006/ole">
            <mc:AlternateContent xmlns:mc="http://schemas.openxmlformats.org/markup-compatibility/2006">
              <mc:Choice xmlns:v="urn:schemas-microsoft-com:vml" Requires="v">
                <p:oleObj spid="_x0000_s43081" name="Equation" r:id="rId10" imgW="990360" imgH="393480" progId="Equation.3">
                  <p:embed/>
                </p:oleObj>
              </mc:Choice>
              <mc:Fallback>
                <p:oleObj name="Equation" r:id="rId10" imgW="990360" imgH="393480" progId="Equation.3">
                  <p:embed/>
                  <p:pic>
                    <p:nvPicPr>
                      <p:cNvPr id="0" name="Picture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9175" y="3946525"/>
                        <a:ext cx="272415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7.66</a:t>
            </a:r>
            <a:endParaRPr lang="en-US" sz="800" dirty="0"/>
          </a:p>
        </p:txBody>
      </p:sp>
    </p:spTree>
    <p:extLst>
      <p:ext uri="{BB962C8B-B14F-4D97-AF65-F5344CB8AC3E}">
        <p14:creationId xmlns:p14="http://schemas.microsoft.com/office/powerpoint/2010/main" val="84389956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533400"/>
            <a:ext cx="8534400" cy="1981200"/>
          </a:xfrm>
        </p:spPr>
        <p:txBody>
          <a:bodyPr>
            <a:normAutofit fontScale="90000"/>
          </a:bodyPr>
          <a:lstStyle/>
          <a:p>
            <a:pPr algn="l" eaLnBrk="1" hangingPunct="1"/>
            <a:r>
              <a:rPr lang="en-US" sz="3600" dirty="0">
                <a:latin typeface="Times New Roman" charset="0"/>
                <a:ea typeface="Times New Roman" charset="0"/>
                <a:cs typeface="Times New Roman" charset="0"/>
              </a:rPr>
              <a:t>Our four equations, Gauss’s Law for E and B, Faraday’s Law, and Ampere’s Law are entirely consistent with many experiments. </a:t>
            </a:r>
            <a:r>
              <a:rPr lang="en-US" sz="3600" dirty="0" smtClean="0">
                <a:latin typeface="Times New Roman" charset="0"/>
                <a:ea typeface="Times New Roman" charset="0"/>
                <a:cs typeface="Times New Roman" charset="0"/>
              </a:rPr>
              <a:t/>
            </a:r>
            <a:br>
              <a:rPr lang="en-US" sz="3600" dirty="0" smtClean="0">
                <a:latin typeface="Times New Roman" charset="0"/>
                <a:ea typeface="Times New Roman" charset="0"/>
                <a:cs typeface="Times New Roman" charset="0"/>
              </a:rPr>
            </a:br>
            <a:r>
              <a:rPr lang="en-US" sz="3600" dirty="0" smtClean="0">
                <a:latin typeface="Times New Roman" charset="0"/>
                <a:ea typeface="Times New Roman" charset="0"/>
                <a:cs typeface="Times New Roman" charset="0"/>
              </a:rPr>
              <a:t>Are </a:t>
            </a:r>
            <a:r>
              <a:rPr lang="en-US" sz="3600" dirty="0">
                <a:latin typeface="Times New Roman" charset="0"/>
                <a:ea typeface="Times New Roman" charset="0"/>
                <a:cs typeface="Times New Roman" charset="0"/>
              </a:rPr>
              <a:t>they RIGHT?</a:t>
            </a:r>
          </a:p>
        </p:txBody>
      </p:sp>
      <p:sp>
        <p:nvSpPr>
          <p:cNvPr id="3" name="Subtitle 2"/>
          <p:cNvSpPr>
            <a:spLocks noGrp="1"/>
          </p:cNvSpPr>
          <p:nvPr>
            <p:ph type="subTitle" idx="1"/>
          </p:nvPr>
        </p:nvSpPr>
        <p:spPr>
          <a:xfrm>
            <a:off x="685800" y="28194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 And, I’m prepared to say how I know.</a:t>
            </a:r>
          </a:p>
          <a:p>
            <a:pPr marL="514350" indent="-514350" algn="l" eaLnBrk="1" hangingPunct="1">
              <a:buFont typeface="Arial" charset="0"/>
              <a:buAutoNum type="alphaUcParenR" startAt="3"/>
            </a:pPr>
            <a:r>
              <a:rPr lang="en-US" sz="2800">
                <a:solidFill>
                  <a:schemeClr val="tx1"/>
                </a:solidFill>
                <a:latin typeface="Times New Roman" charset="0"/>
                <a:ea typeface="Times New Roman" charset="0"/>
                <a:cs typeface="Times New Roman" charset="0"/>
              </a:rPr>
              <a:t>What?! Are we philosophers? </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7.67</a:t>
            </a:r>
            <a:endParaRPr lang="en-US" sz="800" dirty="0"/>
          </a:p>
        </p:txBody>
      </p:sp>
    </p:spTree>
    <p:extLst>
      <p:ext uri="{BB962C8B-B14F-4D97-AF65-F5344CB8AC3E}">
        <p14:creationId xmlns:p14="http://schemas.microsoft.com/office/powerpoint/2010/main" val="11930589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533400"/>
            <a:ext cx="8534400" cy="1981200"/>
          </a:xfrm>
        </p:spPr>
        <p:txBody>
          <a:bodyPr>
            <a:normAutofit fontScale="90000"/>
          </a:bodyPr>
          <a:lstStyle/>
          <a:p>
            <a:pPr algn="l" eaLnBrk="1" hangingPunct="1"/>
            <a:r>
              <a:rPr lang="en-US" sz="3600">
                <a:latin typeface="Times New Roman" charset="0"/>
                <a:ea typeface="Times New Roman" charset="0"/>
                <a:cs typeface="Times New Roman" charset="0"/>
              </a:rPr>
              <a:t>Our four equations, Gauss’s Law for E and B, Faraday’s Law, and Ampere’s Law are entirely consistent with many experiements. Are they INTERNALLY CONSISTENT?</a:t>
            </a:r>
          </a:p>
        </p:txBody>
      </p:sp>
      <p:sp>
        <p:nvSpPr>
          <p:cNvPr id="3" name="Subtitle 2"/>
          <p:cNvSpPr>
            <a:spLocks noGrp="1"/>
          </p:cNvSpPr>
          <p:nvPr>
            <p:ph type="subTitle" idx="1"/>
          </p:nvPr>
        </p:nvSpPr>
        <p:spPr>
          <a:xfrm>
            <a:off x="685800" y="28194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 And, I’m prepared to say how I know.</a:t>
            </a:r>
          </a:p>
          <a:p>
            <a:pPr marL="514350" indent="-514350" algn="l" eaLnBrk="1" hangingPunct="1">
              <a:buFont typeface="Arial" charset="0"/>
              <a:buAutoNum type="alphaUcParenR" startAt="3"/>
            </a:pPr>
            <a:r>
              <a:rPr lang="en-US" sz="2800">
                <a:solidFill>
                  <a:schemeClr val="tx1"/>
                </a:solidFill>
                <a:latin typeface="Times New Roman" charset="0"/>
                <a:ea typeface="Times New Roman" charset="0"/>
                <a:cs typeface="Times New Roman" charset="0"/>
              </a:rPr>
              <a:t>Ummm…, could we play with them for a bit?</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7.68</a:t>
            </a:r>
            <a:endParaRPr lang="en-US" sz="800" dirty="0"/>
          </a:p>
        </p:txBody>
      </p:sp>
    </p:spTree>
    <p:extLst>
      <p:ext uri="{BB962C8B-B14F-4D97-AF65-F5344CB8AC3E}">
        <p14:creationId xmlns:p14="http://schemas.microsoft.com/office/powerpoint/2010/main" val="28726951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026"/>
          <p:cNvSpPr>
            <a:spLocks noGrp="1"/>
          </p:cNvSpPr>
          <p:nvPr>
            <p:ph type="title" idx="4294967295"/>
          </p:nvPr>
        </p:nvSpPr>
        <p:spPr>
          <a:xfrm>
            <a:off x="158767" y="38092"/>
            <a:ext cx="9144000" cy="1780915"/>
          </a:xfrm>
        </p:spPr>
        <p:txBody>
          <a:bodyPr>
            <a:normAutofit fontScale="90000"/>
          </a:bodyPr>
          <a:lstStyle/>
          <a:p>
            <a:pPr algn="l"/>
            <a:r>
              <a:rPr lang="en-US" sz="2400" dirty="0">
                <a:latin typeface="Arial" charset="0"/>
                <a:ea typeface="Arial" charset="0"/>
                <a:cs typeface="Arial" charset="0"/>
              </a:rPr>
              <a:t>T</a:t>
            </a:r>
            <a:r>
              <a:rPr lang="en-US" sz="2400" dirty="0" smtClean="0">
                <a:latin typeface="Arial" charset="0"/>
                <a:ea typeface="Arial" charset="0"/>
                <a:cs typeface="Arial" charset="0"/>
              </a:rPr>
              <a:t>he complete differential form of Ampere’s law is now argued to be:  			</a:t>
            </a:r>
            <a:r>
              <a:rPr lang="en-US" dirty="0">
                <a:latin typeface="Arial" charset="0"/>
                <a:ea typeface="Arial" charset="0"/>
                <a:cs typeface="Arial" charset="0"/>
              </a:rPr>
              <a:t> </a:t>
            </a:r>
            <a:r>
              <a:rPr lang="en-US" dirty="0" smtClean="0">
                <a:latin typeface="Arial" charset="0"/>
                <a:ea typeface="Arial" charset="0"/>
                <a:cs typeface="Arial" charset="0"/>
              </a:rPr>
              <a:t>         </a:t>
            </a:r>
            <a:r>
              <a:rPr lang="en-US" sz="2400" dirty="0" smtClean="0">
                <a:latin typeface="Arial" charset="0"/>
                <a:ea typeface="Arial" charset="0"/>
                <a:cs typeface="Arial" charset="0"/>
              </a:rPr>
              <a:t>.    </a:t>
            </a:r>
            <a:br>
              <a:rPr lang="en-US" sz="2400" dirty="0" smtClean="0">
                <a:latin typeface="Arial" charset="0"/>
                <a:ea typeface="Arial" charset="0"/>
                <a:cs typeface="Arial" charset="0"/>
              </a:rPr>
            </a:br>
            <a:r>
              <a:rPr lang="en-US" sz="2700" dirty="0" smtClean="0"/>
              <a:t>The </a:t>
            </a:r>
            <a:r>
              <a:rPr lang="en-US" sz="2700" dirty="0"/>
              <a:t>integral form of this equation is:</a:t>
            </a:r>
            <a:r>
              <a:rPr lang="en-US" sz="2700" b="1" dirty="0"/>
              <a:t/>
            </a:r>
            <a:br>
              <a:rPr lang="en-US" sz="2700" b="1" dirty="0"/>
            </a:br>
            <a:endParaRPr lang="en-US" sz="2700" b="1" dirty="0" smtClean="0">
              <a:latin typeface="Arial" charset="0"/>
              <a:ea typeface="Arial" charset="0"/>
              <a:cs typeface="Arial" charset="0"/>
            </a:endParaRPr>
          </a:p>
        </p:txBody>
      </p:sp>
      <p:graphicFrame>
        <p:nvGraphicFramePr>
          <p:cNvPr id="24578" name="Object 2"/>
          <p:cNvGraphicFramePr>
            <a:graphicFrameLocks noChangeAspect="1"/>
          </p:cNvGraphicFramePr>
          <p:nvPr>
            <p:extLst>
              <p:ext uri="{D42A27DB-BD31-4B8C-83A1-F6EECF244321}">
                <p14:modId xmlns:p14="http://schemas.microsoft.com/office/powerpoint/2010/main" val="2303490802"/>
              </p:ext>
            </p:extLst>
          </p:nvPr>
        </p:nvGraphicFramePr>
        <p:xfrm>
          <a:off x="5282060" y="487660"/>
          <a:ext cx="2876550" cy="752201"/>
        </p:xfrm>
        <a:graphic>
          <a:graphicData uri="http://schemas.openxmlformats.org/presentationml/2006/ole">
            <mc:AlternateContent xmlns:mc="http://schemas.openxmlformats.org/markup-compatibility/2006">
              <mc:Choice xmlns:v="urn:schemas-microsoft-com:vml" Requires="v">
                <p:oleObj spid="_x0000_s44113" name="Equation" r:id="rId4" imgW="1358900" imgH="355600" progId="Equation.3">
                  <p:embed/>
                </p:oleObj>
              </mc:Choice>
              <mc:Fallback>
                <p:oleObj name="Equation" r:id="rId4" imgW="1358900" imgH="35560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060" y="487660"/>
                        <a:ext cx="2876550" cy="752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3"/>
          <p:cNvGraphicFramePr>
            <a:graphicFrameLocks noChangeAspect="1"/>
          </p:cNvGraphicFramePr>
          <p:nvPr>
            <p:extLst>
              <p:ext uri="{D42A27DB-BD31-4B8C-83A1-F6EECF244321}">
                <p14:modId xmlns:p14="http://schemas.microsoft.com/office/powerpoint/2010/main" val="1419813945"/>
              </p:ext>
            </p:extLst>
          </p:nvPr>
        </p:nvGraphicFramePr>
        <p:xfrm>
          <a:off x="1154113" y="3605213"/>
          <a:ext cx="5397500" cy="869950"/>
        </p:xfrm>
        <a:graphic>
          <a:graphicData uri="http://schemas.openxmlformats.org/presentationml/2006/ole">
            <mc:AlternateContent xmlns:mc="http://schemas.openxmlformats.org/markup-compatibility/2006">
              <mc:Choice xmlns:v="urn:schemas-microsoft-com:vml" Requires="v">
                <p:oleObj spid="_x0000_s44114" name="Equation" r:id="rId6" imgW="2438400" imgH="393700" progId="Equation.3">
                  <p:embed/>
                </p:oleObj>
              </mc:Choice>
              <mc:Fallback>
                <p:oleObj name="Equation" r:id="rId6" imgW="2438400" imgH="393700" progId="Equation.3">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13" y="3605213"/>
                        <a:ext cx="53975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2587631956"/>
              </p:ext>
            </p:extLst>
          </p:nvPr>
        </p:nvGraphicFramePr>
        <p:xfrm>
          <a:off x="1154113" y="2622550"/>
          <a:ext cx="4997450" cy="860425"/>
        </p:xfrm>
        <a:graphic>
          <a:graphicData uri="http://schemas.openxmlformats.org/presentationml/2006/ole">
            <mc:AlternateContent xmlns:mc="http://schemas.openxmlformats.org/markup-compatibility/2006">
              <mc:Choice xmlns:v="urn:schemas-microsoft-com:vml" Requires="v">
                <p:oleObj spid="_x0000_s44115" name="Equation" r:id="rId8" imgW="2286000" imgH="393700" progId="Equation.3">
                  <p:embed/>
                </p:oleObj>
              </mc:Choice>
              <mc:Fallback>
                <p:oleObj name="Equation" r:id="rId8" imgW="2286000" imgH="393700" progId="Equation.3">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113" y="2622550"/>
                        <a:ext cx="499745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3337277380"/>
              </p:ext>
            </p:extLst>
          </p:nvPr>
        </p:nvGraphicFramePr>
        <p:xfrm>
          <a:off x="1154113" y="1557338"/>
          <a:ext cx="5197475" cy="866775"/>
        </p:xfrm>
        <a:graphic>
          <a:graphicData uri="http://schemas.openxmlformats.org/presentationml/2006/ole">
            <mc:AlternateContent xmlns:mc="http://schemas.openxmlformats.org/markup-compatibility/2006">
              <mc:Choice xmlns:v="urn:schemas-microsoft-com:vml" Requires="v">
                <p:oleObj spid="_x0000_s44116" name="Equation" r:id="rId10" imgW="2362200" imgH="393700" progId="Equation.3">
                  <p:embed/>
                </p:oleObj>
              </mc:Choice>
              <mc:Fallback>
                <p:oleObj name="Equation" r:id="rId10" imgW="2362200" imgH="393700" progId="Equation.3">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4113" y="1557338"/>
                        <a:ext cx="519747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1552285867"/>
              </p:ext>
            </p:extLst>
          </p:nvPr>
        </p:nvGraphicFramePr>
        <p:xfrm>
          <a:off x="1154113" y="4613275"/>
          <a:ext cx="5141913" cy="850900"/>
        </p:xfrm>
        <a:graphic>
          <a:graphicData uri="http://schemas.openxmlformats.org/presentationml/2006/ole">
            <mc:AlternateContent xmlns:mc="http://schemas.openxmlformats.org/markup-compatibility/2006">
              <mc:Choice xmlns:v="urn:schemas-microsoft-com:vml" Requires="v">
                <p:oleObj spid="_x0000_s44117" name="Equation" r:id="rId12" imgW="2362200" imgH="393700" progId="Equation.3">
                  <p:embed/>
                </p:oleObj>
              </mc:Choice>
              <mc:Fallback>
                <p:oleObj name="Equation" r:id="rId12" imgW="2362200" imgH="393700" progId="Equation.3">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4113" y="4613275"/>
                        <a:ext cx="5141913"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155700" y="5727700"/>
            <a:ext cx="3917233" cy="523220"/>
          </a:xfrm>
          <a:prstGeom prst="rect">
            <a:avLst/>
          </a:prstGeom>
          <a:noFill/>
        </p:spPr>
        <p:txBody>
          <a:bodyPr wrap="none" rtlCol="0">
            <a:spAutoFit/>
          </a:bodyPr>
          <a:lstStyle/>
          <a:p>
            <a:r>
              <a:rPr lang="en-US" sz="2800" dirty="0" smtClean="0"/>
              <a:t>E)  Something else/???</a:t>
            </a:r>
            <a:endParaRPr lang="en-US" sz="2800" dirty="0"/>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7.69</a:t>
            </a:r>
            <a:endParaRPr lang="en-US" sz="800" dirty="0"/>
          </a:p>
        </p:txBody>
      </p:sp>
    </p:spTree>
    <p:extLst>
      <p:ext uri="{BB962C8B-B14F-4D97-AF65-F5344CB8AC3E}">
        <p14:creationId xmlns:p14="http://schemas.microsoft.com/office/powerpoint/2010/main" val="930169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1026"/>
          <p:cNvSpPr>
            <a:spLocks noGrp="1"/>
          </p:cNvSpPr>
          <p:nvPr>
            <p:ph type="title" idx="4294967295"/>
          </p:nvPr>
        </p:nvSpPr>
        <p:spPr>
          <a:xfrm>
            <a:off x="0" y="369888"/>
            <a:ext cx="9144000" cy="2265362"/>
          </a:xfrm>
        </p:spPr>
        <p:txBody>
          <a:bodyPr>
            <a:normAutofit/>
          </a:bodyPr>
          <a:lstStyle/>
          <a:p>
            <a:pPr algn="l"/>
            <a:r>
              <a:rPr lang="en-US" sz="2400" dirty="0">
                <a:latin typeface="Arial" charset="0"/>
                <a:ea typeface="Arial" charset="0"/>
                <a:cs typeface="Arial" charset="0"/>
              </a:rPr>
              <a:t>Consider a large parallel plate capacitor as shown, charging so that </a:t>
            </a:r>
            <a:r>
              <a:rPr lang="en-US" sz="2400" dirty="0" smtClean="0">
                <a:latin typeface="Arial" charset="0"/>
                <a:ea typeface="Arial" charset="0"/>
                <a:cs typeface="Arial" charset="0"/>
              </a:rPr>
              <a:t>Q </a:t>
            </a:r>
            <a:r>
              <a:rPr lang="en-US" sz="2400" dirty="0">
                <a:latin typeface="Arial" charset="0"/>
                <a:ea typeface="Arial" charset="0"/>
                <a:cs typeface="Arial" charset="0"/>
              </a:rPr>
              <a:t>= Q</a:t>
            </a:r>
            <a:r>
              <a:rPr lang="en-US" sz="2400" baseline="-25000" dirty="0">
                <a:latin typeface="Arial" charset="0"/>
                <a:ea typeface="Arial" charset="0"/>
                <a:cs typeface="Arial" charset="0"/>
              </a:rPr>
              <a:t>0</a:t>
            </a:r>
            <a:r>
              <a:rPr lang="en-US" sz="2400" dirty="0">
                <a:latin typeface="Arial" charset="0"/>
                <a:ea typeface="Arial" charset="0"/>
                <a:cs typeface="Arial" charset="0"/>
              </a:rPr>
              <a:t>+βt on the positively charged plate. Assuming </a:t>
            </a:r>
            <a:r>
              <a:rPr lang="en-US" sz="2400" dirty="0" smtClean="0">
                <a:latin typeface="Arial" charset="0"/>
                <a:ea typeface="Arial" charset="0"/>
                <a:cs typeface="Arial" charset="0"/>
              </a:rPr>
              <a:t>the edges of the capacitor and the wire connections to the plates can be ignored, </a:t>
            </a:r>
            <a:r>
              <a:rPr lang="en-US" sz="2400" dirty="0" smtClean="0">
                <a:solidFill>
                  <a:srgbClr val="0000FF"/>
                </a:solidFill>
                <a:latin typeface="Arial" charset="0"/>
                <a:ea typeface="Arial" charset="0"/>
                <a:cs typeface="Arial" charset="0"/>
              </a:rPr>
              <a:t>what is the direction of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18653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457200"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576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2672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616200" y="4230688"/>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738"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30739" name="TextBox 26"/>
          <p:cNvSpPr txBox="1">
            <a:spLocks noChangeArrowheads="1"/>
          </p:cNvSpPr>
          <p:nvPr/>
        </p:nvSpPr>
        <p:spPr bwMode="auto">
          <a:xfrm>
            <a:off x="38084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30740"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30741" name="TextBox 28"/>
          <p:cNvSpPr txBox="1">
            <a:spLocks noChangeArrowheads="1"/>
          </p:cNvSpPr>
          <p:nvPr/>
        </p:nvSpPr>
        <p:spPr bwMode="auto">
          <a:xfrm>
            <a:off x="2667000" y="6327775"/>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30742" name="TextBox 29"/>
          <p:cNvSpPr txBox="1">
            <a:spLocks noChangeArrowheads="1"/>
          </p:cNvSpPr>
          <p:nvPr/>
        </p:nvSpPr>
        <p:spPr bwMode="auto">
          <a:xfrm>
            <a:off x="3124200" y="3887788"/>
            <a:ext cx="287338" cy="460375"/>
          </a:xfrm>
          <a:prstGeom prst="rect">
            <a:avLst/>
          </a:prstGeom>
          <a:noFill/>
          <a:ln w="9525">
            <a:noFill/>
            <a:miter lim="800000"/>
            <a:headEnd/>
            <a:tailEnd/>
          </a:ln>
        </p:spPr>
        <p:txBody>
          <a:bodyPr wrap="none">
            <a:prstTxWarp prst="textNoShape">
              <a:avLst/>
            </a:prstTxWarp>
            <a:spAutoFit/>
          </a:bodyPr>
          <a:lstStyle/>
          <a:p>
            <a:r>
              <a:rPr lang="en-US" sz="2400"/>
              <a:t>r</a:t>
            </a:r>
          </a:p>
        </p:txBody>
      </p:sp>
      <p:sp>
        <p:nvSpPr>
          <p:cNvPr id="30743"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30744" name="TextBox 31"/>
          <p:cNvSpPr txBox="1">
            <a:spLocks noChangeArrowheads="1"/>
          </p:cNvSpPr>
          <p:nvPr/>
        </p:nvSpPr>
        <p:spPr bwMode="auto">
          <a:xfrm>
            <a:off x="46069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4335463" y="3354388"/>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4067969" y="3086894"/>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747" name="TextBox 39"/>
          <p:cNvSpPr txBox="1">
            <a:spLocks noChangeArrowheads="1"/>
          </p:cNvSpPr>
          <p:nvPr/>
        </p:nvSpPr>
        <p:spPr bwMode="auto">
          <a:xfrm>
            <a:off x="4878388" y="3198813"/>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30748" name="TextBox 40"/>
          <p:cNvSpPr txBox="1">
            <a:spLocks noChangeArrowheads="1"/>
          </p:cNvSpPr>
          <p:nvPr/>
        </p:nvSpPr>
        <p:spPr bwMode="auto">
          <a:xfrm>
            <a:off x="4335463" y="2635250"/>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30749"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sp>
        <p:nvSpPr>
          <p:cNvPr id="30750" name="TextBox 65"/>
          <p:cNvSpPr txBox="1">
            <a:spLocks noChangeArrowheads="1"/>
          </p:cNvSpPr>
          <p:nvPr/>
        </p:nvSpPr>
        <p:spPr bwMode="auto">
          <a:xfrm>
            <a:off x="7091363" y="2589213"/>
            <a:ext cx="487362" cy="461962"/>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30751" name="TextBox 66"/>
          <p:cNvSpPr txBox="1">
            <a:spLocks noChangeArrowheads="1"/>
          </p:cNvSpPr>
          <p:nvPr/>
        </p:nvSpPr>
        <p:spPr bwMode="auto">
          <a:xfrm>
            <a:off x="7065963" y="3429000"/>
            <a:ext cx="1074182" cy="461665"/>
          </a:xfrm>
          <a:prstGeom prst="rect">
            <a:avLst/>
          </a:prstGeom>
          <a:noFill/>
          <a:ln w="9525">
            <a:noFill/>
            <a:miter lim="800000"/>
            <a:headEnd/>
            <a:tailEnd/>
          </a:ln>
        </p:spPr>
        <p:txBody>
          <a:bodyPr wrap="none">
            <a:prstTxWarp prst="textNoShape">
              <a:avLst/>
            </a:prstTxWarp>
            <a:spAutoFit/>
          </a:bodyPr>
          <a:lstStyle/>
          <a:p>
            <a:r>
              <a:rPr lang="en-US" sz="2400" dirty="0"/>
              <a:t>B</a:t>
            </a:r>
            <a:r>
              <a:rPr lang="en-US" sz="2400" dirty="0" smtClean="0"/>
              <a:t>.     0</a:t>
            </a:r>
            <a:endParaRPr lang="en-US" sz="2400" dirty="0"/>
          </a:p>
        </p:txBody>
      </p:sp>
      <p:sp>
        <p:nvSpPr>
          <p:cNvPr id="30752" name="TextBox 67"/>
          <p:cNvSpPr txBox="1">
            <a:spLocks noChangeArrowheads="1"/>
          </p:cNvSpPr>
          <p:nvPr/>
        </p:nvSpPr>
        <p:spPr bwMode="auto">
          <a:xfrm>
            <a:off x="7065963" y="4348163"/>
            <a:ext cx="492125" cy="461962"/>
          </a:xfrm>
          <a:prstGeom prst="rect">
            <a:avLst/>
          </a:prstGeom>
          <a:noFill/>
          <a:ln w="9525">
            <a:noFill/>
            <a:miter lim="800000"/>
            <a:headEnd/>
            <a:tailEnd/>
          </a:ln>
        </p:spPr>
        <p:txBody>
          <a:bodyPr wrap="none">
            <a:prstTxWarp prst="textNoShape">
              <a:avLst/>
            </a:prstTxWarp>
            <a:spAutoFit/>
          </a:bodyPr>
          <a:lstStyle/>
          <a:p>
            <a:r>
              <a:rPr lang="en-US" sz="2400"/>
              <a:t>C.</a:t>
            </a:r>
          </a:p>
        </p:txBody>
      </p:sp>
      <p:sp>
        <p:nvSpPr>
          <p:cNvPr id="30753" name="TextBox 68"/>
          <p:cNvSpPr txBox="1">
            <a:spLocks noChangeArrowheads="1"/>
          </p:cNvSpPr>
          <p:nvPr/>
        </p:nvSpPr>
        <p:spPr bwMode="auto">
          <a:xfrm>
            <a:off x="7048500" y="5329238"/>
            <a:ext cx="492125" cy="461962"/>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30754" name="TextBox 69"/>
          <p:cNvSpPr txBox="1">
            <a:spLocks noChangeArrowheads="1"/>
          </p:cNvSpPr>
          <p:nvPr/>
        </p:nvSpPr>
        <p:spPr bwMode="auto">
          <a:xfrm>
            <a:off x="7091363" y="6021388"/>
            <a:ext cx="1245503" cy="461665"/>
          </a:xfrm>
          <a:prstGeom prst="rect">
            <a:avLst/>
          </a:prstGeom>
          <a:noFill/>
          <a:ln w="9525">
            <a:noFill/>
            <a:miter lim="800000"/>
            <a:headEnd/>
            <a:tailEnd/>
          </a:ln>
        </p:spPr>
        <p:txBody>
          <a:bodyPr wrap="none">
            <a:prstTxWarp prst="textNoShape">
              <a:avLst/>
            </a:prstTxWarp>
            <a:spAutoFit/>
          </a:bodyPr>
          <a:lstStyle/>
          <a:p>
            <a:r>
              <a:rPr lang="en-US" sz="2400" dirty="0"/>
              <a:t>E</a:t>
            </a:r>
            <a:r>
              <a:rPr lang="en-US" sz="2400" dirty="0" smtClean="0"/>
              <a:t>.   ??? </a:t>
            </a:r>
            <a:endParaRPr lang="en-US" sz="2400" dirty="0"/>
          </a:p>
        </p:txBody>
      </p:sp>
      <p:graphicFrame>
        <p:nvGraphicFramePr>
          <p:cNvPr id="30722" name="Object 2"/>
          <p:cNvGraphicFramePr>
            <a:graphicFrameLocks noChangeAspect="1"/>
          </p:cNvGraphicFramePr>
          <p:nvPr>
            <p:extLst>
              <p:ext uri="{D42A27DB-BD31-4B8C-83A1-F6EECF244321}">
                <p14:modId xmlns:p14="http://schemas.microsoft.com/office/powerpoint/2010/main" val="3709870357"/>
              </p:ext>
            </p:extLst>
          </p:nvPr>
        </p:nvGraphicFramePr>
        <p:xfrm>
          <a:off x="7672388" y="2552700"/>
          <a:ext cx="701675" cy="630238"/>
        </p:xfrm>
        <a:graphic>
          <a:graphicData uri="http://schemas.openxmlformats.org/presentationml/2006/ole">
            <mc:AlternateContent xmlns:mc="http://schemas.openxmlformats.org/markup-compatibility/2006">
              <mc:Choice xmlns:v="urn:schemas-microsoft-com:vml" Requires="v">
                <p:oleObj spid="_x0000_s45107" name="Equation" r:id="rId4" imgW="241300" imgH="215900" progId="Equation.3">
                  <p:embed/>
                </p:oleObj>
              </mc:Choice>
              <mc:Fallback>
                <p:oleObj name="Equation" r:id="rId4" imgW="241300" imgH="2159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2552700"/>
                        <a:ext cx="701675"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3124274961"/>
              </p:ext>
            </p:extLst>
          </p:nvPr>
        </p:nvGraphicFramePr>
        <p:xfrm>
          <a:off x="7673975" y="4271963"/>
          <a:ext cx="625475" cy="592137"/>
        </p:xfrm>
        <a:graphic>
          <a:graphicData uri="http://schemas.openxmlformats.org/presentationml/2006/ole">
            <mc:AlternateContent xmlns:mc="http://schemas.openxmlformats.org/markup-compatibility/2006">
              <mc:Choice xmlns:v="urn:schemas-microsoft-com:vml" Requires="v">
                <p:oleObj spid="_x0000_s45108" name="Equation" r:id="rId6" imgW="215900" imgH="203200" progId="Equation.3">
                  <p:embed/>
                </p:oleObj>
              </mc:Choice>
              <mc:Fallback>
                <p:oleObj name="Equation" r:id="rId6" imgW="215900" imgH="2032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975" y="4271963"/>
                        <a:ext cx="625475"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806527969"/>
              </p:ext>
            </p:extLst>
          </p:nvPr>
        </p:nvGraphicFramePr>
        <p:xfrm>
          <a:off x="7672388" y="5329238"/>
          <a:ext cx="554037" cy="407987"/>
        </p:xfrm>
        <a:graphic>
          <a:graphicData uri="http://schemas.openxmlformats.org/presentationml/2006/ole">
            <mc:AlternateContent xmlns:mc="http://schemas.openxmlformats.org/markup-compatibility/2006">
              <mc:Choice xmlns:v="urn:schemas-microsoft-com:vml" Requires="v">
                <p:oleObj spid="_x0000_s45109" name="Equation" r:id="rId8" imgW="190500" imgH="139700" progId="Equation.3">
                  <p:embed/>
                </p:oleObj>
              </mc:Choice>
              <mc:Fallback>
                <p:oleObj name="Equation" r:id="rId8" imgW="190500" imgH="139700"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2388" y="5329238"/>
                        <a:ext cx="554037"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7.70</a:t>
            </a:r>
            <a:endParaRPr lang="en-US" sz="800" dirty="0"/>
          </a:p>
        </p:txBody>
      </p:sp>
    </p:spTree>
    <p:extLst>
      <p:ext uri="{BB962C8B-B14F-4D97-AF65-F5344CB8AC3E}">
        <p14:creationId xmlns:p14="http://schemas.microsoft.com/office/powerpoint/2010/main" val="187329609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369888"/>
            <a:ext cx="9144000" cy="2265362"/>
          </a:xfrm>
        </p:spPr>
        <p:txBody>
          <a:bodyPr>
            <a:normAutofit fontScale="90000"/>
          </a:bodyPr>
          <a:lstStyle/>
          <a:p>
            <a:pPr algn="l"/>
            <a:r>
              <a:rPr lang="en-US" sz="2400" dirty="0" smtClean="0">
                <a:latin typeface="Arial" charset="0"/>
                <a:ea typeface="Arial" charset="0"/>
                <a:cs typeface="Arial" charset="0"/>
              </a:rPr>
              <a:t>Consider a large parallel plate capacitor as shown, charging so that </a:t>
            </a:r>
            <a:br>
              <a:rPr lang="en-US" sz="2400" dirty="0" smtClean="0">
                <a:latin typeface="Arial" charset="0"/>
                <a:ea typeface="Arial" charset="0"/>
                <a:cs typeface="Arial" charset="0"/>
              </a:rPr>
            </a:br>
            <a:r>
              <a:rPr lang="en-US" sz="2400" dirty="0" smtClean="0">
                <a:latin typeface="Arial" charset="0"/>
                <a:ea typeface="Arial" charset="0"/>
                <a:cs typeface="Arial" charset="0"/>
              </a:rPr>
              <a:t>Q = Q</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+βt on the positively charged plate. Assuming the edges of the capacitor and the wire connections to the plates can be ignored, </a:t>
            </a:r>
            <a:r>
              <a:rPr lang="en-US" sz="2400" dirty="0" smtClean="0">
                <a:solidFill>
                  <a:srgbClr val="0000FF"/>
                </a:solidFill>
                <a:latin typeface="Arial" charset="0"/>
                <a:ea typeface="Arial" charset="0"/>
                <a:cs typeface="Arial" charset="0"/>
              </a:rPr>
              <a:t>what kind of </a:t>
            </a:r>
            <a:r>
              <a:rPr lang="en-US" sz="2400" dirty="0" err="1" smtClean="0">
                <a:solidFill>
                  <a:srgbClr val="0000FF"/>
                </a:solidFill>
                <a:latin typeface="Arial" charset="0"/>
                <a:ea typeface="Arial" charset="0"/>
                <a:cs typeface="Arial" charset="0"/>
              </a:rPr>
              <a:t>amperian</a:t>
            </a:r>
            <a:r>
              <a:rPr lang="en-US" sz="2400" dirty="0" smtClean="0">
                <a:solidFill>
                  <a:srgbClr val="0000FF"/>
                </a:solidFill>
                <a:latin typeface="Arial" charset="0"/>
                <a:ea typeface="Arial" charset="0"/>
                <a:cs typeface="Arial" charset="0"/>
              </a:rPr>
              <a:t> loop can be used between the plates to find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3046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16383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387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4483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276601" y="4222750"/>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637"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6638" name="TextBox 26"/>
          <p:cNvSpPr txBox="1">
            <a:spLocks noChangeArrowheads="1"/>
          </p:cNvSpPr>
          <p:nvPr/>
        </p:nvSpPr>
        <p:spPr bwMode="auto">
          <a:xfrm>
            <a:off x="49895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6639"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6640" name="TextBox 28"/>
          <p:cNvSpPr txBox="1">
            <a:spLocks noChangeArrowheads="1"/>
          </p:cNvSpPr>
          <p:nvPr/>
        </p:nvSpPr>
        <p:spPr bwMode="auto">
          <a:xfrm>
            <a:off x="3263900" y="6326188"/>
            <a:ext cx="355600" cy="461963"/>
          </a:xfrm>
          <a:prstGeom prst="rect">
            <a:avLst/>
          </a:prstGeom>
          <a:noFill/>
          <a:ln w="9525">
            <a:noFill/>
            <a:miter lim="800000"/>
            <a:headEnd/>
            <a:tailEnd/>
          </a:ln>
        </p:spPr>
        <p:txBody>
          <a:bodyPr wrap="none">
            <a:prstTxWarp prst="textNoShape">
              <a:avLst/>
            </a:prstTxWarp>
            <a:spAutoFit/>
          </a:bodyPr>
          <a:lstStyle/>
          <a:p>
            <a:r>
              <a:rPr lang="en-US" sz="2400" dirty="0"/>
              <a:t>d</a:t>
            </a:r>
          </a:p>
        </p:txBody>
      </p:sp>
      <p:sp>
        <p:nvSpPr>
          <p:cNvPr id="26641" name="TextBox 29"/>
          <p:cNvSpPr txBox="1">
            <a:spLocks noChangeArrowheads="1"/>
          </p:cNvSpPr>
          <p:nvPr/>
        </p:nvSpPr>
        <p:spPr bwMode="auto">
          <a:xfrm>
            <a:off x="3263900" y="3990976"/>
            <a:ext cx="287338" cy="460375"/>
          </a:xfrm>
          <a:prstGeom prst="rect">
            <a:avLst/>
          </a:prstGeom>
          <a:noFill/>
          <a:ln w="9525">
            <a:noFill/>
            <a:miter lim="800000"/>
            <a:headEnd/>
            <a:tailEnd/>
          </a:ln>
        </p:spPr>
        <p:txBody>
          <a:bodyPr wrap="none">
            <a:prstTxWarp prst="textNoShape">
              <a:avLst/>
            </a:prstTxWarp>
            <a:spAutoFit/>
          </a:bodyPr>
          <a:lstStyle/>
          <a:p>
            <a:r>
              <a:rPr lang="en-US" sz="2400" dirty="0"/>
              <a:t>r</a:t>
            </a:r>
          </a:p>
        </p:txBody>
      </p:sp>
      <p:sp>
        <p:nvSpPr>
          <p:cNvPr id="26642"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26643" name="TextBox 31"/>
          <p:cNvSpPr txBox="1">
            <a:spLocks noChangeArrowheads="1"/>
          </p:cNvSpPr>
          <p:nvPr/>
        </p:nvSpPr>
        <p:spPr bwMode="auto">
          <a:xfrm>
            <a:off x="57880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6767513" y="4606926"/>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6500019" y="4339432"/>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646" name="TextBox 39"/>
          <p:cNvSpPr txBox="1">
            <a:spLocks noChangeArrowheads="1"/>
          </p:cNvSpPr>
          <p:nvPr/>
        </p:nvSpPr>
        <p:spPr bwMode="auto">
          <a:xfrm>
            <a:off x="7310438" y="4451351"/>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26647" name="TextBox 40"/>
          <p:cNvSpPr txBox="1">
            <a:spLocks noChangeArrowheads="1"/>
          </p:cNvSpPr>
          <p:nvPr/>
        </p:nvSpPr>
        <p:spPr bwMode="auto">
          <a:xfrm>
            <a:off x="6767513" y="3887788"/>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26648"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grpSp>
        <p:nvGrpSpPr>
          <p:cNvPr id="3" name="Group 2"/>
          <p:cNvGrpSpPr/>
          <p:nvPr/>
        </p:nvGrpSpPr>
        <p:grpSpPr>
          <a:xfrm>
            <a:off x="2463802" y="3536951"/>
            <a:ext cx="1155698" cy="1112837"/>
            <a:chOff x="2463802" y="3167063"/>
            <a:chExt cx="1155697" cy="1482725"/>
          </a:xfrm>
        </p:grpSpPr>
        <p:sp>
          <p:nvSpPr>
            <p:cNvPr id="43" name="Rectangle 42"/>
            <p:cNvSpPr/>
            <p:nvPr/>
          </p:nvSpPr>
          <p:spPr>
            <a:xfrm>
              <a:off x="2463802" y="3625850"/>
              <a:ext cx="1155697" cy="1023938"/>
            </a:xfrm>
            <a:prstGeom prst="rect">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4" name="TextBox 61"/>
            <p:cNvSpPr txBox="1">
              <a:spLocks noChangeArrowheads="1"/>
            </p:cNvSpPr>
            <p:nvPr/>
          </p:nvSpPr>
          <p:spPr bwMode="auto">
            <a:xfrm>
              <a:off x="2817814" y="3167063"/>
              <a:ext cx="350837" cy="369888"/>
            </a:xfrm>
            <a:prstGeom prst="rect">
              <a:avLst/>
            </a:prstGeom>
            <a:noFill/>
            <a:ln w="9525">
              <a:noFill/>
              <a:miter lim="800000"/>
              <a:headEnd/>
              <a:tailEnd/>
            </a:ln>
          </p:spPr>
          <p:txBody>
            <a:bodyPr wrap="none">
              <a:prstTxWarp prst="textNoShape">
                <a:avLst/>
              </a:prstTxWarp>
              <a:spAutoFit/>
            </a:bodyPr>
            <a:lstStyle/>
            <a:p>
              <a:r>
                <a:rPr lang="en-US" dirty="0"/>
                <a:t>A</a:t>
              </a:r>
            </a:p>
          </p:txBody>
        </p:sp>
      </p:grpSp>
      <p:grpSp>
        <p:nvGrpSpPr>
          <p:cNvPr id="4" name="Group 3"/>
          <p:cNvGrpSpPr/>
          <p:nvPr/>
        </p:nvGrpSpPr>
        <p:grpSpPr>
          <a:xfrm>
            <a:off x="3513138" y="3749676"/>
            <a:ext cx="487363" cy="1414461"/>
            <a:chOff x="3513138" y="3749676"/>
            <a:chExt cx="487363" cy="1414461"/>
          </a:xfrm>
        </p:grpSpPr>
        <p:sp>
          <p:nvSpPr>
            <p:cNvPr id="61" name="Oval 60"/>
            <p:cNvSpPr/>
            <p:nvPr/>
          </p:nvSpPr>
          <p:spPr>
            <a:xfrm>
              <a:off x="3513138" y="3879850"/>
              <a:ext cx="236538" cy="1284287"/>
            </a:xfrm>
            <a:prstGeom prst="ellipse">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5" name="TextBox 62"/>
            <p:cNvSpPr txBox="1">
              <a:spLocks noChangeArrowheads="1"/>
            </p:cNvSpPr>
            <p:nvPr/>
          </p:nvSpPr>
          <p:spPr bwMode="auto">
            <a:xfrm>
              <a:off x="3662364" y="3749676"/>
              <a:ext cx="338137" cy="369887"/>
            </a:xfrm>
            <a:prstGeom prst="rect">
              <a:avLst/>
            </a:prstGeom>
            <a:noFill/>
            <a:ln w="9525">
              <a:noFill/>
              <a:miter lim="800000"/>
              <a:headEnd/>
              <a:tailEnd/>
            </a:ln>
          </p:spPr>
          <p:txBody>
            <a:bodyPr>
              <a:prstTxWarp prst="textNoShape">
                <a:avLst/>
              </a:prstTxWarp>
              <a:spAutoFit/>
            </a:bodyPr>
            <a:lstStyle/>
            <a:p>
              <a:r>
                <a:rPr lang="en-US" dirty="0"/>
                <a:t>B</a:t>
              </a:r>
            </a:p>
          </p:txBody>
        </p:sp>
      </p:grpSp>
      <p:grpSp>
        <p:nvGrpSpPr>
          <p:cNvPr id="7" name="Group 6"/>
          <p:cNvGrpSpPr/>
          <p:nvPr/>
        </p:nvGrpSpPr>
        <p:grpSpPr>
          <a:xfrm>
            <a:off x="3636964" y="4649788"/>
            <a:ext cx="477836" cy="887412"/>
            <a:chOff x="3636964" y="4649788"/>
            <a:chExt cx="368301" cy="1141412"/>
          </a:xfrm>
        </p:grpSpPr>
        <p:sp>
          <p:nvSpPr>
            <p:cNvPr id="52" name="Rectangle 51"/>
            <p:cNvSpPr/>
            <p:nvPr/>
          </p:nvSpPr>
          <p:spPr>
            <a:xfrm>
              <a:off x="3636964" y="4649788"/>
              <a:ext cx="304800" cy="685800"/>
            </a:xfrm>
            <a:prstGeom prst="rect">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6" name="TextBox 63"/>
            <p:cNvSpPr txBox="1">
              <a:spLocks noChangeArrowheads="1"/>
            </p:cNvSpPr>
            <p:nvPr/>
          </p:nvSpPr>
          <p:spPr bwMode="auto">
            <a:xfrm>
              <a:off x="3654427" y="5422900"/>
              <a:ext cx="350838" cy="368300"/>
            </a:xfrm>
            <a:prstGeom prst="rect">
              <a:avLst/>
            </a:prstGeom>
            <a:noFill/>
            <a:ln w="9525">
              <a:noFill/>
              <a:miter lim="800000"/>
              <a:headEnd/>
              <a:tailEnd/>
            </a:ln>
          </p:spPr>
          <p:txBody>
            <a:bodyPr wrap="none">
              <a:prstTxWarp prst="textNoShape">
                <a:avLst/>
              </a:prstTxWarp>
              <a:spAutoFit/>
            </a:bodyPr>
            <a:lstStyle/>
            <a:p>
              <a:r>
                <a:rPr lang="en-US" dirty="0"/>
                <a:t>C</a:t>
              </a:r>
            </a:p>
          </p:txBody>
        </p:sp>
      </p:grpSp>
      <p:sp>
        <p:nvSpPr>
          <p:cNvPr id="26667" name="TextBox 64"/>
          <p:cNvSpPr txBox="1">
            <a:spLocks noChangeArrowheads="1"/>
          </p:cNvSpPr>
          <p:nvPr/>
        </p:nvSpPr>
        <p:spPr bwMode="auto">
          <a:xfrm>
            <a:off x="5629276" y="2753123"/>
            <a:ext cx="3119437" cy="923330"/>
          </a:xfrm>
          <a:prstGeom prst="rect">
            <a:avLst/>
          </a:prstGeom>
          <a:noFill/>
          <a:ln w="9525">
            <a:noFill/>
            <a:miter lim="800000"/>
            <a:headEnd/>
            <a:tailEnd/>
          </a:ln>
        </p:spPr>
        <p:txBody>
          <a:bodyPr wrap="square">
            <a:prstTxWarp prst="textNoShape">
              <a:avLst/>
            </a:prstTxWarp>
            <a:spAutoFit/>
          </a:bodyPr>
          <a:lstStyle/>
          <a:p>
            <a:r>
              <a:rPr lang="en-US" dirty="0" smtClean="0"/>
              <a:t>D. A different loop!</a:t>
            </a:r>
            <a:endParaRPr lang="en-US" dirty="0"/>
          </a:p>
          <a:p>
            <a:r>
              <a:rPr lang="en-US" dirty="0" smtClean="0"/>
              <a:t>E)  Not </a:t>
            </a:r>
            <a:r>
              <a:rPr lang="en-US" dirty="0"/>
              <a:t>enough symmetry for a useful loop</a:t>
            </a:r>
          </a:p>
        </p:txBody>
      </p:sp>
      <p:sp>
        <p:nvSpPr>
          <p:cNvPr id="3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7.71</a:t>
            </a:r>
            <a:endParaRPr lang="en-US" sz="800" dirty="0"/>
          </a:p>
        </p:txBody>
      </p:sp>
    </p:spTree>
    <p:extLst>
      <p:ext uri="{BB962C8B-B14F-4D97-AF65-F5344CB8AC3E}">
        <p14:creationId xmlns:p14="http://schemas.microsoft.com/office/powerpoint/2010/main" val="2325325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1026"/>
          <p:cNvSpPr>
            <a:spLocks noGrp="1"/>
          </p:cNvSpPr>
          <p:nvPr>
            <p:ph type="title" idx="4294967295"/>
          </p:nvPr>
        </p:nvSpPr>
        <p:spPr>
          <a:xfrm>
            <a:off x="0" y="369888"/>
            <a:ext cx="9144000" cy="2265362"/>
          </a:xfrm>
        </p:spPr>
        <p:txBody>
          <a:bodyPr>
            <a:normAutofit fontScale="90000"/>
          </a:bodyPr>
          <a:lstStyle/>
          <a:p>
            <a:pPr algn="l"/>
            <a:r>
              <a:rPr lang="en-US" sz="2700" dirty="0">
                <a:latin typeface="Arial" charset="0"/>
                <a:ea typeface="Arial" charset="0"/>
                <a:cs typeface="Arial" charset="0"/>
              </a:rPr>
              <a:t>Consider a large parallel plate capacitor as shown, charging so that </a:t>
            </a:r>
            <a:r>
              <a:rPr lang="en-US" sz="2700" dirty="0" smtClean="0">
                <a:latin typeface="Arial" charset="0"/>
                <a:ea typeface="Arial" charset="0"/>
                <a:cs typeface="Arial" charset="0"/>
              </a:rPr>
              <a:t>Q </a:t>
            </a:r>
            <a:r>
              <a:rPr lang="en-US" sz="2700" dirty="0">
                <a:latin typeface="Arial" charset="0"/>
                <a:ea typeface="Arial" charset="0"/>
                <a:cs typeface="Arial" charset="0"/>
              </a:rPr>
              <a:t>= Q</a:t>
            </a:r>
            <a:r>
              <a:rPr lang="en-US" sz="2700" baseline="-25000" dirty="0">
                <a:latin typeface="Arial" charset="0"/>
                <a:ea typeface="Arial" charset="0"/>
                <a:cs typeface="Arial" charset="0"/>
              </a:rPr>
              <a:t>0</a:t>
            </a:r>
            <a:r>
              <a:rPr lang="en-US" sz="2700" dirty="0">
                <a:latin typeface="Arial" charset="0"/>
                <a:ea typeface="Arial" charset="0"/>
                <a:cs typeface="Arial" charset="0"/>
              </a:rPr>
              <a:t>+βt on the positively charged plate</a:t>
            </a:r>
            <a:r>
              <a:rPr lang="en-US" sz="2700" dirty="0" smtClean="0">
                <a:latin typeface="Arial" charset="0"/>
                <a:ea typeface="Arial" charset="0"/>
                <a:cs typeface="Arial" charset="0"/>
              </a:rPr>
              <a:t>. </a:t>
            </a:r>
            <a:r>
              <a:rPr lang="en-US" sz="2400" dirty="0" smtClean="0">
                <a:latin typeface="Arial" charset="0"/>
                <a:ea typeface="Arial" charset="0"/>
                <a:cs typeface="Arial" charset="0"/>
              </a:rPr>
              <a:t>Assuming the edges of the capacitor and the wire connections to the plates can be ignored, </a:t>
            </a:r>
            <a:br>
              <a:rPr lang="en-US" sz="2400" dirty="0" smtClean="0">
                <a:latin typeface="Arial" charset="0"/>
                <a:ea typeface="Arial" charset="0"/>
                <a:cs typeface="Arial" charset="0"/>
              </a:rPr>
            </a:br>
            <a:r>
              <a:rPr lang="en-US" sz="2400" dirty="0" smtClean="0">
                <a:solidFill>
                  <a:srgbClr val="0000FF"/>
                </a:solidFill>
                <a:latin typeface="Arial" charset="0"/>
                <a:ea typeface="Arial" charset="0"/>
                <a:cs typeface="Arial" charset="0"/>
              </a:rPr>
              <a:t>what is the magnitude of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18653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457200"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576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2672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616200" y="4230688"/>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89"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8690" name="TextBox 26"/>
          <p:cNvSpPr txBox="1">
            <a:spLocks noChangeArrowheads="1"/>
          </p:cNvSpPr>
          <p:nvPr/>
        </p:nvSpPr>
        <p:spPr bwMode="auto">
          <a:xfrm>
            <a:off x="38084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8691"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8692" name="TextBox 28"/>
          <p:cNvSpPr txBox="1">
            <a:spLocks noChangeArrowheads="1"/>
          </p:cNvSpPr>
          <p:nvPr/>
        </p:nvSpPr>
        <p:spPr bwMode="auto">
          <a:xfrm>
            <a:off x="2667000" y="6327775"/>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28693" name="TextBox 29"/>
          <p:cNvSpPr txBox="1">
            <a:spLocks noChangeArrowheads="1"/>
          </p:cNvSpPr>
          <p:nvPr/>
        </p:nvSpPr>
        <p:spPr bwMode="auto">
          <a:xfrm>
            <a:off x="3124200" y="3887788"/>
            <a:ext cx="287338" cy="460375"/>
          </a:xfrm>
          <a:prstGeom prst="rect">
            <a:avLst/>
          </a:prstGeom>
          <a:noFill/>
          <a:ln w="9525">
            <a:noFill/>
            <a:miter lim="800000"/>
            <a:headEnd/>
            <a:tailEnd/>
          </a:ln>
        </p:spPr>
        <p:txBody>
          <a:bodyPr wrap="none">
            <a:prstTxWarp prst="textNoShape">
              <a:avLst/>
            </a:prstTxWarp>
            <a:spAutoFit/>
          </a:bodyPr>
          <a:lstStyle/>
          <a:p>
            <a:r>
              <a:rPr lang="en-US" sz="2400"/>
              <a:t>r</a:t>
            </a:r>
          </a:p>
        </p:txBody>
      </p:sp>
      <p:sp>
        <p:nvSpPr>
          <p:cNvPr id="28694"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28695" name="TextBox 31"/>
          <p:cNvSpPr txBox="1">
            <a:spLocks noChangeArrowheads="1"/>
          </p:cNvSpPr>
          <p:nvPr/>
        </p:nvSpPr>
        <p:spPr bwMode="auto">
          <a:xfrm>
            <a:off x="46069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4335463" y="3354388"/>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4067969" y="3086894"/>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98" name="TextBox 39"/>
          <p:cNvSpPr txBox="1">
            <a:spLocks noChangeArrowheads="1"/>
          </p:cNvSpPr>
          <p:nvPr/>
        </p:nvSpPr>
        <p:spPr bwMode="auto">
          <a:xfrm>
            <a:off x="4878388" y="3198813"/>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28699" name="TextBox 40"/>
          <p:cNvSpPr txBox="1">
            <a:spLocks noChangeArrowheads="1"/>
          </p:cNvSpPr>
          <p:nvPr/>
        </p:nvSpPr>
        <p:spPr bwMode="auto">
          <a:xfrm>
            <a:off x="4335463" y="2635250"/>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28700"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grpSp>
        <p:nvGrpSpPr>
          <p:cNvPr id="2" name="Group 1"/>
          <p:cNvGrpSpPr/>
          <p:nvPr/>
        </p:nvGrpSpPr>
        <p:grpSpPr>
          <a:xfrm>
            <a:off x="5491163" y="2430463"/>
            <a:ext cx="3076575" cy="4359275"/>
            <a:chOff x="5491163" y="2430463"/>
            <a:chExt cx="3076575" cy="4359275"/>
          </a:xfrm>
        </p:grpSpPr>
        <p:graphicFrame>
          <p:nvGraphicFramePr>
            <p:cNvPr id="28674" name="Object 2"/>
            <p:cNvGraphicFramePr>
              <a:graphicFrameLocks noChangeAspect="1"/>
            </p:cNvGraphicFramePr>
            <p:nvPr>
              <p:extLst>
                <p:ext uri="{D42A27DB-BD31-4B8C-83A1-F6EECF244321}">
                  <p14:modId xmlns:p14="http://schemas.microsoft.com/office/powerpoint/2010/main" val="3812515338"/>
                </p:ext>
              </p:extLst>
            </p:nvPr>
          </p:nvGraphicFramePr>
          <p:xfrm>
            <a:off x="7772400" y="2430463"/>
            <a:ext cx="630238" cy="768350"/>
          </p:xfrm>
          <a:graphic>
            <a:graphicData uri="http://schemas.openxmlformats.org/presentationml/2006/ole">
              <mc:AlternateContent xmlns:mc="http://schemas.openxmlformats.org/markup-compatibility/2006">
                <mc:Choice xmlns:v="urn:schemas-microsoft-com:vml" Requires="v">
                  <p:oleObj spid="_x0000_s46146" name="Equation" r:id="rId4" imgW="292100" imgH="355600" progId="Equation.3">
                    <p:embed/>
                  </p:oleObj>
                </mc:Choice>
                <mc:Fallback>
                  <p:oleObj name="Equation" r:id="rId4" imgW="292100" imgH="3556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430463"/>
                          <a:ext cx="6302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84210920"/>
                </p:ext>
              </p:extLst>
            </p:nvPr>
          </p:nvGraphicFramePr>
          <p:xfrm>
            <a:off x="7772400" y="3355975"/>
            <a:ext cx="739775" cy="768350"/>
          </p:xfrm>
          <a:graphic>
            <a:graphicData uri="http://schemas.openxmlformats.org/presentationml/2006/ole">
              <mc:AlternateContent xmlns:mc="http://schemas.openxmlformats.org/markup-compatibility/2006">
                <mc:Choice xmlns:v="urn:schemas-microsoft-com:vml" Requires="v">
                  <p:oleObj spid="_x0000_s46147" name="Equation" r:id="rId6" imgW="342900" imgH="355600" progId="Equation.3">
                    <p:embed/>
                  </p:oleObj>
                </mc:Choice>
                <mc:Fallback>
                  <p:oleObj name="Equation" r:id="rId6" imgW="342900" imgH="355600" progId="Equation.3">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355975"/>
                          <a:ext cx="7397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250744750"/>
                </p:ext>
              </p:extLst>
            </p:nvPr>
          </p:nvGraphicFramePr>
          <p:xfrm>
            <a:off x="7772400" y="4348163"/>
            <a:ext cx="766763" cy="768350"/>
          </p:xfrm>
          <a:graphic>
            <a:graphicData uri="http://schemas.openxmlformats.org/presentationml/2006/ole">
              <mc:AlternateContent xmlns:mc="http://schemas.openxmlformats.org/markup-compatibility/2006">
                <mc:Choice xmlns:v="urn:schemas-microsoft-com:vml" Requires="v">
                  <p:oleObj spid="_x0000_s46148" name="Equation" r:id="rId8" imgW="355600" imgH="355600" progId="Equation.3">
                    <p:embed/>
                  </p:oleObj>
                </mc:Choice>
                <mc:Fallback>
                  <p:oleObj name="Equation" r:id="rId8" imgW="355600" imgH="355600" progId="Equation.3">
                    <p:embed/>
                    <p:pic>
                      <p:nvPicPr>
                        <p:cNvPr id="0"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348163"/>
                          <a:ext cx="7667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3472806196"/>
                </p:ext>
              </p:extLst>
            </p:nvPr>
          </p:nvGraphicFramePr>
          <p:xfrm>
            <a:off x="7772400" y="5405438"/>
            <a:ext cx="766763" cy="768350"/>
          </p:xfrm>
          <a:graphic>
            <a:graphicData uri="http://schemas.openxmlformats.org/presentationml/2006/ole">
              <mc:AlternateContent xmlns:mc="http://schemas.openxmlformats.org/markup-compatibility/2006">
                <mc:Choice xmlns:v="urn:schemas-microsoft-com:vml" Requires="v">
                  <p:oleObj spid="_x0000_s46149" name="Equation" r:id="rId10" imgW="355600" imgH="355600" progId="Equation.3">
                    <p:embed/>
                  </p:oleObj>
                </mc:Choice>
                <mc:Fallback>
                  <p:oleObj name="Equation" r:id="rId10" imgW="355600" imgH="355600" progId="Equation.3">
                    <p:embed/>
                    <p:pic>
                      <p:nvPicPr>
                        <p:cNvPr id="0" name="Picture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5405438"/>
                          <a:ext cx="7667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1" name="TextBox 65"/>
            <p:cNvSpPr txBox="1">
              <a:spLocks noChangeArrowheads="1"/>
            </p:cNvSpPr>
            <p:nvPr/>
          </p:nvSpPr>
          <p:spPr bwMode="auto">
            <a:xfrm>
              <a:off x="7091363" y="2589213"/>
              <a:ext cx="487362" cy="461962"/>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8702" name="TextBox 66"/>
            <p:cNvSpPr txBox="1">
              <a:spLocks noChangeArrowheads="1"/>
            </p:cNvSpPr>
            <p:nvPr/>
          </p:nvSpPr>
          <p:spPr bwMode="auto">
            <a:xfrm>
              <a:off x="7065963" y="3429000"/>
              <a:ext cx="474662" cy="461963"/>
            </a:xfrm>
            <a:prstGeom prst="rect">
              <a:avLst/>
            </a:prstGeom>
            <a:noFill/>
            <a:ln w="9525">
              <a:noFill/>
              <a:miter lim="800000"/>
              <a:headEnd/>
              <a:tailEnd/>
            </a:ln>
          </p:spPr>
          <p:txBody>
            <a:bodyPr wrap="none">
              <a:prstTxWarp prst="textNoShape">
                <a:avLst/>
              </a:prstTxWarp>
              <a:spAutoFit/>
            </a:bodyPr>
            <a:lstStyle/>
            <a:p>
              <a:r>
                <a:rPr lang="en-US" sz="2400"/>
                <a:t>B.</a:t>
              </a:r>
            </a:p>
          </p:txBody>
        </p:sp>
        <p:sp>
          <p:nvSpPr>
            <p:cNvPr id="28703" name="TextBox 67"/>
            <p:cNvSpPr txBox="1">
              <a:spLocks noChangeArrowheads="1"/>
            </p:cNvSpPr>
            <p:nvPr/>
          </p:nvSpPr>
          <p:spPr bwMode="auto">
            <a:xfrm>
              <a:off x="7065963" y="4348163"/>
              <a:ext cx="492125" cy="461962"/>
            </a:xfrm>
            <a:prstGeom prst="rect">
              <a:avLst/>
            </a:prstGeom>
            <a:noFill/>
            <a:ln w="9525">
              <a:noFill/>
              <a:miter lim="800000"/>
              <a:headEnd/>
              <a:tailEnd/>
            </a:ln>
          </p:spPr>
          <p:txBody>
            <a:bodyPr wrap="none">
              <a:prstTxWarp prst="textNoShape">
                <a:avLst/>
              </a:prstTxWarp>
              <a:spAutoFit/>
            </a:bodyPr>
            <a:lstStyle/>
            <a:p>
              <a:r>
                <a:rPr lang="en-US" sz="2400"/>
                <a:t>C.</a:t>
              </a:r>
            </a:p>
          </p:txBody>
        </p:sp>
        <p:sp>
          <p:nvSpPr>
            <p:cNvPr id="28704" name="TextBox 68"/>
            <p:cNvSpPr txBox="1">
              <a:spLocks noChangeArrowheads="1"/>
            </p:cNvSpPr>
            <p:nvPr/>
          </p:nvSpPr>
          <p:spPr bwMode="auto">
            <a:xfrm>
              <a:off x="7086600" y="5561013"/>
              <a:ext cx="492125" cy="460375"/>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28705" name="TextBox 69"/>
            <p:cNvSpPr txBox="1">
              <a:spLocks noChangeArrowheads="1"/>
            </p:cNvSpPr>
            <p:nvPr/>
          </p:nvSpPr>
          <p:spPr bwMode="auto">
            <a:xfrm>
              <a:off x="5491163" y="6327775"/>
              <a:ext cx="3076575" cy="461963"/>
            </a:xfrm>
            <a:prstGeom prst="rect">
              <a:avLst/>
            </a:prstGeom>
            <a:noFill/>
            <a:ln w="9525">
              <a:noFill/>
              <a:miter lim="800000"/>
              <a:headEnd/>
              <a:tailEnd/>
            </a:ln>
          </p:spPr>
          <p:txBody>
            <a:bodyPr wrap="none">
              <a:prstTxWarp prst="textNoShape">
                <a:avLst/>
              </a:prstTxWarp>
              <a:spAutoFit/>
            </a:bodyPr>
            <a:lstStyle/>
            <a:p>
              <a:r>
                <a:rPr lang="en-US" sz="2400"/>
                <a:t>E. None of the above</a:t>
              </a:r>
            </a:p>
          </p:txBody>
        </p:sp>
      </p:grpSp>
      <p:sp>
        <p:nvSpPr>
          <p:cNvPr id="3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7.72</a:t>
            </a:r>
            <a:endParaRPr lang="en-US" sz="800" dirty="0"/>
          </a:p>
        </p:txBody>
      </p:sp>
    </p:spTree>
    <p:extLst>
      <p:ext uri="{BB962C8B-B14F-4D97-AF65-F5344CB8AC3E}">
        <p14:creationId xmlns:p14="http://schemas.microsoft.com/office/powerpoint/2010/main" val="4115825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0" y="3505200"/>
            <a:ext cx="8839200" cy="3174168"/>
          </a:xfrm>
        </p:spPr>
        <p:txBody>
          <a:bodyPr/>
          <a:lstStyle/>
          <a:p>
            <a:pPr>
              <a:buNone/>
            </a:pPr>
            <a:r>
              <a:rPr lang="en-US" sz="2800"/>
              <a:t>Rank order (from greatest to smallest, e.g. A=C&gt;B)</a:t>
            </a:r>
          </a:p>
          <a:p>
            <a:pPr>
              <a:buNone/>
            </a:pPr>
            <a:endParaRPr lang="en-US" sz="2800"/>
          </a:p>
          <a:p>
            <a:pPr>
              <a:buNone/>
            </a:pPr>
            <a:r>
              <a:rPr lang="en-US" sz="2800"/>
              <a:t>Magnitude of E field</a:t>
            </a:r>
          </a:p>
          <a:p>
            <a:pPr>
              <a:buNone/>
            </a:pPr>
            <a:r>
              <a:rPr lang="en-US" sz="2800"/>
              <a:t>Conductivity</a:t>
            </a:r>
          </a:p>
          <a:p>
            <a:pPr>
              <a:buNone/>
            </a:pPr>
            <a:r>
              <a:rPr lang="en-US" sz="2800"/>
              <a:t>Current</a:t>
            </a:r>
          </a:p>
          <a:p>
            <a:pPr>
              <a:buNone/>
            </a:pPr>
            <a:r>
              <a:rPr lang="en-US" sz="2800"/>
              <a:t>Current Density</a:t>
            </a:r>
          </a:p>
        </p:txBody>
      </p:sp>
      <p:sp>
        <p:nvSpPr>
          <p:cNvPr id="4" name="Text Box 5"/>
          <p:cNvSpPr txBox="1">
            <a:spLocks noChangeArrowheads="1"/>
          </p:cNvSpPr>
          <p:nvPr/>
        </p:nvSpPr>
        <p:spPr bwMode="auto">
          <a:xfrm>
            <a:off x="345336" y="55284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a:ln>
                  <a:noFill/>
                </a:ln>
                <a:solidFill>
                  <a:schemeClr val="tx1"/>
                </a:solidFill>
                <a:effectLst/>
                <a:uLnTx/>
                <a:uFillTx/>
                <a:latin typeface="+mn-lt"/>
                <a:ea typeface="+mn-ea"/>
                <a:cs typeface="+mn-cs"/>
              </a:rPr>
              <a:t>A copper cylinder is machined to have the following shape.  The ends are connected to a battery so that a current flows through the copper.</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grpSp>
        <p:nvGrpSpPr>
          <p:cNvPr id="16" name="Group 15"/>
          <p:cNvGrpSpPr/>
          <p:nvPr/>
        </p:nvGrpSpPr>
        <p:grpSpPr>
          <a:xfrm>
            <a:off x="2133600" y="1938977"/>
            <a:ext cx="4089234" cy="1416286"/>
            <a:chOff x="637878" y="1733916"/>
            <a:chExt cx="4089234" cy="1416286"/>
          </a:xfrm>
        </p:grpSpPr>
        <p:grpSp>
          <p:nvGrpSpPr>
            <p:cNvPr id="17" name="Group 16"/>
            <p:cNvGrpSpPr/>
            <p:nvPr/>
          </p:nvGrpSpPr>
          <p:grpSpPr>
            <a:xfrm>
              <a:off x="637878" y="1733916"/>
              <a:ext cx="4089234" cy="1416286"/>
              <a:chOff x="629411" y="1387218"/>
              <a:chExt cx="4089234" cy="1763970"/>
            </a:xfrm>
          </p:grpSpPr>
          <p:cxnSp>
            <p:nvCxnSpPr>
              <p:cNvPr id="21" name="Straight Connector 20"/>
              <p:cNvCxnSpPr/>
              <p:nvPr/>
            </p:nvCxnSpPr>
            <p:spPr>
              <a:xfrm>
                <a:off x="728133" y="2802467"/>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32000" y="2363635"/>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429004" y="3149600"/>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737178" y="2507645"/>
                <a:ext cx="437244"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2912154" y="2634338"/>
                <a:ext cx="788162" cy="2455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flipV="1">
                <a:off x="728133" y="1387218"/>
                <a:ext cx="3852338" cy="788162"/>
                <a:chOff x="880533" y="2515426"/>
                <a:chExt cx="3852338" cy="788162"/>
              </a:xfrm>
            </p:grpSpPr>
            <p:cxnSp>
              <p:nvCxnSpPr>
                <p:cNvPr id="30" name="Straight Connector 29"/>
                <p:cNvCxnSpPr/>
                <p:nvPr/>
              </p:nvCxnSpPr>
              <p:spPr>
                <a:xfrm>
                  <a:off x="880533" y="2954867"/>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184400" y="2516035"/>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581404" y="3302000"/>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889578" y="2660045"/>
                  <a:ext cx="437244"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3064554" y="2786738"/>
                  <a:ext cx="788162" cy="2455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Oval 26"/>
              <p:cNvSpPr/>
              <p:nvPr/>
            </p:nvSpPr>
            <p:spPr>
              <a:xfrm>
                <a:off x="4504268" y="1388806"/>
                <a:ext cx="214377" cy="1762382"/>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Oval 27"/>
              <p:cNvSpPr/>
              <p:nvPr/>
            </p:nvSpPr>
            <p:spPr>
              <a:xfrm>
                <a:off x="629411" y="1735939"/>
                <a:ext cx="214377" cy="1068116"/>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9" name="Rectangle 28"/>
              <p:cNvSpPr/>
              <p:nvPr/>
            </p:nvSpPr>
            <p:spPr>
              <a:xfrm>
                <a:off x="728133" y="1752873"/>
                <a:ext cx="237067" cy="1033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
          <p:nvSpPr>
            <p:cNvPr id="18" name="TextBox 17"/>
            <p:cNvSpPr txBox="1"/>
            <p:nvPr/>
          </p:nvSpPr>
          <p:spPr>
            <a:xfrm>
              <a:off x="1117600" y="2179234"/>
              <a:ext cx="318229" cy="369332"/>
            </a:xfrm>
            <a:prstGeom prst="rect">
              <a:avLst/>
            </a:prstGeom>
            <a:noFill/>
          </p:spPr>
          <p:txBody>
            <a:bodyPr wrap="none" rtlCol="0">
              <a:spAutoFit/>
            </a:bodyPr>
            <a:lstStyle/>
            <a:p>
              <a:r>
                <a:rPr lang="en-US"/>
                <a:t>A</a:t>
              </a:r>
            </a:p>
          </p:txBody>
        </p:sp>
        <p:sp>
          <p:nvSpPr>
            <p:cNvPr id="19" name="TextBox 18"/>
            <p:cNvSpPr txBox="1"/>
            <p:nvPr/>
          </p:nvSpPr>
          <p:spPr>
            <a:xfrm>
              <a:off x="3796571" y="2182743"/>
              <a:ext cx="318229" cy="369332"/>
            </a:xfrm>
            <a:prstGeom prst="rect">
              <a:avLst/>
            </a:prstGeom>
            <a:noFill/>
          </p:spPr>
          <p:txBody>
            <a:bodyPr wrap="square" rtlCol="0">
              <a:spAutoFit/>
            </a:bodyPr>
            <a:lstStyle/>
            <a:p>
              <a:r>
                <a:rPr lang="en-US"/>
                <a:t>C</a:t>
              </a:r>
            </a:p>
          </p:txBody>
        </p:sp>
        <p:sp>
          <p:nvSpPr>
            <p:cNvPr id="20" name="TextBox 19"/>
            <p:cNvSpPr txBox="1"/>
            <p:nvPr/>
          </p:nvSpPr>
          <p:spPr>
            <a:xfrm>
              <a:off x="2501171" y="2275880"/>
              <a:ext cx="282324" cy="307777"/>
            </a:xfrm>
            <a:prstGeom prst="rect">
              <a:avLst/>
            </a:prstGeom>
            <a:noFill/>
          </p:spPr>
          <p:txBody>
            <a:bodyPr wrap="none" rtlCol="0">
              <a:spAutoFit/>
            </a:bodyPr>
            <a:lstStyle/>
            <a:p>
              <a:r>
                <a:rPr lang="en-US" sz="1400"/>
                <a:t>B</a:t>
              </a:r>
            </a:p>
          </p:txBody>
        </p:sp>
      </p:grpSp>
      <p:sp>
        <p:nvSpPr>
          <p:cNvPr id="3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7.6</a:t>
            </a:r>
            <a:endParaRPr lang="en-US" sz="800" dirty="0"/>
          </a:p>
        </p:txBody>
      </p:sp>
    </p:spTree>
    <p:extLst>
      <p:ext uri="{BB962C8B-B14F-4D97-AF65-F5344CB8AC3E}">
        <p14:creationId xmlns:p14="http://schemas.microsoft.com/office/powerpoint/2010/main" val="1698155527"/>
      </p:ext>
    </p:extLst>
  </p:cSld>
  <p:clrMapOvr>
    <a:masterClrMapping/>
  </p:clrMapOvr>
  <p:transition xmlns:p14="http://schemas.microsoft.com/office/powerpoint/2010/mai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The laws governing electrodynamics which we have derived so far  are:</a:t>
            </a:r>
            <a:endParaRPr lang="en-US" sz="2400" b="1" smtClean="0">
              <a:latin typeface="Arial" charset="0"/>
              <a:ea typeface="Arial" charset="0"/>
              <a:cs typeface="Arial" charset="0"/>
            </a:endParaRPr>
          </a:p>
        </p:txBody>
      </p:sp>
      <p:sp>
        <p:nvSpPr>
          <p:cNvPr id="30724" name="TextBox 3"/>
          <p:cNvSpPr txBox="1">
            <a:spLocks noChangeArrowheads="1"/>
          </p:cNvSpPr>
          <p:nvPr/>
        </p:nvSpPr>
        <p:spPr bwMode="auto">
          <a:xfrm>
            <a:off x="300038" y="44196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Always</a:t>
            </a:r>
          </a:p>
          <a:p>
            <a:pPr marL="457200" indent="-457200">
              <a:buFontTx/>
              <a:buAutoNum type="alphaUcPeriod"/>
            </a:pPr>
            <a:r>
              <a:rPr lang="en-US" sz="2400"/>
              <a:t>if the charges are not accelerating</a:t>
            </a:r>
          </a:p>
          <a:p>
            <a:pPr marL="457200" indent="-457200">
              <a:buFontTx/>
              <a:buAutoNum type="alphaUcPeriod"/>
            </a:pPr>
            <a:r>
              <a:rPr lang="en-US" sz="2400"/>
              <a:t>if the fields are static</a:t>
            </a:r>
          </a:p>
          <a:p>
            <a:pPr marL="457200" indent="-457200">
              <a:buFontTx/>
              <a:buAutoNum type="alphaUcPeriod"/>
            </a:pPr>
            <a:r>
              <a:rPr lang="en-US" sz="2400"/>
              <a:t>if the currents are steady</a:t>
            </a:r>
          </a:p>
          <a:p>
            <a:pPr marL="457200" indent="-457200">
              <a:buFontTx/>
              <a:buAutoNum type="alphaUcPeriod"/>
            </a:pPr>
            <a:r>
              <a:rPr lang="en-US" sz="2400"/>
              <a:t>if the fields are not in matter, but in vacuum</a:t>
            </a:r>
          </a:p>
        </p:txBody>
      </p:sp>
      <p:graphicFrame>
        <p:nvGraphicFramePr>
          <p:cNvPr id="30722" name="Object 2"/>
          <p:cNvGraphicFramePr>
            <a:graphicFrameLocks noChangeAspect="1"/>
          </p:cNvGraphicFramePr>
          <p:nvPr>
            <p:extLst>
              <p:ext uri="{D42A27DB-BD31-4B8C-83A1-F6EECF244321}">
                <p14:modId xmlns:p14="http://schemas.microsoft.com/office/powerpoint/2010/main" val="807253936"/>
              </p:ext>
            </p:extLst>
          </p:nvPr>
        </p:nvGraphicFramePr>
        <p:xfrm>
          <a:off x="928688" y="1050925"/>
          <a:ext cx="7721600" cy="2562225"/>
        </p:xfrm>
        <a:graphic>
          <a:graphicData uri="http://schemas.openxmlformats.org/presentationml/2006/ole">
            <mc:AlternateContent xmlns:mc="http://schemas.openxmlformats.org/markup-compatibility/2006">
              <mc:Choice xmlns:v="urn:schemas-microsoft-com:vml" Requires="v">
                <p:oleObj spid="_x0000_s47121" name="Equation" r:id="rId4" imgW="2819400" imgH="927100" progId="Equation.3">
                  <p:embed/>
                </p:oleObj>
              </mc:Choice>
              <mc:Fallback>
                <p:oleObj name="Equation" r:id="rId4" imgW="2819400" imgH="9271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050925"/>
                        <a:ext cx="772160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Box 6"/>
          <p:cNvSpPr txBox="1">
            <a:spLocks noChangeArrowheads="1"/>
          </p:cNvSpPr>
          <p:nvPr/>
        </p:nvSpPr>
        <p:spPr bwMode="auto">
          <a:xfrm>
            <a:off x="457200" y="3810000"/>
            <a:ext cx="2990850" cy="461963"/>
          </a:xfrm>
          <a:prstGeom prst="rect">
            <a:avLst/>
          </a:prstGeom>
          <a:noFill/>
          <a:ln w="9525">
            <a:noFill/>
            <a:miter lim="800000"/>
            <a:headEnd/>
            <a:tailEnd/>
          </a:ln>
        </p:spPr>
        <p:txBody>
          <a:bodyPr wrap="none">
            <a:prstTxWarp prst="textNoShape">
              <a:avLst/>
            </a:prstTxWarp>
            <a:spAutoFit/>
          </a:bodyPr>
          <a:lstStyle/>
          <a:p>
            <a:r>
              <a:rPr lang="en-US" sz="2400"/>
              <a:t>These laws are valid</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7.73</a:t>
            </a:r>
            <a:endParaRPr lang="en-US" sz="800" dirty="0"/>
          </a:p>
        </p:txBody>
      </p:sp>
    </p:spTree>
    <p:extLst>
      <p:ext uri="{BB962C8B-B14F-4D97-AF65-F5344CB8AC3E}">
        <p14:creationId xmlns:p14="http://schemas.microsoft.com/office/powerpoint/2010/main" val="336338826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4995863" y="2882900"/>
            <a:ext cx="2438400" cy="2438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2771" name="Rectangle 3"/>
          <p:cNvSpPr>
            <a:spLocks noGrp="1" noChangeArrowheads="1"/>
          </p:cNvSpPr>
          <p:nvPr>
            <p:ph type="title" idx="4294967295"/>
          </p:nvPr>
        </p:nvSpPr>
        <p:spPr>
          <a:xfrm>
            <a:off x="582613" y="919163"/>
            <a:ext cx="8458200" cy="1143000"/>
          </a:xfrm>
        </p:spPr>
        <p:txBody>
          <a:bodyPr>
            <a:normAutofit fontScale="90000"/>
          </a:bodyPr>
          <a:lstStyle/>
          <a:p>
            <a:pPr algn="l"/>
            <a:r>
              <a:rPr lang="en-US" sz="3200">
                <a:ea typeface="ヒラギノ角ゴ Pro W3" charset="-128"/>
                <a:cs typeface="ヒラギノ角ゴ Pro W3" charset="-128"/>
              </a:rPr>
              <a:t>The cube below (side a) has uniform polarization </a:t>
            </a:r>
            <a:r>
              <a:rPr lang="en-US" sz="3200" b="1">
                <a:ea typeface="ヒラギノ角ゴ Pro W3" charset="-128"/>
                <a:cs typeface="ヒラギノ角ゴ Pro W3" charset="-128"/>
              </a:rPr>
              <a:t>P</a:t>
            </a:r>
            <a:r>
              <a:rPr lang="en-US" sz="3200" baseline="-25000">
                <a:ea typeface="ヒラギノ角ゴ Pro W3" charset="-128"/>
                <a:cs typeface="ヒラギノ角ゴ Pro W3" charset="-128"/>
              </a:rPr>
              <a:t>0</a:t>
            </a:r>
            <a:r>
              <a:rPr lang="en-US" sz="3200">
                <a:ea typeface="ヒラギノ角ゴ Pro W3" charset="-128"/>
                <a:cs typeface="ヒラギノ角ゴ Pro W3" charset="-128"/>
              </a:rPr>
              <a:t> </a:t>
            </a:r>
            <a:br>
              <a:rPr lang="en-US" sz="3200">
                <a:ea typeface="ヒラギノ角ゴ Pro W3" charset="-128"/>
                <a:cs typeface="ヒラギノ角ゴ Pro W3" charset="-128"/>
              </a:rPr>
            </a:br>
            <a:r>
              <a:rPr lang="en-US" sz="3200">
                <a:ea typeface="ヒラギノ角ゴ Pro W3" charset="-128"/>
                <a:cs typeface="ヒラギノ角ゴ Pro W3" charset="-128"/>
              </a:rPr>
              <a:t>(which points in the z direction.) </a:t>
            </a:r>
            <a:br>
              <a:rPr lang="en-US" sz="3200">
                <a:ea typeface="ヒラギノ角ゴ Pro W3" charset="-128"/>
                <a:cs typeface="ヒラギノ角ゴ Pro W3" charset="-128"/>
              </a:rPr>
            </a:br>
            <a:r>
              <a:rPr lang="en-US" sz="3200">
                <a:solidFill>
                  <a:schemeClr val="accent2"/>
                </a:solidFill>
                <a:ea typeface="ヒラギノ角ゴ Pro W3" charset="-128"/>
                <a:cs typeface="ヒラギノ角ゴ Pro W3" charset="-128"/>
              </a:rPr>
              <a:t>What is the total dipole moment of this cube?</a:t>
            </a:r>
            <a:r>
              <a:rPr lang="en-US" sz="3200">
                <a:ea typeface="ヒラギノ角ゴ Pro W3" charset="-128"/>
                <a:cs typeface="ヒラギノ角ゴ Pro W3" charset="-128"/>
              </a:rPr>
              <a:t> </a:t>
            </a:r>
            <a:endParaRPr lang="en-US">
              <a:ea typeface="ヒラギノ角ゴ Pro W3" charset="-128"/>
              <a:cs typeface="ヒラギノ角ゴ Pro W3" charset="-128"/>
            </a:endParaRPr>
          </a:p>
        </p:txBody>
      </p:sp>
      <p:sp>
        <p:nvSpPr>
          <p:cNvPr id="32772" name="Line 4"/>
          <p:cNvSpPr>
            <a:spLocks noChangeShapeType="1"/>
          </p:cNvSpPr>
          <p:nvPr/>
        </p:nvSpPr>
        <p:spPr bwMode="auto">
          <a:xfrm>
            <a:off x="4881563" y="5395913"/>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773" name="Line 5"/>
          <p:cNvSpPr>
            <a:spLocks noChangeShapeType="1"/>
          </p:cNvSpPr>
          <p:nvPr/>
        </p:nvSpPr>
        <p:spPr bwMode="auto">
          <a:xfrm rot="-5400000">
            <a:off x="4271963" y="4786313"/>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774" name="Text Box 6"/>
          <p:cNvSpPr txBox="1">
            <a:spLocks noChangeArrowheads="1"/>
          </p:cNvSpPr>
          <p:nvPr/>
        </p:nvSpPr>
        <p:spPr bwMode="auto">
          <a:xfrm>
            <a:off x="4535488" y="3814763"/>
            <a:ext cx="336550" cy="4572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32775" name="Text Box 7"/>
          <p:cNvSpPr txBox="1">
            <a:spLocks noChangeArrowheads="1"/>
          </p:cNvSpPr>
          <p:nvPr/>
        </p:nvSpPr>
        <p:spPr bwMode="auto">
          <a:xfrm>
            <a:off x="5888038" y="5440363"/>
            <a:ext cx="336550" cy="457200"/>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32776" name="Text Box 8"/>
          <p:cNvSpPr txBox="1">
            <a:spLocks noChangeArrowheads="1"/>
          </p:cNvSpPr>
          <p:nvPr/>
        </p:nvSpPr>
        <p:spPr bwMode="auto">
          <a:xfrm>
            <a:off x="700088" y="3052763"/>
            <a:ext cx="2549525" cy="3140075"/>
          </a:xfrm>
          <a:prstGeom prst="rect">
            <a:avLst/>
          </a:prstGeom>
          <a:noFill/>
          <a:ln w="9525">
            <a:noFill/>
            <a:miter lim="800000"/>
            <a:headEnd/>
            <a:tailEnd/>
          </a:ln>
        </p:spPr>
        <p:txBody>
          <a:bodyPr>
            <a:prstTxWarp prst="textNoShape">
              <a:avLst/>
            </a:prstTxWarp>
            <a:spAutoFit/>
          </a:bodyPr>
          <a:lstStyle/>
          <a:p>
            <a:pPr marL="457200" indent="-457200">
              <a:buFont typeface="Arial" charset="0"/>
              <a:buAutoNum type="alphaUcParenR"/>
            </a:pPr>
            <a:r>
              <a:rPr lang="en-US" sz="4000"/>
              <a:t>zero</a:t>
            </a:r>
          </a:p>
          <a:p>
            <a:pPr marL="457200" indent="-457200">
              <a:buFont typeface="Arial" charset="0"/>
              <a:buNone/>
            </a:pPr>
            <a:r>
              <a:rPr lang="en-US" sz="4000"/>
              <a:t>B) a</a:t>
            </a:r>
            <a:r>
              <a:rPr lang="en-US" sz="4000" baseline="30000"/>
              <a:t>3</a:t>
            </a:r>
            <a:r>
              <a:rPr lang="en-US" sz="4000"/>
              <a:t> </a:t>
            </a:r>
            <a:r>
              <a:rPr lang="en-US" sz="4000">
                <a:solidFill>
                  <a:schemeClr val="tx2"/>
                </a:solidFill>
              </a:rPr>
              <a:t>P</a:t>
            </a:r>
            <a:r>
              <a:rPr lang="en-US" sz="4000" baseline="-25000">
                <a:solidFill>
                  <a:schemeClr val="tx2"/>
                </a:solidFill>
              </a:rPr>
              <a:t>0</a:t>
            </a:r>
            <a:endParaRPr lang="en-US" sz="4000"/>
          </a:p>
          <a:p>
            <a:pPr marL="457200" indent="-457200">
              <a:buFont typeface="Arial" charset="0"/>
              <a:buNone/>
            </a:pPr>
            <a:r>
              <a:rPr lang="en-US" sz="4000"/>
              <a:t>C) </a:t>
            </a:r>
            <a:r>
              <a:rPr lang="en-US" sz="4000">
                <a:solidFill>
                  <a:schemeClr val="tx2"/>
                </a:solidFill>
              </a:rPr>
              <a:t>P</a:t>
            </a:r>
            <a:r>
              <a:rPr lang="en-US" sz="4000" baseline="-25000">
                <a:solidFill>
                  <a:schemeClr val="tx2"/>
                </a:solidFill>
              </a:rPr>
              <a:t>0</a:t>
            </a:r>
          </a:p>
          <a:p>
            <a:pPr marL="457200" indent="-457200">
              <a:buFont typeface="Arial" charset="0"/>
              <a:buNone/>
            </a:pPr>
            <a:r>
              <a:rPr lang="en-US" sz="4000">
                <a:solidFill>
                  <a:schemeClr val="tx2"/>
                </a:solidFill>
              </a:rPr>
              <a:t>D) P</a:t>
            </a:r>
            <a:r>
              <a:rPr lang="en-US" sz="4000" baseline="-25000">
                <a:solidFill>
                  <a:schemeClr val="tx2"/>
                </a:solidFill>
              </a:rPr>
              <a:t>0 </a:t>
            </a:r>
            <a:r>
              <a:rPr lang="en-US" sz="4000"/>
              <a:t>/a</a:t>
            </a:r>
            <a:r>
              <a:rPr lang="en-US" sz="4000" baseline="30000"/>
              <a:t>3</a:t>
            </a:r>
            <a:r>
              <a:rPr lang="en-US" sz="4000"/>
              <a:t> </a:t>
            </a:r>
            <a:endParaRPr lang="en-US" sz="4000">
              <a:solidFill>
                <a:schemeClr val="tx2"/>
              </a:solidFill>
            </a:endParaRPr>
          </a:p>
          <a:p>
            <a:pPr marL="457200" indent="-457200">
              <a:buFont typeface="Arial" charset="0"/>
              <a:buNone/>
            </a:pPr>
            <a:r>
              <a:rPr lang="en-US" sz="4000">
                <a:solidFill>
                  <a:schemeClr val="tx2"/>
                </a:solidFill>
              </a:rPr>
              <a:t>E) 2 P</a:t>
            </a:r>
            <a:r>
              <a:rPr lang="en-US" sz="4000" baseline="-25000">
                <a:solidFill>
                  <a:schemeClr val="tx2"/>
                </a:solidFill>
              </a:rPr>
              <a:t>0 </a:t>
            </a:r>
            <a:r>
              <a:rPr lang="en-US" sz="4000"/>
              <a:t>a</a:t>
            </a:r>
            <a:r>
              <a:rPr lang="en-US" sz="4000" baseline="30000"/>
              <a:t>2</a:t>
            </a:r>
            <a:r>
              <a:rPr lang="en-US" sz="4000"/>
              <a:t> </a:t>
            </a:r>
            <a:r>
              <a:rPr lang="en-US"/>
              <a:t> </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7.74</a:t>
            </a:r>
            <a:endParaRPr lang="en-US" sz="800" dirty="0"/>
          </a:p>
        </p:txBody>
      </p:sp>
    </p:spTree>
    <p:extLst>
      <p:ext uri="{BB962C8B-B14F-4D97-AF65-F5344CB8AC3E}">
        <p14:creationId xmlns:p14="http://schemas.microsoft.com/office/powerpoint/2010/main" val="227501833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p:txBody>
          <a:bodyPr/>
          <a:lstStyle/>
          <a:p>
            <a:pPr eaLnBrk="1" hangingPunct="1"/>
            <a:r>
              <a:rPr lang="en-US" sz="3200">
                <a:ea typeface="ＭＳ Ｐゴシック" charset="-128"/>
                <a:cs typeface="ＭＳ Ｐゴシック" charset="-128"/>
              </a:rPr>
              <a:t>In the following case, is the bound surface and volume charge zero or nonzero?</a:t>
            </a:r>
            <a:endParaRPr lang="en-US">
              <a:ea typeface="ＭＳ Ｐゴシック" charset="-128"/>
              <a:cs typeface="ＭＳ Ｐゴシック" charset="-128"/>
            </a:endParaRPr>
          </a:p>
        </p:txBody>
      </p:sp>
      <p:sp>
        <p:nvSpPr>
          <p:cNvPr id="34820" name="Text Box 4"/>
          <p:cNvSpPr txBox="1">
            <a:spLocks noChangeArrowheads="1"/>
          </p:cNvSpPr>
          <p:nvPr/>
        </p:nvSpPr>
        <p:spPr bwMode="auto">
          <a:xfrm>
            <a:off x="3657600" y="4419600"/>
            <a:ext cx="5216525" cy="457200"/>
          </a:xfrm>
          <a:prstGeom prst="rect">
            <a:avLst/>
          </a:prstGeom>
          <a:noFill/>
          <a:ln w="9525">
            <a:noFill/>
            <a:miter lim="800000"/>
            <a:headEnd/>
            <a:tailEnd/>
          </a:ln>
        </p:spPr>
        <p:txBody>
          <a:bodyPr wrap="none">
            <a:prstTxWarp prst="textNoShape">
              <a:avLst/>
            </a:prstTxWarp>
            <a:spAutoFit/>
          </a:bodyPr>
          <a:lstStyle/>
          <a:p>
            <a:r>
              <a:rPr lang="en-US"/>
              <a:t>Physical dipoles       idealized dipoles</a:t>
            </a:r>
          </a:p>
        </p:txBody>
      </p:sp>
      <p:pic>
        <p:nvPicPr>
          <p:cNvPr id="34821" name="Picture 6" descr="bound charge2"/>
          <p:cNvPicPr>
            <a:picLocks noChangeAspect="1" noChangeArrowheads="1"/>
          </p:cNvPicPr>
          <p:nvPr/>
        </p:nvPicPr>
        <p:blipFill>
          <a:blip r:embed="rId4"/>
          <a:srcRect/>
          <a:stretch>
            <a:fillRect/>
          </a:stretch>
        </p:blipFill>
        <p:spPr bwMode="auto">
          <a:xfrm>
            <a:off x="3822700" y="2133600"/>
            <a:ext cx="4559300" cy="2235200"/>
          </a:xfrm>
          <a:prstGeom prst="rect">
            <a:avLst/>
          </a:prstGeom>
          <a:noFill/>
          <a:ln w="9525">
            <a:noFill/>
            <a:miter lim="800000"/>
            <a:headEnd/>
            <a:tailEnd/>
          </a:ln>
        </p:spPr>
      </p:pic>
      <p:graphicFrame>
        <p:nvGraphicFramePr>
          <p:cNvPr id="34818" name="Object 1024"/>
          <p:cNvGraphicFramePr>
            <a:graphicFrameLocks noChangeAspect="1"/>
          </p:cNvGraphicFramePr>
          <p:nvPr/>
        </p:nvGraphicFramePr>
        <p:xfrm>
          <a:off x="3763963" y="2090738"/>
          <a:ext cx="2273300" cy="2393950"/>
        </p:xfrm>
        <a:graphic>
          <a:graphicData uri="http://schemas.openxmlformats.org/presentationml/2006/ole">
            <mc:AlternateContent xmlns:mc="http://schemas.openxmlformats.org/markup-compatibility/2006">
              <mc:Choice xmlns:v="urn:schemas-microsoft-com:vml" Requires="v">
                <p:oleObj spid="_x0000_s48145" name="Picture" r:id="rId5" imgW="22196825" imgH="16457143" progId="Word.Picture.8">
                  <p:embed/>
                </p:oleObj>
              </mc:Choice>
              <mc:Fallback>
                <p:oleObj name="Picture" r:id="rId5" imgW="22196825" imgH="16457143" progId="Word.Picture.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l="12865" t="13556" r="26224"/>
                      <a:stretch>
                        <a:fillRect/>
                      </a:stretch>
                    </p:blipFill>
                    <p:spPr bwMode="auto">
                      <a:xfrm>
                        <a:off x="3763963" y="2090738"/>
                        <a:ext cx="2273300" cy="23939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3" name="Text Box 6"/>
          <p:cNvSpPr txBox="1">
            <a:spLocks noChangeArrowheads="1"/>
          </p:cNvSpPr>
          <p:nvPr/>
        </p:nvSpPr>
        <p:spPr bwMode="auto">
          <a:xfrm>
            <a:off x="228600" y="3733800"/>
            <a:ext cx="5045075" cy="2289175"/>
          </a:xfrm>
          <a:prstGeom prst="rect">
            <a:avLst/>
          </a:prstGeom>
          <a:noFill/>
          <a:ln w="9525">
            <a:noFill/>
            <a:miter lim="800000"/>
            <a:headEnd/>
            <a:tailEnd/>
          </a:ln>
        </p:spPr>
        <p:txBody>
          <a:bodyPr>
            <a:prstTxWarp prst="textNoShape">
              <a:avLst/>
            </a:prstTxWarp>
            <a:spAutoFit/>
          </a:bodyPr>
          <a:lstStyle/>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  </a:t>
            </a:r>
            <a:r>
              <a:rPr lang="en-US" sz="3600">
                <a:sym typeface="Symbol" charset="2"/>
              </a:rPr>
              <a:t>≠0, σ</a:t>
            </a:r>
            <a:r>
              <a:rPr lang="en-US" sz="3600" baseline="-25000">
                <a:sym typeface="Symbol" charset="2"/>
              </a:rPr>
              <a:t>b</a:t>
            </a:r>
            <a:r>
              <a:rPr lang="en-US" sz="3600">
                <a:sym typeface="Symbol" charset="2"/>
              </a:rPr>
              <a:t>=0</a:t>
            </a:r>
            <a:endParaRPr lang="en-US">
              <a:sym typeface="Symbol" charset="2"/>
            </a:endParaRPr>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7.75</a:t>
            </a:r>
            <a:endParaRPr lang="en-US" sz="800" dirty="0"/>
          </a:p>
        </p:txBody>
      </p:sp>
    </p:spTree>
    <p:extLst>
      <p:ext uri="{BB962C8B-B14F-4D97-AF65-F5344CB8AC3E}">
        <p14:creationId xmlns:p14="http://schemas.microsoft.com/office/powerpoint/2010/main" val="27376500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024"/>
          <p:cNvGraphicFramePr>
            <a:graphicFrameLocks noChangeAspect="1"/>
          </p:cNvGraphicFramePr>
          <p:nvPr/>
        </p:nvGraphicFramePr>
        <p:xfrm>
          <a:off x="5878513" y="2465388"/>
          <a:ext cx="2884487" cy="4090987"/>
        </p:xfrm>
        <a:graphic>
          <a:graphicData uri="http://schemas.openxmlformats.org/presentationml/2006/ole">
            <mc:AlternateContent xmlns:mc="http://schemas.openxmlformats.org/markup-compatibility/2006">
              <mc:Choice xmlns:v="urn:schemas-microsoft-com:vml" Requires="v">
                <p:oleObj spid="_x0000_s49168" name="Picture" r:id="rId4" imgW="17371429" imgH="19911111" progId="Word.Picture.8">
                  <p:embed/>
                </p:oleObj>
              </mc:Choice>
              <mc:Fallback>
                <p:oleObj name="Picture" r:id="rId4" imgW="17371429" imgH="19911111" progId="Word.Picture.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r="19209"/>
                      <a:stretch>
                        <a:fillRect/>
                      </a:stretch>
                    </p:blipFill>
                    <p:spPr bwMode="auto">
                      <a:xfrm>
                        <a:off x="5878513" y="2465388"/>
                        <a:ext cx="288448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867" name="Rectangle 1026"/>
          <p:cNvSpPr>
            <a:spLocks noGrp="1"/>
          </p:cNvSpPr>
          <p:nvPr>
            <p:ph type="title" idx="4294967295"/>
          </p:nvPr>
        </p:nvSpPr>
        <p:spPr>
          <a:xfrm>
            <a:off x="685800" y="806217"/>
            <a:ext cx="8305800" cy="1474788"/>
          </a:xfrm>
        </p:spPr>
        <p:txBody>
          <a:bodyPr>
            <a:normAutofit fontScale="90000"/>
          </a:bodyPr>
          <a:lstStyle/>
          <a:p>
            <a:pPr algn="l"/>
            <a:r>
              <a:rPr lang="en-US" sz="3200" dirty="0">
                <a:ea typeface="ヒラギノ角ゴ Pro W3" charset="-128"/>
                <a:cs typeface="ヒラギノ角ゴ Pro W3" charset="-128"/>
              </a:rPr>
              <a:t>A solid cylinder has uniform magnetization </a:t>
            </a:r>
            <a:r>
              <a:rPr lang="en-US" sz="3200" b="1" dirty="0">
                <a:ea typeface="ヒラギノ角ゴ Pro W3" charset="-128"/>
                <a:cs typeface="ヒラギノ角ゴ Pro W3" charset="-128"/>
              </a:rPr>
              <a:t>M </a:t>
            </a:r>
            <a:r>
              <a:rPr lang="en-US" sz="3200" dirty="0">
                <a:ea typeface="ヒラギノ角ゴ Pro W3" charset="-128"/>
                <a:cs typeface="ヒラギノ角ゴ Pro W3" charset="-128"/>
              </a:rPr>
              <a:t>throughout the volume in the z direction as shown. </a:t>
            </a:r>
            <a:r>
              <a:rPr lang="en-US" sz="3200" dirty="0">
                <a:solidFill>
                  <a:srgbClr val="800000"/>
                </a:solidFill>
                <a:ea typeface="ヒラギノ角ゴ Pro W3" charset="-128"/>
                <a:cs typeface="ヒラギノ角ゴ Pro W3" charset="-128"/>
              </a:rPr>
              <a:t>Where do bound currents show up?</a:t>
            </a:r>
            <a:endParaRPr lang="en-US" dirty="0">
              <a:solidFill>
                <a:srgbClr val="800000"/>
              </a:solidFill>
              <a:ea typeface="ヒラギノ角ゴ Pro W3" charset="-128"/>
              <a:cs typeface="ヒラギノ角ゴ Pro W3" charset="-128"/>
            </a:endParaRPr>
          </a:p>
        </p:txBody>
      </p:sp>
      <p:sp>
        <p:nvSpPr>
          <p:cNvPr id="36868" name="Text Box 1027"/>
          <p:cNvSpPr txBox="1">
            <a:spLocks noChangeArrowheads="1"/>
          </p:cNvSpPr>
          <p:nvPr/>
        </p:nvSpPr>
        <p:spPr bwMode="auto">
          <a:xfrm>
            <a:off x="669925" y="2667000"/>
            <a:ext cx="5807075" cy="3046413"/>
          </a:xfrm>
          <a:prstGeom prst="rect">
            <a:avLst/>
          </a:prstGeom>
          <a:noFill/>
          <a:ln w="9525">
            <a:noFill/>
            <a:miter lim="800000"/>
            <a:headEnd/>
            <a:tailEnd/>
          </a:ln>
        </p:spPr>
        <p:txBody>
          <a:bodyPr>
            <a:prstTxWarp prst="textNoShape">
              <a:avLst/>
            </a:prstTxWarp>
            <a:spAutoFit/>
          </a:bodyPr>
          <a:lstStyle/>
          <a:p>
            <a:pPr marL="342900" indent="-342900">
              <a:buFont typeface="Arial" charset="0"/>
              <a:buAutoNum type="alphaUcParenR"/>
            </a:pPr>
            <a:r>
              <a:rPr lang="en-US" sz="3200">
                <a:latin typeface="Symbol" charset="2"/>
                <a:sym typeface="Symbol" charset="2"/>
              </a:rPr>
              <a:t> </a:t>
            </a:r>
            <a:r>
              <a:rPr lang="en-US" sz="3200"/>
              <a:t>Everywhere: throughout the volume and on all surfaces</a:t>
            </a:r>
          </a:p>
          <a:p>
            <a:pPr marL="342900" indent="-342900">
              <a:buFont typeface="Arial" charset="0"/>
              <a:buAutoNum type="alphaUcParenR"/>
            </a:pPr>
            <a:r>
              <a:rPr lang="en-US" sz="3200"/>
              <a:t> Volume only, not surface</a:t>
            </a:r>
          </a:p>
          <a:p>
            <a:pPr marL="342900" indent="-342900">
              <a:buFont typeface="Arial" charset="0"/>
              <a:buAutoNum type="alphaUcParenR"/>
            </a:pPr>
            <a:r>
              <a:rPr lang="en-US" sz="3200"/>
              <a:t> Top/bottom surface only</a:t>
            </a:r>
          </a:p>
          <a:p>
            <a:pPr marL="342900" indent="-342900">
              <a:buFont typeface="Arial" charset="0"/>
              <a:buAutoNum type="alphaUcParenR"/>
            </a:pPr>
            <a:r>
              <a:rPr lang="en-US" sz="3200">
                <a:sym typeface="Symbol" charset="2"/>
              </a:rPr>
              <a:t> </a:t>
            </a:r>
            <a:r>
              <a:rPr lang="en-US" sz="3200"/>
              <a:t>Side (rounded) surface only</a:t>
            </a:r>
          </a:p>
          <a:p>
            <a:pPr marL="342900" indent="-342900">
              <a:buFont typeface="Arial" charset="0"/>
              <a:buAutoNum type="alphaUcParenR"/>
            </a:pPr>
            <a:r>
              <a:rPr lang="en-US" sz="3200"/>
              <a:t> All surfaces, but not volume</a:t>
            </a:r>
          </a:p>
        </p:txBody>
      </p:sp>
      <p:sp>
        <p:nvSpPr>
          <p:cNvPr id="2" name="TextBox 1"/>
          <p:cNvSpPr txBox="1"/>
          <p:nvPr/>
        </p:nvSpPr>
        <p:spPr>
          <a:xfrm>
            <a:off x="7721600" y="5054600"/>
            <a:ext cx="376951" cy="369332"/>
          </a:xfrm>
          <a:prstGeom prst="rect">
            <a:avLst/>
          </a:prstGeom>
          <a:noFill/>
        </p:spPr>
        <p:txBody>
          <a:bodyPr wrap="none" rtlCol="0">
            <a:spAutoFit/>
          </a:bodyPr>
          <a:lstStyle/>
          <a:p>
            <a:r>
              <a:rPr lang="en-US" dirty="0" smtClean="0"/>
              <a:t>M</a:t>
            </a:r>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7.76</a:t>
            </a:r>
            <a:endParaRPr lang="en-US" sz="800" dirty="0"/>
          </a:p>
        </p:txBody>
      </p:sp>
    </p:spTree>
    <p:extLst>
      <p:ext uri="{BB962C8B-B14F-4D97-AF65-F5344CB8AC3E}">
        <p14:creationId xmlns:p14="http://schemas.microsoft.com/office/powerpoint/2010/main" val="119042863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2"/>
          <p:cNvSpPr>
            <a:spLocks noGrp="1" noChangeArrowheads="1"/>
          </p:cNvSpPr>
          <p:nvPr>
            <p:ph type="title" idx="4294967295"/>
          </p:nvPr>
        </p:nvSpPr>
        <p:spPr/>
        <p:txBody>
          <a:bodyPr/>
          <a:lstStyle/>
          <a:p>
            <a:r>
              <a:rPr lang="en-US">
                <a:solidFill>
                  <a:schemeClr val="bg1"/>
                </a:solidFill>
                <a:cs typeface="ヒラギノ角ゴ Pro W3" charset="-128"/>
              </a:rPr>
              <a:t>Choose boundary conditions</a:t>
            </a:r>
          </a:p>
        </p:txBody>
      </p:sp>
      <p:sp>
        <p:nvSpPr>
          <p:cNvPr id="78856" name="TextBox 3"/>
          <p:cNvSpPr txBox="1">
            <a:spLocks noChangeArrowheads="1"/>
          </p:cNvSpPr>
          <p:nvPr/>
        </p:nvSpPr>
        <p:spPr bwMode="auto">
          <a:xfrm>
            <a:off x="838200" y="163896"/>
            <a:ext cx="7967662" cy="1200329"/>
          </a:xfrm>
          <a:prstGeom prst="rect">
            <a:avLst/>
          </a:prstGeom>
          <a:noFill/>
          <a:ln w="9525">
            <a:noFill/>
            <a:miter lim="800000"/>
            <a:headEnd/>
            <a:tailEnd/>
          </a:ln>
        </p:spPr>
        <p:txBody>
          <a:bodyPr>
            <a:prstTxWarp prst="textNoShape">
              <a:avLst/>
            </a:prstTxWarp>
            <a:spAutoFit/>
          </a:bodyPr>
          <a:lstStyle/>
          <a:p>
            <a:r>
              <a:rPr lang="en-US" sz="3600" b="0" dirty="0"/>
              <a:t>Choose all of the following statements that are implied by                      </a:t>
            </a:r>
          </a:p>
        </p:txBody>
      </p:sp>
      <p:graphicFrame>
        <p:nvGraphicFramePr>
          <p:cNvPr id="78850" name="Object 2"/>
          <p:cNvGraphicFramePr>
            <a:graphicFrameLocks noChangeAspect="1"/>
          </p:cNvGraphicFramePr>
          <p:nvPr>
            <p:extLst>
              <p:ext uri="{D42A27DB-BD31-4B8C-83A1-F6EECF244321}">
                <p14:modId xmlns:p14="http://schemas.microsoft.com/office/powerpoint/2010/main" val="505166510"/>
              </p:ext>
            </p:extLst>
          </p:nvPr>
        </p:nvGraphicFramePr>
        <p:xfrm>
          <a:off x="4751880" y="609600"/>
          <a:ext cx="3616325" cy="1022350"/>
        </p:xfrm>
        <a:graphic>
          <a:graphicData uri="http://schemas.openxmlformats.org/presentationml/2006/ole">
            <mc:AlternateContent xmlns:mc="http://schemas.openxmlformats.org/markup-compatibility/2006">
              <mc:Choice xmlns:v="urn:schemas-microsoft-com:vml" Requires="v">
                <p:oleObj spid="_x0000_s50232" name="Equation" r:id="rId4" imgW="1384300" imgH="393700" progId="Equation.3">
                  <p:embed/>
                </p:oleObj>
              </mc:Choice>
              <mc:Fallback>
                <p:oleObj name="Equation" r:id="rId4" imgW="1384300" imgH="393700"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880" y="609600"/>
                        <a:ext cx="361632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Box 5"/>
          <p:cNvSpPr txBox="1">
            <a:spLocks noChangeArrowheads="1"/>
          </p:cNvSpPr>
          <p:nvPr/>
        </p:nvSpPr>
        <p:spPr bwMode="auto">
          <a:xfrm>
            <a:off x="304800" y="2019300"/>
            <a:ext cx="7972425" cy="1754327"/>
          </a:xfrm>
          <a:prstGeom prst="rect">
            <a:avLst/>
          </a:prstGeom>
          <a:noFill/>
          <a:ln w="9525">
            <a:noFill/>
            <a:miter lim="800000"/>
            <a:headEnd/>
            <a:tailEnd/>
          </a:ln>
        </p:spPr>
        <p:txBody>
          <a:bodyPr>
            <a:prstTxWarp prst="textNoShape">
              <a:avLst/>
            </a:prstTxWarp>
            <a:spAutoFit/>
          </a:bodyPr>
          <a:lstStyle/>
          <a:p>
            <a:r>
              <a:rPr lang="en-US" sz="3600" b="0" dirty="0"/>
              <a:t>(I</a:t>
            </a:r>
            <a:r>
              <a:rPr lang="en-US" sz="3600" b="0" dirty="0" smtClean="0"/>
              <a:t>)</a:t>
            </a:r>
            <a:r>
              <a:rPr lang="en-US" sz="3600" dirty="0"/>
              <a:t> </a:t>
            </a:r>
            <a:r>
              <a:rPr lang="en-US" sz="3600" dirty="0" smtClean="0"/>
              <a:t>                           </a:t>
            </a:r>
            <a:r>
              <a:rPr lang="en-US" sz="3600" b="0" dirty="0" smtClean="0"/>
              <a:t>(</a:t>
            </a:r>
            <a:r>
              <a:rPr lang="en-US" sz="3600" b="0" dirty="0"/>
              <a:t>II</a:t>
            </a:r>
            <a:r>
              <a:rPr lang="en-US" sz="3600" b="0" dirty="0" smtClean="0"/>
              <a:t>)</a:t>
            </a:r>
            <a:br>
              <a:rPr lang="en-US" sz="3600" b="0" dirty="0" smtClean="0"/>
            </a:br>
            <a:r>
              <a:rPr lang="en-US" sz="3600" b="0" dirty="0" smtClean="0"/>
              <a:t>                  </a:t>
            </a:r>
            <a:endParaRPr lang="en-US" sz="3600" b="0" dirty="0"/>
          </a:p>
          <a:p>
            <a:r>
              <a:rPr lang="en-US" sz="3600" b="0" dirty="0"/>
              <a:t>(III)	</a:t>
            </a:r>
            <a:r>
              <a:rPr lang="en-US" sz="3200" b="0" dirty="0"/>
              <a:t>	</a:t>
            </a:r>
          </a:p>
        </p:txBody>
      </p:sp>
      <p:graphicFrame>
        <p:nvGraphicFramePr>
          <p:cNvPr id="78851" name="Object 3"/>
          <p:cNvGraphicFramePr>
            <a:graphicFrameLocks noChangeAspect="1"/>
          </p:cNvGraphicFramePr>
          <p:nvPr>
            <p:extLst>
              <p:ext uri="{D42A27DB-BD31-4B8C-83A1-F6EECF244321}">
                <p14:modId xmlns:p14="http://schemas.microsoft.com/office/powerpoint/2010/main" val="3873350815"/>
              </p:ext>
            </p:extLst>
          </p:nvPr>
        </p:nvGraphicFramePr>
        <p:xfrm>
          <a:off x="980438" y="1803633"/>
          <a:ext cx="2646362" cy="1303338"/>
        </p:xfrm>
        <a:graphic>
          <a:graphicData uri="http://schemas.openxmlformats.org/presentationml/2006/ole">
            <mc:AlternateContent xmlns:mc="http://schemas.openxmlformats.org/markup-compatibility/2006">
              <mc:Choice xmlns:v="urn:schemas-microsoft-com:vml" Requires="v">
                <p:oleObj spid="_x0000_s50233" name="Equation" r:id="rId6" imgW="850900" imgH="419100" progId="Equation.3">
                  <p:embed/>
                </p:oleObj>
              </mc:Choice>
              <mc:Fallback>
                <p:oleObj name="Equation" r:id="rId6" imgW="850900" imgH="41910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438" y="1803633"/>
                        <a:ext cx="264636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34" name="Equation" r:id="rId8" imgW="114120" imgH="215640" progId="Equation.3">
                  <p:embed/>
                </p:oleObj>
              </mc:Choice>
              <mc:Fallback>
                <p:oleObj name="Equation" r:id="rId8" imgW="114120" imgH="215640"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extLst>
              <p:ext uri="{D42A27DB-BD31-4B8C-83A1-F6EECF244321}">
                <p14:modId xmlns:p14="http://schemas.microsoft.com/office/powerpoint/2010/main" val="957164249"/>
              </p:ext>
            </p:extLst>
          </p:nvPr>
        </p:nvGraphicFramePr>
        <p:xfrm>
          <a:off x="5098412" y="2012950"/>
          <a:ext cx="2541588" cy="736600"/>
        </p:xfrm>
        <a:graphic>
          <a:graphicData uri="http://schemas.openxmlformats.org/presentationml/2006/ole">
            <mc:AlternateContent xmlns:mc="http://schemas.openxmlformats.org/markup-compatibility/2006">
              <mc:Choice xmlns:v="urn:schemas-microsoft-com:vml" Requires="v">
                <p:oleObj spid="_x0000_s50235" name="Equation" r:id="rId10" imgW="838200" imgH="241300" progId="Equation.3">
                  <p:embed/>
                </p:oleObj>
              </mc:Choice>
              <mc:Fallback>
                <p:oleObj name="Equation" r:id="rId10" imgW="838200" imgH="241300" progId="Equation.3">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8412" y="2012950"/>
                        <a:ext cx="25415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extLst>
              <p:ext uri="{D42A27DB-BD31-4B8C-83A1-F6EECF244321}">
                <p14:modId xmlns:p14="http://schemas.microsoft.com/office/powerpoint/2010/main" val="4029821020"/>
              </p:ext>
            </p:extLst>
          </p:nvPr>
        </p:nvGraphicFramePr>
        <p:xfrm>
          <a:off x="1144588" y="3106971"/>
          <a:ext cx="2747962" cy="790575"/>
        </p:xfrm>
        <a:graphic>
          <a:graphicData uri="http://schemas.openxmlformats.org/presentationml/2006/ole">
            <mc:AlternateContent xmlns:mc="http://schemas.openxmlformats.org/markup-compatibility/2006">
              <mc:Choice xmlns:v="urn:schemas-microsoft-com:vml" Requires="v">
                <p:oleObj spid="_x0000_s50236" name="Equation" r:id="rId12" imgW="838200" imgH="241300" progId="Equation.3">
                  <p:embed/>
                </p:oleObj>
              </mc:Choice>
              <mc:Fallback>
                <p:oleObj name="Equation" r:id="rId12" imgW="838200" imgH="2413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4588" y="3106971"/>
                        <a:ext cx="274796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TextBox 10"/>
          <p:cNvSpPr txBox="1">
            <a:spLocks noChangeArrowheads="1"/>
          </p:cNvSpPr>
          <p:nvPr/>
        </p:nvSpPr>
        <p:spPr bwMode="auto">
          <a:xfrm>
            <a:off x="123825" y="4189646"/>
            <a:ext cx="9020175" cy="954107"/>
          </a:xfrm>
          <a:prstGeom prst="rect">
            <a:avLst/>
          </a:prstGeom>
          <a:noFill/>
          <a:ln w="9525">
            <a:noFill/>
            <a:miter lim="800000"/>
            <a:headEnd/>
            <a:tailEnd/>
          </a:ln>
        </p:spPr>
        <p:txBody>
          <a:bodyPr wrap="square">
            <a:prstTxWarp prst="textNoShape">
              <a:avLst/>
            </a:prstTxWarp>
            <a:spAutoFit/>
          </a:bodyPr>
          <a:lstStyle/>
          <a:p>
            <a:pPr marL="457200" indent="-457200"/>
            <a:r>
              <a:rPr lang="en-US" sz="2800" b="0" dirty="0"/>
              <a:t>A) (</a:t>
            </a:r>
            <a:r>
              <a:rPr lang="en-US" sz="2800" b="0" dirty="0" smtClean="0"/>
              <a:t>I) only        B</a:t>
            </a:r>
            <a:r>
              <a:rPr lang="en-US" sz="2800" b="0" dirty="0"/>
              <a:t>) (</a:t>
            </a:r>
            <a:r>
              <a:rPr lang="en-US" sz="2800" b="0" dirty="0" smtClean="0"/>
              <a:t>II) only      C</a:t>
            </a:r>
            <a:r>
              <a:rPr lang="en-US" sz="2800" b="0" dirty="0"/>
              <a:t>) (I) and (II) only</a:t>
            </a:r>
          </a:p>
          <a:p>
            <a:pPr marL="457200" indent="-457200"/>
            <a:r>
              <a:rPr lang="en-US" sz="2800" b="0" dirty="0"/>
              <a:t>D</a:t>
            </a:r>
            <a:r>
              <a:rPr lang="en-US" sz="2800" b="0" dirty="0" smtClean="0"/>
              <a:t>) (</a:t>
            </a:r>
            <a:r>
              <a:rPr lang="en-US" sz="2800" b="0" dirty="0"/>
              <a:t>I) and (III) </a:t>
            </a:r>
            <a:r>
              <a:rPr lang="en-US" sz="2800" b="0" dirty="0" smtClean="0"/>
              <a:t>only                 E</a:t>
            </a:r>
            <a:r>
              <a:rPr lang="en-US" sz="2800" b="0" dirty="0"/>
              <a:t>) </a:t>
            </a:r>
            <a:r>
              <a:rPr lang="en-US" sz="2800" b="0" dirty="0" smtClean="0"/>
              <a:t>Some other combo!</a:t>
            </a:r>
            <a:endParaRPr lang="en-US" sz="2800" b="0" dirty="0"/>
          </a:p>
        </p:txBody>
      </p:sp>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7.77</a:t>
            </a:r>
            <a:endParaRPr lang="en-US" sz="800" dirty="0"/>
          </a:p>
        </p:txBody>
      </p:sp>
    </p:spTree>
    <p:extLst>
      <p:ext uri="{BB962C8B-B14F-4D97-AF65-F5344CB8AC3E}">
        <p14:creationId xmlns:p14="http://schemas.microsoft.com/office/powerpoint/2010/main" val="221243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2"/>
          <p:cNvSpPr>
            <a:spLocks noGrp="1" noChangeArrowheads="1"/>
          </p:cNvSpPr>
          <p:nvPr>
            <p:ph type="title" idx="4294967295"/>
          </p:nvPr>
        </p:nvSpPr>
        <p:spPr/>
        <p:txBody>
          <a:bodyPr/>
          <a:lstStyle/>
          <a:p>
            <a:r>
              <a:rPr lang="en-US">
                <a:solidFill>
                  <a:schemeClr val="bg1"/>
                </a:solidFill>
                <a:cs typeface="ヒラギノ角ゴ Pro W3" charset="-128"/>
              </a:rPr>
              <a:t>Choose boundary conditions</a:t>
            </a:r>
          </a:p>
        </p:txBody>
      </p:sp>
      <p:sp>
        <p:nvSpPr>
          <p:cNvPr id="78856" name="TextBox 3"/>
          <p:cNvSpPr txBox="1">
            <a:spLocks noChangeArrowheads="1"/>
          </p:cNvSpPr>
          <p:nvPr/>
        </p:nvSpPr>
        <p:spPr bwMode="auto">
          <a:xfrm>
            <a:off x="838200" y="0"/>
            <a:ext cx="7967662" cy="1739900"/>
          </a:xfrm>
          <a:prstGeom prst="rect">
            <a:avLst/>
          </a:prstGeom>
          <a:noFill/>
          <a:ln w="9525">
            <a:noFill/>
            <a:miter lim="800000"/>
            <a:headEnd/>
            <a:tailEnd/>
          </a:ln>
        </p:spPr>
        <p:txBody>
          <a:bodyPr>
            <a:prstTxWarp prst="textNoShape">
              <a:avLst/>
            </a:prstTxWarp>
            <a:spAutoFit/>
          </a:bodyPr>
          <a:lstStyle/>
          <a:p>
            <a:r>
              <a:rPr lang="en-US" sz="3600" b="0"/>
              <a:t>Choose all of the following statements that are implied by                      </a:t>
            </a:r>
          </a:p>
          <a:p>
            <a:r>
              <a:rPr lang="en-US" sz="3600" b="0"/>
              <a:t>(for any closed surface you like) </a:t>
            </a:r>
            <a:endParaRPr lang="en-US" sz="4000" b="0"/>
          </a:p>
        </p:txBody>
      </p:sp>
      <p:graphicFrame>
        <p:nvGraphicFramePr>
          <p:cNvPr id="78850" name="Object 2"/>
          <p:cNvGraphicFramePr>
            <a:graphicFrameLocks noChangeAspect="1"/>
          </p:cNvGraphicFramePr>
          <p:nvPr>
            <p:extLst>
              <p:ext uri="{D42A27DB-BD31-4B8C-83A1-F6EECF244321}">
                <p14:modId xmlns:p14="http://schemas.microsoft.com/office/powerpoint/2010/main" val="1840816686"/>
              </p:ext>
            </p:extLst>
          </p:nvPr>
        </p:nvGraphicFramePr>
        <p:xfrm>
          <a:off x="4776788" y="541338"/>
          <a:ext cx="2038350" cy="790575"/>
        </p:xfrm>
        <a:graphic>
          <a:graphicData uri="http://schemas.openxmlformats.org/presentationml/2006/ole">
            <mc:AlternateContent xmlns:mc="http://schemas.openxmlformats.org/markup-compatibility/2006">
              <mc:Choice xmlns:v="urn:schemas-microsoft-com:vml" Requires="v">
                <p:oleObj spid="_x0000_s51256" name="Equation" r:id="rId4" imgW="787400" imgH="304800" progId="Equation.3">
                  <p:embed/>
                </p:oleObj>
              </mc:Choice>
              <mc:Fallback>
                <p:oleObj name="Equation" r:id="rId4" imgW="787400" imgH="304800"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788" y="541338"/>
                        <a:ext cx="203835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Box 5"/>
          <p:cNvSpPr txBox="1">
            <a:spLocks noChangeArrowheads="1"/>
          </p:cNvSpPr>
          <p:nvPr/>
        </p:nvSpPr>
        <p:spPr bwMode="auto">
          <a:xfrm>
            <a:off x="304800" y="2019300"/>
            <a:ext cx="7972425" cy="1739900"/>
          </a:xfrm>
          <a:prstGeom prst="rect">
            <a:avLst/>
          </a:prstGeom>
          <a:noFill/>
          <a:ln w="9525">
            <a:noFill/>
            <a:miter lim="800000"/>
            <a:headEnd/>
            <a:tailEnd/>
          </a:ln>
        </p:spPr>
        <p:txBody>
          <a:bodyPr>
            <a:prstTxWarp prst="textNoShape">
              <a:avLst/>
            </a:prstTxWarp>
            <a:spAutoFit/>
          </a:bodyPr>
          <a:lstStyle/>
          <a:p>
            <a:r>
              <a:rPr lang="en-US" sz="3600" b="0"/>
              <a:t>(I)</a:t>
            </a:r>
          </a:p>
          <a:p>
            <a:r>
              <a:rPr lang="en-US" sz="3600" b="0"/>
              <a:t>(II)                  </a:t>
            </a:r>
          </a:p>
          <a:p>
            <a:r>
              <a:rPr lang="en-US" sz="3600" b="0"/>
              <a:t>(III)	</a:t>
            </a:r>
            <a:r>
              <a:rPr lang="en-US" sz="3200" b="0"/>
              <a:t>	</a:t>
            </a:r>
          </a:p>
        </p:txBody>
      </p:sp>
      <p:graphicFrame>
        <p:nvGraphicFramePr>
          <p:cNvPr id="78851" name="Object 3"/>
          <p:cNvGraphicFramePr>
            <a:graphicFrameLocks noChangeAspect="1"/>
          </p:cNvGraphicFramePr>
          <p:nvPr/>
        </p:nvGraphicFramePr>
        <p:xfrm>
          <a:off x="922338" y="1935163"/>
          <a:ext cx="1738312" cy="671512"/>
        </p:xfrm>
        <a:graphic>
          <a:graphicData uri="http://schemas.openxmlformats.org/presentationml/2006/ole">
            <mc:AlternateContent xmlns:mc="http://schemas.openxmlformats.org/markup-compatibility/2006">
              <mc:Choice xmlns:v="urn:schemas-microsoft-com:vml" Requires="v">
                <p:oleObj spid="_x0000_s51257" name="Equation" r:id="rId6" imgW="558720" imgH="215640" progId="Equation.3">
                  <p:embed/>
                </p:oleObj>
              </mc:Choice>
              <mc:Fallback>
                <p:oleObj name="Equation" r:id="rId6" imgW="558720" imgH="21564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1935163"/>
                        <a:ext cx="1738312"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258" name="Equation" r:id="rId8" imgW="114120" imgH="215640" progId="Equation.3">
                  <p:embed/>
                </p:oleObj>
              </mc:Choice>
              <mc:Fallback>
                <p:oleObj name="Equation" r:id="rId8" imgW="114120" imgH="215640"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1006475" y="2586038"/>
          <a:ext cx="2503488" cy="619125"/>
        </p:xfrm>
        <a:graphic>
          <a:graphicData uri="http://schemas.openxmlformats.org/presentationml/2006/ole">
            <mc:AlternateContent xmlns:mc="http://schemas.openxmlformats.org/markup-compatibility/2006">
              <mc:Choice xmlns:v="urn:schemas-microsoft-com:vml" Requires="v">
                <p:oleObj spid="_x0000_s51259" name="Equation" r:id="rId10" imgW="825500" imgH="203200" progId="Equation.3">
                  <p:embed/>
                </p:oleObj>
              </mc:Choice>
              <mc:Fallback>
                <p:oleObj name="Equation" r:id="rId10" imgW="825500" imgH="203200" progId="Equation.3">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586038"/>
                        <a:ext cx="250348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nvGraphicFramePr>
        <p:xfrm>
          <a:off x="1165225" y="3168650"/>
          <a:ext cx="2705100" cy="790575"/>
        </p:xfrm>
        <a:graphic>
          <a:graphicData uri="http://schemas.openxmlformats.org/presentationml/2006/ole">
            <mc:AlternateContent xmlns:mc="http://schemas.openxmlformats.org/markup-compatibility/2006">
              <mc:Choice xmlns:v="urn:schemas-microsoft-com:vml" Requires="v">
                <p:oleObj spid="_x0000_s51260" name="Equation" r:id="rId12" imgW="825480" imgH="241200" progId="Equation.3">
                  <p:embed/>
                </p:oleObj>
              </mc:Choice>
              <mc:Fallback>
                <p:oleObj name="Equation" r:id="rId12" imgW="825480" imgH="2412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225" y="3168650"/>
                        <a:ext cx="27051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TextBox 10"/>
          <p:cNvSpPr txBox="1">
            <a:spLocks noChangeArrowheads="1"/>
          </p:cNvSpPr>
          <p:nvPr/>
        </p:nvSpPr>
        <p:spPr bwMode="auto">
          <a:xfrm>
            <a:off x="123825" y="3916363"/>
            <a:ext cx="8867775" cy="1077218"/>
          </a:xfrm>
          <a:prstGeom prst="rect">
            <a:avLst/>
          </a:prstGeom>
          <a:noFill/>
          <a:ln w="9525">
            <a:noFill/>
            <a:miter lim="800000"/>
            <a:headEnd/>
            <a:tailEnd/>
          </a:ln>
        </p:spPr>
        <p:txBody>
          <a:bodyPr wrap="square">
            <a:prstTxWarp prst="textNoShape">
              <a:avLst/>
            </a:prstTxWarp>
            <a:spAutoFit/>
          </a:bodyPr>
          <a:lstStyle/>
          <a:p>
            <a:pPr marL="457200" indent="-457200"/>
            <a:r>
              <a:rPr lang="en-US" sz="3200" b="0" dirty="0"/>
              <a:t>A) (</a:t>
            </a:r>
            <a:r>
              <a:rPr lang="en-US" sz="3200" b="0" dirty="0" smtClean="0"/>
              <a:t>I) only       B</a:t>
            </a:r>
            <a:r>
              <a:rPr lang="en-US" sz="3200" b="0" dirty="0"/>
              <a:t>) (III) </a:t>
            </a:r>
            <a:r>
              <a:rPr lang="en-US" sz="3200" b="0" dirty="0" smtClean="0"/>
              <a:t>only        C</a:t>
            </a:r>
            <a:r>
              <a:rPr lang="en-US" sz="3200" b="0" dirty="0"/>
              <a:t>) (I) and (II) only</a:t>
            </a:r>
          </a:p>
          <a:p>
            <a:pPr marL="457200" indent="-457200"/>
            <a:r>
              <a:rPr lang="en-US" sz="3200" b="0" dirty="0"/>
              <a:t>D) (I) and (III) </a:t>
            </a:r>
            <a:r>
              <a:rPr lang="en-US" sz="3200" b="0" dirty="0" smtClean="0"/>
              <a:t>only                 E</a:t>
            </a:r>
            <a:r>
              <a:rPr lang="en-US" sz="3200" b="0" dirty="0"/>
              <a:t>) </a:t>
            </a:r>
            <a:r>
              <a:rPr lang="en-US" sz="3200" b="0" dirty="0" smtClean="0"/>
              <a:t>Something else!</a:t>
            </a:r>
            <a:endParaRPr lang="en-US" sz="3200" b="0" dirty="0"/>
          </a:p>
        </p:txBody>
      </p:sp>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7.78</a:t>
            </a:r>
            <a:endParaRPr lang="en-US" sz="800" dirty="0"/>
          </a:p>
        </p:txBody>
      </p:sp>
    </p:spTree>
    <p:extLst>
      <p:ext uri="{BB962C8B-B14F-4D97-AF65-F5344CB8AC3E}">
        <p14:creationId xmlns:p14="http://schemas.microsoft.com/office/powerpoint/2010/main" val="2706253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pPr algn="l"/>
            <a:r>
              <a:rPr lang="en-US" sz="2800"/>
              <a:t>Inside this resistor setup, what can you conclude about the current density </a:t>
            </a:r>
            <a:r>
              <a:rPr lang="en-US" sz="2800" b="1"/>
              <a:t>J</a:t>
            </a:r>
            <a:r>
              <a:rPr lang="en-US" sz="2800"/>
              <a:t> near the side walls?</a:t>
            </a:r>
          </a:p>
        </p:txBody>
      </p:sp>
      <p:sp>
        <p:nvSpPr>
          <p:cNvPr id="3" name="Content Placeholder 2"/>
          <p:cNvSpPr>
            <a:spLocks noGrp="1"/>
          </p:cNvSpPr>
          <p:nvPr>
            <p:ph idx="1"/>
          </p:nvPr>
        </p:nvSpPr>
        <p:spPr>
          <a:xfrm>
            <a:off x="685800" y="3200400"/>
            <a:ext cx="7772400" cy="4114800"/>
          </a:xfrm>
        </p:spPr>
        <p:txBody>
          <a:bodyPr/>
          <a:lstStyle/>
          <a:p>
            <a:pPr marL="457200" indent="-457200">
              <a:buAutoNum type="alphaUcParenR"/>
            </a:pPr>
            <a:r>
              <a:rPr lang="en-US" sz="2800"/>
              <a:t>Must be exactly parallel to the wall</a:t>
            </a:r>
          </a:p>
          <a:p>
            <a:pPr marL="457200" indent="-457200">
              <a:buAutoNum type="alphaUcParenR"/>
            </a:pPr>
            <a:r>
              <a:rPr lang="en-US" sz="2800"/>
              <a:t>Must be exactly perpendicular to the wall</a:t>
            </a:r>
          </a:p>
          <a:p>
            <a:pPr marL="457200" indent="-457200">
              <a:buAutoNum type="alphaUcParenR"/>
            </a:pPr>
            <a:r>
              <a:rPr lang="en-US" sz="2800"/>
              <a:t>Could have a mix of parallel and perp components</a:t>
            </a:r>
          </a:p>
          <a:p>
            <a:pPr marL="457200" indent="-457200">
              <a:buAutoNum type="alphaUcParenR"/>
            </a:pPr>
            <a:r>
              <a:rPr lang="en-US" sz="2800"/>
              <a:t>No obvious way to decide!?</a:t>
            </a:r>
          </a:p>
        </p:txBody>
      </p:sp>
      <p:sp>
        <p:nvSpPr>
          <p:cNvPr id="4" name="Trapezoid 3"/>
          <p:cNvSpPr/>
          <p:nvPr/>
        </p:nvSpPr>
        <p:spPr bwMode="auto">
          <a:xfrm rot="16200000">
            <a:off x="2731873" y="990996"/>
            <a:ext cx="2003854" cy="2286000"/>
          </a:xfrm>
          <a:prstGeom prst="trapezoid">
            <a:avLst>
              <a:gd name="adj" fmla="val 32353"/>
            </a:avLst>
          </a:prstGeom>
          <a:solidFill>
            <a:schemeClr val="bg2">
              <a:lumMod val="75000"/>
            </a:schemeClr>
          </a:solidFill>
          <a:ln w="635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bwMode="auto">
          <a:xfrm rot="10800000">
            <a:off x="990600" y="21336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10800000">
            <a:off x="4876801" y="2135189"/>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8" name="TextBox 7"/>
          <p:cNvSpPr txBox="1"/>
          <p:nvPr/>
        </p:nvSpPr>
        <p:spPr>
          <a:xfrm>
            <a:off x="1143000" y="1600200"/>
            <a:ext cx="248799" cy="369332"/>
          </a:xfrm>
          <a:prstGeom prst="rect">
            <a:avLst/>
          </a:prstGeom>
          <a:noFill/>
        </p:spPr>
        <p:txBody>
          <a:bodyPr wrap="none" rtlCol="0">
            <a:spAutoFit/>
          </a:bodyPr>
          <a:lstStyle/>
          <a:p>
            <a:r>
              <a:rPr lang="en-US"/>
              <a:t>I</a:t>
            </a:r>
          </a:p>
        </p:txBody>
      </p:sp>
      <p:cxnSp>
        <p:nvCxnSpPr>
          <p:cNvPr id="10" name="Straight Arrow Connector 9"/>
          <p:cNvCxnSpPr/>
          <p:nvPr/>
        </p:nvCxnSpPr>
        <p:spPr bwMode="auto">
          <a:xfrm>
            <a:off x="1066799" y="21336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2" name="TextBox 11"/>
          <p:cNvSpPr txBox="1"/>
          <p:nvPr/>
        </p:nvSpPr>
        <p:spPr>
          <a:xfrm>
            <a:off x="6096000" y="1672190"/>
            <a:ext cx="248799" cy="369332"/>
          </a:xfrm>
          <a:prstGeom prst="rect">
            <a:avLst/>
          </a:prstGeom>
          <a:noFill/>
        </p:spPr>
        <p:txBody>
          <a:bodyPr wrap="none" rtlCol="0">
            <a:spAutoFit/>
          </a:bodyPr>
          <a:lstStyle/>
          <a:p>
            <a:r>
              <a:rPr lang="en-US"/>
              <a:t>I</a:t>
            </a:r>
          </a:p>
        </p:txBody>
      </p:sp>
      <p:cxnSp>
        <p:nvCxnSpPr>
          <p:cNvPr id="13" name="Straight Arrow Connector 12"/>
          <p:cNvCxnSpPr/>
          <p:nvPr/>
        </p:nvCxnSpPr>
        <p:spPr bwMode="auto">
          <a:xfrm>
            <a:off x="5333999" y="213519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4" name="TextBox 13"/>
          <p:cNvSpPr txBox="1"/>
          <p:nvPr/>
        </p:nvSpPr>
        <p:spPr>
          <a:xfrm>
            <a:off x="3503600" y="1762780"/>
            <a:ext cx="763600" cy="523220"/>
          </a:xfrm>
          <a:prstGeom prst="rect">
            <a:avLst/>
          </a:prstGeom>
          <a:noFill/>
        </p:spPr>
        <p:txBody>
          <a:bodyPr wrap="none" rtlCol="0">
            <a:spAutoFit/>
          </a:bodyPr>
          <a:lstStyle/>
          <a:p>
            <a:r>
              <a:rPr lang="en-US" sz="2800">
                <a:solidFill>
                  <a:schemeClr val="accent3"/>
                </a:solidFill>
              </a:rPr>
              <a:t>J??</a:t>
            </a:r>
          </a:p>
        </p:txBody>
      </p:sp>
      <p:sp>
        <p:nvSpPr>
          <p:cNvPr id="18" name="Freeform 17"/>
          <p:cNvSpPr/>
          <p:nvPr/>
        </p:nvSpPr>
        <p:spPr bwMode="auto">
          <a:xfrm flipH="1">
            <a:off x="3916681" y="2225678"/>
            <a:ext cx="45719" cy="593722"/>
          </a:xfrm>
          <a:custGeom>
            <a:avLst/>
            <a:gdLst>
              <a:gd name="connsiteX0" fmla="*/ 0 w 144266"/>
              <a:gd name="connsiteY0" fmla="*/ 0 h 558800"/>
              <a:gd name="connsiteX1" fmla="*/ 38100 w 144266"/>
              <a:gd name="connsiteY1" fmla="*/ 12700 h 558800"/>
              <a:gd name="connsiteX2" fmla="*/ 50800 w 144266"/>
              <a:gd name="connsiteY2" fmla="*/ 50800 h 558800"/>
              <a:gd name="connsiteX3" fmla="*/ 114300 w 144266"/>
              <a:gd name="connsiteY3" fmla="*/ 127000 h 558800"/>
              <a:gd name="connsiteX4" fmla="*/ 114300 w 144266"/>
              <a:gd name="connsiteY4" fmla="*/ 355600 h 558800"/>
              <a:gd name="connsiteX5" fmla="*/ 88900 w 144266"/>
              <a:gd name="connsiteY5" fmla="*/ 393700 h 558800"/>
              <a:gd name="connsiteX6" fmla="*/ 50800 w 144266"/>
              <a:gd name="connsiteY6" fmla="*/ 520700 h 558800"/>
              <a:gd name="connsiteX7" fmla="*/ 25400 w 144266"/>
              <a:gd name="connsiteY7"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66" h="558800">
                <a:moveTo>
                  <a:pt x="0" y="0"/>
                </a:moveTo>
                <a:cubicBezTo>
                  <a:pt x="12700" y="4233"/>
                  <a:pt x="28634" y="3234"/>
                  <a:pt x="38100" y="12700"/>
                </a:cubicBezTo>
                <a:cubicBezTo>
                  <a:pt x="47566" y="22166"/>
                  <a:pt x="44813" y="38826"/>
                  <a:pt x="50800" y="50800"/>
                </a:cubicBezTo>
                <a:cubicBezTo>
                  <a:pt x="68481" y="86163"/>
                  <a:pt x="86213" y="98913"/>
                  <a:pt x="114300" y="127000"/>
                </a:cubicBezTo>
                <a:cubicBezTo>
                  <a:pt x="144266" y="216899"/>
                  <a:pt x="141481" y="192514"/>
                  <a:pt x="114300" y="355600"/>
                </a:cubicBezTo>
                <a:cubicBezTo>
                  <a:pt x="111791" y="370656"/>
                  <a:pt x="97367" y="381000"/>
                  <a:pt x="88900" y="393700"/>
                </a:cubicBezTo>
                <a:cubicBezTo>
                  <a:pt x="76041" y="470853"/>
                  <a:pt x="85544" y="459897"/>
                  <a:pt x="50800" y="520700"/>
                </a:cubicBezTo>
                <a:cubicBezTo>
                  <a:pt x="43227" y="533952"/>
                  <a:pt x="25400" y="558800"/>
                  <a:pt x="25400" y="558800"/>
                </a:cubicBezTo>
              </a:path>
            </a:pathLst>
          </a:custGeom>
          <a:noFill/>
          <a:ln w="63500" cap="flat" cmpd="sng" algn="ctr">
            <a:solidFill>
              <a:schemeClr val="bg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19" name="Straight Connector 18"/>
          <p:cNvCxnSpPr/>
          <p:nvPr/>
        </p:nvCxnSpPr>
        <p:spPr bwMode="auto">
          <a:xfrm rot="5400000">
            <a:off x="2218790" y="2133998"/>
            <a:ext cx="742433"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3879942" y="2127341"/>
            <a:ext cx="199213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4" name="TextBox 33"/>
          <p:cNvSpPr txBox="1"/>
          <p:nvPr/>
        </p:nvSpPr>
        <p:spPr>
          <a:xfrm>
            <a:off x="1905000" y="1307068"/>
            <a:ext cx="437039" cy="369332"/>
          </a:xfrm>
          <a:prstGeom prst="rect">
            <a:avLst/>
          </a:prstGeom>
          <a:noFill/>
        </p:spPr>
        <p:txBody>
          <a:bodyPr wrap="none" rtlCol="0">
            <a:spAutoFit/>
          </a:bodyPr>
          <a:lstStyle/>
          <a:p>
            <a:r>
              <a:rPr lang="en-US"/>
              <a:t>V</a:t>
            </a:r>
            <a:r>
              <a:rPr lang="en-US" baseline="-25000"/>
              <a:t>0</a:t>
            </a:r>
          </a:p>
        </p:txBody>
      </p:sp>
      <p:sp>
        <p:nvSpPr>
          <p:cNvPr id="36" name="TextBox 35"/>
          <p:cNvSpPr txBox="1"/>
          <p:nvPr/>
        </p:nvSpPr>
        <p:spPr>
          <a:xfrm>
            <a:off x="4973161" y="1263134"/>
            <a:ext cx="685838" cy="369332"/>
          </a:xfrm>
          <a:prstGeom prst="rect">
            <a:avLst/>
          </a:prstGeom>
          <a:noFill/>
        </p:spPr>
        <p:txBody>
          <a:bodyPr wrap="square" rtlCol="0">
            <a:spAutoFit/>
          </a:bodyPr>
          <a:lstStyle/>
          <a:p>
            <a:r>
              <a:rPr lang="en-US"/>
              <a:t>V=0</a:t>
            </a:r>
            <a:endParaRPr lang="en-US" baseline="-25000"/>
          </a:p>
        </p:txBody>
      </p:sp>
      <p:sp>
        <p:nvSpPr>
          <p:cNvPr id="37" name="Freeform 36"/>
          <p:cNvSpPr/>
          <p:nvPr/>
        </p:nvSpPr>
        <p:spPr bwMode="auto">
          <a:xfrm>
            <a:off x="4978400" y="1663700"/>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8" name="Freeform 37"/>
          <p:cNvSpPr/>
          <p:nvPr/>
        </p:nvSpPr>
        <p:spPr bwMode="auto">
          <a:xfrm flipH="1">
            <a:off x="2133600" y="1693354"/>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7.7</a:t>
            </a:r>
            <a:endParaRPr lang="en-US" sz="800" dirty="0"/>
          </a:p>
        </p:txBody>
      </p:sp>
    </p:spTree>
    <p:extLst>
      <p:ext uri="{BB962C8B-B14F-4D97-AF65-F5344CB8AC3E}">
        <p14:creationId xmlns:p14="http://schemas.microsoft.com/office/powerpoint/2010/main" val="38581346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590799" y="1600200"/>
            <a:ext cx="2286001" cy="1143000"/>
          </a:xfrm>
          <a:prstGeom prst="rect">
            <a:avLst/>
          </a:prstGeom>
          <a:solidFill>
            <a:schemeClr val="bg2">
              <a:lumMod val="60000"/>
              <a:lumOff val="40000"/>
            </a:schemeClr>
          </a:solidFill>
          <a:ln w="635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itle 1"/>
          <p:cNvSpPr>
            <a:spLocks noGrp="1"/>
          </p:cNvSpPr>
          <p:nvPr>
            <p:ph type="title"/>
          </p:nvPr>
        </p:nvSpPr>
        <p:spPr>
          <a:xfrm>
            <a:off x="381000" y="0"/>
            <a:ext cx="8458200" cy="1143000"/>
          </a:xfrm>
        </p:spPr>
        <p:txBody>
          <a:bodyPr/>
          <a:lstStyle/>
          <a:p>
            <a:pPr algn="l"/>
            <a:r>
              <a:rPr lang="en-US" sz="2800"/>
              <a:t>Inside this resistor setup, (real world, finite sizes!)</a:t>
            </a:r>
            <a:br>
              <a:rPr lang="en-US" sz="2800"/>
            </a:br>
            <a:r>
              <a:rPr lang="en-US" sz="2800">
                <a:solidFill>
                  <a:srgbClr val="660066"/>
                </a:solidFill>
              </a:rPr>
              <a:t>what does the E field look like </a:t>
            </a:r>
            <a:r>
              <a:rPr lang="en-US" sz="2800" i="1">
                <a:solidFill>
                  <a:srgbClr val="660066"/>
                </a:solidFill>
              </a:rPr>
              <a:t>inside </a:t>
            </a:r>
            <a:r>
              <a:rPr lang="en-US" sz="2800">
                <a:solidFill>
                  <a:srgbClr val="660066"/>
                </a:solidFill>
              </a:rPr>
              <a:t>? </a:t>
            </a:r>
          </a:p>
        </p:txBody>
      </p:sp>
      <p:sp>
        <p:nvSpPr>
          <p:cNvPr id="3" name="Content Placeholder 2"/>
          <p:cNvSpPr>
            <a:spLocks noGrp="1"/>
          </p:cNvSpPr>
          <p:nvPr>
            <p:ph idx="1"/>
          </p:nvPr>
        </p:nvSpPr>
        <p:spPr>
          <a:xfrm>
            <a:off x="685800" y="3200400"/>
            <a:ext cx="7772400" cy="4114800"/>
          </a:xfrm>
        </p:spPr>
        <p:txBody>
          <a:bodyPr/>
          <a:lstStyle/>
          <a:p>
            <a:pPr marL="457200" indent="-457200">
              <a:buAutoNum type="alphaUcParenR"/>
            </a:pPr>
            <a:r>
              <a:rPr lang="en-US" sz="2800">
                <a:latin typeface="+mj-lt"/>
              </a:rPr>
              <a:t>Must be uniform and horizontal</a:t>
            </a:r>
          </a:p>
          <a:p>
            <a:pPr marL="457200" indent="-457200">
              <a:buAutoNum type="alphaUcParenR"/>
            </a:pPr>
            <a:r>
              <a:rPr lang="en-US" sz="2800">
                <a:latin typeface="+mj-lt"/>
              </a:rPr>
              <a:t>Must have </a:t>
            </a:r>
            <a:r>
              <a:rPr lang="en-US" sz="2800" i="1">
                <a:latin typeface="+mj-lt"/>
              </a:rPr>
              <a:t>some</a:t>
            </a:r>
            <a:r>
              <a:rPr lang="en-US" sz="2800">
                <a:latin typeface="+mj-lt"/>
              </a:rPr>
              <a:t> nonuniformity, due to fringing effects! </a:t>
            </a:r>
          </a:p>
        </p:txBody>
      </p:sp>
      <p:cxnSp>
        <p:nvCxnSpPr>
          <p:cNvPr id="6" name="Straight Connector 5"/>
          <p:cNvCxnSpPr/>
          <p:nvPr/>
        </p:nvCxnSpPr>
        <p:spPr bwMode="auto">
          <a:xfrm rot="10800000">
            <a:off x="990600" y="21336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10800000">
            <a:off x="4876801" y="2135189"/>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8" name="TextBox 7"/>
          <p:cNvSpPr txBox="1"/>
          <p:nvPr/>
        </p:nvSpPr>
        <p:spPr>
          <a:xfrm>
            <a:off x="1143000" y="1600200"/>
            <a:ext cx="248799" cy="369332"/>
          </a:xfrm>
          <a:prstGeom prst="rect">
            <a:avLst/>
          </a:prstGeom>
          <a:noFill/>
        </p:spPr>
        <p:txBody>
          <a:bodyPr wrap="none" rtlCol="0">
            <a:spAutoFit/>
          </a:bodyPr>
          <a:lstStyle/>
          <a:p>
            <a:r>
              <a:rPr lang="en-US"/>
              <a:t>I</a:t>
            </a:r>
          </a:p>
        </p:txBody>
      </p:sp>
      <p:cxnSp>
        <p:nvCxnSpPr>
          <p:cNvPr id="10" name="Straight Arrow Connector 9"/>
          <p:cNvCxnSpPr/>
          <p:nvPr/>
        </p:nvCxnSpPr>
        <p:spPr bwMode="auto">
          <a:xfrm>
            <a:off x="1066799" y="21336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2" name="TextBox 11"/>
          <p:cNvSpPr txBox="1"/>
          <p:nvPr/>
        </p:nvSpPr>
        <p:spPr>
          <a:xfrm>
            <a:off x="5410200" y="1601790"/>
            <a:ext cx="248799" cy="369332"/>
          </a:xfrm>
          <a:prstGeom prst="rect">
            <a:avLst/>
          </a:prstGeom>
          <a:noFill/>
        </p:spPr>
        <p:txBody>
          <a:bodyPr wrap="none" rtlCol="0">
            <a:spAutoFit/>
          </a:bodyPr>
          <a:lstStyle/>
          <a:p>
            <a:r>
              <a:rPr lang="en-US"/>
              <a:t>I</a:t>
            </a:r>
          </a:p>
        </p:txBody>
      </p:sp>
      <p:cxnSp>
        <p:nvCxnSpPr>
          <p:cNvPr id="13" name="Straight Arrow Connector 12"/>
          <p:cNvCxnSpPr/>
          <p:nvPr/>
        </p:nvCxnSpPr>
        <p:spPr bwMode="auto">
          <a:xfrm>
            <a:off x="5333999" y="213519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4" name="TextBox 13"/>
          <p:cNvSpPr txBox="1"/>
          <p:nvPr/>
        </p:nvSpPr>
        <p:spPr>
          <a:xfrm>
            <a:off x="3124200" y="1853624"/>
            <a:ext cx="914834" cy="584776"/>
          </a:xfrm>
          <a:prstGeom prst="rect">
            <a:avLst/>
          </a:prstGeom>
          <a:noFill/>
        </p:spPr>
        <p:txBody>
          <a:bodyPr wrap="none" rtlCol="0">
            <a:spAutoFit/>
          </a:bodyPr>
          <a:lstStyle/>
          <a:p>
            <a:r>
              <a:rPr lang="en-US" sz="3200"/>
              <a:t>E??</a:t>
            </a:r>
          </a:p>
        </p:txBody>
      </p:sp>
      <p:cxnSp>
        <p:nvCxnSpPr>
          <p:cNvPr id="17" name="Straight Connector 16"/>
          <p:cNvCxnSpPr/>
          <p:nvPr/>
        </p:nvCxnSpPr>
        <p:spPr bwMode="auto">
          <a:xfrm rot="5400000">
            <a:off x="2019299" y="2171700"/>
            <a:ext cx="11430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4304506" y="2170906"/>
            <a:ext cx="11430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16" name="TextBox 15"/>
          <p:cNvSpPr txBox="1"/>
          <p:nvPr/>
        </p:nvSpPr>
        <p:spPr>
          <a:xfrm>
            <a:off x="1905000" y="1307068"/>
            <a:ext cx="437039" cy="369332"/>
          </a:xfrm>
          <a:prstGeom prst="rect">
            <a:avLst/>
          </a:prstGeom>
          <a:noFill/>
        </p:spPr>
        <p:txBody>
          <a:bodyPr wrap="none" rtlCol="0">
            <a:spAutoFit/>
          </a:bodyPr>
          <a:lstStyle/>
          <a:p>
            <a:r>
              <a:rPr lang="en-US"/>
              <a:t>V</a:t>
            </a:r>
            <a:r>
              <a:rPr lang="en-US" baseline="-25000"/>
              <a:t>0</a:t>
            </a:r>
          </a:p>
        </p:txBody>
      </p:sp>
      <p:sp>
        <p:nvSpPr>
          <p:cNvPr id="18" name="TextBox 17"/>
          <p:cNvSpPr txBox="1"/>
          <p:nvPr/>
        </p:nvSpPr>
        <p:spPr>
          <a:xfrm>
            <a:off x="4973161" y="1263134"/>
            <a:ext cx="685838" cy="369332"/>
          </a:xfrm>
          <a:prstGeom prst="rect">
            <a:avLst/>
          </a:prstGeom>
          <a:noFill/>
        </p:spPr>
        <p:txBody>
          <a:bodyPr wrap="square" rtlCol="0">
            <a:spAutoFit/>
          </a:bodyPr>
          <a:lstStyle/>
          <a:p>
            <a:r>
              <a:rPr lang="en-US"/>
              <a:t>V=0</a:t>
            </a:r>
            <a:endParaRPr lang="en-US" baseline="-25000"/>
          </a:p>
        </p:txBody>
      </p:sp>
      <p:sp>
        <p:nvSpPr>
          <p:cNvPr id="19" name="Freeform 18"/>
          <p:cNvSpPr/>
          <p:nvPr/>
        </p:nvSpPr>
        <p:spPr bwMode="auto">
          <a:xfrm>
            <a:off x="4978400" y="1663700"/>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Freeform 20"/>
          <p:cNvSpPr/>
          <p:nvPr/>
        </p:nvSpPr>
        <p:spPr bwMode="auto">
          <a:xfrm flipH="1">
            <a:off x="2133600" y="1693354"/>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2"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7.8</a:t>
            </a:r>
          </a:p>
        </p:txBody>
      </p:sp>
    </p:spTree>
    <p:extLst>
      <p:ext uri="{BB962C8B-B14F-4D97-AF65-F5344CB8AC3E}">
        <p14:creationId xmlns:p14="http://schemas.microsoft.com/office/powerpoint/2010/main" val="3455502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17614</TotalTime>
  <Words>4654</Words>
  <Application>Microsoft Macintosh PowerPoint</Application>
  <PresentationFormat>On-screen Show (4:3)</PresentationFormat>
  <Paragraphs>745</Paragraphs>
  <Slides>75</Slides>
  <Notes>75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Office Theme</vt:lpstr>
      <vt:lpstr>Equation</vt:lpstr>
      <vt:lpstr>Picture</vt:lpstr>
      <vt:lpstr>PowerPoint Presentation</vt:lpstr>
      <vt:lpstr>Electricity and Magnetism II</vt:lpstr>
      <vt:lpstr>In the interior of a metal in static equilibrium the charge density ρ is:</vt:lpstr>
      <vt:lpstr>Charge Conservation</vt:lpstr>
      <vt:lpstr>For everyday currents in home electronics and wires, which answer is the order of magnitude of the instantaneous speed of the electrons in the wire?</vt:lpstr>
      <vt:lpstr>An electric current I flows along a copper wire (low resistivity) into a resistor made of carbon (high resistivity) then back into another copper wire. In which material is the electric field largest?</vt:lpstr>
      <vt:lpstr>PowerPoint Presentation</vt:lpstr>
      <vt:lpstr>Inside this resistor setup, what can you conclude about the current density J near the side walls?</vt:lpstr>
      <vt:lpstr>Inside this resistor setup, (real world, finite sizes!) what does the E field look like inside ? </vt:lpstr>
      <vt:lpstr>PowerPoint Presentation</vt:lpstr>
      <vt:lpstr>The resistivity, ρ, is the inverse of the conductivity, σ. The units of ρ are:</vt:lpstr>
      <vt:lpstr>A steady electric current I flows around a circuit containing a battery of voltage V and a resistor R. Which of the following statements about                 is true?</vt:lpstr>
      <vt:lpstr>EMF is the line integral of the total force per unit charge around a closed loop.  The units of EMF are:   </vt:lpstr>
      <vt:lpstr>PowerPoint Presentation</vt:lpstr>
      <vt:lpstr>PowerPoint Presentation</vt:lpstr>
      <vt:lpstr>PowerPoint Presentation</vt:lpstr>
      <vt:lpstr>One end of rectangular metal loop enters a region of constant uniform magnetic field B, with initial constant speed v, as shown.  What direction is the magnetic force on the loop?</vt:lpstr>
      <vt:lpstr>One end of rectangular metal loop enters a region of constant uniform magnetic field B, with initial constant speed v, as shown.  What direction is the magnetic force on the loop?</vt:lpstr>
      <vt:lpstr>One end of rectangular metal loop enters a region of constant uniform magnetic field B, out of page, with constant speed v, as shown. As the loop enters the field is there a non-zero emf around the loop?</vt:lpstr>
      <vt:lpstr>A rectangular metal loop moves through a region of constant uniform magnetic field B, with speed v at t = 0, as shown.  What is the magnetic force on the loop at the instant shown? Assume the loop has resistance R.</vt:lpstr>
      <vt:lpstr>Consider two situations: 1) Loop moves to right with speed |v| 2) Magnet moves to left with (same) speed |v| What will the ammeter read in each case?  (Assume that CCW current =&gt; positive ammeter reading) </vt:lpstr>
      <vt:lpstr>Faraday found that EMF is proportional to the negative time rate of change of B. EMF is also the line integral of a force/charge. The force is</vt:lpstr>
      <vt:lpstr>A time changing B creates an electric field via Faraday’s Law:</vt:lpstr>
      <vt:lpstr>A stationary rectangular metal loop is in a region of uniform magnetic field B, which has magnitude B decreasing with time as  B=B0-kt. What is the direction of the field Bind created by the induced current in the loop, in the plane region inside the loop?</vt:lpstr>
      <vt:lpstr>A stationary rectangular metal loop is in a region of uniform magnetic field B, which has magnitude B decreasing with time as  B=B0-kt. What is the direction of the field Bind created by the induced current in the loop, in the plane region inside the loop?</vt:lpstr>
      <vt:lpstr>A rectangular metal loop is moving thru a region of constant uniform magnetic field B, out of page, with constant speed v, as shown. Is there a non-zero emf around the loop?</vt:lpstr>
      <vt:lpstr>PowerPoint Presentation</vt:lpstr>
      <vt:lpstr>The current in an infinite solenoid with uniform magnetic field B inside is increasing so that the magnitude B is increasing with time as B=B0+kt. A small circular loop of radius r is placed NON-coaxially inside the solenoid as shown. What is the emf around the small loop?  (Assume CW is the direction of dl in the EMF loop integration)</vt:lpstr>
      <vt:lpstr>The current in an infinite solenoid with uniform magnetic field B inside is increasing so that the magnitude B in increasing with time as B=B0+kt. A small circular loop of radius r is placed outside the solenoid as shown.  What is the emf around the small loop? (Assume CW is the positive direction of current flow).</vt:lpstr>
      <vt:lpstr>The current in an infinite solenoid of radius R with uniform magnetic field B inside is increasing so that the magnitude B in increasing with time as B=B0+kt.  If I calculate V along path 1 and path 2 between points A and B, do I get the same answer?</vt:lpstr>
      <vt:lpstr>The current in an infinite solenoid with uniform magnetic field B inside is increasing so that the magnitude B in increasing with time as B=B0+kt. A small circular loop of radius r is placed coaxially inside the solenoid as shown.  Without calculating anything, determine the direction of the field Bind created by the induced current in the loop, in the plane region inside the loop?</vt:lpstr>
      <vt:lpstr>Faraday found that EMF is proportional to the negative time rate of change of B. To make an equality, the proportionality factor has units of:</vt:lpstr>
      <vt:lpstr>The current in an infinite solenoid with uniform magnetic field B inside is increasing so that the magnitude B in increasing with time as B=B0+kt. A small circular loop of radius r is placed coaxially inside the solenoid as shown. What is the emf around the small loop? (Assume CW is the positive direction of around the loop).</vt:lpstr>
      <vt:lpstr>The current in an infinite solenoid with uniform magnetic field B inside is increasing so that the magnitude B is increasing with time as B=B0+kt. A circular loop of radius r is placed coaxially outside the solenoid as shown.  In what direction is the induced E field around the loop?</vt:lpstr>
      <vt:lpstr>PowerPoint Presentation</vt:lpstr>
      <vt:lpstr>If the arrows represent an E field (note that |E| is the same everywhere), is the rate of change in magnetic flux (perpendicular to the page) in the dashed region zero or nonzero?</vt:lpstr>
      <vt:lpstr>A long solenoid of cross sectional area, A, creates a magnetic field, B0(t) that is spatially uniform inside and zero outside the solenoid. </vt:lpstr>
      <vt:lpstr>A long solenoid of cross sectional area, A, creates a magnetic field, B0(t) that is spatially uniform inside and zero outside the solenoid. SO:</vt:lpstr>
      <vt:lpstr>A current, I1, in Coil 1, creates a total magnetic flux, Φ2, threading Coil 2.  If instead, you put the same current around Coil 2, then the resulting flux threading Coil 1 is:</vt:lpstr>
      <vt:lpstr>The current I1 in loop 1 is increasing. What is the direction of the induced current in loop 2, which is co-axial with loop 1?</vt:lpstr>
      <vt:lpstr>The current I1 in loop 1 is increasing. What is the direction of the induced current in loop 2, which lies in the same plane as loop 1?</vt:lpstr>
      <vt:lpstr>The current I1 in loop 1 is decreasing. What is the direction of the induced current in loop 2, which lies in a plane perpendicular to loop 1 and contains the center of loop 1?</vt:lpstr>
      <vt:lpstr>Two flat loops of equal area sit in a uniform field B which is increasing in magnitude. In which loop is the induced current the largest? (The two wires are insulated from each other at the crossover point in loop 2.)</vt:lpstr>
      <vt:lpstr>PowerPoint Presentation</vt:lpstr>
      <vt:lpstr>A current, I1, in Coil 1, creates a total magnetic flux, F2, threading Coil 2:  If instead, you put the same current around Coil 2, then the resulting flux threading Coil 1 is:</vt:lpstr>
      <vt:lpstr>A long solenoid of cross sectional area, A,  length, l, and number of turns, N, carrying current, I, creates a magnetic field, B, that is spatially uniform inside and zero outside the solenoid. It is given by:</vt:lpstr>
      <vt:lpstr>A long solenoid of cross sectional area, A,  length, l, and number of turns, N, carrying current, I, creates a magnetic field, B, that is spatially uniform inside and zero outside the solenoid. The self inductance is:</vt:lpstr>
      <vt:lpstr>Consider a cubic meter box of uniform magnetic field of 1 Tesla and a cubic meter box of  uniform electric field of 1 Volt/meter. Which box contains the most energy?</vt:lpstr>
      <vt:lpstr>Two long solenoids, A and B, with same current I, same turns per length n.  Solenoid A has twice the diameter of solenoid B.</vt:lpstr>
      <vt:lpstr>The laws governing electrodynamics which we have derived so far  are:</vt:lpstr>
      <vt:lpstr>Ampere’s Law relates the line integral of B around some closed path,  to a current flowing through a surface bounded by the chosen closed path.  </vt:lpstr>
      <vt:lpstr>Take the divergence of the curl of any (well-behaved)  vector function F, what do you get?</vt:lpstr>
      <vt:lpstr>Take the divergence of both sides of Faraday’s law:</vt:lpstr>
      <vt:lpstr>Take the divergence of both sides of Ampere’s law:</vt:lpstr>
      <vt:lpstr>Our four equations, Gauss’s Law for E and B, Faraday’s Law, and Ampere’s Law are entirely consistent with many experiments. Are they consistent with charge conservation?</vt:lpstr>
      <vt:lpstr>Ampere’s Law relates the line integral of B around some closed path,  to a current flowing through a surface bounded by the chosen closed path.  </vt:lpstr>
      <vt:lpstr>Ampere’s Law relates the line integral of B around some closed path,  to a current flowing through a surface bounded by the chosen closed path.  </vt:lpstr>
      <vt:lpstr>Stoke’s Theorem: line v. surface integral</vt:lpstr>
      <vt:lpstr>PowerPoint Presentation</vt:lpstr>
      <vt:lpstr>PowerPoint Presentation</vt:lpstr>
      <vt:lpstr>PowerPoint Presentation</vt:lpstr>
      <vt:lpstr>A constant current flows into a capacitor. Therefore, the capacitor voltage drop:</vt:lpstr>
      <vt:lpstr>A parallel plate capacitor has a constant current delivered to it, leading to a relationship between current and voltage of:</vt:lpstr>
      <vt:lpstr>Our four equations, Gauss’s Law for E and B, Faraday’s Law, and Ampere’s Law are entirely consistent with many experiments.  Are they RIGHT?</vt:lpstr>
      <vt:lpstr>Our four equations, Gauss’s Law for E and B, Faraday’s Law, and Ampere’s Law are entirely consistent with many experiements. Are they INTERNALLY CONSISTENT?</vt:lpstr>
      <vt:lpstr>The complete differential form of Ampere’s law is now argued to be:               .     The integral form of this equation is: </vt:lpstr>
      <vt:lpstr>Consider a large parallel plate capacitor as shown, charging so that Q = Q0+βt on the positively charged plate. Assuming the edges of the capacitor and the wire connections to the plates can be ignored, what is the direction of the magnetic field B halfway between the plates, at a radius r?</vt:lpstr>
      <vt:lpstr>Consider a large parallel plate capacitor as shown, charging so that  Q = Q0+βt on the positively charged plate. Assuming the edges of the capacitor and the wire connections to the plates can be ignored, what kind of amperian loop can be used between the plates to find the magnetic field B halfway between the plates, at a radius r?</vt:lpstr>
      <vt:lpstr>Consider a large parallel plate capacitor as shown, charging so that Q = Q0+βt on the positively charged plate. Assuming the edges of the capacitor and the wire connections to the plates can be ignored,  what is the magnitude of the magnetic field B halfway between the plates, at a radius r?</vt:lpstr>
      <vt:lpstr>The laws governing electrodynamics which we have derived so far  are:</vt:lpstr>
      <vt:lpstr>The cube below (side a) has uniform polarization P0  (which points in the z direction.)  What is the total dipole moment of this cube? </vt:lpstr>
      <vt:lpstr>In the following case, is the bound surface and volume charge zero or nonzero?</vt:lpstr>
      <vt:lpstr>A solid cylinder has uniform magnetization M throughout the volume in the z direction as shown. Where do bound currents show up?</vt:lpstr>
      <vt:lpstr>Choose boundary conditions</vt:lpstr>
      <vt:lpstr>Choose boundary conditions</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3320:  Electricity and Magnetism II</dc:title>
  <dc:creator>Danny Rehn</dc:creator>
  <cp:lastModifiedBy>David Rubin</cp:lastModifiedBy>
  <cp:revision>49</cp:revision>
  <dcterms:created xsi:type="dcterms:W3CDTF">2012-07-08T19:44:33Z</dcterms:created>
  <dcterms:modified xsi:type="dcterms:W3CDTF">2016-12-06T19:45:52Z</dcterms:modified>
</cp:coreProperties>
</file>