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4.bin" ContentType="application/vnd.openxmlformats-officedocument.oleObject"/>
  <Override PartName="/ppt/embeddings/oleObject5.bin" ContentType="application/vnd.openxmlformats-officedocument.oleObject"/>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37" r:id="rId2"/>
    <p:sldId id="338" r:id="rId3"/>
    <p:sldId id="339" r:id="rId4"/>
    <p:sldId id="340" r:id="rId5"/>
    <p:sldId id="341" r:id="rId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1pPr>
    <a:lvl2pPr marL="4572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2pPr>
    <a:lvl3pPr marL="9144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2400" kern="1200">
        <a:solidFill>
          <a:schemeClr val="tx1"/>
        </a:solidFill>
        <a:latin typeface="Arial" charset="0"/>
        <a:ea typeface="ヒラギノ角ゴ Pro W3" charset="0"/>
        <a:cs typeface="ヒラギノ角ゴ Pro W3" charset="0"/>
      </a:defRPr>
    </a:lvl6pPr>
    <a:lvl7pPr marL="2743200" algn="l" defTabSz="457200" rtl="0" eaLnBrk="1" latinLnBrk="0" hangingPunct="1">
      <a:defRPr sz="2400" kern="1200">
        <a:solidFill>
          <a:schemeClr val="tx1"/>
        </a:solidFill>
        <a:latin typeface="Arial" charset="0"/>
        <a:ea typeface="ヒラギノ角ゴ Pro W3" charset="0"/>
        <a:cs typeface="ヒラギノ角ゴ Pro W3" charset="0"/>
      </a:defRPr>
    </a:lvl7pPr>
    <a:lvl8pPr marL="3200400" algn="l" defTabSz="457200" rtl="0" eaLnBrk="1" latinLnBrk="0" hangingPunct="1">
      <a:defRPr sz="2400" kern="1200">
        <a:solidFill>
          <a:schemeClr val="tx1"/>
        </a:solidFill>
        <a:latin typeface="Arial" charset="0"/>
        <a:ea typeface="ヒラギノ角ゴ Pro W3" charset="0"/>
        <a:cs typeface="ヒラギノ角ゴ Pro W3" charset="0"/>
      </a:defRPr>
    </a:lvl8pPr>
    <a:lvl9pPr marL="3657600" algn="l" defTabSz="457200" rtl="0" eaLnBrk="1" latinLnBrk="0" hangingPunct="1">
      <a:defRPr sz="2400" kern="1200">
        <a:solidFill>
          <a:schemeClr val="tx1"/>
        </a:solidFill>
        <a:latin typeface="Arial" charset="0"/>
        <a:ea typeface="ヒラギノ角ゴ Pro W3" charset="0"/>
        <a:cs typeface="ヒラギノ角ゴ Pro W3"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0334" autoAdjust="0"/>
  </p:normalViewPr>
  <p:slideViewPr>
    <p:cSldViewPr snapToGrid="0">
      <p:cViewPr varScale="1">
        <p:scale>
          <a:sx n="72" d="100"/>
          <a:sy n="72" d="100"/>
        </p:scale>
        <p:origin x="-180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 Id="rId3"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 Id="rId2"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pPr>
              <a:defRPr/>
            </a:pPr>
            <a:fld id="{ECA8A3DC-BF8C-884E-A3EF-F638737ACA2B}" type="slidenum">
              <a:rPr lang="en-US"/>
              <a:pPr>
                <a:defRPr/>
              </a:pPr>
              <a:t>‹#›</a:t>
            </a:fld>
            <a:endParaRPr lang="en-US"/>
          </a:p>
        </p:txBody>
      </p:sp>
    </p:spTree>
    <p:extLst>
      <p:ext uri="{BB962C8B-B14F-4D97-AF65-F5344CB8AC3E}">
        <p14:creationId xmlns:p14="http://schemas.microsoft.com/office/powerpoint/2010/main" val="29944000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1pPr>
    <a:lvl2pPr marL="4572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2pPr>
    <a:lvl3pPr marL="9144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r"/>
            <a:fld id="{A0CC5C5F-7927-6C41-8B5E-D4FF10E85827}" type="slidenum">
              <a:rPr lang="en-US" sz="1200"/>
              <a:pPr algn="r"/>
              <a:t>1</a:t>
            </a:fld>
            <a:endParaRPr lang="en-US" sz="1200"/>
          </a:p>
        </p:txBody>
      </p:sp>
      <p:sp>
        <p:nvSpPr>
          <p:cNvPr id="294915" name="Rectangle 2"/>
          <p:cNvSpPr>
            <a:spLocks noGrp="1" noRot="1" noChangeAspect="1" noChangeArrowheads="1" noTextEdit="1"/>
          </p:cNvSpPr>
          <p:nvPr>
            <p:ph type="sldImg"/>
          </p:nvPr>
        </p:nvSpPr>
        <p:spPr>
          <a:solidFill>
            <a:srgbClr val="FFFFFF"/>
          </a:solidFill>
          <a:ln/>
        </p:spPr>
      </p:sp>
      <p:sp>
        <p:nvSpPr>
          <p:cNvPr id="22531"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t>Answer is A. </a:t>
            </a:r>
          </a:p>
          <a:p>
            <a:pPr eaLnBrk="1" hangingPunct="1"/>
            <a:r>
              <a:rPr lang="en-US"/>
              <a:t>CORRECT ANSWER:  </a:t>
            </a:r>
          </a:p>
          <a:p>
            <a:pPr eaLnBrk="1" hangingPunct="1"/>
            <a:r>
              <a:rPr lang="en-US"/>
              <a:t>USED IN:  Spring 2008 (Pollock) and SP ‘13</a:t>
            </a:r>
          </a:p>
          <a:p>
            <a:pPr eaLnBrk="1" hangingPunct="1"/>
            <a:r>
              <a:rPr lang="en-US"/>
              <a:t>LECTURE NUMBER:4  </a:t>
            </a:r>
          </a:p>
          <a:p>
            <a:pPr eaLnBrk="1" hangingPunct="1"/>
            <a:r>
              <a:rPr lang="en-US"/>
              <a:t>STUDENT RESPONSES: </a:t>
            </a:r>
            <a:r>
              <a:rPr lang="en-US" b="1"/>
              <a:t>[[78%]] </a:t>
            </a:r>
            <a:r>
              <a:rPr lang="en-US"/>
              <a:t>13% 9% 0% 0% </a:t>
            </a:r>
          </a:p>
          <a:p>
            <a:pPr eaLnBrk="1" hangingPunct="1"/>
            <a:r>
              <a:rPr lang="en-US"/>
              <a:t>		</a:t>
            </a:r>
            <a:r>
              <a:rPr lang="en-US" b="1"/>
              <a:t>[[80%]] ,</a:t>
            </a:r>
            <a:r>
              <a:rPr lang="en-US"/>
              <a:t>5, 14, 2, 0</a:t>
            </a:r>
          </a:p>
          <a:p>
            <a:pPr eaLnBrk="1" hangingPunct="1"/>
            <a:r>
              <a:rPr lang="en-US"/>
              <a:t>		</a:t>
            </a:r>
          </a:p>
          <a:p>
            <a:pPr eaLnBrk="1" hangingPunct="1"/>
            <a:r>
              <a:rPr lang="en-US" b="1"/>
              <a:t>INSTRUCTOR NOTES: </a:t>
            </a:r>
            <a:r>
              <a:rPr lang="en-US"/>
              <a:t>This is from Dubson</a:t>
            </a:r>
            <a:r>
              <a:rPr lang="ja-JP" altLang="en-US"/>
              <a:t>’</a:t>
            </a:r>
            <a:r>
              <a:rPr lang="en-US" altLang="ja-JP"/>
              <a:t>s pre test, got 3 votes for C and 2 for D! It's really a freshman level question, but seems to be worth revisiting –SJP</a:t>
            </a:r>
          </a:p>
          <a:p>
            <a:pPr eaLnBrk="1" hangingPunct="1"/>
            <a:r>
              <a:rPr lang="en-US" altLang="ja-JP"/>
              <a:t>I had a question about the direction of dA, (they thought it might be arbitrary, so the answer COULD be 2EL^2, for instance) </a:t>
            </a:r>
          </a:p>
          <a:p>
            <a:pPr eaLnBrk="1" hangingPunct="1"/>
            <a:endParaRPr lang="en-US" altLang="ja-JP"/>
          </a:p>
          <a:p>
            <a:pPr eaLnBrk="1" hangingPunct="1"/>
            <a:r>
              <a:rPr lang="en-US"/>
              <a:t>WRITTEN BY:  M. Dubson, adapted by Steve Pollock (CU-Boulder)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solidFill>
            <a:srgbClr val="FFFFFF"/>
          </a:solidFill>
          <a:ln/>
          <a:extLst>
            <a:ext uri="{FAA26D3D-D897-4be2-8F04-BA451C77F1D7}">
              <ma14:placeholderFlag xmlns:ma14="http://schemas.microsoft.com/office/mac/drawingml/2011/main" val="1"/>
            </a:ext>
          </a:extLst>
        </p:spPr>
      </p:sp>
      <p:sp>
        <p:nvSpPr>
          <p:cNvPr id="2457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dirty="0"/>
              <a:t>CORRECT ANSWER:  B. </a:t>
            </a:r>
          </a:p>
          <a:p>
            <a:pPr eaLnBrk="1" hangingPunct="1"/>
            <a:r>
              <a:rPr lang="en-US" dirty="0"/>
              <a:t>USED IN:  Fall 2008 (</a:t>
            </a:r>
            <a:r>
              <a:rPr lang="en-US" dirty="0" err="1"/>
              <a:t>Dubson</a:t>
            </a:r>
            <a:r>
              <a:rPr lang="en-US" dirty="0"/>
              <a:t>), Spring 2008 and 13 (Pollock), Spring 2009 (Kinney), Fall 2009 (</a:t>
            </a:r>
            <a:r>
              <a:rPr lang="en-US" dirty="0" err="1"/>
              <a:t>Schibli</a:t>
            </a:r>
            <a:r>
              <a:rPr lang="en-US" dirty="0"/>
              <a:t>)</a:t>
            </a:r>
          </a:p>
          <a:p>
            <a:pPr eaLnBrk="1" hangingPunct="1"/>
            <a:r>
              <a:rPr lang="en-US" dirty="0"/>
              <a:t>LECTURE NUMBER:  </a:t>
            </a:r>
            <a:r>
              <a:rPr lang="en-US" dirty="0" err="1"/>
              <a:t>Dubson</a:t>
            </a:r>
            <a:r>
              <a:rPr lang="en-US" dirty="0"/>
              <a:t> (Week 2, lecture 4). Pollock (Lecture 4), Kinney (Week 2, Lecture 4), </a:t>
            </a:r>
            <a:r>
              <a:rPr lang="en-US" dirty="0" err="1"/>
              <a:t>Schibli</a:t>
            </a:r>
            <a:r>
              <a:rPr lang="en-US" dirty="0"/>
              <a:t> (Week 2, Lecture 5)</a:t>
            </a:r>
          </a:p>
          <a:p>
            <a:pPr eaLnBrk="1" hangingPunct="1"/>
            <a:r>
              <a:rPr lang="en-US" dirty="0"/>
              <a:t>STUDENT RESPONSES: 2% </a:t>
            </a:r>
            <a:r>
              <a:rPr lang="en-US" b="1" dirty="0"/>
              <a:t>[[90%]]</a:t>
            </a:r>
            <a:r>
              <a:rPr lang="en-US" dirty="0"/>
              <a:t> 4% 4% 0% (FALL 2008)</a:t>
            </a:r>
          </a:p>
          <a:p>
            <a:pPr eaLnBrk="1" hangingPunct="1"/>
            <a:r>
              <a:rPr lang="en-US" dirty="0"/>
              <a:t>	</a:t>
            </a:r>
            <a:r>
              <a:rPr lang="en-US" dirty="0" smtClean="0"/>
              <a:t>	16</a:t>
            </a:r>
            <a:r>
              <a:rPr lang="en-US" dirty="0"/>
              <a:t>% </a:t>
            </a:r>
            <a:r>
              <a:rPr lang="en-US" b="1" dirty="0"/>
              <a:t>[[68%]]</a:t>
            </a:r>
            <a:r>
              <a:rPr lang="en-US" dirty="0"/>
              <a:t> 13% 3% 0% (SPRING 2009)</a:t>
            </a:r>
          </a:p>
          <a:p>
            <a:pPr eaLnBrk="1" hangingPunct="1"/>
            <a:r>
              <a:rPr lang="en-US" dirty="0"/>
              <a:t>		17% </a:t>
            </a:r>
            <a:r>
              <a:rPr lang="en-US" b="1" dirty="0"/>
              <a:t>[[42%]]</a:t>
            </a:r>
            <a:r>
              <a:rPr lang="en-US" dirty="0"/>
              <a:t> 42% 0% 0% (FALL 2009)</a:t>
            </a:r>
          </a:p>
          <a:p>
            <a:pPr eaLnBrk="1" hangingPunct="1"/>
            <a:r>
              <a:rPr lang="en-US" dirty="0"/>
              <a:t>		16,  [[39%]], 46%, 09, 0,  (</a:t>
            </a:r>
            <a:r>
              <a:rPr lang="en-US" dirty="0" err="1"/>
              <a:t>Sp</a:t>
            </a:r>
            <a:r>
              <a:rPr lang="en-US" dirty="0"/>
              <a:t> ‘13) </a:t>
            </a:r>
          </a:p>
          <a:p>
            <a:pPr eaLnBrk="1" hangingPunct="1"/>
            <a:r>
              <a:rPr lang="en-US" b="1" dirty="0"/>
              <a:t>INSTRUCTOR NOTES:  </a:t>
            </a:r>
            <a:r>
              <a:rPr lang="en-US" dirty="0"/>
              <a:t>The question is slightly subtle, I added the next slide (showing field lines) to explain it more clearly. We now have several “tools”, including Gauss’ law (flux through the CLOSED surface is zero) but must couple that with thinking about flux through individual bits. </a:t>
            </a:r>
          </a:p>
          <a:p>
            <a:pPr eaLnBrk="1" hangingPunct="1"/>
            <a:endParaRPr lang="en-US" b="1" dirty="0"/>
          </a:p>
          <a:p>
            <a:pPr eaLnBrk="1" hangingPunct="1"/>
            <a:r>
              <a:rPr lang="en-US" dirty="0"/>
              <a:t>WRITTEN BY: Mike </a:t>
            </a:r>
            <a:r>
              <a:rPr lang="en-US" dirty="0" err="1"/>
              <a:t>Dubson</a:t>
            </a:r>
            <a:r>
              <a:rPr lang="en-US" dirty="0"/>
              <a:t>, adapted by Steve Pollock (CU-Boulder)</a:t>
            </a:r>
          </a:p>
          <a:p>
            <a:pPr eaLnBrk="1" hangingPunct="1"/>
            <a:endParaRPr lang="en-US" dirty="0"/>
          </a:p>
          <a:p>
            <a:pPr eaLnBrk="1" hangingPunct="1"/>
            <a:endParaRPr lang="en-US" dirty="0"/>
          </a:p>
          <a:p>
            <a:pPr eaLnBrk="1" hangingPunct="1"/>
            <a:endParaRPr lang="en-US" dirty="0"/>
          </a:p>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solidFill>
            <a:srgbClr val="FFFFFF"/>
          </a:solidFill>
          <a:ln/>
          <a:extLst>
            <a:ext uri="{FAA26D3D-D897-4be2-8F04-BA451C77F1D7}">
              <ma14:placeholderFlag xmlns:ma14="http://schemas.microsoft.com/office/mac/drawingml/2011/main" val="1"/>
            </a:ext>
          </a:extLst>
        </p:spPr>
      </p:sp>
      <p:sp>
        <p:nvSpPr>
          <p:cNvPr id="2662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t>Helpful slide to explain the previous one. (Note that the red arrows generate negative flux for C, and  positive for A and B, while the black ones are not contributing to the net flux through C. </a:t>
            </a:r>
          </a:p>
          <a:p>
            <a:pPr eaLnBrk="1" hangingPunct="1"/>
            <a:endParaRPr lang="en-US"/>
          </a:p>
          <a:p>
            <a:pPr eaLnBrk="1" hangingPunct="1"/>
            <a:endParaRPr lang="en-US"/>
          </a:p>
          <a:p>
            <a:pPr eaLnBrk="1" hangingPunct="1"/>
            <a:endParaRPr lang="en-US"/>
          </a:p>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28674" name="Rectangle 3"/>
          <p:cNvSpPr>
            <a:spLocks noGrp="1" noChangeArrowheads="1"/>
          </p:cNvSpPr>
          <p:nvPr>
            <p:ph type="body" idx="1"/>
          </p:nvPr>
        </p:nvSpPr>
        <p:spPr>
          <a:solidFill>
            <a:srgbClr val="FFFFFF"/>
          </a:solidFill>
          <a:ln>
            <a:solidFill>
              <a:srgbClr val="000000"/>
            </a:solidFill>
            <a:miter lim="800000"/>
            <a:headEnd/>
            <a:tailEnd/>
          </a:ln>
        </p:spPr>
        <p:txBody>
          <a:bodyPr/>
          <a:lstStyle/>
          <a:p>
            <a:r>
              <a:rPr lang="en-US" dirty="0">
                <a:latin typeface="Calibri" charset="0"/>
                <a:ea typeface="ＭＳ Ｐゴシック" charset="0"/>
                <a:cs typeface="ＭＳ Ｐゴシック" charset="0"/>
              </a:rPr>
              <a:t>CORRECT ANSWER: B </a:t>
            </a:r>
          </a:p>
          <a:p>
            <a:r>
              <a:rPr lang="en-US" dirty="0">
                <a:latin typeface="Calibri" charset="0"/>
                <a:ea typeface="ＭＳ Ｐゴシック" charset="0"/>
                <a:cs typeface="ＭＳ Ｐゴシック" charset="0"/>
              </a:rPr>
              <a:t>USED IN:  Spring 2008 (Pollock)</a:t>
            </a:r>
          </a:p>
          <a:p>
            <a:r>
              <a:rPr lang="en-US" dirty="0">
                <a:latin typeface="Calibri" charset="0"/>
                <a:ea typeface="ＭＳ Ｐゴシック" charset="0"/>
                <a:cs typeface="ＭＳ Ｐゴシック" charset="0"/>
              </a:rPr>
              <a:t>LECTURE NUMBER: 5 in SP ‘08, 4 in </a:t>
            </a:r>
            <a:r>
              <a:rPr lang="en-US" dirty="0" err="1">
                <a:latin typeface="Calibri" charset="0"/>
                <a:ea typeface="ＭＳ Ｐゴシック" charset="0"/>
                <a:cs typeface="ＭＳ Ｐゴシック" charset="0"/>
              </a:rPr>
              <a:t>Sp</a:t>
            </a:r>
            <a:r>
              <a:rPr lang="en-US" dirty="0">
                <a:latin typeface="Calibri" charset="0"/>
                <a:ea typeface="ＭＳ Ｐゴシック" charset="0"/>
                <a:cs typeface="ＭＳ Ｐゴシック" charset="0"/>
              </a:rPr>
              <a:t> ‘13</a:t>
            </a:r>
          </a:p>
          <a:p>
            <a:r>
              <a:rPr lang="en-US" dirty="0">
                <a:latin typeface="Calibri" charset="0"/>
                <a:ea typeface="ＭＳ Ｐゴシック" charset="0"/>
                <a:cs typeface="ＭＳ Ｐゴシック" charset="0"/>
              </a:rPr>
              <a:t>STUDENT RESPONSES: </a:t>
            </a:r>
            <a:r>
              <a:rPr lang="en-US" b="1" dirty="0">
                <a:latin typeface="Calibri" charset="0"/>
                <a:ea typeface="ＭＳ Ｐゴシック" charset="0"/>
                <a:cs typeface="ＭＳ Ｐゴシック" charset="0"/>
              </a:rPr>
              <a:t> </a:t>
            </a:r>
            <a:r>
              <a:rPr lang="en-US" dirty="0">
                <a:latin typeface="Calibri" charset="0"/>
                <a:ea typeface="ＭＳ Ｐゴシック" charset="0"/>
                <a:cs typeface="ＭＳ Ｐゴシック" charset="0"/>
              </a:rPr>
              <a:t>4%</a:t>
            </a:r>
            <a:r>
              <a:rPr lang="en-US" b="1" dirty="0">
                <a:latin typeface="Calibri" charset="0"/>
                <a:ea typeface="ＭＳ Ｐゴシック" charset="0"/>
                <a:cs typeface="ＭＳ Ｐゴシック" charset="0"/>
              </a:rPr>
              <a:t> [[83%]] </a:t>
            </a:r>
            <a:r>
              <a:rPr lang="en-US" dirty="0">
                <a:latin typeface="Calibri" charset="0"/>
                <a:ea typeface="ＭＳ Ｐゴシック" charset="0"/>
                <a:cs typeface="ＭＳ Ｐゴシック" charset="0"/>
              </a:rPr>
              <a:t>9% 4% 0% </a:t>
            </a:r>
          </a:p>
          <a:p>
            <a:r>
              <a:rPr lang="en-US" dirty="0">
                <a:latin typeface="Calibri" charset="0"/>
                <a:ea typeface="ＭＳ Ｐゴシック" charset="0"/>
                <a:cs typeface="ＭＳ Ｐゴシック" charset="0"/>
              </a:rPr>
              <a:t>		16%, [</a:t>
            </a:r>
            <a:r>
              <a:rPr lang="en-US" b="1" dirty="0">
                <a:latin typeface="Calibri" charset="0"/>
                <a:ea typeface="ＭＳ Ｐゴシック" charset="0"/>
                <a:cs typeface="ＭＳ Ｐゴシック" charset="0"/>
              </a:rPr>
              <a:t>74%]], </a:t>
            </a:r>
            <a:r>
              <a:rPr lang="en-US" dirty="0">
                <a:latin typeface="Calibri" charset="0"/>
                <a:ea typeface="ＭＳ Ｐゴシック" charset="0"/>
                <a:cs typeface="ＭＳ Ｐゴシック" charset="0"/>
              </a:rPr>
              <a:t>4, 7, 0 </a:t>
            </a:r>
            <a:r>
              <a:rPr lang="en-US" dirty="0" smtClean="0">
                <a:latin typeface="Calibri" charset="0"/>
                <a:ea typeface="ＭＳ Ｐゴシック" charset="0"/>
                <a:cs typeface="ＭＳ Ｐゴシック" charset="0"/>
              </a:rPr>
              <a:t> (</a:t>
            </a:r>
            <a:r>
              <a:rPr lang="en-US" dirty="0" err="1" smtClean="0">
                <a:latin typeface="Calibri" charset="0"/>
                <a:ea typeface="ＭＳ Ｐゴシック" charset="0"/>
                <a:cs typeface="ＭＳ Ｐゴシック" charset="0"/>
              </a:rPr>
              <a:t>Sp</a:t>
            </a:r>
            <a:r>
              <a:rPr lang="en-US" dirty="0" smtClean="0">
                <a:latin typeface="Calibri" charset="0"/>
                <a:ea typeface="ＭＳ Ｐゴシック" charset="0"/>
                <a:cs typeface="ＭＳ Ｐゴシック" charset="0"/>
              </a:rPr>
              <a:t> ‘13) </a:t>
            </a:r>
            <a:endParaRPr lang="en-US" dirty="0">
              <a:latin typeface="Calibri" charset="0"/>
              <a:ea typeface="ＭＳ Ｐゴシック" charset="0"/>
              <a:cs typeface="ＭＳ Ｐゴシック" charset="0"/>
            </a:endParaRPr>
          </a:p>
          <a:p>
            <a:r>
              <a:rPr lang="en-US" dirty="0">
                <a:latin typeface="Calibri" charset="0"/>
                <a:ea typeface="ＭＳ Ｐゴシック" charset="0"/>
                <a:cs typeface="ＭＳ Ｐゴシック" charset="0"/>
              </a:rPr>
              <a:t>		</a:t>
            </a:r>
          </a:p>
          <a:p>
            <a:r>
              <a:rPr lang="en-US" b="1" dirty="0">
                <a:latin typeface="Calibri" charset="0"/>
                <a:ea typeface="ＭＳ Ｐゴシック" charset="0"/>
                <a:cs typeface="ＭＳ Ｐゴシック" charset="0"/>
              </a:rPr>
              <a:t>INSTRUCTOR NOTES: </a:t>
            </a:r>
            <a:r>
              <a:rPr lang="en-US" dirty="0">
                <a:latin typeface="Calibri" charset="0"/>
                <a:ea typeface="ＭＳ Ｐゴシック" charset="0"/>
                <a:cs typeface="ＭＳ Ｐゴシック" charset="0"/>
              </a:rPr>
              <a:t>83% correct, some interesting discussion about why/how. (One student loved my using the math, d/dx(</a:t>
            </a:r>
            <a:r>
              <a:rPr lang="en-US" dirty="0" err="1">
                <a:latin typeface="Calibri" charset="0"/>
                <a:ea typeface="ＭＳ Ｐゴシック" charset="0"/>
                <a:cs typeface="ＭＳ Ｐゴシック" charset="0"/>
              </a:rPr>
              <a:t>Fx</a:t>
            </a:r>
            <a:r>
              <a:rPr lang="en-US" dirty="0">
                <a:latin typeface="Calibri" charset="0"/>
                <a:ea typeface="ＭＳ Ｐゴシック" charset="0"/>
                <a:cs typeface="ＭＳ Ｐゴシック" charset="0"/>
              </a:rPr>
              <a:t>)+d/</a:t>
            </a:r>
            <a:r>
              <a:rPr lang="en-US" dirty="0" err="1">
                <a:latin typeface="Calibri" charset="0"/>
                <a:ea typeface="ＭＳ Ｐゴシック" charset="0"/>
                <a:cs typeface="ＭＳ Ｐゴシック" charset="0"/>
              </a:rPr>
              <a:t>dy</a:t>
            </a:r>
            <a:r>
              <a:rPr lang="en-US" dirty="0">
                <a:latin typeface="Calibri" charset="0"/>
                <a:ea typeface="ＭＳ Ｐゴシック" charset="0"/>
                <a:cs typeface="ＭＳ Ｐゴシック" charset="0"/>
              </a:rPr>
              <a:t>(</a:t>
            </a:r>
            <a:r>
              <a:rPr lang="en-US" dirty="0" err="1">
                <a:latin typeface="Calibri" charset="0"/>
                <a:ea typeface="ＭＳ Ｐゴシック" charset="0"/>
                <a:cs typeface="ＭＳ Ｐゴシック" charset="0"/>
              </a:rPr>
              <a:t>Fy</a:t>
            </a:r>
            <a:r>
              <a:rPr lang="en-US" dirty="0">
                <a:latin typeface="Calibri" charset="0"/>
                <a:ea typeface="ＭＳ Ｐゴシック" charset="0"/>
                <a:cs typeface="ＭＳ Ｐゴシック" charset="0"/>
              </a:rPr>
              <a:t>) </a:t>
            </a:r>
            <a:r>
              <a:rPr lang="en-US" dirty="0" err="1">
                <a:latin typeface="Calibri" charset="0"/>
                <a:ea typeface="ＭＳ Ｐゴシック" charset="0"/>
                <a:cs typeface="ＭＳ Ｐゴシック" charset="0"/>
              </a:rPr>
              <a:t>etc</a:t>
            </a:r>
            <a:r>
              <a:rPr lang="en-US" dirty="0">
                <a:latin typeface="Calibri" charset="0"/>
                <a:ea typeface="ＭＳ Ｐゴシック" charset="0"/>
                <a:cs typeface="ＭＳ Ｐゴシック" charset="0"/>
              </a:rPr>
              <a:t> to </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see</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 it).  My answer is B, I has no divergence (no </a:t>
            </a:r>
            <a:r>
              <a:rPr lang="en-US" altLang="ja-JP" dirty="0" err="1">
                <a:latin typeface="Calibri" charset="0"/>
                <a:ea typeface="ＭＳ Ｐゴシック" charset="0"/>
                <a:cs typeface="ＭＳ Ｐゴシック" charset="0"/>
              </a:rPr>
              <a:t>dEx</a:t>
            </a:r>
            <a:r>
              <a:rPr lang="en-US" altLang="ja-JP" dirty="0">
                <a:latin typeface="Calibri" charset="0"/>
                <a:ea typeface="ＭＳ Ｐゴシック" charset="0"/>
                <a:cs typeface="ＭＳ Ｐゴシック" charset="0"/>
              </a:rPr>
              <a:t>/dx) (But again, I</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m making an assumption about uniformity in z. For example, II is a good graph of the e-field if you have a long line charge </a:t>
            </a:r>
            <a:r>
              <a:rPr lang="en-US" altLang="ja-JP" dirty="0" err="1">
                <a:latin typeface="Calibri" charset="0"/>
                <a:ea typeface="ＭＳ Ｐゴシック" charset="0"/>
                <a:cs typeface="ＭＳ Ｐゴシック" charset="0"/>
              </a:rPr>
              <a:t>offscreen</a:t>
            </a:r>
            <a:r>
              <a:rPr lang="en-US" altLang="ja-JP" dirty="0">
                <a:latin typeface="Calibri" charset="0"/>
                <a:ea typeface="ＭＳ Ｐゴシック" charset="0"/>
                <a:cs typeface="ＭＳ Ｐゴシック" charset="0"/>
              </a:rPr>
              <a:t> to the left, and then *in the region shown,* there is no divergence!!). You could make this explicit, but I valued leaving that ambiguity in and letting it be part of the discussion – SJP</a:t>
            </a:r>
          </a:p>
          <a:p>
            <a:endParaRPr lang="en-US" dirty="0">
              <a:latin typeface="Calibri" charset="0"/>
              <a:ea typeface="ＭＳ Ｐゴシック" charset="0"/>
              <a:cs typeface="ＭＳ Ｐゴシック" charset="0"/>
            </a:endParaRPr>
          </a:p>
          <a:p>
            <a:r>
              <a:rPr lang="en-US" dirty="0">
                <a:latin typeface="Calibri" charset="0"/>
                <a:ea typeface="ＭＳ Ｐゴシック" charset="0"/>
                <a:cs typeface="ＭＳ Ｐゴシック" charset="0"/>
              </a:rPr>
              <a:t>In </a:t>
            </a:r>
            <a:r>
              <a:rPr lang="en-US" dirty="0" err="1">
                <a:latin typeface="Calibri" charset="0"/>
                <a:ea typeface="ＭＳ Ｐゴシック" charset="0"/>
                <a:cs typeface="ＭＳ Ｐゴシック" charset="0"/>
              </a:rPr>
              <a:t>Sp</a:t>
            </a:r>
            <a:r>
              <a:rPr lang="en-US" dirty="0">
                <a:latin typeface="Calibri" charset="0"/>
                <a:ea typeface="ＭＳ Ｐゴシック" charset="0"/>
                <a:cs typeface="ＭＳ Ｐゴシック" charset="0"/>
              </a:rPr>
              <a:t> ‘13 we talked more about the basic definition of div as “outward flux from a small local volume” per unit volume. With this in mind, Fig I has equal flux in and out for small boxes located anywhere in the picture, but Fig 2 has “more exiting than entering”, thus posit flux. I then asked what if the arrows all flipped sign – would that change the sign of div(E), or not? (Answer is no, still more lines exiting than entering!) </a:t>
            </a:r>
          </a:p>
          <a:p>
            <a:endParaRPr lang="en-US" dirty="0">
              <a:latin typeface="Calibri" charset="0"/>
              <a:ea typeface="ＭＳ Ｐゴシック" charset="0"/>
              <a:cs typeface="ＭＳ Ｐゴシック" charset="0"/>
            </a:endParaRPr>
          </a:p>
          <a:p>
            <a:r>
              <a:rPr lang="en-US" dirty="0">
                <a:latin typeface="Calibri" charset="0"/>
                <a:ea typeface="ＭＳ Ｐゴシック" charset="0"/>
                <a:cs typeface="ＭＳ Ｐゴシック" charset="0"/>
              </a:rPr>
              <a:t>Written by:??  (We got it from somewhere!) </a:t>
            </a:r>
          </a:p>
          <a:p>
            <a:endParaRPr lang="en-US" dirty="0">
              <a:latin typeface="Calibri" charset="0"/>
              <a:ea typeface="ＭＳ Ｐゴシック" charset="0"/>
              <a:cs typeface="ＭＳ Ｐゴシック" charset="0"/>
            </a:endParaRPr>
          </a:p>
          <a:p>
            <a:endParaRPr lang="en-US" dirty="0">
              <a:latin typeface="Calibri"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p:cNvSpPr>
          <p:nvPr>
            <p:ph type="sldImg"/>
          </p:nvPr>
        </p:nvSpPr>
        <p:spPr>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22"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Calibri" charset="0"/>
                <a:ea typeface="ＭＳ Ｐゴシック" charset="0"/>
                <a:cs typeface="ＭＳ Ｐゴシック" charset="0"/>
              </a:rPr>
              <a:t>CORRECT ANSWER:  A</a:t>
            </a:r>
          </a:p>
          <a:p>
            <a:r>
              <a:rPr lang="en-US" dirty="0">
                <a:latin typeface="Calibri" charset="0"/>
                <a:ea typeface="ＭＳ Ｐゴシック" charset="0"/>
                <a:cs typeface="ＭＳ Ｐゴシック" charset="0"/>
              </a:rPr>
              <a:t>USED IN:  Spring 2008 (Pollock)</a:t>
            </a:r>
          </a:p>
          <a:p>
            <a:r>
              <a:rPr lang="en-US" dirty="0">
                <a:latin typeface="Calibri" charset="0"/>
                <a:ea typeface="ＭＳ Ｐゴシック" charset="0"/>
                <a:cs typeface="ＭＳ Ｐゴシック" charset="0"/>
              </a:rPr>
              <a:t>LECTURE NUMBER: 5 in SP ‘08, 4 in </a:t>
            </a:r>
            <a:r>
              <a:rPr lang="en-US" dirty="0" err="1">
                <a:latin typeface="Calibri" charset="0"/>
                <a:ea typeface="ＭＳ Ｐゴシック" charset="0"/>
                <a:cs typeface="ＭＳ Ｐゴシック" charset="0"/>
              </a:rPr>
              <a:t>Sp</a:t>
            </a:r>
            <a:r>
              <a:rPr lang="en-US" dirty="0">
                <a:latin typeface="Calibri" charset="0"/>
                <a:ea typeface="ＭＳ Ｐゴシック" charset="0"/>
                <a:cs typeface="ＭＳ Ｐゴシック" charset="0"/>
              </a:rPr>
              <a:t> ‘13</a:t>
            </a:r>
          </a:p>
          <a:p>
            <a:r>
              <a:rPr lang="en-US" dirty="0">
                <a:latin typeface="Calibri" charset="0"/>
                <a:ea typeface="ＭＳ Ｐゴシック" charset="0"/>
                <a:cs typeface="ＭＳ Ｐゴシック" charset="0"/>
              </a:rPr>
              <a:t>STUDENT RESPONSES</a:t>
            </a:r>
            <a:r>
              <a:rPr lang="en-US" b="1" dirty="0">
                <a:latin typeface="Calibri" charset="0"/>
                <a:ea typeface="ＭＳ Ｐゴシック" charset="0"/>
                <a:cs typeface="ＭＳ Ｐゴシック" charset="0"/>
              </a:rPr>
              <a:t>:[[95%]] </a:t>
            </a:r>
            <a:r>
              <a:rPr lang="en-US" dirty="0">
                <a:latin typeface="Calibri" charset="0"/>
                <a:ea typeface="ＭＳ Ｐゴシック" charset="0"/>
                <a:cs typeface="ＭＳ Ｐゴシック" charset="0"/>
              </a:rPr>
              <a:t>5% 0% 0% 0% </a:t>
            </a:r>
          </a:p>
          <a:p>
            <a:r>
              <a:rPr lang="en-US" dirty="0">
                <a:latin typeface="Calibri" charset="0"/>
                <a:ea typeface="ＭＳ Ｐゴシック" charset="0"/>
                <a:cs typeface="ＭＳ Ｐゴシック" charset="0"/>
              </a:rPr>
              <a:t>		</a:t>
            </a:r>
            <a:r>
              <a:rPr lang="en-US" b="1" dirty="0">
                <a:latin typeface="Calibri" charset="0"/>
                <a:ea typeface="ＭＳ Ｐゴシック" charset="0"/>
                <a:cs typeface="ＭＳ Ｐゴシック" charset="0"/>
              </a:rPr>
              <a:t>[[60%]], </a:t>
            </a:r>
            <a:r>
              <a:rPr lang="en-US" dirty="0">
                <a:latin typeface="Calibri" charset="0"/>
                <a:ea typeface="ＭＳ Ｐゴシック" charset="0"/>
                <a:cs typeface="ＭＳ Ｐゴシック" charset="0"/>
              </a:rPr>
              <a:t>38, 2, 0, 0 in </a:t>
            </a:r>
            <a:r>
              <a:rPr lang="en-US" dirty="0" err="1">
                <a:latin typeface="Calibri" charset="0"/>
                <a:ea typeface="ＭＳ Ｐゴシック" charset="0"/>
                <a:cs typeface="ＭＳ Ｐゴシック" charset="0"/>
              </a:rPr>
              <a:t>Sp</a:t>
            </a:r>
            <a:r>
              <a:rPr lang="en-US" dirty="0">
                <a:latin typeface="Calibri" charset="0"/>
                <a:ea typeface="ＭＳ Ｐゴシック" charset="0"/>
                <a:cs typeface="ＭＳ Ｐゴシック" charset="0"/>
              </a:rPr>
              <a:t> ‘13</a:t>
            </a:r>
          </a:p>
          <a:p>
            <a:endParaRPr lang="en-US" dirty="0">
              <a:latin typeface="Calibri" charset="0"/>
              <a:ea typeface="ＭＳ Ｐゴシック" charset="0"/>
              <a:cs typeface="ＭＳ Ｐゴシック" charset="0"/>
            </a:endParaRPr>
          </a:p>
          <a:p>
            <a:r>
              <a:rPr lang="en-US" b="1" dirty="0">
                <a:latin typeface="Calibri" charset="0"/>
                <a:ea typeface="ＭＳ Ｐゴシック" charset="0"/>
                <a:cs typeface="ＭＳ Ｐゴシック" charset="0"/>
              </a:rPr>
              <a:t>INSTRUCTOR NOTES:</a:t>
            </a:r>
            <a:r>
              <a:rPr lang="en-US" dirty="0">
                <a:latin typeface="Calibri" charset="0"/>
                <a:ea typeface="ＭＳ Ｐゴシック" charset="0"/>
                <a:cs typeface="ＭＳ Ｐゴシック" charset="0"/>
              </a:rPr>
              <a:t>95% correct, (only 60 the next time)  but very good source of conversation. In ‘08 I made them DO it (using spherical coordinates, find the divergence of the Coulomb field from the front flyleaf). We also discussed </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lines in = lines out</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 argument. I also went through the argument that </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Ex/dx is negative, but </a:t>
            </a:r>
            <a:r>
              <a:rPr lang="en-US" altLang="ja-JP" dirty="0" err="1">
                <a:latin typeface="Calibri" charset="0"/>
                <a:ea typeface="ＭＳ Ｐゴシック" charset="0"/>
                <a:cs typeface="ＭＳ Ｐゴシック" charset="0"/>
              </a:rPr>
              <a:t>dEy</a:t>
            </a:r>
            <a:r>
              <a:rPr lang="en-US" altLang="ja-JP" dirty="0">
                <a:latin typeface="Calibri" charset="0"/>
                <a:ea typeface="ＭＳ Ｐゴシック" charset="0"/>
                <a:cs typeface="ＭＳ Ｐゴシック" charset="0"/>
              </a:rPr>
              <a:t>/</a:t>
            </a:r>
            <a:r>
              <a:rPr lang="en-US" altLang="ja-JP" dirty="0" err="1">
                <a:latin typeface="Calibri" charset="0"/>
                <a:ea typeface="ＭＳ Ｐゴシック" charset="0"/>
                <a:cs typeface="ＭＳ Ｐゴシック" charset="0"/>
              </a:rPr>
              <a:t>dy</a:t>
            </a:r>
            <a:r>
              <a:rPr lang="en-US" altLang="ja-JP" dirty="0">
                <a:latin typeface="Calibri" charset="0"/>
                <a:ea typeface="ＭＳ Ｐゴシック" charset="0"/>
                <a:cs typeface="ＭＳ Ｐゴシック" charset="0"/>
              </a:rPr>
              <a:t> is positive</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 and those can cancel if the radial dependence is </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just so</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 This leads in to the delta function…</a:t>
            </a:r>
          </a:p>
          <a:p>
            <a:r>
              <a:rPr lang="en-US" dirty="0">
                <a:latin typeface="Calibri" charset="0"/>
                <a:ea typeface="ＭＳ Ｐゴシック" charset="0"/>
                <a:cs typeface="ＭＳ Ｐゴシック" charset="0"/>
              </a:rPr>
              <a:t>Answer is A, (although again, there</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s implicit 3-D assumptions being made here, I was viewing this as </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E field lines from a point charge</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 . Fact is that the </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box</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 is 3D and you </a:t>
            </a:r>
            <a:r>
              <a:rPr lang="en-US" altLang="ja-JP" dirty="0" err="1">
                <a:latin typeface="Calibri" charset="0"/>
                <a:ea typeface="ＭＳ Ｐゴシック" charset="0"/>
                <a:cs typeface="ＭＳ Ｐゴシック" charset="0"/>
              </a:rPr>
              <a:t>aren</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t SEEING information about the field in the 3rd dimension, you</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re just assuming... But I think this was not important for the discussions at hand here) -SJP</a:t>
            </a:r>
          </a:p>
          <a:p>
            <a:r>
              <a:rPr lang="en-US" dirty="0">
                <a:latin typeface="Calibri" charset="0"/>
                <a:ea typeface="ＭＳ Ｐゴシック" charset="0"/>
                <a:cs typeface="ＭＳ Ｐゴシック" charset="0"/>
              </a:rPr>
              <a:t>WRITTEN BY:  Steven Pollock (CU-Boulder)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8224CC-30C0-224A-99CE-0393905FC054}" type="slidenum">
              <a:rPr lang="en-US"/>
              <a:pPr>
                <a:defRPr/>
              </a:pPr>
              <a:t>‹#›</a:t>
            </a:fld>
            <a:endParaRPr lang="en-US"/>
          </a:p>
        </p:txBody>
      </p:sp>
    </p:spTree>
    <p:extLst>
      <p:ext uri="{BB962C8B-B14F-4D97-AF65-F5344CB8AC3E}">
        <p14:creationId xmlns:p14="http://schemas.microsoft.com/office/powerpoint/2010/main" val="4112105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29EF45-6A20-D849-A51C-A885F0DF84BC}" type="slidenum">
              <a:rPr lang="en-US"/>
              <a:pPr>
                <a:defRPr/>
              </a:pPr>
              <a:t>‹#›</a:t>
            </a:fld>
            <a:endParaRPr lang="en-US"/>
          </a:p>
        </p:txBody>
      </p:sp>
    </p:spTree>
    <p:extLst>
      <p:ext uri="{BB962C8B-B14F-4D97-AF65-F5344CB8AC3E}">
        <p14:creationId xmlns:p14="http://schemas.microsoft.com/office/powerpoint/2010/main" val="225385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2811B7-49B4-8D4A-BB1A-EB8703B8A2CF}" type="slidenum">
              <a:rPr lang="en-US"/>
              <a:pPr>
                <a:defRPr/>
              </a:pPr>
              <a:t>‹#›</a:t>
            </a:fld>
            <a:endParaRPr lang="en-US"/>
          </a:p>
        </p:txBody>
      </p:sp>
    </p:spTree>
    <p:extLst>
      <p:ext uri="{BB962C8B-B14F-4D97-AF65-F5344CB8AC3E}">
        <p14:creationId xmlns:p14="http://schemas.microsoft.com/office/powerpoint/2010/main" val="3345603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AFFF04-2ED8-284A-BCCA-31E9FB3A524E}" type="slidenum">
              <a:rPr lang="en-US"/>
              <a:pPr>
                <a:defRPr/>
              </a:pPr>
              <a:t>‹#›</a:t>
            </a:fld>
            <a:endParaRPr lang="en-US"/>
          </a:p>
        </p:txBody>
      </p:sp>
    </p:spTree>
    <p:extLst>
      <p:ext uri="{BB962C8B-B14F-4D97-AF65-F5344CB8AC3E}">
        <p14:creationId xmlns:p14="http://schemas.microsoft.com/office/powerpoint/2010/main" val="3454710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90C302-F678-AB40-8523-79D634C069F0}" type="slidenum">
              <a:rPr lang="en-US"/>
              <a:pPr>
                <a:defRPr/>
              </a:pPr>
              <a:t>‹#›</a:t>
            </a:fld>
            <a:endParaRPr lang="en-US"/>
          </a:p>
        </p:txBody>
      </p:sp>
    </p:spTree>
    <p:extLst>
      <p:ext uri="{BB962C8B-B14F-4D97-AF65-F5344CB8AC3E}">
        <p14:creationId xmlns:p14="http://schemas.microsoft.com/office/powerpoint/2010/main" val="2054433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3FFD47D-39A9-E848-901A-223092275A6A}" type="slidenum">
              <a:rPr lang="en-US"/>
              <a:pPr>
                <a:defRPr/>
              </a:pPr>
              <a:t>‹#›</a:t>
            </a:fld>
            <a:endParaRPr lang="en-US"/>
          </a:p>
        </p:txBody>
      </p:sp>
    </p:spTree>
    <p:extLst>
      <p:ext uri="{BB962C8B-B14F-4D97-AF65-F5344CB8AC3E}">
        <p14:creationId xmlns:p14="http://schemas.microsoft.com/office/powerpoint/2010/main" val="838345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FF6BABD-5D83-A24C-A997-DEFFC3C766DB}" type="slidenum">
              <a:rPr lang="en-US"/>
              <a:pPr>
                <a:defRPr/>
              </a:pPr>
              <a:t>‹#›</a:t>
            </a:fld>
            <a:endParaRPr lang="en-US"/>
          </a:p>
        </p:txBody>
      </p:sp>
    </p:spTree>
    <p:extLst>
      <p:ext uri="{BB962C8B-B14F-4D97-AF65-F5344CB8AC3E}">
        <p14:creationId xmlns:p14="http://schemas.microsoft.com/office/powerpoint/2010/main" val="2146432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274A84A-A2A7-7C4F-93EE-DEA38709A00B}" type="slidenum">
              <a:rPr lang="en-US"/>
              <a:pPr>
                <a:defRPr/>
              </a:pPr>
              <a:t>‹#›</a:t>
            </a:fld>
            <a:endParaRPr lang="en-US"/>
          </a:p>
        </p:txBody>
      </p:sp>
    </p:spTree>
    <p:extLst>
      <p:ext uri="{BB962C8B-B14F-4D97-AF65-F5344CB8AC3E}">
        <p14:creationId xmlns:p14="http://schemas.microsoft.com/office/powerpoint/2010/main" val="2491935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80433B6-D776-A349-A9C4-99F181B5B972}" type="slidenum">
              <a:rPr lang="en-US"/>
              <a:pPr>
                <a:defRPr/>
              </a:pPr>
              <a:t>‹#›</a:t>
            </a:fld>
            <a:endParaRPr lang="en-US"/>
          </a:p>
        </p:txBody>
      </p:sp>
    </p:spTree>
    <p:extLst>
      <p:ext uri="{BB962C8B-B14F-4D97-AF65-F5344CB8AC3E}">
        <p14:creationId xmlns:p14="http://schemas.microsoft.com/office/powerpoint/2010/main" val="2530843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59CF08-4444-0649-8812-47BAB1E8A87F}" type="slidenum">
              <a:rPr lang="en-US"/>
              <a:pPr>
                <a:defRPr/>
              </a:pPr>
              <a:t>‹#›</a:t>
            </a:fld>
            <a:endParaRPr lang="en-US"/>
          </a:p>
        </p:txBody>
      </p:sp>
    </p:spTree>
    <p:extLst>
      <p:ext uri="{BB962C8B-B14F-4D97-AF65-F5344CB8AC3E}">
        <p14:creationId xmlns:p14="http://schemas.microsoft.com/office/powerpoint/2010/main" val="3589708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C8EED5-5636-EC47-8B87-CCFEF4F7D032}" type="slidenum">
              <a:rPr lang="en-US"/>
              <a:pPr>
                <a:defRPr/>
              </a:pPr>
              <a:t>‹#›</a:t>
            </a:fld>
            <a:endParaRPr lang="en-US"/>
          </a:p>
        </p:txBody>
      </p:sp>
    </p:spTree>
    <p:extLst>
      <p:ext uri="{BB962C8B-B14F-4D97-AF65-F5344CB8AC3E}">
        <p14:creationId xmlns:p14="http://schemas.microsoft.com/office/powerpoint/2010/main" val="5857091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a:defRPr/>
            </a:pPr>
            <a:fld id="{C57D71A3-AEEE-6B43-93EA-0D11CE1BC79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ヒラギノ角ゴ Pro W3" charset="0"/>
          <a:cs typeface="ヒラギノ角ゴ Pro W3" charset="0"/>
        </a:defRPr>
      </a:lvl2pPr>
      <a:lvl3pPr algn="ctr" rtl="0" eaLnBrk="0" fontAlgn="base" hangingPunct="0">
        <a:spcBef>
          <a:spcPct val="0"/>
        </a:spcBef>
        <a:spcAft>
          <a:spcPct val="0"/>
        </a:spcAft>
        <a:defRPr sz="2400">
          <a:solidFill>
            <a:schemeClr val="tx2"/>
          </a:solidFill>
          <a:latin typeface="Arial" charset="0"/>
          <a:ea typeface="ヒラギノ角ゴ Pro W3" charset="0"/>
          <a:cs typeface="ヒラギノ角ゴ Pro W3" charset="0"/>
        </a:defRPr>
      </a:lvl3pPr>
      <a:lvl4pPr algn="ctr" rtl="0" eaLnBrk="0" fontAlgn="base" hangingPunct="0">
        <a:spcBef>
          <a:spcPct val="0"/>
        </a:spcBef>
        <a:spcAft>
          <a:spcPct val="0"/>
        </a:spcAft>
        <a:defRPr sz="2400">
          <a:solidFill>
            <a:schemeClr val="tx2"/>
          </a:solidFill>
          <a:latin typeface="Arial" charset="0"/>
          <a:ea typeface="ヒラギノ角ゴ Pro W3" charset="0"/>
          <a:cs typeface="ヒラギノ角ゴ Pro W3" charset="0"/>
        </a:defRPr>
      </a:lvl4pPr>
      <a:lvl5pPr algn="ctr" rtl="0" eaLnBrk="0" fontAlgn="base" hangingPunct="0">
        <a:spcBef>
          <a:spcPct val="0"/>
        </a:spcBef>
        <a:spcAft>
          <a:spcPct val="0"/>
        </a:spcAft>
        <a:defRPr sz="2400">
          <a:solidFill>
            <a:schemeClr val="tx2"/>
          </a:solidFill>
          <a:latin typeface="Arial" charset="0"/>
          <a:ea typeface="ヒラギノ角ゴ Pro W3" charset="0"/>
          <a:cs typeface="ヒラギノ角ゴ Pro W3" charset="0"/>
        </a:defRPr>
      </a:lvl5pPr>
      <a:lvl6pPr marL="457200" algn="ctr" rtl="0" fontAlgn="base">
        <a:spcBef>
          <a:spcPct val="0"/>
        </a:spcBef>
        <a:spcAft>
          <a:spcPct val="0"/>
        </a:spcAft>
        <a:defRPr sz="2400">
          <a:solidFill>
            <a:schemeClr val="tx2"/>
          </a:solidFill>
          <a:latin typeface="Arial" charset="0"/>
          <a:ea typeface="ヒラギノ角ゴ Pro W3" charset="0"/>
          <a:cs typeface="ヒラギノ角ゴ Pro W3" charset="0"/>
        </a:defRPr>
      </a:lvl6pPr>
      <a:lvl7pPr marL="914400" algn="ctr" rtl="0" fontAlgn="base">
        <a:spcBef>
          <a:spcPct val="0"/>
        </a:spcBef>
        <a:spcAft>
          <a:spcPct val="0"/>
        </a:spcAft>
        <a:defRPr sz="2400">
          <a:solidFill>
            <a:schemeClr val="tx2"/>
          </a:solidFill>
          <a:latin typeface="Arial" charset="0"/>
          <a:ea typeface="ヒラギノ角ゴ Pro W3" charset="0"/>
          <a:cs typeface="ヒラギノ角ゴ Pro W3" charset="0"/>
        </a:defRPr>
      </a:lvl7pPr>
      <a:lvl8pPr marL="1371600" algn="ctr" rtl="0" fontAlgn="base">
        <a:spcBef>
          <a:spcPct val="0"/>
        </a:spcBef>
        <a:spcAft>
          <a:spcPct val="0"/>
        </a:spcAft>
        <a:defRPr sz="2400">
          <a:solidFill>
            <a:schemeClr val="tx2"/>
          </a:solidFill>
          <a:latin typeface="Arial" charset="0"/>
          <a:ea typeface="ヒラギノ角ゴ Pro W3" charset="0"/>
          <a:cs typeface="ヒラギノ角ゴ Pro W3" charset="0"/>
        </a:defRPr>
      </a:lvl8pPr>
      <a:lvl9pPr marL="1828800" algn="ctr" rtl="0" fontAlgn="base">
        <a:spcBef>
          <a:spcPct val="0"/>
        </a:spcBef>
        <a:spcAft>
          <a:spcPct val="0"/>
        </a:spcAft>
        <a:defRPr sz="2400">
          <a:solidFill>
            <a:schemeClr val="tx2"/>
          </a:solidFill>
          <a:latin typeface="Arial" charset="0"/>
          <a:ea typeface="ヒラギノ角ゴ Pro W3" charset="0"/>
          <a:cs typeface="ヒラギノ角ゴ Pro W3"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6" Type="http://schemas.openxmlformats.org/officeDocument/2006/relationships/oleObject" Target="../embeddings/oleObject2.bin"/><Relationship Id="rId7" Type="http://schemas.openxmlformats.org/officeDocument/2006/relationships/image" Target="../media/image2.emf"/><Relationship Id="rId8" Type="http://schemas.openxmlformats.org/officeDocument/2006/relationships/oleObject" Target="../embeddings/oleObject3.bin"/><Relationship Id="rId9"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4.bin"/><Relationship Id="rId5" Type="http://schemas.openxmlformats.org/officeDocument/2006/relationships/image" Target="../media/image4.emf"/><Relationship Id="rId6" Type="http://schemas.openxmlformats.org/officeDocument/2006/relationships/oleObject" Target="../embeddings/oleObject5.bin"/><Relationship Id="rId7" Type="http://schemas.openxmlformats.org/officeDocument/2006/relationships/image" Target="../media/image5.emf"/><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a:xfrm>
            <a:off x="306388" y="858838"/>
            <a:ext cx="8151812" cy="1143000"/>
          </a:xfrm>
        </p:spPr>
        <p:txBody>
          <a:bodyPr/>
          <a:lstStyle/>
          <a:p>
            <a:pPr algn="l" eaLnBrk="1" hangingPunct="1"/>
            <a:r>
              <a:rPr lang="en-US" sz="2900">
                <a:latin typeface="Arial" charset="0"/>
                <a:ea typeface="ヒラギノ角ゴ Pro W3" charset="0"/>
                <a:cs typeface="ヒラギノ角ゴ Pro W3" charset="0"/>
              </a:rPr>
              <a:t>The space in and around a cubical box (edge length L) is filled with a constant uniform electric field,            . </a:t>
            </a:r>
            <a:r>
              <a:rPr lang="en-US" sz="2900">
                <a:solidFill>
                  <a:schemeClr val="accent2"/>
                </a:solidFill>
                <a:latin typeface="Arial" charset="0"/>
                <a:ea typeface="ヒラギノ角ゴ Pro W3" charset="0"/>
                <a:cs typeface="ヒラギノ角ゴ Pro W3" charset="0"/>
              </a:rPr>
              <a:t>What is the TOTAL electric </a:t>
            </a:r>
            <a:br>
              <a:rPr lang="en-US" sz="2900">
                <a:solidFill>
                  <a:schemeClr val="accent2"/>
                </a:solidFill>
                <a:latin typeface="Arial" charset="0"/>
                <a:ea typeface="ヒラギノ角ゴ Pro W3" charset="0"/>
                <a:cs typeface="ヒラギノ角ゴ Pro W3" charset="0"/>
              </a:rPr>
            </a:br>
            <a:r>
              <a:rPr lang="en-US" sz="2900">
                <a:solidFill>
                  <a:schemeClr val="accent2"/>
                </a:solidFill>
                <a:latin typeface="Arial" charset="0"/>
                <a:ea typeface="ヒラギノ角ゴ Pro W3" charset="0"/>
                <a:cs typeface="ヒラギノ角ゴ Pro W3" charset="0"/>
              </a:rPr>
              <a:t>flux               through this closed surface?</a:t>
            </a:r>
            <a:endParaRPr lang="en-US">
              <a:latin typeface="Arial" charset="0"/>
              <a:ea typeface="ヒラギノ角ゴ Pro W3" charset="0"/>
              <a:cs typeface="ヒラギノ角ゴ Pro W3" charset="0"/>
            </a:endParaRPr>
          </a:p>
        </p:txBody>
      </p:sp>
      <p:graphicFrame>
        <p:nvGraphicFramePr>
          <p:cNvPr id="21506" name="Object 1024"/>
          <p:cNvGraphicFramePr>
            <a:graphicFrameLocks noGrp="1" noChangeAspect="1"/>
          </p:cNvGraphicFramePr>
          <p:nvPr>
            <p:ph sz="half" idx="4294967295"/>
          </p:nvPr>
        </p:nvGraphicFramePr>
        <p:xfrm>
          <a:off x="1230313" y="1457325"/>
          <a:ext cx="1190625" cy="501650"/>
        </p:xfrm>
        <a:graphic>
          <a:graphicData uri="http://schemas.openxmlformats.org/presentationml/2006/ole">
            <mc:AlternateContent xmlns:mc="http://schemas.openxmlformats.org/markup-compatibility/2006">
              <mc:Choice xmlns:v="urn:schemas-microsoft-com:vml" Requires="v">
                <p:oleObj spid="_x0000_s68688" name="Equation" r:id="rId4" imgW="482600" imgH="203200" progId="Equation.3">
                  <p:embed/>
                </p:oleObj>
              </mc:Choice>
              <mc:Fallback>
                <p:oleObj name="Equation" r:id="rId4" imgW="482600" imgH="203200" progId="Equation.3">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0313" y="1457325"/>
                        <a:ext cx="11906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07" name="Rectangle 4"/>
          <p:cNvSpPr>
            <a:spLocks noGrp="1" noChangeArrowheads="1"/>
          </p:cNvSpPr>
          <p:nvPr>
            <p:ph type="body" sz="half" idx="4294967295"/>
          </p:nvPr>
        </p:nvSpPr>
        <p:spPr>
          <a:xfrm>
            <a:off x="554038" y="3467100"/>
            <a:ext cx="8589962" cy="1981200"/>
          </a:xfrm>
        </p:spPr>
        <p:txBody>
          <a:bodyPr/>
          <a:lstStyle/>
          <a:p>
            <a:pPr eaLnBrk="1" hangingPunct="1">
              <a:lnSpc>
                <a:spcPct val="90000"/>
              </a:lnSpc>
              <a:buFont typeface="Arial" charset="0"/>
              <a:buAutoNum type="alphaUcPeriod"/>
            </a:pPr>
            <a:r>
              <a:rPr lang="en-US" sz="3600">
                <a:latin typeface="Arial" charset="0"/>
                <a:ea typeface="ヒラギノ角ゴ Pro W3" charset="0"/>
                <a:cs typeface="ヒラギノ角ゴ Pro W3" charset="0"/>
              </a:rPr>
              <a:t>Zero</a:t>
            </a:r>
          </a:p>
          <a:p>
            <a:pPr eaLnBrk="1" hangingPunct="1">
              <a:lnSpc>
                <a:spcPct val="90000"/>
              </a:lnSpc>
              <a:buFont typeface="Arial" charset="0"/>
              <a:buAutoNum type="alphaUcPeriod"/>
            </a:pPr>
            <a:r>
              <a:rPr lang="en-US" sz="3600">
                <a:latin typeface="Arial" charset="0"/>
                <a:ea typeface="ヒラギノ角ゴ Pro W3" charset="0"/>
                <a:cs typeface="ヒラギノ角ゴ Pro W3" charset="0"/>
              </a:rPr>
              <a:t>EL</a:t>
            </a:r>
            <a:r>
              <a:rPr lang="en-US" sz="3600" baseline="30000">
                <a:latin typeface="Arial" charset="0"/>
                <a:ea typeface="ヒラギノ角ゴ Pro W3" charset="0"/>
                <a:cs typeface="ヒラギノ角ゴ Pro W3" charset="0"/>
              </a:rPr>
              <a:t>2</a:t>
            </a:r>
            <a:endParaRPr lang="en-US" sz="3600">
              <a:latin typeface="Arial" charset="0"/>
              <a:ea typeface="ヒラギノ角ゴ Pro W3" charset="0"/>
              <a:cs typeface="ヒラギノ角ゴ Pro W3" charset="0"/>
            </a:endParaRPr>
          </a:p>
          <a:p>
            <a:pPr eaLnBrk="1" hangingPunct="1">
              <a:lnSpc>
                <a:spcPct val="90000"/>
              </a:lnSpc>
              <a:buFont typeface="Arial" charset="0"/>
              <a:buAutoNum type="alphaUcPeriod"/>
            </a:pPr>
            <a:r>
              <a:rPr lang="en-US" sz="3600">
                <a:latin typeface="Arial" charset="0"/>
                <a:ea typeface="ヒラギノ角ゴ Pro W3" charset="0"/>
                <a:cs typeface="ヒラギノ角ゴ Pro W3" charset="0"/>
              </a:rPr>
              <a:t>2EL</a:t>
            </a:r>
            <a:r>
              <a:rPr lang="en-US" sz="3600" baseline="30000">
                <a:latin typeface="Arial" charset="0"/>
                <a:ea typeface="ヒラギノ角ゴ Pro W3" charset="0"/>
                <a:cs typeface="ヒラギノ角ゴ Pro W3" charset="0"/>
              </a:rPr>
              <a:t>2</a:t>
            </a:r>
            <a:endParaRPr lang="en-US" sz="3600">
              <a:latin typeface="Arial" charset="0"/>
              <a:ea typeface="ヒラギノ角ゴ Pro W3" charset="0"/>
              <a:cs typeface="ヒラギノ角ゴ Pro W3" charset="0"/>
            </a:endParaRPr>
          </a:p>
          <a:p>
            <a:pPr eaLnBrk="1" hangingPunct="1">
              <a:lnSpc>
                <a:spcPct val="90000"/>
              </a:lnSpc>
              <a:buFont typeface="Arial" charset="0"/>
              <a:buAutoNum type="alphaUcPeriod"/>
            </a:pPr>
            <a:r>
              <a:rPr lang="en-US" sz="3600">
                <a:latin typeface="Arial" charset="0"/>
                <a:ea typeface="ヒラギノ角ゴ Pro W3" charset="0"/>
                <a:cs typeface="ヒラギノ角ゴ Pro W3" charset="0"/>
              </a:rPr>
              <a:t>6EL</a:t>
            </a:r>
            <a:r>
              <a:rPr lang="en-US" sz="3600" baseline="30000">
                <a:latin typeface="Arial" charset="0"/>
                <a:ea typeface="ヒラギノ角ゴ Pro W3" charset="0"/>
                <a:cs typeface="ヒラギノ角ゴ Pro W3" charset="0"/>
              </a:rPr>
              <a:t>2</a:t>
            </a:r>
            <a:endParaRPr lang="en-US" sz="3600">
              <a:latin typeface="Arial" charset="0"/>
              <a:ea typeface="ヒラギノ角ゴ Pro W3" charset="0"/>
              <a:cs typeface="ヒラギノ角ゴ Pro W3" charset="0"/>
            </a:endParaRPr>
          </a:p>
          <a:p>
            <a:pPr eaLnBrk="1" hangingPunct="1">
              <a:lnSpc>
                <a:spcPct val="90000"/>
              </a:lnSpc>
              <a:buFont typeface="Arial" charset="0"/>
              <a:buAutoNum type="alphaUcPeriod"/>
            </a:pPr>
            <a:r>
              <a:rPr lang="en-US" sz="3600">
                <a:latin typeface="Arial" charset="0"/>
                <a:ea typeface="ヒラギノ角ゴ Pro W3" charset="0"/>
                <a:cs typeface="ヒラギノ角ゴ Pro W3" charset="0"/>
              </a:rPr>
              <a:t>We don't know </a:t>
            </a:r>
            <a:r>
              <a:rPr lang="en-US" sz="3600">
                <a:latin typeface="Symbol" charset="0"/>
                <a:ea typeface="ヒラギノ角ゴ Pro W3" charset="0"/>
                <a:cs typeface="ヒラギノ角ゴ Pro W3" charset="0"/>
                <a:sym typeface="Symbol" charset="0"/>
              </a:rPr>
              <a:t></a:t>
            </a:r>
            <a:r>
              <a:rPr lang="en-US" sz="3600">
                <a:latin typeface="Arial" charset="0"/>
                <a:ea typeface="ヒラギノ角ゴ Pro W3" charset="0"/>
                <a:cs typeface="ヒラギノ角ゴ Pro W3" charset="0"/>
              </a:rPr>
              <a:t>(r), so can't answer.</a:t>
            </a:r>
            <a:endParaRPr lang="en-US" sz="1400">
              <a:latin typeface="Arial" charset="0"/>
              <a:ea typeface="ヒラギノ角ゴ Pro W3" charset="0"/>
              <a:cs typeface="ヒラギノ角ゴ Pro W3" charset="0"/>
            </a:endParaRPr>
          </a:p>
        </p:txBody>
      </p:sp>
      <p:graphicFrame>
        <p:nvGraphicFramePr>
          <p:cNvPr id="21508" name="Object 1025"/>
          <p:cNvGraphicFramePr>
            <a:graphicFrameLocks noChangeAspect="1"/>
          </p:cNvGraphicFramePr>
          <p:nvPr/>
        </p:nvGraphicFramePr>
        <p:xfrm>
          <a:off x="5113338" y="2466975"/>
          <a:ext cx="3551237" cy="3390900"/>
        </p:xfrm>
        <a:graphic>
          <a:graphicData uri="http://schemas.openxmlformats.org/presentationml/2006/ole">
            <mc:AlternateContent xmlns:mc="http://schemas.openxmlformats.org/markup-compatibility/2006">
              <mc:Choice xmlns:v="urn:schemas-microsoft-com:vml" Requires="v">
                <p:oleObj spid="_x0000_s68689" r:id="rId6" imgW="1689100" imgH="1612900" progId="">
                  <p:embed/>
                </p:oleObj>
              </mc:Choice>
              <mc:Fallback>
                <p:oleObj r:id="rId6" imgW="1689100" imgH="161290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13338" y="2466975"/>
                        <a:ext cx="3551237"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10" name="Object 1026"/>
          <p:cNvGraphicFramePr>
            <a:graphicFrameLocks noChangeAspect="1"/>
          </p:cNvGraphicFramePr>
          <p:nvPr/>
        </p:nvGraphicFramePr>
        <p:xfrm>
          <a:off x="1123950" y="1793875"/>
          <a:ext cx="1182688" cy="663575"/>
        </p:xfrm>
        <a:graphic>
          <a:graphicData uri="http://schemas.openxmlformats.org/presentationml/2006/ole">
            <mc:AlternateContent xmlns:mc="http://schemas.openxmlformats.org/markup-compatibility/2006">
              <mc:Choice xmlns:v="urn:schemas-microsoft-com:vml" Requires="v">
                <p:oleObj spid="_x0000_s68690" name="Equation" r:id="rId8" imgW="520700" imgH="292100" progId="Equation.3">
                  <p:embed/>
                </p:oleObj>
              </mc:Choice>
              <mc:Fallback>
                <p:oleObj name="Equation" r:id="rId8" imgW="520700" imgH="2921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23950" y="1793875"/>
                        <a:ext cx="1182688" cy="66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body" idx="1"/>
          </p:nvPr>
        </p:nvSpPr>
        <p:spPr>
          <a:xfrm>
            <a:off x="638175" y="638175"/>
            <a:ext cx="7786688" cy="3300413"/>
          </a:xfrm>
        </p:spPr>
        <p:txBody>
          <a:bodyPr/>
          <a:lstStyle/>
          <a:p>
            <a:pPr marL="0" indent="0" eaLnBrk="1" hangingPunct="1">
              <a:buFontTx/>
              <a:buNone/>
            </a:pPr>
            <a:r>
              <a:rPr lang="en-US" sz="2400">
                <a:latin typeface="Arial" charset="0"/>
                <a:ea typeface="ヒラギノ角ゴ Pro W3" charset="0"/>
                <a:cs typeface="ヒラギノ角ゴ Pro W3" charset="0"/>
              </a:rPr>
              <a:t>A positive point charge +q is placed outside a closed cylindrical surface as shown.  The closed surface consists of the flat end caps (labeled A and B) and the curved side surface (C). What is the sign of the electric flux through surface C? </a:t>
            </a:r>
          </a:p>
          <a:p>
            <a:pPr marL="0" indent="0" eaLnBrk="1" hangingPunct="1">
              <a:buFontTx/>
              <a:buNone/>
            </a:pPr>
            <a:endParaRPr lang="en-US" sz="2400">
              <a:latin typeface="Arial" charset="0"/>
              <a:ea typeface="ヒラギノ角ゴ Pro W3" charset="0"/>
              <a:cs typeface="ヒラギノ角ゴ Pro W3" charset="0"/>
            </a:endParaRPr>
          </a:p>
          <a:p>
            <a:pPr marL="0" indent="0" eaLnBrk="1" hangingPunct="1">
              <a:buFontTx/>
              <a:buNone/>
            </a:pPr>
            <a:r>
              <a:rPr lang="en-US" sz="2400">
                <a:latin typeface="Arial" charset="0"/>
                <a:ea typeface="ヒラギノ角ゴ Pro W3" charset="0"/>
                <a:cs typeface="ヒラギノ角ゴ Pro W3" charset="0"/>
              </a:rPr>
              <a:t>(A) positive	(B) negative	(C) zero	</a:t>
            </a:r>
          </a:p>
          <a:p>
            <a:pPr marL="0" indent="0" eaLnBrk="1" hangingPunct="1">
              <a:buFontTx/>
              <a:buNone/>
            </a:pPr>
            <a:r>
              <a:rPr lang="en-US" sz="2400">
                <a:latin typeface="Arial" charset="0"/>
                <a:ea typeface="ヒラギノ角ゴ Pro W3" charset="0"/>
                <a:cs typeface="ヒラギノ角ゴ Pro W3" charset="0"/>
              </a:rPr>
              <a:t>(D) not enough information given to decide</a:t>
            </a:r>
            <a:endParaRPr lang="en-US" sz="1600">
              <a:latin typeface="Arial" charset="0"/>
              <a:ea typeface="ヒラギノ角ゴ Pro W3" charset="0"/>
              <a:cs typeface="ヒラギノ角ゴ Pro W3" charset="0"/>
            </a:endParaRPr>
          </a:p>
        </p:txBody>
      </p:sp>
      <p:sp>
        <p:nvSpPr>
          <p:cNvPr id="154627" name="AutoShape 3"/>
          <p:cNvSpPr>
            <a:spLocks noChangeArrowheads="1"/>
          </p:cNvSpPr>
          <p:nvPr/>
        </p:nvSpPr>
        <p:spPr bwMode="auto">
          <a:xfrm rot="16200000">
            <a:off x="2157413" y="4954588"/>
            <a:ext cx="1625600" cy="787400"/>
          </a:xfrm>
          <a:prstGeom prst="flowChartMagneticDrum">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p>
        </p:txBody>
      </p:sp>
      <p:sp>
        <p:nvSpPr>
          <p:cNvPr id="154628" name="Rectangle 4"/>
          <p:cNvSpPr>
            <a:spLocks noChangeArrowheads="1"/>
          </p:cNvSpPr>
          <p:nvPr/>
        </p:nvSpPr>
        <p:spPr bwMode="auto">
          <a:xfrm>
            <a:off x="6950075" y="4370388"/>
            <a:ext cx="76835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154629" name="Oval 5"/>
          <p:cNvSpPr>
            <a:spLocks noChangeArrowheads="1"/>
          </p:cNvSpPr>
          <p:nvPr/>
        </p:nvSpPr>
        <p:spPr bwMode="auto">
          <a:xfrm>
            <a:off x="1938338" y="5284788"/>
            <a:ext cx="147637" cy="1476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154630" name="Oval 6"/>
          <p:cNvSpPr>
            <a:spLocks noChangeArrowheads="1"/>
          </p:cNvSpPr>
          <p:nvPr/>
        </p:nvSpPr>
        <p:spPr bwMode="auto">
          <a:xfrm>
            <a:off x="6426200" y="4981575"/>
            <a:ext cx="147638" cy="1476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154631" name="Text Box 7"/>
          <p:cNvSpPr txBox="1">
            <a:spLocks noChangeArrowheads="1"/>
          </p:cNvSpPr>
          <p:nvPr/>
        </p:nvSpPr>
        <p:spPr bwMode="auto">
          <a:xfrm>
            <a:off x="6456363" y="5895975"/>
            <a:ext cx="1743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t>(Side View)</a:t>
            </a:r>
          </a:p>
        </p:txBody>
      </p:sp>
      <p:sp>
        <p:nvSpPr>
          <p:cNvPr id="154632" name="Text Box 8"/>
          <p:cNvSpPr txBox="1">
            <a:spLocks noChangeArrowheads="1"/>
          </p:cNvSpPr>
          <p:nvPr/>
        </p:nvSpPr>
        <p:spPr bwMode="auto">
          <a:xfrm>
            <a:off x="6126163" y="4722813"/>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t>q</a:t>
            </a:r>
          </a:p>
        </p:txBody>
      </p:sp>
      <p:sp>
        <p:nvSpPr>
          <p:cNvPr id="154633" name="Text Box 9"/>
          <p:cNvSpPr txBox="1">
            <a:spLocks noChangeArrowheads="1"/>
          </p:cNvSpPr>
          <p:nvPr/>
        </p:nvSpPr>
        <p:spPr bwMode="auto">
          <a:xfrm>
            <a:off x="1633538" y="5276850"/>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t>q</a:t>
            </a:r>
          </a:p>
        </p:txBody>
      </p:sp>
      <p:sp>
        <p:nvSpPr>
          <p:cNvPr id="154634" name="Text Box 10"/>
          <p:cNvSpPr txBox="1">
            <a:spLocks noChangeArrowheads="1"/>
          </p:cNvSpPr>
          <p:nvPr/>
        </p:nvSpPr>
        <p:spPr bwMode="auto">
          <a:xfrm>
            <a:off x="2779713" y="4559300"/>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t>A</a:t>
            </a:r>
          </a:p>
        </p:txBody>
      </p:sp>
      <p:sp>
        <p:nvSpPr>
          <p:cNvPr id="154635" name="Oval 11"/>
          <p:cNvSpPr>
            <a:spLocks noChangeArrowheads="1"/>
          </p:cNvSpPr>
          <p:nvPr/>
        </p:nvSpPr>
        <p:spPr bwMode="auto">
          <a:xfrm>
            <a:off x="2578100" y="5686425"/>
            <a:ext cx="804863" cy="476250"/>
          </a:xfrm>
          <a:prstGeom prst="ellipse">
            <a:avLst/>
          </a:prstGeom>
          <a:noFill/>
          <a:ln w="9525">
            <a:solidFill>
              <a:schemeClr val="tx1"/>
            </a:solidFill>
            <a:prstDash val="lg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154636" name="Text Box 12"/>
          <p:cNvSpPr txBox="1">
            <a:spLocks noChangeArrowheads="1"/>
          </p:cNvSpPr>
          <p:nvPr/>
        </p:nvSpPr>
        <p:spPr bwMode="auto">
          <a:xfrm>
            <a:off x="2820988" y="5699125"/>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t>B</a:t>
            </a:r>
          </a:p>
        </p:txBody>
      </p:sp>
      <p:sp>
        <p:nvSpPr>
          <p:cNvPr id="154637" name="Text Box 13"/>
          <p:cNvSpPr txBox="1">
            <a:spLocks noChangeArrowheads="1"/>
          </p:cNvSpPr>
          <p:nvPr/>
        </p:nvSpPr>
        <p:spPr bwMode="auto">
          <a:xfrm>
            <a:off x="2638425" y="5132388"/>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t>C</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body" idx="1"/>
          </p:nvPr>
        </p:nvSpPr>
        <p:spPr>
          <a:xfrm>
            <a:off x="638175" y="638175"/>
            <a:ext cx="7786688" cy="3300413"/>
          </a:xfrm>
        </p:spPr>
        <p:txBody>
          <a:bodyPr/>
          <a:lstStyle/>
          <a:p>
            <a:pPr marL="0" indent="0" eaLnBrk="1" hangingPunct="1">
              <a:buFontTx/>
              <a:buNone/>
            </a:pPr>
            <a:r>
              <a:rPr lang="en-US" sz="2400">
                <a:latin typeface="Arial" charset="0"/>
                <a:ea typeface="ヒラギノ角ゴ Pro W3" charset="0"/>
                <a:cs typeface="ヒラギノ角ゴ Pro W3" charset="0"/>
              </a:rPr>
              <a:t>A positive point charge +q is placed outside a closed cylindrical surface as shown.  The closed surface consists of the flat end caps (labeled A and B) and the curved side surface (C). What is the sign of the electric flux through surface C? </a:t>
            </a:r>
          </a:p>
          <a:p>
            <a:pPr marL="0" indent="0" eaLnBrk="1" hangingPunct="1">
              <a:buFontTx/>
              <a:buNone/>
            </a:pPr>
            <a:endParaRPr lang="en-US" sz="2400">
              <a:latin typeface="Arial" charset="0"/>
              <a:ea typeface="ヒラギノ角ゴ Pro W3" charset="0"/>
              <a:cs typeface="ヒラギノ角ゴ Pro W3" charset="0"/>
            </a:endParaRPr>
          </a:p>
          <a:p>
            <a:pPr marL="0" indent="0" eaLnBrk="1" hangingPunct="1">
              <a:buFontTx/>
              <a:buNone/>
            </a:pPr>
            <a:r>
              <a:rPr lang="en-US" sz="2400">
                <a:latin typeface="Arial" charset="0"/>
                <a:ea typeface="ヒラギノ角ゴ Pro W3" charset="0"/>
                <a:cs typeface="ヒラギノ角ゴ Pro W3" charset="0"/>
              </a:rPr>
              <a:t>(A) positive	(B) negative	(C) zero	</a:t>
            </a:r>
          </a:p>
          <a:p>
            <a:pPr marL="0" indent="0" eaLnBrk="1" hangingPunct="1">
              <a:buFontTx/>
              <a:buNone/>
            </a:pPr>
            <a:r>
              <a:rPr lang="en-US" sz="2400">
                <a:latin typeface="Arial" charset="0"/>
                <a:ea typeface="ヒラギノ角ゴ Pro W3" charset="0"/>
                <a:cs typeface="ヒラギノ角ゴ Pro W3" charset="0"/>
              </a:rPr>
              <a:t>(D) not enough information given to decide</a:t>
            </a:r>
            <a:endParaRPr lang="en-US" sz="1600">
              <a:latin typeface="Arial" charset="0"/>
              <a:ea typeface="ヒラギノ角ゴ Pro W3" charset="0"/>
              <a:cs typeface="ヒラギノ角ゴ Pro W3" charset="0"/>
            </a:endParaRPr>
          </a:p>
        </p:txBody>
      </p:sp>
      <p:sp>
        <p:nvSpPr>
          <p:cNvPr id="154627" name="AutoShape 3"/>
          <p:cNvSpPr>
            <a:spLocks noChangeArrowheads="1"/>
          </p:cNvSpPr>
          <p:nvPr/>
        </p:nvSpPr>
        <p:spPr bwMode="auto">
          <a:xfrm rot="16200000">
            <a:off x="2157413" y="4954588"/>
            <a:ext cx="1625600" cy="787400"/>
          </a:xfrm>
          <a:prstGeom prst="flowChartMagneticDrum">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p>
        </p:txBody>
      </p:sp>
      <p:sp>
        <p:nvSpPr>
          <p:cNvPr id="154628" name="Rectangle 4"/>
          <p:cNvSpPr>
            <a:spLocks noChangeArrowheads="1"/>
          </p:cNvSpPr>
          <p:nvPr/>
        </p:nvSpPr>
        <p:spPr bwMode="auto">
          <a:xfrm>
            <a:off x="7146925" y="3994150"/>
            <a:ext cx="76835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154629" name="Oval 5"/>
          <p:cNvSpPr>
            <a:spLocks noChangeArrowheads="1"/>
          </p:cNvSpPr>
          <p:nvPr/>
        </p:nvSpPr>
        <p:spPr bwMode="auto">
          <a:xfrm>
            <a:off x="1938338" y="5284788"/>
            <a:ext cx="147637" cy="1476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154630" name="Oval 6"/>
          <p:cNvSpPr>
            <a:spLocks noChangeArrowheads="1"/>
          </p:cNvSpPr>
          <p:nvPr/>
        </p:nvSpPr>
        <p:spPr bwMode="auto">
          <a:xfrm>
            <a:off x="6640513" y="4659313"/>
            <a:ext cx="147637" cy="1476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154631" name="Text Box 7"/>
          <p:cNvSpPr txBox="1">
            <a:spLocks noChangeArrowheads="1"/>
          </p:cNvSpPr>
          <p:nvPr/>
        </p:nvSpPr>
        <p:spPr bwMode="auto">
          <a:xfrm>
            <a:off x="6653213" y="5519738"/>
            <a:ext cx="1743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t>(Side View)</a:t>
            </a:r>
          </a:p>
        </p:txBody>
      </p:sp>
      <p:sp>
        <p:nvSpPr>
          <p:cNvPr id="154632" name="Text Box 8"/>
          <p:cNvSpPr txBox="1">
            <a:spLocks noChangeArrowheads="1"/>
          </p:cNvSpPr>
          <p:nvPr/>
        </p:nvSpPr>
        <p:spPr bwMode="auto">
          <a:xfrm>
            <a:off x="6126163" y="4365625"/>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dirty="0"/>
              <a:t>q</a:t>
            </a:r>
          </a:p>
        </p:txBody>
      </p:sp>
      <p:sp>
        <p:nvSpPr>
          <p:cNvPr id="154633" name="Text Box 9"/>
          <p:cNvSpPr txBox="1">
            <a:spLocks noChangeArrowheads="1"/>
          </p:cNvSpPr>
          <p:nvPr/>
        </p:nvSpPr>
        <p:spPr bwMode="auto">
          <a:xfrm>
            <a:off x="1633538" y="5276850"/>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t>q</a:t>
            </a:r>
          </a:p>
        </p:txBody>
      </p:sp>
      <p:sp>
        <p:nvSpPr>
          <p:cNvPr id="154634" name="Text Box 10"/>
          <p:cNvSpPr txBox="1">
            <a:spLocks noChangeArrowheads="1"/>
          </p:cNvSpPr>
          <p:nvPr/>
        </p:nvSpPr>
        <p:spPr bwMode="auto">
          <a:xfrm>
            <a:off x="2779713" y="4559300"/>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t>A</a:t>
            </a:r>
          </a:p>
        </p:txBody>
      </p:sp>
      <p:sp>
        <p:nvSpPr>
          <p:cNvPr id="154635" name="Oval 11"/>
          <p:cNvSpPr>
            <a:spLocks noChangeArrowheads="1"/>
          </p:cNvSpPr>
          <p:nvPr/>
        </p:nvSpPr>
        <p:spPr bwMode="auto">
          <a:xfrm>
            <a:off x="2578100" y="5686425"/>
            <a:ext cx="804863" cy="476250"/>
          </a:xfrm>
          <a:prstGeom prst="ellipse">
            <a:avLst/>
          </a:prstGeom>
          <a:noFill/>
          <a:ln w="9525">
            <a:solidFill>
              <a:schemeClr val="tx1"/>
            </a:solidFill>
            <a:prstDash val="lg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154636" name="Text Box 12"/>
          <p:cNvSpPr txBox="1">
            <a:spLocks noChangeArrowheads="1"/>
          </p:cNvSpPr>
          <p:nvPr/>
        </p:nvSpPr>
        <p:spPr bwMode="auto">
          <a:xfrm>
            <a:off x="2820988" y="5699125"/>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t>B</a:t>
            </a:r>
          </a:p>
        </p:txBody>
      </p:sp>
      <p:sp>
        <p:nvSpPr>
          <p:cNvPr id="154637" name="Text Box 13"/>
          <p:cNvSpPr txBox="1">
            <a:spLocks noChangeArrowheads="1"/>
          </p:cNvSpPr>
          <p:nvPr/>
        </p:nvSpPr>
        <p:spPr bwMode="auto">
          <a:xfrm>
            <a:off x="2638425" y="5132388"/>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t>C</a:t>
            </a:r>
          </a:p>
        </p:txBody>
      </p:sp>
      <p:sp>
        <p:nvSpPr>
          <p:cNvPr id="25614" name="Line 16"/>
          <p:cNvSpPr>
            <a:spLocks noChangeShapeType="1"/>
          </p:cNvSpPr>
          <p:nvPr/>
        </p:nvSpPr>
        <p:spPr bwMode="auto">
          <a:xfrm rot="3600000" flipH="1" flipV="1">
            <a:off x="7477125" y="3133725"/>
            <a:ext cx="231775" cy="1889125"/>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5" name="Line 17"/>
          <p:cNvSpPr>
            <a:spLocks noChangeShapeType="1"/>
          </p:cNvSpPr>
          <p:nvPr/>
        </p:nvSpPr>
        <p:spPr bwMode="auto">
          <a:xfrm rot="1800000" flipV="1">
            <a:off x="7234238" y="2876550"/>
            <a:ext cx="0" cy="180340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6" name="Line 9"/>
          <p:cNvSpPr>
            <a:spLocks noChangeShapeType="1"/>
          </p:cNvSpPr>
          <p:nvPr/>
        </p:nvSpPr>
        <p:spPr bwMode="auto">
          <a:xfrm flipV="1">
            <a:off x="6724650" y="2738438"/>
            <a:ext cx="0" cy="180340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7" name="Line 12"/>
          <p:cNvSpPr>
            <a:spLocks noChangeShapeType="1"/>
          </p:cNvSpPr>
          <p:nvPr/>
        </p:nvSpPr>
        <p:spPr bwMode="auto">
          <a:xfrm rot="10800000" flipV="1">
            <a:off x="6681788" y="4935538"/>
            <a:ext cx="0" cy="180340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8" name="Line 13"/>
          <p:cNvSpPr>
            <a:spLocks noChangeShapeType="1"/>
          </p:cNvSpPr>
          <p:nvPr/>
        </p:nvSpPr>
        <p:spPr bwMode="auto">
          <a:xfrm rot="9000000" flipV="1">
            <a:off x="7234238" y="4806950"/>
            <a:ext cx="0" cy="180340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9" name="Line 14"/>
          <p:cNvSpPr>
            <a:spLocks noChangeShapeType="1"/>
          </p:cNvSpPr>
          <p:nvPr/>
        </p:nvSpPr>
        <p:spPr bwMode="auto">
          <a:xfrm rot="7200000" flipV="1">
            <a:off x="7558882" y="4429919"/>
            <a:ext cx="127000" cy="1843087"/>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20" name="Line 15"/>
          <p:cNvSpPr>
            <a:spLocks noChangeShapeType="1"/>
          </p:cNvSpPr>
          <p:nvPr/>
        </p:nvSpPr>
        <p:spPr bwMode="auto">
          <a:xfrm rot="5400000" flipV="1">
            <a:off x="7777163" y="3821113"/>
            <a:ext cx="0" cy="180340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21" name="Line 16"/>
          <p:cNvSpPr>
            <a:spLocks noChangeShapeType="1"/>
          </p:cNvSpPr>
          <p:nvPr/>
        </p:nvSpPr>
        <p:spPr bwMode="auto">
          <a:xfrm rot="3600000" flipV="1">
            <a:off x="7490619" y="3704432"/>
            <a:ext cx="571500" cy="1579562"/>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22" name="Line 16"/>
          <p:cNvSpPr>
            <a:spLocks noChangeShapeType="1"/>
          </p:cNvSpPr>
          <p:nvPr/>
        </p:nvSpPr>
        <p:spPr bwMode="auto">
          <a:xfrm rot="3600000" flipV="1">
            <a:off x="7097713" y="4475162"/>
            <a:ext cx="1276350" cy="1139825"/>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685800" y="228600"/>
            <a:ext cx="7772400" cy="1143000"/>
          </a:xfrm>
        </p:spPr>
        <p:txBody>
          <a:bodyPr/>
          <a:lstStyle/>
          <a:p>
            <a:pPr algn="l" eaLnBrk="1" hangingPunct="1"/>
            <a:r>
              <a:rPr lang="en-US" sz="4000">
                <a:latin typeface="Arial" charset="0"/>
                <a:ea typeface="ヒラギノ角ゴ Pro W3" charset="0"/>
                <a:cs typeface="ヒラギノ角ゴ Pro W3" charset="0"/>
              </a:rPr>
              <a:t>Which of the following two fields has zero divergence?</a:t>
            </a:r>
            <a:endParaRPr lang="en-US">
              <a:latin typeface="Arial" charset="0"/>
              <a:ea typeface="ヒラギノ角ゴ Pro W3" charset="0"/>
              <a:cs typeface="ヒラギノ角ゴ Pro W3" charset="0"/>
            </a:endParaRPr>
          </a:p>
        </p:txBody>
      </p:sp>
      <p:sp>
        <p:nvSpPr>
          <p:cNvPr id="46084" name="Rectangle 4"/>
          <p:cNvSpPr>
            <a:spLocks noChangeArrowheads="1"/>
          </p:cNvSpPr>
          <p:nvPr/>
        </p:nvSpPr>
        <p:spPr bwMode="auto">
          <a:xfrm>
            <a:off x="4572000" y="1752600"/>
            <a:ext cx="3352800" cy="17526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46085" name="Rectangle 5"/>
          <p:cNvSpPr>
            <a:spLocks noChangeArrowheads="1"/>
          </p:cNvSpPr>
          <p:nvPr/>
        </p:nvSpPr>
        <p:spPr bwMode="auto">
          <a:xfrm>
            <a:off x="685800" y="1752600"/>
            <a:ext cx="3352800" cy="17526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46086" name="Text Box 6"/>
          <p:cNvSpPr txBox="1">
            <a:spLocks noChangeArrowheads="1"/>
          </p:cNvSpPr>
          <p:nvPr/>
        </p:nvSpPr>
        <p:spPr bwMode="auto">
          <a:xfrm>
            <a:off x="2209800" y="1371600"/>
            <a:ext cx="268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en-US"/>
              <a:t>I</a:t>
            </a:r>
          </a:p>
        </p:txBody>
      </p:sp>
      <p:sp>
        <p:nvSpPr>
          <p:cNvPr id="46087" name="Text Box 7"/>
          <p:cNvSpPr txBox="1">
            <a:spLocks noChangeArrowheads="1"/>
          </p:cNvSpPr>
          <p:nvPr/>
        </p:nvSpPr>
        <p:spPr bwMode="auto">
          <a:xfrm>
            <a:off x="5943600" y="1295400"/>
            <a:ext cx="83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en-US"/>
              <a:t>II</a:t>
            </a:r>
          </a:p>
        </p:txBody>
      </p:sp>
      <p:sp>
        <p:nvSpPr>
          <p:cNvPr id="46088" name="Text Box 8"/>
          <p:cNvSpPr txBox="1">
            <a:spLocks noChangeArrowheads="1"/>
          </p:cNvSpPr>
          <p:nvPr/>
        </p:nvSpPr>
        <p:spPr bwMode="auto">
          <a:xfrm>
            <a:off x="228600" y="3946525"/>
            <a:ext cx="86868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Arial" charset="0"/>
                <a:ea typeface="ヒラギノ角ゴ Pro W3" charset="0"/>
                <a:cs typeface="ヒラギノ角ゴ Pro W3" charset="0"/>
              </a:defRPr>
            </a:lvl1pPr>
            <a:lvl2pPr marL="914400" indent="-457200">
              <a:defRPr sz="2400">
                <a:solidFill>
                  <a:schemeClr val="tx1"/>
                </a:solidFill>
                <a:latin typeface="Arial" charset="0"/>
                <a:ea typeface="ヒラギノ角ゴ Pro W3" charset="0"/>
                <a:cs typeface="ヒラギノ角ゴ Pro W3" charset="0"/>
              </a:defRPr>
            </a:lvl2pPr>
            <a:lvl3pPr marL="1371600" indent="-457200">
              <a:defRPr sz="2400">
                <a:solidFill>
                  <a:schemeClr val="tx1"/>
                </a:solidFill>
                <a:latin typeface="Arial" charset="0"/>
                <a:ea typeface="ヒラギノ角ゴ Pro W3" charset="0"/>
                <a:cs typeface="ヒラギノ角ゴ Pro W3" charset="0"/>
              </a:defRPr>
            </a:lvl3pPr>
            <a:lvl4pPr marL="1828800" indent="-457200">
              <a:defRPr sz="2400">
                <a:solidFill>
                  <a:schemeClr val="tx1"/>
                </a:solidFill>
                <a:latin typeface="Arial" charset="0"/>
                <a:ea typeface="ヒラギノ角ゴ Pro W3" charset="0"/>
                <a:cs typeface="ヒラギノ角ゴ Pro W3" charset="0"/>
              </a:defRPr>
            </a:lvl4pPr>
            <a:lvl5pPr marL="2286000" indent="-457200">
              <a:defRPr sz="2400">
                <a:solidFill>
                  <a:schemeClr val="tx1"/>
                </a:solidFill>
                <a:latin typeface="Arial" charset="0"/>
                <a:ea typeface="ヒラギノ角ゴ Pro W3" charset="0"/>
                <a:cs typeface="ヒラギノ角ゴ Pro W3" charset="0"/>
              </a:defRPr>
            </a:lvl5pPr>
            <a:lvl6pPr marL="27432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32004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6576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41148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buFont typeface="Arial" charset="0"/>
              <a:buAutoNum type="alphaUcParenR"/>
              <a:defRPr/>
            </a:pPr>
            <a:r>
              <a:rPr lang="en-US" sz="4000" dirty="0" smtClean="0"/>
              <a:t> Both do             B) Only I is zero</a:t>
            </a:r>
          </a:p>
          <a:p>
            <a:pPr>
              <a:buFont typeface="Arial" charset="0"/>
              <a:buNone/>
              <a:defRPr/>
            </a:pPr>
            <a:r>
              <a:rPr lang="en-US" sz="4000" dirty="0" smtClean="0"/>
              <a:t>C) Only II is zero   D) Neither is zero</a:t>
            </a:r>
          </a:p>
          <a:p>
            <a:pPr>
              <a:buFont typeface="Arial" charset="0"/>
              <a:buNone/>
              <a:defRPr/>
            </a:pPr>
            <a:r>
              <a:rPr lang="en-US" sz="4000" dirty="0" smtClean="0"/>
              <a:t>E) ??</a:t>
            </a:r>
            <a:endParaRPr lang="en-US" dirty="0" smtClean="0"/>
          </a:p>
        </p:txBody>
      </p:sp>
      <p:graphicFrame>
        <p:nvGraphicFramePr>
          <p:cNvPr id="27655" name="Object 9"/>
          <p:cNvGraphicFramePr>
            <a:graphicFrameLocks noChangeAspect="1"/>
          </p:cNvGraphicFramePr>
          <p:nvPr/>
        </p:nvGraphicFramePr>
        <p:xfrm>
          <a:off x="577850" y="1562100"/>
          <a:ext cx="3486150" cy="2135188"/>
        </p:xfrm>
        <a:graphic>
          <a:graphicData uri="http://schemas.openxmlformats.org/presentationml/2006/ole">
            <mc:AlternateContent xmlns:mc="http://schemas.openxmlformats.org/markup-compatibility/2006">
              <mc:Choice xmlns:v="urn:schemas-microsoft-com:vml" Requires="v">
                <p:oleObj spid="_x0000_s69687" name="Picture" r:id="rId4" imgW="5143500" imgH="3149600" progId="Word.Picture.8">
                  <p:embed/>
                </p:oleObj>
              </mc:Choice>
              <mc:Fallback>
                <p:oleObj name="Picture" r:id="rId4" imgW="5143500" imgH="3149600"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7850" y="1562100"/>
                        <a:ext cx="348615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090" name="Text Box 10"/>
          <p:cNvSpPr txBox="1">
            <a:spLocks noChangeArrowheads="1"/>
          </p:cNvSpPr>
          <p:nvPr/>
        </p:nvSpPr>
        <p:spPr bwMode="auto">
          <a:xfrm>
            <a:off x="76200" y="90488"/>
            <a:ext cx="35877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800"/>
              <a:t>1.4</a:t>
            </a:r>
          </a:p>
        </p:txBody>
      </p:sp>
      <p:graphicFrame>
        <p:nvGraphicFramePr>
          <p:cNvPr id="27657" name="Object 9"/>
          <p:cNvGraphicFramePr>
            <a:graphicFrameLocks noChangeAspect="1"/>
          </p:cNvGraphicFramePr>
          <p:nvPr/>
        </p:nvGraphicFramePr>
        <p:xfrm>
          <a:off x="4572000" y="1635125"/>
          <a:ext cx="3486150" cy="2135188"/>
        </p:xfrm>
        <a:graphic>
          <a:graphicData uri="http://schemas.openxmlformats.org/presentationml/2006/ole">
            <mc:AlternateContent xmlns:mc="http://schemas.openxmlformats.org/markup-compatibility/2006">
              <mc:Choice xmlns:v="urn:schemas-microsoft-com:vml" Requires="v">
                <p:oleObj spid="_x0000_s69688" name="Picture" r:id="rId6" imgW="5143500" imgH="3149600" progId="Word.Picture.8">
                  <p:embed/>
                </p:oleObj>
              </mc:Choice>
              <mc:Fallback>
                <p:oleObj name="Picture" r:id="rId6" imgW="5143500" imgH="3149600" progId="Word.Picture.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1635125"/>
                        <a:ext cx="348615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nvPr>
        </p:nvSpPr>
        <p:spPr/>
        <p:txBody>
          <a:bodyPr/>
          <a:lstStyle/>
          <a:p>
            <a:pPr algn="l" eaLnBrk="1" hangingPunct="1"/>
            <a:r>
              <a:rPr lang="en-US" sz="4000">
                <a:latin typeface="Arial" charset="0"/>
                <a:ea typeface="ヒラギノ角ゴ Pro W3" charset="0"/>
                <a:cs typeface="ヒラギノ角ゴ Pro W3" charset="0"/>
              </a:rPr>
              <a:t>What is the divergence of this vector field </a:t>
            </a:r>
            <a:r>
              <a:rPr lang="en-US" sz="4000" i="1">
                <a:latin typeface="Arial" charset="0"/>
                <a:ea typeface="ヒラギノ角ゴ Pro W3" charset="0"/>
                <a:cs typeface="ヒラギノ角ゴ Pro W3" charset="0"/>
              </a:rPr>
              <a:t>in the boxed region?</a:t>
            </a:r>
            <a:endParaRPr lang="en-US">
              <a:latin typeface="Arial" charset="0"/>
              <a:ea typeface="ヒラギノ角ゴ Pro W3" charset="0"/>
              <a:cs typeface="ヒラギノ角ゴ Pro W3" charset="0"/>
            </a:endParaRPr>
          </a:p>
        </p:txBody>
      </p:sp>
      <p:sp>
        <p:nvSpPr>
          <p:cNvPr id="33796" name="Rectangle 4"/>
          <p:cNvSpPr>
            <a:spLocks noChangeArrowheads="1"/>
          </p:cNvSpPr>
          <p:nvPr/>
        </p:nvSpPr>
        <p:spPr bwMode="auto">
          <a:xfrm>
            <a:off x="6964363" y="2343150"/>
            <a:ext cx="804862" cy="873125"/>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33797" name="Text Box 5"/>
          <p:cNvSpPr txBox="1">
            <a:spLocks noChangeArrowheads="1"/>
          </p:cNvSpPr>
          <p:nvPr/>
        </p:nvSpPr>
        <p:spPr bwMode="auto">
          <a:xfrm>
            <a:off x="114300" y="2216150"/>
            <a:ext cx="43434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Arial" charset="0"/>
                <a:ea typeface="ヒラギノ角ゴ Pro W3" charset="0"/>
                <a:cs typeface="ヒラギノ角ゴ Pro W3" charset="0"/>
              </a:defRPr>
            </a:lvl1pPr>
            <a:lvl2pPr marL="914400" indent="-457200">
              <a:defRPr sz="2400">
                <a:solidFill>
                  <a:schemeClr val="tx1"/>
                </a:solidFill>
                <a:latin typeface="Arial" charset="0"/>
                <a:ea typeface="ヒラギノ角ゴ Pro W3" charset="0"/>
                <a:cs typeface="ヒラギノ角ゴ Pro W3" charset="0"/>
              </a:defRPr>
            </a:lvl2pPr>
            <a:lvl3pPr marL="1371600" indent="-457200">
              <a:defRPr sz="2400">
                <a:solidFill>
                  <a:schemeClr val="tx1"/>
                </a:solidFill>
                <a:latin typeface="Arial" charset="0"/>
                <a:ea typeface="ヒラギノ角ゴ Pro W3" charset="0"/>
                <a:cs typeface="ヒラギノ角ゴ Pro W3" charset="0"/>
              </a:defRPr>
            </a:lvl3pPr>
            <a:lvl4pPr marL="1828800" indent="-457200">
              <a:defRPr sz="2400">
                <a:solidFill>
                  <a:schemeClr val="tx1"/>
                </a:solidFill>
                <a:latin typeface="Arial" charset="0"/>
                <a:ea typeface="ヒラギノ角ゴ Pro W3" charset="0"/>
                <a:cs typeface="ヒラギノ角ゴ Pro W3" charset="0"/>
              </a:defRPr>
            </a:lvl4pPr>
            <a:lvl5pPr marL="2286000" indent="-457200">
              <a:defRPr sz="2400">
                <a:solidFill>
                  <a:schemeClr val="tx1"/>
                </a:solidFill>
                <a:latin typeface="Arial" charset="0"/>
                <a:ea typeface="ヒラギノ角ゴ Pro W3" charset="0"/>
                <a:cs typeface="ヒラギノ角ゴ Pro W3" charset="0"/>
              </a:defRPr>
            </a:lvl5pPr>
            <a:lvl6pPr marL="27432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32004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6576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4114800" indent="-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buFont typeface="Arial" charset="0"/>
              <a:buAutoNum type="alphaUcParenR"/>
              <a:defRPr/>
            </a:pPr>
            <a:r>
              <a:rPr lang="en-US" sz="4000" dirty="0" smtClean="0"/>
              <a:t> Zero</a:t>
            </a:r>
          </a:p>
          <a:p>
            <a:pPr>
              <a:buFont typeface="Arial" charset="0"/>
              <a:buAutoNum type="alphaUcParenR"/>
              <a:defRPr/>
            </a:pPr>
            <a:r>
              <a:rPr lang="en-US" sz="4000" dirty="0" smtClean="0"/>
              <a:t> Not zero</a:t>
            </a:r>
          </a:p>
          <a:p>
            <a:pPr>
              <a:buFont typeface="Arial" charset="0"/>
              <a:buAutoNum type="alphaUcParenR"/>
              <a:defRPr/>
            </a:pPr>
            <a:r>
              <a:rPr lang="en-US" sz="4000" dirty="0" smtClean="0"/>
              <a:t> ???</a:t>
            </a:r>
          </a:p>
        </p:txBody>
      </p:sp>
      <p:sp>
        <p:nvSpPr>
          <p:cNvPr id="33799" name="Text Box 7"/>
          <p:cNvSpPr txBox="1">
            <a:spLocks noChangeArrowheads="1"/>
          </p:cNvSpPr>
          <p:nvPr/>
        </p:nvSpPr>
        <p:spPr bwMode="auto">
          <a:xfrm>
            <a:off x="76200" y="90488"/>
            <a:ext cx="35877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800"/>
              <a:t>1.5</a:t>
            </a:r>
          </a:p>
        </p:txBody>
      </p:sp>
      <p:grpSp>
        <p:nvGrpSpPr>
          <p:cNvPr id="29701" name="Group 8"/>
          <p:cNvGrpSpPr>
            <a:grpSpLocks/>
          </p:cNvGrpSpPr>
          <p:nvPr/>
        </p:nvGrpSpPr>
        <p:grpSpPr bwMode="auto">
          <a:xfrm>
            <a:off x="4343400" y="1844675"/>
            <a:ext cx="3924300" cy="3946525"/>
            <a:chOff x="8301" y="7364"/>
            <a:chExt cx="6180" cy="6216"/>
          </a:xfrm>
        </p:grpSpPr>
        <p:sp>
          <p:nvSpPr>
            <p:cNvPr id="29702" name="Line 9"/>
            <p:cNvSpPr>
              <a:spLocks noChangeShapeType="1"/>
            </p:cNvSpPr>
            <p:nvPr/>
          </p:nvSpPr>
          <p:spPr bwMode="auto">
            <a:xfrm flipV="1">
              <a:off x="11402" y="7364"/>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3" name="Line 10"/>
            <p:cNvSpPr>
              <a:spLocks noChangeShapeType="1"/>
            </p:cNvSpPr>
            <p:nvPr/>
          </p:nvSpPr>
          <p:spPr bwMode="auto">
            <a:xfrm rot="14400000" flipV="1">
              <a:off x="9981" y="9900"/>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4" name="Line 11"/>
            <p:cNvSpPr>
              <a:spLocks noChangeShapeType="1"/>
            </p:cNvSpPr>
            <p:nvPr/>
          </p:nvSpPr>
          <p:spPr bwMode="auto">
            <a:xfrm rot="12600000" flipV="1">
              <a:off x="10581" y="10500"/>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5" name="Line 12"/>
            <p:cNvSpPr>
              <a:spLocks noChangeShapeType="1"/>
            </p:cNvSpPr>
            <p:nvPr/>
          </p:nvSpPr>
          <p:spPr bwMode="auto">
            <a:xfrm rot="10800000" flipV="1">
              <a:off x="11421" y="10740"/>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6" name="Line 13"/>
            <p:cNvSpPr>
              <a:spLocks noChangeShapeType="1"/>
            </p:cNvSpPr>
            <p:nvPr/>
          </p:nvSpPr>
          <p:spPr bwMode="auto">
            <a:xfrm rot="9000000" flipV="1">
              <a:off x="12261" y="10480"/>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7" name="Line 14"/>
            <p:cNvSpPr>
              <a:spLocks noChangeShapeType="1"/>
            </p:cNvSpPr>
            <p:nvPr/>
          </p:nvSpPr>
          <p:spPr bwMode="auto">
            <a:xfrm rot="7200000" flipV="1">
              <a:off x="12841" y="9900"/>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8" name="Line 15"/>
            <p:cNvSpPr>
              <a:spLocks noChangeShapeType="1"/>
            </p:cNvSpPr>
            <p:nvPr/>
          </p:nvSpPr>
          <p:spPr bwMode="auto">
            <a:xfrm rot="5400000" flipV="1">
              <a:off x="13061" y="9040"/>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9" name="Line 16"/>
            <p:cNvSpPr>
              <a:spLocks noChangeShapeType="1"/>
            </p:cNvSpPr>
            <p:nvPr/>
          </p:nvSpPr>
          <p:spPr bwMode="auto">
            <a:xfrm rot="3600000" flipV="1">
              <a:off x="12841" y="8240"/>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10" name="Line 17"/>
            <p:cNvSpPr>
              <a:spLocks noChangeShapeType="1"/>
            </p:cNvSpPr>
            <p:nvPr/>
          </p:nvSpPr>
          <p:spPr bwMode="auto">
            <a:xfrm rot="1800000" flipV="1">
              <a:off x="12261" y="7580"/>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11" name="Line 18"/>
            <p:cNvSpPr>
              <a:spLocks noChangeShapeType="1"/>
            </p:cNvSpPr>
            <p:nvPr/>
          </p:nvSpPr>
          <p:spPr bwMode="auto">
            <a:xfrm rot="16200000" flipV="1">
              <a:off x="9721" y="9040"/>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12" name="Line 19"/>
            <p:cNvSpPr>
              <a:spLocks noChangeShapeType="1"/>
            </p:cNvSpPr>
            <p:nvPr/>
          </p:nvSpPr>
          <p:spPr bwMode="auto">
            <a:xfrm rot="18000000" flipV="1">
              <a:off x="9941" y="8220"/>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13" name="Line 20"/>
            <p:cNvSpPr>
              <a:spLocks noChangeShapeType="1"/>
            </p:cNvSpPr>
            <p:nvPr/>
          </p:nvSpPr>
          <p:spPr bwMode="auto">
            <a:xfrm rot="19800000" flipV="1">
              <a:off x="10541" y="7600"/>
              <a:ext cx="0" cy="28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10192</TotalTime>
  <Words>491</Words>
  <Application>Microsoft Macintosh PowerPoint</Application>
  <PresentationFormat>On-screen Show (4:3)</PresentationFormat>
  <Paragraphs>85</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vt:i4>
      </vt:variant>
    </vt:vector>
  </HeadingPairs>
  <TitlesOfParts>
    <vt:vector size="8" baseType="lpstr">
      <vt:lpstr>Blank Presentation</vt:lpstr>
      <vt:lpstr>Equation</vt:lpstr>
      <vt:lpstr>Picture</vt:lpstr>
      <vt:lpstr>The space in and around a cubical box (edge length L) is filled with a constant uniform electric field,            . What is the TOTAL electric  flux               through this closed surface?</vt:lpstr>
      <vt:lpstr>PowerPoint Presentation</vt:lpstr>
      <vt:lpstr>PowerPoint Presentation</vt:lpstr>
      <vt:lpstr>Which of the following two fields has zero divergence?</vt:lpstr>
      <vt:lpstr>What is the divergence of this vector field in the boxed region?</vt:lpstr>
    </vt:vector>
  </TitlesOfParts>
  <Company>CU Boulder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Stephanie Chasteen</dc:creator>
  <cp:lastModifiedBy>David Rubin</cp:lastModifiedBy>
  <cp:revision>107</cp:revision>
  <dcterms:created xsi:type="dcterms:W3CDTF">2007-10-23T21:56:36Z</dcterms:created>
  <dcterms:modified xsi:type="dcterms:W3CDTF">2016-08-29T16:21:16Z</dcterms:modified>
</cp:coreProperties>
</file>