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7.xml" ContentType="application/vnd.openxmlformats-officedocument.presentationml.notesSlide+xml"/>
  <Override PartName="/ppt/embeddings/oleObject21.bin" ContentType="application/vnd.openxmlformats-officedocument.oleObject"/>
  <Override PartName="/ppt/notesSlides/notesSlide8.xml" ContentType="application/vnd.openxmlformats-officedocument.presentationml.notesSlide+xml"/>
  <Override PartName="/ppt/embeddings/oleObject22.bin" ContentType="application/vnd.openxmlformats-officedocument.oleObject"/>
  <Override PartName="/ppt/notesSlides/notesSlide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1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2.xml" ContentType="application/vnd.openxmlformats-officedocument.presentationml.notesSlide+xml"/>
  <Override PartName="/ppt/embeddings/oleObject3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5.xml" ContentType="application/vnd.openxmlformats-officedocument.presentationml.notesSlide+xml"/>
  <Override PartName="/ppt/embeddings/oleObject35.bin" ContentType="application/vnd.openxmlformats-officedocument.oleObject"/>
  <Override PartName="/ppt/notesSlides/notesSlide16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7.xml" ContentType="application/vnd.openxmlformats-officedocument.presentationml.notesSlide+xml"/>
  <Override PartName="/ppt/embeddings/oleObject38.bin" ContentType="application/vnd.openxmlformats-officedocument.oleObject"/>
  <Override PartName="/ppt/notesSlides/notesSlide18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419" r:id="rId2"/>
    <p:sldId id="420" r:id="rId3"/>
    <p:sldId id="421" r:id="rId4"/>
    <p:sldId id="422" r:id="rId5"/>
    <p:sldId id="423" r:id="rId6"/>
    <p:sldId id="424" r:id="rId7"/>
    <p:sldId id="427" r:id="rId8"/>
    <p:sldId id="428" r:id="rId9"/>
    <p:sldId id="430" r:id="rId10"/>
    <p:sldId id="436" r:id="rId11"/>
    <p:sldId id="440" r:id="rId12"/>
    <p:sldId id="476" r:id="rId13"/>
    <p:sldId id="449" r:id="rId14"/>
    <p:sldId id="450" r:id="rId15"/>
    <p:sldId id="451" r:id="rId16"/>
    <p:sldId id="452" r:id="rId17"/>
    <p:sldId id="474" r:id="rId18"/>
    <p:sldId id="458" r:id="rId19"/>
    <p:sldId id="459" r:id="rId20"/>
    <p:sldId id="460" r:id="rId21"/>
    <p:sldId id="475" r:id="rId22"/>
    <p:sldId id="470" r:id="rId23"/>
    <p:sldId id="477" r:id="rId24"/>
    <p:sldId id="478" r:id="rId25"/>
    <p:sldId id="479" r:id="rId26"/>
    <p:sldId id="48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014" autoAdjust="0"/>
  </p:normalViewPr>
  <p:slideViewPr>
    <p:cSldViewPr snapToGrid="0">
      <p:cViewPr varScale="1">
        <p:scale>
          <a:sx n="84" d="100"/>
          <a:sy n="84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4.emf"/><Relationship Id="rId2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8A3DC-BF8C-884E-A3EF-F638737A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47DA522-50B4-3A42-8595-43A7133592D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4426B64-B244-7F4F-B5F1-363D81444117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CORRECT ANSWER: B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47DA522-50B4-3A42-8595-43A7133592D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A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3424CC9-E202-4149-A367-BB04CCA5C03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DB246018-6169-1D4E-9BB0-77A98031173D}" type="slidenum">
              <a:rPr lang="en-US" sz="1200">
                <a:latin typeface="Calibri" charset="0"/>
              </a:rPr>
              <a:pPr algn="r"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085CB5A-439E-0F46-AE92-1A9BFC11FB7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ANSWER: B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D40DF0-A140-1147-820B-96F07AFBB5B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ANSWER: D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CORRECT ANSWER:  </a:t>
            </a:r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Animated, this helps explain the previous</a:t>
            </a:r>
            <a:r>
              <a:rPr lang="en-US" baseline="0" dirty="0" smtClean="0"/>
              <a:t> answer. 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B59E843-6D8A-D549-BBC5-AE02BBC5AAA8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CORRECT ANSWER:  A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338ED8E-4246-794D-88BE-9814CF0C4BC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B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CORRECT ANSWER:  </a:t>
            </a:r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47DA522-50B4-3A42-8595-43A7133592D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CORRECT ANSWER:  </a:t>
            </a:r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7164615-0A90-FA43-82FC-AB34355EDDD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B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6FB75BFF-BA27-C949-8020-3024E3161130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algn="r" eaLnBrk="1" hangingPunct="1"/>
              <a:t>23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804A889-B834-E543-BDF2-09B08A5FF503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D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47DA522-50B4-3A42-8595-43A7133592D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47DA522-50B4-3A42-8595-43A7133592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47DA522-50B4-3A42-8595-43A7133592D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C5877-C563-8141-AAA3-E7DE750016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CORRECT ANSWER: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90378E4-E5CF-D444-B2A0-DE70D52D6B98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90378E4-E5CF-D444-B2A0-DE70D52D6B98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51AFD60-ED4B-8C40-81C5-9E0CB5F77BA7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24CC-30C0-224A-99CE-0393905F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EF45-6A20-D849-A51C-A885F0DF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11B7-49B4-8D4A-BB1A-EB8703B8A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0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7AEC-99D8-ED41-B1F1-43EE6F5C5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8486-0355-E84D-8D7D-B4F651BCE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299D-B970-C04C-9CA4-776B35872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FF04-2ED8-284A-BCCA-31E9FB3A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C302-F678-AB40-8523-79D634C0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FD47D-39A9-E848-901A-223092275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BABD-5D83-A24C-A997-DEFFC3C76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A84A-A2A7-7C4F-93EE-DEA38709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3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33B6-D776-A349-A9C4-99F181B5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CF08-4444-0649-8812-47BAB1E8A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0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EED5-5636-EC47-8B87-CCFEF4F7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7D71A3-AEEE-6B43-93EA-0D11CE1BC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9.png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893" y="0"/>
            <a:ext cx="431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Potential and E-field</a:t>
            </a:r>
            <a:endParaRPr lang="en-US" sz="3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4225"/>
              </p:ext>
            </p:extLst>
          </p:nvPr>
        </p:nvGraphicFramePr>
        <p:xfrm>
          <a:off x="1100921" y="358165"/>
          <a:ext cx="6227305" cy="219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1" name="Equation" r:id="rId4" imgW="1371600" imgH="482600" progId="Equation.3">
                  <p:embed/>
                </p:oleObj>
              </mc:Choice>
              <mc:Fallback>
                <p:oleObj name="Equation" r:id="rId4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21" y="358165"/>
                        <a:ext cx="6227305" cy="2190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48658"/>
              </p:ext>
            </p:extLst>
          </p:nvPr>
        </p:nvGraphicFramePr>
        <p:xfrm>
          <a:off x="2083846" y="2822245"/>
          <a:ext cx="4886113" cy="153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2" name="Equation" r:id="rId6" imgW="1536700" imgH="482600" progId="Equation.3">
                  <p:embed/>
                </p:oleObj>
              </mc:Choice>
              <mc:Fallback>
                <p:oleObj name="Equation" r:id="rId6" imgW="1536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846" y="2822245"/>
                        <a:ext cx="4886113" cy="1534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80608"/>
              </p:ext>
            </p:extLst>
          </p:nvPr>
        </p:nvGraphicFramePr>
        <p:xfrm>
          <a:off x="3356237" y="4277436"/>
          <a:ext cx="3230562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3" name="Equation" r:id="rId8" imgW="1016000" imgH="482600" progId="Equation.3">
                  <p:embed/>
                </p:oleObj>
              </mc:Choice>
              <mc:Fallback>
                <p:oleObj name="Equation" r:id="rId8" imgW="1016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37" y="4277436"/>
                        <a:ext cx="3230562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5872" y="5893403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external work done on charge to move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1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48683"/>
              </p:ext>
            </p:extLst>
          </p:nvPr>
        </p:nvGraphicFramePr>
        <p:xfrm>
          <a:off x="627063" y="1990725"/>
          <a:ext cx="32639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2" name="Picture" r:id="rId4" imgW="20571429" imgH="12596825" progId="Word.Picture.8">
                  <p:embed/>
                </p:oleObj>
              </mc:Choice>
              <mc:Fallback>
                <p:oleObj name="Picture" r:id="rId4" imgW="20571429" imgH="1259682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990725"/>
                        <a:ext cx="326390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312738"/>
            <a:ext cx="7070725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could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be a static physical E-field in a small region?</a:t>
            </a: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72000" y="2149475"/>
            <a:ext cx="33528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685800" y="2149475"/>
            <a:ext cx="33528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209800" y="1371600"/>
            <a:ext cx="26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1"/>
              <a:t>I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5943600" y="1295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b="1"/>
              <a:t>II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1473200" y="4578350"/>
            <a:ext cx="6624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2800"/>
              <a:t> Only I 	B) Only II </a:t>
            </a:r>
          </a:p>
          <a:p>
            <a:pPr>
              <a:buFont typeface="Arial" charset="0"/>
              <a:buNone/>
            </a:pPr>
            <a:r>
              <a:rPr lang="en-US" sz="2800"/>
              <a:t>C) Both 	D) Neither</a:t>
            </a:r>
          </a:p>
          <a:p>
            <a:pPr>
              <a:buFont typeface="Arial" charset="0"/>
              <a:buNone/>
            </a:pPr>
            <a:r>
              <a:rPr lang="en-US" sz="2800"/>
              <a:t>E) Cannot answer without further info</a:t>
            </a:r>
            <a:endParaRPr lang="en-US"/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76200" y="90488"/>
            <a:ext cx="1149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2.43b/1.7b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4572000" y="2032000"/>
          <a:ext cx="3486150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3" name="Picture" r:id="rId6" imgW="5143500" imgH="3149600" progId="Word.Picture.8">
                  <p:embed/>
                </p:oleObj>
              </mc:Choice>
              <mc:Fallback>
                <p:oleObj name="Picture" r:id="rId6" imgW="5143500" imgH="3149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3486150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498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54000"/>
            <a:ext cx="7772400" cy="4716463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8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8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8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8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(with                                           )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It is also true that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where</a:t>
            </a:r>
            <a:r>
              <a:rPr lang="en-US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6238" y="5770563"/>
            <a:ext cx="7772400" cy="635000"/>
          </a:xfrm>
        </p:spPr>
        <p:txBody>
          <a:bodyPr/>
          <a:lstStyle/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Yes              B)  No              C) ???</a:t>
            </a:r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1443" name="Object 4"/>
          <p:cNvGraphicFramePr>
            <a:graphicFrameLocks noChangeAspect="1"/>
          </p:cNvGraphicFramePr>
          <p:nvPr/>
        </p:nvGraphicFramePr>
        <p:xfrm>
          <a:off x="1879600" y="0"/>
          <a:ext cx="4919663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3" name="Equation" r:id="rId4" imgW="1752600" imgH="482600" progId="Equation.DSMT4">
                  <p:embed/>
                </p:oleObj>
              </mc:Choice>
              <mc:Fallback>
                <p:oleObj name="Equation" r:id="rId4" imgW="1752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0"/>
                        <a:ext cx="4919663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5"/>
          <p:cNvGraphicFramePr>
            <a:graphicFrameLocks noChangeAspect="1"/>
          </p:cNvGraphicFramePr>
          <p:nvPr/>
        </p:nvGraphicFramePr>
        <p:xfrm>
          <a:off x="1435100" y="1279525"/>
          <a:ext cx="47736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4" name="Equation" r:id="rId6" imgW="2032000" imgH="241300" progId="Equation.DSMT4">
                  <p:embed/>
                </p:oleObj>
              </mc:Choice>
              <mc:Fallback>
                <p:oleObj name="Equation" r:id="rId6" imgW="2032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279525"/>
                        <a:ext cx="47736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3927475" y="1931988"/>
          <a:ext cx="20637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5" name="Equation" r:id="rId8" imgW="825500" imgH="482600" progId="Equation.DSMT4">
                  <p:embed/>
                </p:oleObj>
              </mc:Choice>
              <mc:Fallback>
                <p:oleObj name="Equation" r:id="rId8" imgW="825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1931988"/>
                        <a:ext cx="206375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7"/>
          <p:cNvGraphicFramePr>
            <a:graphicFrameLocks noChangeAspect="1"/>
          </p:cNvGraphicFramePr>
          <p:nvPr/>
        </p:nvGraphicFramePr>
        <p:xfrm>
          <a:off x="1639888" y="2955925"/>
          <a:ext cx="24923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6" name="Equation" r:id="rId10" imgW="1092200" imgH="469900" progId="Equation.DSMT4">
                  <p:embed/>
                </p:oleObj>
              </mc:Choice>
              <mc:Fallback>
                <p:oleObj name="Equation" r:id="rId10" imgW="1092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2955925"/>
                        <a:ext cx="24923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239713" y="3895725"/>
            <a:ext cx="866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chemeClr val="accent2"/>
                </a:solidFill>
              </a:rPr>
              <a:t>Question: is the following mathematically ok?</a:t>
            </a:r>
            <a:br>
              <a:rPr lang="en-US" sz="3200">
                <a:solidFill>
                  <a:schemeClr val="accent2"/>
                </a:solidFill>
              </a:rPr>
            </a:br>
            <a:endParaRPr lang="en-US" sz="3200">
              <a:solidFill>
                <a:schemeClr val="accent2"/>
              </a:solidFill>
            </a:endParaRPr>
          </a:p>
        </p:txBody>
      </p:sp>
      <p:graphicFrame>
        <p:nvGraphicFramePr>
          <p:cNvPr id="61448" name="Object 9"/>
          <p:cNvGraphicFramePr>
            <a:graphicFrameLocks noChangeAspect="1"/>
          </p:cNvGraphicFramePr>
          <p:nvPr/>
        </p:nvGraphicFramePr>
        <p:xfrm>
          <a:off x="77788" y="4457700"/>
          <a:ext cx="871537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7" name="Equation" r:id="rId12" imgW="3619500" imgH="495300" progId="Equation.3">
                  <p:embed/>
                </p:oleObj>
              </mc:Choice>
              <mc:Fallback>
                <p:oleObj name="Equation" r:id="rId12" imgW="3619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4457700"/>
                        <a:ext cx="871537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947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17500" y="3632200"/>
            <a:ext cx="72088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charset="0"/>
              </a:rPr>
              <a:t>A) Sure, why not?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charset="0"/>
              </a:rPr>
              <a:t>B) No way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charset="0"/>
              </a:rPr>
              <a:t>C) Not enough info to decide</a:t>
            </a:r>
          </a:p>
        </p:txBody>
      </p: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2062163" y="2582863"/>
          <a:ext cx="39846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0" name="Equation" r:id="rId4" imgW="1435100" imgH="419100" progId="Equation.3">
                  <p:embed/>
                </p:oleObj>
              </mc:Choice>
              <mc:Fallback>
                <p:oleObj name="Equation" r:id="rId4" imgW="143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582863"/>
                        <a:ext cx="39846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08050"/>
            <a:ext cx="8542338" cy="1143000"/>
          </a:xfrm>
        </p:spPr>
        <p:txBody>
          <a:bodyPr/>
          <a:lstStyle/>
          <a:p>
            <a:pPr algn="l" eaLnBrk="1" hangingPunct="1"/>
            <a:r>
              <a:rPr lang="en-US" sz="3500">
                <a:latin typeface="Calibri" charset="0"/>
                <a:ea typeface="ＭＳ Ｐゴシック" charset="0"/>
                <a:cs typeface="ＭＳ Ｐゴシック" charset="0"/>
              </a:rPr>
              <a:t>Could the following electrostatic field possibly exist in a finite region of space that contains no charges? (A, and c are constants with appropriate units)</a:t>
            </a:r>
            <a:r>
              <a:rPr lang="en-US" sz="43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3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6096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Given a sphere with uniform surface charge density </a:t>
            </a:r>
            <a:r>
              <a:rPr lang="en-US" sz="3600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</a:t>
            </a: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 what can you say about the potential V </a:t>
            </a:r>
            <a:r>
              <a:rPr lang="en-US" sz="3600" i="1">
                <a:latin typeface="Arial" charset="0"/>
                <a:ea typeface="ヒラギノ角ゴ Pro W3" charset="0"/>
                <a:cs typeface="ヒラギノ角ゴ Pro W3" charset="0"/>
              </a:rPr>
              <a:t>inside</a:t>
            </a: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 this sphere? (Assume as usual, V(∞)=0)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301625" y="2593975"/>
            <a:ext cx="86090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600"/>
              <a:t> V=0  everywhere inside</a:t>
            </a:r>
          </a:p>
          <a:p>
            <a:pPr>
              <a:buFont typeface="Arial" charset="0"/>
              <a:buAutoNum type="alphaUcParenR"/>
            </a:pPr>
            <a:r>
              <a:rPr lang="en-US" sz="3600"/>
              <a:t> V = non-zero constant  everywhere inside</a:t>
            </a:r>
          </a:p>
          <a:p>
            <a:pPr>
              <a:buFont typeface="Arial" charset="0"/>
              <a:buNone/>
            </a:pPr>
            <a:r>
              <a:rPr lang="en-US" sz="3600"/>
              <a:t>C) V must vary with position, but is zero at the center.</a:t>
            </a:r>
          </a:p>
          <a:p>
            <a:pPr>
              <a:buFont typeface="Arial" charset="0"/>
              <a:buNone/>
            </a:pPr>
            <a:r>
              <a:rPr lang="en-US" sz="3600"/>
              <a:t>D) None of these.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90500"/>
            <a:ext cx="8902700" cy="1143000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Why is                         in electrostatics?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841500"/>
            <a:ext cx="896620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AutoNum type="alphaL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Because </a:t>
            </a:r>
          </a:p>
          <a:p>
            <a:pPr eaLnBrk="1" hangingPunct="1">
              <a:lnSpc>
                <a:spcPct val="70000"/>
              </a:lnSpc>
              <a:buFontTx/>
              <a:buAutoNum type="alphaLcParenR"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70000"/>
              </a:lnSpc>
              <a:buFontTx/>
              <a:buAutoNum type="alphaL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Because E is a conservative field</a:t>
            </a:r>
          </a:p>
          <a:p>
            <a:pPr eaLnBrk="1" hangingPunct="1">
              <a:lnSpc>
                <a:spcPct val="70000"/>
              </a:lnSpc>
              <a:buFontTx/>
              <a:buAutoNum type="alphaLcParenR"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70000"/>
              </a:lnSpc>
              <a:buFontTx/>
              <a:buAutoNum type="alphaL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Because the potential between two points is independent of the path</a:t>
            </a:r>
          </a:p>
          <a:p>
            <a:pPr eaLnBrk="1" hangingPunct="1">
              <a:lnSpc>
                <a:spcPct val="70000"/>
              </a:lnSpc>
              <a:buFontTx/>
              <a:buAutoNum type="alphaLcParenR" startAt="4"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70000"/>
              </a:lnSpc>
              <a:buFontTx/>
              <a:buAutoNum type="alphaLcParenR" startAt="4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All of the above</a:t>
            </a:r>
          </a:p>
          <a:p>
            <a:pPr eaLnBrk="1" hangingPunct="1">
              <a:lnSpc>
                <a:spcPct val="70000"/>
              </a:lnSpc>
              <a:buFontTx/>
              <a:buAutoNum type="alphaLcParenR" startAt="4"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70000"/>
              </a:lnSpc>
              <a:buFontTx/>
              <a:buAutoNum type="alphaLcParenR" startAt="4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NONE of the above - it's not true!</a:t>
            </a:r>
          </a:p>
        </p:txBody>
      </p:sp>
      <p:graphicFrame>
        <p:nvGraphicFramePr>
          <p:cNvPr id="65539" name="Object 4"/>
          <p:cNvGraphicFramePr>
            <a:graphicFrameLocks noChangeAspect="1"/>
          </p:cNvGraphicFramePr>
          <p:nvPr/>
        </p:nvGraphicFramePr>
        <p:xfrm>
          <a:off x="1997075" y="41275"/>
          <a:ext cx="25336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6" name="Equation" r:id="rId4" imgW="723900" imgH="292100" progId="Equation.DSMT4">
                  <p:embed/>
                </p:oleObj>
              </mc:Choice>
              <mc:Fallback>
                <p:oleObj name="Equation" r:id="rId4" imgW="723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18929"/>
                      <a:stretch>
                        <a:fillRect/>
                      </a:stretch>
                    </p:blipFill>
                    <p:spPr bwMode="auto">
                      <a:xfrm>
                        <a:off x="1997075" y="41275"/>
                        <a:ext cx="253365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5"/>
          <p:cNvGraphicFramePr>
            <a:graphicFrameLocks noChangeAspect="1"/>
          </p:cNvGraphicFramePr>
          <p:nvPr/>
        </p:nvGraphicFramePr>
        <p:xfrm>
          <a:off x="2366963" y="1690688"/>
          <a:ext cx="1735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7" name="Equation" r:id="rId6" imgW="584200" imgH="177800" progId="Equation.3">
                  <p:embed/>
                </p:oleObj>
              </mc:Choice>
              <mc:Fallback>
                <p:oleObj name="Equation" r:id="rId6" imgW="584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1690688"/>
                        <a:ext cx="17351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5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305800" cy="2393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A uniformly charged ring, in the xy plane, centered on the origin, has radius </a:t>
            </a:r>
            <a:r>
              <a:rPr lang="en-US" sz="3000" i="1">
                <a:latin typeface="Arial" charset="0"/>
                <a:ea typeface="ヒラギノ角ゴ Pro W3" charset="0"/>
                <a:cs typeface="ヒラギノ角ゴ Pro W3" charset="0"/>
              </a:rPr>
              <a:t>a</a:t>
            </a: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and total charge Q.  </a:t>
            </a:r>
            <a:r>
              <a:rPr lang="en-US" sz="3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V(r =</a:t>
            </a:r>
            <a:r>
              <a:rPr lang="en-US" sz="3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) = 0.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What is the voltage at z on the z-axis?</a:t>
            </a:r>
            <a:endParaRPr lang="en-US" sz="160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  <a:sym typeface="Symbol" charset="0"/>
            </a:endParaRPr>
          </a:p>
        </p:txBody>
      </p:sp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381000" y="2819400"/>
            <a:ext cx="4191000" cy="3276600"/>
            <a:chOff x="384" y="1536"/>
            <a:chExt cx="2640" cy="2064"/>
          </a:xfrm>
        </p:grpSpPr>
        <p:sp>
          <p:nvSpPr>
            <p:cNvPr id="67588" name="Line 4"/>
            <p:cNvSpPr>
              <a:spLocks noChangeShapeType="1"/>
            </p:cNvSpPr>
            <p:nvPr/>
          </p:nvSpPr>
          <p:spPr bwMode="auto">
            <a:xfrm>
              <a:off x="384" y="3120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672" y="2688"/>
              <a:ext cx="16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auto">
            <a:xfrm>
              <a:off x="480" y="2880"/>
              <a:ext cx="2160" cy="48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 flipV="1">
              <a:off x="1536" y="153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536" y="312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1680" y="312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 flipH="1" flipV="1">
              <a:off x="1536" y="1728"/>
              <a:ext cx="62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296" y="16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/>
                <a:t>z</a:t>
              </a:r>
            </a:p>
          </p:txBody>
        </p:sp>
      </p:grpSp>
      <p:graphicFrame>
        <p:nvGraphicFramePr>
          <p:cNvPr id="67587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6575" y="3181350"/>
          <a:ext cx="4495800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Equation" r:id="rId4" imgW="1854200" imgH="1295400" progId="Equation.3">
                  <p:embed/>
                </p:oleObj>
              </mc:Choice>
              <mc:Fallback>
                <p:oleObj name="Equation" r:id="rId4" imgW="1854200" imgH="1295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3181350"/>
                        <a:ext cx="4495800" cy="314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63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305800" cy="2393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A uniformly charged ring, in the xy plane, centered on the origin, has radius </a:t>
            </a:r>
            <a:r>
              <a:rPr lang="en-US" sz="3000" i="1">
                <a:latin typeface="Arial" charset="0"/>
                <a:ea typeface="ヒラギノ角ゴ Pro W3" charset="0"/>
                <a:cs typeface="ヒラギノ角ゴ Pro W3" charset="0"/>
              </a:rPr>
              <a:t>a</a:t>
            </a: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and total charge Q.  </a:t>
            </a:r>
            <a:r>
              <a:rPr lang="en-US" sz="3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V(r =</a:t>
            </a:r>
            <a:r>
              <a:rPr lang="en-US" sz="3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) = 0.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What is the voltage at z on the z-axis?</a:t>
            </a:r>
            <a:endParaRPr lang="en-US" sz="160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  <a:sym typeface="Symbol" charset="0"/>
            </a:endParaRPr>
          </a:p>
        </p:txBody>
      </p:sp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381000" y="2819400"/>
            <a:ext cx="4191000" cy="3276600"/>
            <a:chOff x="384" y="1536"/>
            <a:chExt cx="2640" cy="2064"/>
          </a:xfrm>
        </p:grpSpPr>
        <p:sp>
          <p:nvSpPr>
            <p:cNvPr id="67588" name="Line 4"/>
            <p:cNvSpPr>
              <a:spLocks noChangeShapeType="1"/>
            </p:cNvSpPr>
            <p:nvPr/>
          </p:nvSpPr>
          <p:spPr bwMode="auto">
            <a:xfrm>
              <a:off x="384" y="3120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672" y="2688"/>
              <a:ext cx="16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auto">
            <a:xfrm>
              <a:off x="480" y="2880"/>
              <a:ext cx="2160" cy="48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 flipV="1">
              <a:off x="1536" y="153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536" y="312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1680" y="312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 flipH="1" flipV="1">
              <a:off x="1536" y="1728"/>
              <a:ext cx="62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296" y="16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/>
                <a:t>z</a:t>
              </a:r>
            </a:p>
          </p:txBody>
        </p:sp>
      </p:grpSp>
      <p:graphicFrame>
        <p:nvGraphicFramePr>
          <p:cNvPr id="67587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6575" y="3181350"/>
          <a:ext cx="4495800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4" name="Equation" r:id="rId4" imgW="1854200" imgH="1295400" progId="Equation.3">
                  <p:embed/>
                </p:oleObj>
              </mc:Choice>
              <mc:Fallback>
                <p:oleObj name="Equation" r:id="rId4" imgW="1854200" imgH="1295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3181350"/>
                        <a:ext cx="4495800" cy="314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55167"/>
              </p:ext>
            </p:extLst>
          </p:nvPr>
        </p:nvGraphicFramePr>
        <p:xfrm>
          <a:off x="2660650" y="3981450"/>
          <a:ext cx="33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5" name="Equation" r:id="rId6" imgW="165100" imgH="190500" progId="Equation.3">
                  <p:embed/>
                </p:oleObj>
              </mc:Choice>
              <mc:Fallback>
                <p:oleObj name="Equation" r:id="rId6" imgW="165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981450"/>
                        <a:ext cx="3333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0320" y="5694352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dq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125915" y="5582702"/>
            <a:ext cx="334920" cy="697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39570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265613" y="-69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39940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7696200" cy="7239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A spherical </a:t>
            </a:r>
            <a:r>
              <a:rPr lang="en-US" sz="2800" i="1">
                <a:latin typeface="Arial" charset="0"/>
                <a:ea typeface="ヒラギノ角ゴ Pro W3" charset="0"/>
                <a:cs typeface="ヒラギノ角ゴ Pro W3" charset="0"/>
              </a:rPr>
              <a:t>shell</a:t>
            </a: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 has a uniform positive charge density on its surface. (There are no other charges around)</a:t>
            </a:r>
            <a:endParaRPr lang="en-US" sz="16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160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endParaRPr lang="en-US" sz="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04800" y="2895600"/>
            <a:ext cx="63246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/>
              <a:t>A: </a:t>
            </a:r>
            <a:r>
              <a:rPr lang="en-US" sz="2800" b="1"/>
              <a:t>E</a:t>
            </a:r>
            <a:r>
              <a:rPr lang="en-US" sz="2800"/>
              <a:t>=0 everywhere inside</a:t>
            </a:r>
          </a:p>
          <a:p>
            <a:pPr eaLnBrk="1" hangingPunct="1">
              <a:spcBef>
                <a:spcPts val="600"/>
              </a:spcBef>
            </a:pPr>
            <a:r>
              <a:rPr lang="en-US" sz="2800"/>
              <a:t>B: </a:t>
            </a:r>
            <a:r>
              <a:rPr lang="en-US" sz="2800" b="1"/>
              <a:t>E</a:t>
            </a:r>
            <a:r>
              <a:rPr lang="en-US" sz="2800"/>
              <a:t> is non-zero everywhere in the sphere </a:t>
            </a:r>
          </a:p>
          <a:p>
            <a:pPr eaLnBrk="1" hangingPunct="1"/>
            <a:r>
              <a:rPr lang="en-US" sz="2800"/>
              <a:t>C: </a:t>
            </a:r>
            <a:r>
              <a:rPr lang="en-US" sz="2800" b="1"/>
              <a:t>E</a:t>
            </a:r>
            <a:r>
              <a:rPr lang="en-US" sz="2800"/>
              <a:t>=0 only at the very center, but non-zero elsewhere inside the sphere.</a:t>
            </a:r>
          </a:p>
          <a:p>
            <a:pPr eaLnBrk="1" hangingPunct="1"/>
            <a:r>
              <a:rPr lang="en-US" sz="2800"/>
              <a:t>D: Not enough info given</a:t>
            </a:r>
          </a:p>
          <a:p>
            <a:pPr eaLnBrk="1" hangingPunct="1">
              <a:spcBef>
                <a:spcPts val="600"/>
              </a:spcBef>
            </a:pPr>
            <a:endParaRPr lang="en-US" sz="2800"/>
          </a:p>
        </p:txBody>
      </p:sp>
      <p:graphicFrame>
        <p:nvGraphicFramePr>
          <p:cNvPr id="39938" name="Object 1024"/>
          <p:cNvGraphicFramePr>
            <a:graphicFrameLocks noChangeAspect="1"/>
          </p:cNvGraphicFramePr>
          <p:nvPr/>
        </p:nvGraphicFramePr>
        <p:xfrm>
          <a:off x="6399213" y="1600200"/>
          <a:ext cx="2576512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Picture" r:id="rId4" imgW="3263900" imgH="2514600" progId="Word.Picture.8">
                  <p:embed/>
                </p:oleObj>
              </mc:Choice>
              <mc:Fallback>
                <p:oleObj name="Picture" r:id="rId4" imgW="3263900" imgH="2514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28" r="17188" b="4041"/>
                      <a:stretch>
                        <a:fillRect/>
                      </a:stretch>
                    </p:blipFill>
                    <p:spPr bwMode="auto">
                      <a:xfrm>
                        <a:off x="6399213" y="1600200"/>
                        <a:ext cx="2576512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>
                <a:solidFill>
                  <a:schemeClr val="accent2"/>
                </a:solidFill>
              </a:rPr>
              <a:t>What is the electric field </a:t>
            </a:r>
            <a:r>
              <a:rPr lang="en-US" i="1">
                <a:solidFill>
                  <a:schemeClr val="accent2"/>
                </a:solidFill>
              </a:rPr>
              <a:t>inside</a:t>
            </a:r>
            <a:r>
              <a:rPr lang="en-US">
                <a:solidFill>
                  <a:schemeClr val="accent2"/>
                </a:solidFill>
              </a:rPr>
              <a:t> the sphere?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228600" y="3589338"/>
            <a:ext cx="839311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A) Could be E(r), or  V(r)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600"/>
              <a:t>B) Could be E(r), but can't be V(r)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600"/>
              <a:t>C) Can't be E(r), could be V(r)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600"/>
              <a:t>D) Can't be either            E) ???</a:t>
            </a:r>
          </a:p>
        </p:txBody>
      </p:sp>
      <p:graphicFrame>
        <p:nvGraphicFramePr>
          <p:cNvPr id="69634" name="Object 3"/>
          <p:cNvGraphicFramePr>
            <a:graphicFrameLocks noChangeAspect="1"/>
          </p:cNvGraphicFramePr>
          <p:nvPr/>
        </p:nvGraphicFramePr>
        <p:xfrm>
          <a:off x="1036638" y="0"/>
          <a:ext cx="4827587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5" name="Picture" r:id="rId4" imgW="6286500" imgH="4864100" progId="Word.Picture.8">
                  <p:embed/>
                </p:oleObj>
              </mc:Choice>
              <mc:Fallback>
                <p:oleObj name="Picture" r:id="rId4" imgW="6286500" imgH="48641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03" b="16676"/>
                      <a:stretch>
                        <a:fillRect/>
                      </a:stretch>
                    </p:blipFill>
                    <p:spPr bwMode="auto">
                      <a:xfrm>
                        <a:off x="1036638" y="0"/>
                        <a:ext cx="4827587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2987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80008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Could this be a plot of |E|(r)? Or V(r)? (for SOME physical situation?)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928586"/>
              </p:ext>
            </p:extLst>
          </p:nvPr>
        </p:nvGraphicFramePr>
        <p:xfrm>
          <a:off x="6057900" y="287338"/>
          <a:ext cx="22621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6" name="Equation" r:id="rId6" imgW="939800" imgH="203200" progId="Equation.3">
                  <p:embed/>
                </p:oleObj>
              </mc:Choice>
              <mc:Fallback>
                <p:oleObj name="Equation" r:id="rId6" imgW="939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87338"/>
                        <a:ext cx="22621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85779"/>
              </p:ext>
            </p:extLst>
          </p:nvPr>
        </p:nvGraphicFramePr>
        <p:xfrm>
          <a:off x="5994400" y="795812"/>
          <a:ext cx="2612034" cy="91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7" name="Equation" r:id="rId8" imgW="1371600" imgH="482600" progId="Equation.3">
                  <p:embed/>
                </p:oleObj>
              </mc:Choice>
              <mc:Fallback>
                <p:oleObj name="Equation" r:id="rId8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795812"/>
                        <a:ext cx="2612034" cy="91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26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3886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voltage is zero at a point in space.  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You can conclude that :</a:t>
            </a:r>
          </a:p>
          <a:p>
            <a:pPr marL="609600" indent="-609600" eaLnBrk="1" hangingPunct="1">
              <a:buFontTx/>
              <a:buAutoNum type="alphaUcParenR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The E-field is zero at that point. 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B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)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The E-field is non-zero at that point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C) You can conclude nothing at all about the E-field at that point</a:t>
            </a: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2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09590"/>
              </p:ext>
            </p:extLst>
          </p:nvPr>
        </p:nvGraphicFramePr>
        <p:xfrm>
          <a:off x="2053077" y="2390661"/>
          <a:ext cx="4428334" cy="97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0" name="Equation" r:id="rId4" imgW="927100" imgH="203200" progId="Equation.3">
                  <p:embed/>
                </p:oleObj>
              </mc:Choice>
              <mc:Fallback>
                <p:oleObj name="Equation" r:id="rId4" imgW="927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077" y="2390661"/>
                        <a:ext cx="4428334" cy="970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9893" y="-65120"/>
            <a:ext cx="431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Potential and E-field</a:t>
            </a:r>
            <a:endParaRPr lang="en-US" sz="3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07779"/>
              </p:ext>
            </p:extLst>
          </p:nvPr>
        </p:nvGraphicFramePr>
        <p:xfrm>
          <a:off x="1100921" y="423285"/>
          <a:ext cx="6227305" cy="219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1" name="Equation" r:id="rId6" imgW="1371600" imgH="482600" progId="Equation.3">
                  <p:embed/>
                </p:oleObj>
              </mc:Choice>
              <mc:Fallback>
                <p:oleObj name="Equation" r:id="rId6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21" y="423285"/>
                        <a:ext cx="6227305" cy="2190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057" y="3226709"/>
            <a:ext cx="8626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fact that V is </a:t>
            </a:r>
            <a:r>
              <a:rPr lang="en-US" sz="3600" i="1" dirty="0" smtClean="0"/>
              <a:t>well defined </a:t>
            </a:r>
            <a:r>
              <a:rPr lang="en-US" sz="3600" dirty="0" smtClean="0"/>
              <a:t>arises from</a:t>
            </a:r>
            <a:endParaRPr lang="en-US" sz="36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580172"/>
              </p:ext>
            </p:extLst>
          </p:nvPr>
        </p:nvGraphicFramePr>
        <p:xfrm>
          <a:off x="4495800" y="5450178"/>
          <a:ext cx="37607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2" name="Equation" r:id="rId8" imgW="787400" imgH="241300" progId="Equation.3">
                  <p:embed/>
                </p:oleObj>
              </mc:Choice>
              <mc:Fallback>
                <p:oleObj name="Equation" r:id="rId8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50178"/>
                        <a:ext cx="3760787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45782"/>
              </p:ext>
            </p:extLst>
          </p:nvPr>
        </p:nvGraphicFramePr>
        <p:xfrm>
          <a:off x="1080235" y="3739308"/>
          <a:ext cx="4429125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3" name="Equation" r:id="rId10" imgW="927100" imgH="279400" progId="Equation.3">
                  <p:embed/>
                </p:oleObj>
              </mc:Choice>
              <mc:Fallback>
                <p:oleObj name="Equation" r:id="rId10" imgW="927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35" y="3739308"/>
                        <a:ext cx="4429125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0486" y="4874319"/>
            <a:ext cx="682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Which is exactly the same as (!)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7216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473075" y="2328863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7525" indent="-517525">
              <a:spcBef>
                <a:spcPct val="20000"/>
              </a:spcBef>
            </a:pPr>
            <a:r>
              <a:rPr lang="en-US" sz="2800"/>
              <a:t>You can conclude that :</a:t>
            </a:r>
          </a:p>
          <a:p>
            <a:pPr marL="517525" indent="-517525">
              <a:spcBef>
                <a:spcPct val="20000"/>
              </a:spcBef>
            </a:pPr>
            <a:r>
              <a:rPr lang="en-US" sz="2800"/>
              <a:t>A) The E-field has constant magnitude along that line.</a:t>
            </a:r>
          </a:p>
          <a:p>
            <a:pPr marL="517525" indent="-517525">
              <a:spcBef>
                <a:spcPct val="20000"/>
              </a:spcBef>
            </a:pPr>
            <a:r>
              <a:rPr lang="en-US" sz="2800"/>
              <a:t>B) The E-field is zero along that line.</a:t>
            </a:r>
          </a:p>
          <a:p>
            <a:pPr marL="517525" indent="-517525">
              <a:spcBef>
                <a:spcPct val="20000"/>
              </a:spcBef>
            </a:pPr>
            <a:r>
              <a:rPr lang="en-US" sz="2800"/>
              <a:t>C) You can conclude nothing at all about the magnitude of </a:t>
            </a:r>
            <a:r>
              <a:rPr lang="en-US" sz="2800" b="1"/>
              <a:t>E</a:t>
            </a:r>
            <a:r>
              <a:rPr lang="en-US" sz="2800"/>
              <a:t> along that line.</a:t>
            </a:r>
            <a:endParaRPr lang="en-US" sz="1800"/>
          </a:p>
        </p:txBody>
      </p:sp>
      <p:sp>
        <p:nvSpPr>
          <p:cNvPr id="75778" name="Freeform 3"/>
          <p:cNvSpPr>
            <a:spLocks/>
          </p:cNvSpPr>
          <p:nvPr/>
        </p:nvSpPr>
        <p:spPr bwMode="auto">
          <a:xfrm>
            <a:off x="4867275" y="1358900"/>
            <a:ext cx="3505200" cy="762000"/>
          </a:xfrm>
          <a:custGeom>
            <a:avLst/>
            <a:gdLst>
              <a:gd name="T0" fmla="*/ 0 w 2208"/>
              <a:gd name="T1" fmla="*/ 2147483647 h 480"/>
              <a:gd name="T2" fmla="*/ 2147483647 w 2208"/>
              <a:gd name="T3" fmla="*/ 2147483647 h 480"/>
              <a:gd name="T4" fmla="*/ 2147483647 w 2208"/>
              <a:gd name="T5" fmla="*/ 0 h 480"/>
              <a:gd name="T6" fmla="*/ 0 60000 65536"/>
              <a:gd name="T7" fmla="*/ 0 60000 65536"/>
              <a:gd name="T8" fmla="*/ 0 60000 65536"/>
              <a:gd name="T9" fmla="*/ 0 w 2208"/>
              <a:gd name="T10" fmla="*/ 0 h 480"/>
              <a:gd name="T11" fmla="*/ 2208 w 220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480">
                <a:moveTo>
                  <a:pt x="0" y="288"/>
                </a:moveTo>
                <a:cubicBezTo>
                  <a:pt x="235" y="312"/>
                  <a:pt x="1043" y="480"/>
                  <a:pt x="1411" y="432"/>
                </a:cubicBezTo>
                <a:cubicBezTo>
                  <a:pt x="1779" y="384"/>
                  <a:pt x="2042" y="90"/>
                  <a:pt x="2208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5799138" y="1304925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V=constant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title"/>
          </p:nvPr>
        </p:nvSpPr>
        <p:spPr>
          <a:xfrm>
            <a:off x="584200" y="3381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voltage is constant everywhere along a line in space.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2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0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239000" y="533400"/>
          <a:ext cx="714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Equation" r:id="rId4" imgW="241592" imgH="241592" progId="Equation.DSMT4">
                  <p:embed/>
                </p:oleObj>
              </mc:Choice>
              <mc:Fallback>
                <p:oleObj name="Equation" r:id="rId4" imgW="241592" imgH="2415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"/>
                        <a:ext cx="714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10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9763" y="2881313"/>
          <a:ext cx="33813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Equation" r:id="rId6" imgW="1257697" imgH="749697" progId="Equation.DSMT4">
                  <p:embed/>
                </p:oleObj>
              </mc:Choice>
              <mc:Fallback>
                <p:oleObj name="Equation" r:id="rId6" imgW="1257697" imgH="7496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881313"/>
                        <a:ext cx="33813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6019800" y="2057400"/>
            <a:ext cx="2590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 flipV="1">
            <a:off x="6400800" y="304800"/>
            <a:ext cx="0" cy="2057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 flipV="1">
            <a:off x="6400800" y="838200"/>
            <a:ext cx="205740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 flipH="1">
            <a:off x="7467600" y="1219200"/>
            <a:ext cx="381000" cy="228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8289925" y="2173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x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019800" y="30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y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06400" y="1973263"/>
            <a:ext cx="548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In spherical coordinates, the correct expression for d</a:t>
            </a:r>
            <a:r>
              <a:rPr lang="en-US" sz="2800" b="1">
                <a:solidFill>
                  <a:schemeClr val="accent2"/>
                </a:solidFill>
              </a:rPr>
              <a:t>L </a:t>
            </a:r>
            <a:r>
              <a:rPr lang="en-US" sz="2800">
                <a:solidFill>
                  <a:schemeClr val="accent2"/>
                </a:solidFill>
              </a:rPr>
              <a:t>is:</a:t>
            </a:r>
            <a:endParaRPr lang="en-US" b="1"/>
          </a:p>
        </p:txBody>
      </p:sp>
      <p:graphicFrame>
        <p:nvGraphicFramePr>
          <p:cNvPr id="174091" name="Object 1024"/>
          <p:cNvGraphicFramePr>
            <a:graphicFrameLocks noGrp="1" noChangeAspect="1"/>
          </p:cNvGraphicFramePr>
          <p:nvPr>
            <p:ph sz="half" idx="1"/>
          </p:nvPr>
        </p:nvGraphicFramePr>
        <p:xfrm>
          <a:off x="1219200" y="5257800"/>
          <a:ext cx="5943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Equation" r:id="rId8" imgW="2794396" imgH="508397" progId="Equation.3">
                  <p:embed/>
                </p:oleObj>
              </mc:Choice>
              <mc:Fallback>
                <p:oleObj name="Equation" r:id="rId8" imgW="2794396" imgH="508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5943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2"/>
          <p:cNvSpPr>
            <a:spLocks noGrp="1" noChangeArrowheads="1"/>
          </p:cNvSpPr>
          <p:nvPr>
            <p:ph type="title"/>
          </p:nvPr>
        </p:nvSpPr>
        <p:spPr>
          <a:xfrm>
            <a:off x="322263" y="371475"/>
            <a:ext cx="6197600" cy="1381125"/>
          </a:xfrm>
        </p:spPr>
        <p:txBody>
          <a:bodyPr/>
          <a:lstStyle/>
          <a:p>
            <a:pPr algn="l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an infinitesimal path element d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directed radially inward, toward the origin as shown.</a:t>
            </a:r>
            <a:endParaRPr lang="en-US" sz="3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5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85725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sz="3300" dirty="0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3200" dirty="0" smtClean="0"/>
              <a:t> spherical SHELL with uniform </a:t>
            </a:r>
            <a:r>
              <a:rPr lang="en-US" sz="3200" i="1" dirty="0" smtClean="0"/>
              <a:t>surface charge</a:t>
            </a:r>
            <a:r>
              <a:rPr lang="en-US" sz="3200" dirty="0" smtClean="0"/>
              <a:t> density </a:t>
            </a:r>
            <a:r>
              <a:rPr lang="en-US" sz="3200" dirty="0" smtClean="0">
                <a:latin typeface="Symbol" charset="0"/>
                <a:sym typeface="Symbol" charset="0"/>
              </a:rPr>
              <a:t></a:t>
            </a:r>
            <a:r>
              <a:rPr lang="en-US" sz="3200" dirty="0" smtClean="0"/>
              <a:t> (no other charges anywhere else) </a:t>
            </a:r>
            <a:r>
              <a:rPr lang="en-US" sz="33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what can you say about the potential V </a:t>
            </a:r>
            <a:r>
              <a:rPr lang="en-US" sz="3300" i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inside</a:t>
            </a:r>
            <a:r>
              <a:rPr lang="en-US" sz="33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this sphere? 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(Assume as usual, V(∞)=0)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301625" y="2724229"/>
            <a:ext cx="86090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600" dirty="0"/>
              <a:t> V=0  everywhere inside</a:t>
            </a:r>
          </a:p>
          <a:p>
            <a:pPr>
              <a:buFont typeface="Arial" charset="0"/>
              <a:buAutoNum type="alphaUcParenR"/>
            </a:pPr>
            <a:r>
              <a:rPr lang="en-US" sz="3600" dirty="0"/>
              <a:t> V = non-zero constant  everywhere inside</a:t>
            </a:r>
          </a:p>
          <a:p>
            <a:pPr>
              <a:buFont typeface="Arial" charset="0"/>
              <a:buNone/>
            </a:pPr>
            <a:r>
              <a:rPr lang="en-US" sz="3600" dirty="0"/>
              <a:t>C) V must vary with position, but is zero at the center.</a:t>
            </a:r>
          </a:p>
          <a:p>
            <a:pPr>
              <a:buFont typeface="Arial" charset="0"/>
              <a:buNone/>
            </a:pPr>
            <a:r>
              <a:rPr lang="en-US" sz="3600" dirty="0"/>
              <a:t>D) </a:t>
            </a:r>
            <a:r>
              <a:rPr lang="en-US" sz="3600" dirty="0" smtClean="0"/>
              <a:t>Could be A OR B!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E) None </a:t>
            </a:r>
            <a:r>
              <a:rPr lang="en-US" sz="3600" dirty="0"/>
              <a:t>of </a:t>
            </a:r>
            <a:r>
              <a:rPr lang="en-US" sz="3600" dirty="0" smtClean="0"/>
              <a:t>these, it’s something else!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We usually choose V(r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  <a:sym typeface="Wingdings" charset="0"/>
              </a:rPr>
              <a:t> </a:t>
            </a: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∞) ≡ 0 when calculating the potential of a point charge to be V(r) = +</a:t>
            </a:r>
            <a:r>
              <a:rPr lang="el-GR" sz="2800">
                <a:latin typeface="Times New Roman" charset="0"/>
                <a:ea typeface="ヒラギノ角ゴ Pro W3" charset="0"/>
                <a:cs typeface="Times New Roman" charset="0"/>
              </a:rPr>
              <a:t>κ</a:t>
            </a: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q/r.  How does the potential V(r) change if we choose our reference point to be V(R)=0 where R is closer to +q than r.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191000"/>
            <a:ext cx="7772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A  V(r) is positive but smaller than kq/r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B  V(r) is positive but larger than kq/r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C  V(r) is negative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D  V(r) doesn</a:t>
            </a:r>
            <a:r>
              <a:rPr lang="ja-JP" altLang="en-US" sz="28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t change (V is independent of  choice of reference)</a:t>
            </a:r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4276" name="Oval 6"/>
          <p:cNvSpPr>
            <a:spLocks noChangeArrowheads="1"/>
          </p:cNvSpPr>
          <p:nvPr/>
        </p:nvSpPr>
        <p:spPr bwMode="auto">
          <a:xfrm>
            <a:off x="4572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 eaLnBrk="1" hangingPunct="1"/>
            <a:r>
              <a:rPr lang="en-US">
                <a:ea typeface="ＭＳ Ｐゴシック" charset="0"/>
                <a:cs typeface="ＭＳ Ｐゴシック" charset="0"/>
              </a:rPr>
              <a:t>+q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38288" y="2768600"/>
            <a:ext cx="48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757488" y="2743200"/>
            <a:ext cx="33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600"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558088" y="2768600"/>
            <a:ext cx="51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600">
                <a:ea typeface="ＭＳ Ｐゴシック" charset="0"/>
                <a:cs typeface="ＭＳ Ｐゴシック" charset="0"/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329377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51163"/>
            <a:ext cx="8043863" cy="34559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Two isolated spherical shells of charge, labeled A and B, are far apart and each has charge Q.  Sphere B is bigger than sphere A.  Which shell has higher voltage?  [V(r=</a:t>
            </a: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</a:t>
            </a: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) = 0]</a:t>
            </a:r>
            <a:endParaRPr lang="en-US" sz="25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5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5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500">
                <a:latin typeface="Arial" charset="0"/>
                <a:ea typeface="ヒラギノ角ゴ Pro W3" charset="0"/>
                <a:cs typeface="ヒラギノ角ゴ Pro W3" charset="0"/>
              </a:rPr>
              <a:t>A) Sphere A		B) Sphere B    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500">
                <a:latin typeface="Arial" charset="0"/>
                <a:ea typeface="ヒラギノ角ゴ Pro W3" charset="0"/>
                <a:cs typeface="ヒラギノ角ゴ Pro W3" charset="0"/>
              </a:rPr>
              <a:t>C) Both have same voltage.</a:t>
            </a:r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2133600" y="1219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019800" y="9144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752600" y="762000"/>
            <a:ext cx="59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+Q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791200" y="685800"/>
            <a:ext cx="59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+Q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86000" y="137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553200" y="1447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6240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90500"/>
            <a:ext cx="8902700" cy="1143000"/>
          </a:xfrm>
        </p:spPr>
        <p:txBody>
          <a:bodyPr/>
          <a:lstStyle/>
          <a:p>
            <a:pPr algn="l"/>
            <a:r>
              <a:rPr lang="en-US" sz="3900">
                <a:latin typeface="Arial" charset="0"/>
                <a:ea typeface="ＭＳ Ｐゴシック" charset="0"/>
                <a:cs typeface="ＭＳ Ｐゴシック" charset="0"/>
              </a:rPr>
              <a:t>Why is                        in electrostatics?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9800" y="2108200"/>
            <a:ext cx="7708900" cy="4105275"/>
          </a:xfrm>
        </p:spPr>
        <p:txBody>
          <a:bodyPr/>
          <a:lstStyle/>
          <a:p>
            <a:pPr>
              <a:lnSpc>
                <a:spcPct val="70000"/>
              </a:lnSpc>
              <a:buFontTx/>
              <a:buAutoNum type="alphaLcParenR"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Because </a:t>
            </a:r>
          </a:p>
          <a:p>
            <a:pPr>
              <a:lnSpc>
                <a:spcPct val="70000"/>
              </a:lnSpc>
              <a:buFontTx/>
              <a:buAutoNum type="alphaLcParenR"/>
            </a:pPr>
            <a:endParaRPr lang="en-US" sz="30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70000"/>
              </a:lnSpc>
              <a:buFontTx/>
              <a:buAutoNum type="alphaLcParenR"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Because E is a conservative field</a:t>
            </a:r>
          </a:p>
          <a:p>
            <a:pPr>
              <a:lnSpc>
                <a:spcPct val="70000"/>
              </a:lnSpc>
              <a:buFontTx/>
              <a:buAutoNum type="alphaLcParenR"/>
            </a:pPr>
            <a:endParaRPr lang="en-US" sz="30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70000"/>
              </a:lnSpc>
              <a:buFontTx/>
              <a:buAutoNum type="alphaLcParenR"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Because the potential (voltage) between two points is independent of the path</a:t>
            </a:r>
          </a:p>
          <a:p>
            <a:pPr>
              <a:lnSpc>
                <a:spcPct val="70000"/>
              </a:lnSpc>
              <a:buFontTx/>
              <a:buAutoNum type="alphaLcParenR" startAt="4"/>
            </a:pPr>
            <a:endParaRPr lang="en-US" sz="30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70000"/>
              </a:lnSpc>
              <a:buFontTx/>
              <a:buAutoNum type="alphaLcParenR" startAt="4"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All of the above</a:t>
            </a:r>
          </a:p>
          <a:p>
            <a:pPr>
              <a:lnSpc>
                <a:spcPct val="70000"/>
              </a:lnSpc>
              <a:buFontTx/>
              <a:buAutoNum type="alphaLcParenR" startAt="4"/>
            </a:pPr>
            <a:endParaRPr lang="en-US" sz="30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70000"/>
              </a:lnSpc>
              <a:buFontTx/>
              <a:buAutoNum type="alphaLcParenR" startAt="4"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NONE of the above - it's not true!</a:t>
            </a:r>
            <a:endParaRPr lang="en-US" sz="1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0418" name="Object 1024"/>
          <p:cNvGraphicFramePr>
            <a:graphicFrameLocks noChangeAspect="1"/>
          </p:cNvGraphicFramePr>
          <p:nvPr/>
        </p:nvGraphicFramePr>
        <p:xfrm>
          <a:off x="3006725" y="1911350"/>
          <a:ext cx="17732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9" name="Equation" r:id="rId4" imgW="597038" imgH="216203" progId="Equation.DSMT4">
                  <p:embed/>
                </p:oleObj>
              </mc:Choice>
              <mc:Fallback>
                <p:oleObj name="Equation" r:id="rId4" imgW="597038" imgH="21620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1911350"/>
                        <a:ext cx="17732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828800" y="398463"/>
          <a:ext cx="2209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0" name="Equation" r:id="rId6" imgW="723983" imgH="279675" progId="Equation.3">
                  <p:embed/>
                </p:oleObj>
              </mc:Choice>
              <mc:Fallback>
                <p:oleObj name="Equation" r:id="rId6" imgW="723983" imgH="2796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8463"/>
                        <a:ext cx="2209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21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077200" cy="3429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A parallel plate capacitor is attached to a battery which maintains a constant voltage difference V between the capacitor plates.  While the battery is attached, the plates are pulled apart. The electrostatic energy stored in the capacitor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		A) increases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		B) decreases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		C) stays constant.</a:t>
            </a:r>
          </a:p>
          <a:p>
            <a:pPr marL="0" indent="0">
              <a:lnSpc>
                <a:spcPct val="90000"/>
              </a:lnSpc>
            </a:pPr>
            <a:endParaRPr lang="en-US" sz="1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600200"/>
            <a:ext cx="5105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438400" y="990600"/>
            <a:ext cx="5105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971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3352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733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114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4495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5257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4876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400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019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5638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781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7162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5334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762000" y="121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990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990600" y="1981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990600" y="53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990600" y="533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>
            <a:off x="4648200" y="53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 flipV="1">
            <a:off x="4648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457200" y="53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V</a:t>
            </a: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V="1">
            <a:off x="5486400" y="381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5486400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76354"/>
              </p:ext>
            </p:extLst>
          </p:nvPr>
        </p:nvGraphicFramePr>
        <p:xfrm>
          <a:off x="2053077" y="2813941"/>
          <a:ext cx="4428334" cy="97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9" name="Equation" r:id="rId4" imgW="927100" imgH="203200" progId="Equation.3">
                  <p:embed/>
                </p:oleObj>
              </mc:Choice>
              <mc:Fallback>
                <p:oleObj name="Equation" r:id="rId4" imgW="927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077" y="2813941"/>
                        <a:ext cx="4428334" cy="970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33363"/>
              </p:ext>
            </p:extLst>
          </p:nvPr>
        </p:nvGraphicFramePr>
        <p:xfrm>
          <a:off x="806547" y="4691224"/>
          <a:ext cx="6904219" cy="19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0" name="Equation" r:id="rId6" imgW="1600200" imgH="457200" progId="Equation.3">
                  <p:embed/>
                </p:oleObj>
              </mc:Choice>
              <mc:Fallback>
                <p:oleObj name="Equation" r:id="rId6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547" y="4691224"/>
                        <a:ext cx="6904219" cy="1971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9893" y="0"/>
            <a:ext cx="431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Potential and E-field</a:t>
            </a:r>
            <a:endParaRPr lang="en-US" sz="3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02150"/>
              </p:ext>
            </p:extLst>
          </p:nvPr>
        </p:nvGraphicFramePr>
        <p:xfrm>
          <a:off x="1100921" y="651205"/>
          <a:ext cx="6227305" cy="219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1" name="Equation" r:id="rId8" imgW="1371600" imgH="482600" progId="Equation.3">
                  <p:embed/>
                </p:oleObj>
              </mc:Choice>
              <mc:Fallback>
                <p:oleObj name="Equation" r:id="rId8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21" y="651205"/>
                        <a:ext cx="6227305" cy="2190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0947" y="4092194"/>
            <a:ext cx="795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One way to find V(r) (given charges):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6410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419967"/>
              </p:ext>
            </p:extLst>
          </p:nvPr>
        </p:nvGraphicFramePr>
        <p:xfrm>
          <a:off x="871686" y="881676"/>
          <a:ext cx="6904219" cy="19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8"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86" y="881676"/>
                        <a:ext cx="6904219" cy="1971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6086" y="282646"/>
            <a:ext cx="795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One way to find V(r) (given charges):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0" y="5534561"/>
            <a:ext cx="9072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Voltage V = </a:t>
            </a:r>
            <a:r>
              <a:rPr lang="en-US" sz="4000" dirty="0" err="1"/>
              <a:t>kq</a:t>
            </a:r>
            <a:r>
              <a:rPr lang="en-US" sz="4000" dirty="0"/>
              <a:t>/r from a point </a:t>
            </a:r>
            <a:r>
              <a:rPr lang="en-US" sz="4000" dirty="0" smtClean="0"/>
              <a:t>charge !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43985"/>
              </p:ext>
            </p:extLst>
          </p:nvPr>
        </p:nvGraphicFramePr>
        <p:xfrm>
          <a:off x="1497013" y="2954338"/>
          <a:ext cx="53689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Equation" r:id="rId6" imgW="1244600" imgH="457200" progId="Equation.3">
                  <p:embed/>
                </p:oleObj>
              </mc:Choice>
              <mc:Fallback>
                <p:oleObj name="Equation" r:id="rId6" imgW="124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954338"/>
                        <a:ext cx="53689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326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893" y="-65120"/>
            <a:ext cx="3110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what does</a:t>
            </a:r>
            <a:endParaRPr lang="en-US" sz="3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75757"/>
              </p:ext>
            </p:extLst>
          </p:nvPr>
        </p:nvGraphicFramePr>
        <p:xfrm>
          <a:off x="1100921" y="358165"/>
          <a:ext cx="6227305" cy="219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name="Equation" r:id="rId4" imgW="1371600" imgH="482600" progId="Equation.3">
                  <p:embed/>
                </p:oleObj>
              </mc:Choice>
              <mc:Fallback>
                <p:oleObj name="Equation" r:id="rId4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21" y="358165"/>
                        <a:ext cx="6227305" cy="2190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5644" y="2539705"/>
            <a:ext cx="3366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Have to do with </a:t>
            </a:r>
            <a:endParaRPr lang="en-US" sz="36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46483"/>
              </p:ext>
            </p:extLst>
          </p:nvPr>
        </p:nvGraphicFramePr>
        <p:xfrm>
          <a:off x="2896489" y="5318430"/>
          <a:ext cx="37607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Equation" r:id="rId6" imgW="787400" imgH="241300" progId="Equation.3">
                  <p:embed/>
                </p:oleObj>
              </mc:Choice>
              <mc:Fallback>
                <p:oleObj name="Equation" r:id="rId6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489" y="5318430"/>
                        <a:ext cx="3760787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65004"/>
              </p:ext>
            </p:extLst>
          </p:nvPr>
        </p:nvGraphicFramePr>
        <p:xfrm>
          <a:off x="1999713" y="3394675"/>
          <a:ext cx="4429125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8" imgW="927100" imgH="279400" progId="Equation.3">
                  <p:embed/>
                </p:oleObj>
              </mc:Choice>
              <mc:Fallback>
                <p:oleObj name="Equation" r:id="rId8" imgW="927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713" y="3394675"/>
                        <a:ext cx="4429125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6086" y="4645719"/>
            <a:ext cx="597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And </a:t>
            </a:r>
            <a:r>
              <a:rPr lang="en-US" sz="3600" i="1" dirty="0" smtClean="0"/>
              <a:t>why</a:t>
            </a:r>
            <a:r>
              <a:rPr lang="en-US" sz="3600" dirty="0" smtClean="0"/>
              <a:t> is that the same as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803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413" y="2487613"/>
            <a:ext cx="304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Divergence theorem: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1763" y="4473575"/>
            <a:ext cx="392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Stoke’s (or “curl”)  theorem: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4908550" y="2916238"/>
          <a:ext cx="210661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1" name="Equation" r:id="rId4" imgW="622300" imgH="368300" progId="Equation.3">
                  <p:embed/>
                </p:oleObj>
              </mc:Choice>
              <mc:Fallback>
                <p:oleObj name="Equation" r:id="rId4" imgW="622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916238"/>
                        <a:ext cx="210661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527175" y="5160963"/>
          <a:ext cx="3611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2" name="Equation" r:id="rId6" imgW="1066800" imgH="368300" progId="Equation.3">
                  <p:embed/>
                </p:oleObj>
              </mc:Choice>
              <mc:Fallback>
                <p:oleObj name="Equation" r:id="rId6" imgW="1066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160963"/>
                        <a:ext cx="3611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0" y="287338"/>
            <a:ext cx="3281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Fundamental theorem:</a:t>
            </a:r>
          </a:p>
        </p:txBody>
      </p:sp>
      <p:graphicFrame>
        <p:nvGraphicFramePr>
          <p:cNvPr id="54278" name="Object 1"/>
          <p:cNvGraphicFramePr>
            <a:graphicFrameLocks noChangeAspect="1"/>
          </p:cNvGraphicFramePr>
          <p:nvPr/>
        </p:nvGraphicFramePr>
        <p:xfrm>
          <a:off x="1562100" y="746125"/>
          <a:ext cx="53324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3" name="Equation" r:id="rId8" imgW="1574800" imgH="431800" progId="Equation.3">
                  <p:embed/>
                </p:oleObj>
              </mc:Choice>
              <mc:Fallback>
                <p:oleObj name="Equation" r:id="rId8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746125"/>
                        <a:ext cx="53324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5164138" y="5181600"/>
          <a:ext cx="18065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4" name="Equation" r:id="rId10" imgW="533400" imgH="279400" progId="Equation.3">
                  <p:embed/>
                </p:oleObj>
              </mc:Choice>
              <mc:Fallback>
                <p:oleObj name="Equation" r:id="rId10" imgW="533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5181600"/>
                        <a:ext cx="18065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343025" y="2933700"/>
          <a:ext cx="344011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5" name="Equation" r:id="rId12" imgW="1016000" imgH="368300" progId="Equation.3">
                  <p:embed/>
                </p:oleObj>
              </mc:Choice>
              <mc:Fallback>
                <p:oleObj name="Equation" r:id="rId12" imgW="1016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2933700"/>
                        <a:ext cx="344011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49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1735138"/>
            <a:ext cx="4848225" cy="48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What is the curl of this vector field, </a:t>
            </a:r>
            <a:r>
              <a:rPr lang="en-US" sz="3600" b="1">
                <a:latin typeface="Arial" charset="0"/>
                <a:ea typeface="ヒラギノ角ゴ Pro W3" charset="0"/>
                <a:cs typeface="ヒラギノ角ゴ Pro W3" charset="0"/>
              </a:rPr>
              <a:t>V</a:t>
            </a: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in the region shown below?</a:t>
            </a:r>
          </a:p>
        </p:txBody>
      </p:sp>
      <p:sp>
        <p:nvSpPr>
          <p:cNvPr id="35844" name="Rectangle 1027"/>
          <p:cNvSpPr>
            <a:spLocks noChangeArrowheads="1"/>
          </p:cNvSpPr>
          <p:nvPr/>
        </p:nvSpPr>
        <p:spPr bwMode="auto">
          <a:xfrm>
            <a:off x="0" y="3517900"/>
            <a:ext cx="3975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2600" dirty="0"/>
              <a:t>non-zero everywhere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2600" dirty="0"/>
              <a:t>Zero at some points, non-zero others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2600" dirty="0"/>
              <a:t>zero curl everywhere shown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" y="90488"/>
            <a:ext cx="739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/>
              <a:t>1.8</a:t>
            </a:r>
          </a:p>
        </p:txBody>
      </p:sp>
      <p:graphicFrame>
        <p:nvGraphicFramePr>
          <p:cNvPr id="358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543568"/>
              </p:ext>
            </p:extLst>
          </p:nvPr>
        </p:nvGraphicFramePr>
        <p:xfrm>
          <a:off x="1219200" y="2097088"/>
          <a:ext cx="1927291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name="Equation" r:id="rId5" imgW="495300" imgH="241300" progId="Equation.3">
                  <p:embed/>
                </p:oleObj>
              </mc:Choice>
              <mc:Fallback>
                <p:oleObj name="Equation" r:id="rId5" imgW="49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97088"/>
                        <a:ext cx="1927291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03950" y="3182938"/>
            <a:ext cx="1044575" cy="901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6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1735138"/>
            <a:ext cx="4848225" cy="48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What is the curl of this vector field, </a:t>
            </a:r>
            <a:r>
              <a:rPr lang="en-US" sz="3600" b="1">
                <a:latin typeface="Arial" charset="0"/>
                <a:ea typeface="ヒラギノ角ゴ Pro W3" charset="0"/>
                <a:cs typeface="ヒラギノ角ゴ Pro W3" charset="0"/>
              </a:rPr>
              <a:t>V</a:t>
            </a: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in the region shown below?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203950" y="3182938"/>
            <a:ext cx="1044575" cy="901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4" name="Rectangle 1027"/>
          <p:cNvSpPr>
            <a:spLocks noChangeArrowheads="1"/>
          </p:cNvSpPr>
          <p:nvPr/>
        </p:nvSpPr>
        <p:spPr bwMode="auto">
          <a:xfrm>
            <a:off x="0" y="3517900"/>
            <a:ext cx="3975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2600" dirty="0"/>
              <a:t>non-zero everywhere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2600" dirty="0"/>
              <a:t>Zero at some points, non-zero others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2600" dirty="0"/>
              <a:t>zero curl everywhere shown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" y="90488"/>
            <a:ext cx="739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/>
              <a:t>1.8</a:t>
            </a:r>
          </a:p>
        </p:txBody>
      </p:sp>
      <p:graphicFrame>
        <p:nvGraphicFramePr>
          <p:cNvPr id="358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74525"/>
              </p:ext>
            </p:extLst>
          </p:nvPr>
        </p:nvGraphicFramePr>
        <p:xfrm>
          <a:off x="1219200" y="2097088"/>
          <a:ext cx="1927291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name="Equation" r:id="rId5" imgW="495300" imgH="241300" progId="Equation.3">
                  <p:embed/>
                </p:oleObj>
              </mc:Choice>
              <mc:Fallback>
                <p:oleObj name="Equation" r:id="rId5" imgW="49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97088"/>
                        <a:ext cx="1927291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 bwMode="auto">
          <a:xfrm rot="19724330">
            <a:off x="4944261" y="3847748"/>
            <a:ext cx="2946583" cy="2332073"/>
          </a:xfrm>
          <a:prstGeom prst="arc">
            <a:avLst>
              <a:gd name="adj1" fmla="val 18170473"/>
              <a:gd name="adj2" fmla="val 1963734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6282267" y="3522133"/>
            <a:ext cx="177570" cy="272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015462" y="3530601"/>
            <a:ext cx="138871" cy="2757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Arc 10"/>
          <p:cNvSpPr/>
          <p:nvPr/>
        </p:nvSpPr>
        <p:spPr bwMode="auto">
          <a:xfrm>
            <a:off x="5748595" y="3458281"/>
            <a:ext cx="1947606" cy="1012120"/>
          </a:xfrm>
          <a:prstGeom prst="arc">
            <a:avLst>
              <a:gd name="adj1" fmla="val 13420264"/>
              <a:gd name="adj2" fmla="val 1901212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93838"/>
            <a:ext cx="29083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What is the curl of this vector field, </a:t>
            </a:r>
            <a:r>
              <a:rPr lang="en-US" sz="3600" b="1">
                <a:latin typeface="Arial" charset="0"/>
                <a:ea typeface="ヒラギノ角ゴ Pro W3" charset="0"/>
                <a:cs typeface="ヒラギノ角ゴ Pro W3" charset="0"/>
              </a:rPr>
              <a:t>V</a:t>
            </a: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in the region shown below?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085850" y="2154238"/>
            <a:ext cx="1044575" cy="901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" y="90488"/>
            <a:ext cx="739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/>
              <a:t>1.8</a:t>
            </a:r>
          </a:p>
        </p:txBody>
      </p:sp>
      <p:graphicFrame>
        <p:nvGraphicFramePr>
          <p:cNvPr id="3789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64740"/>
              </p:ext>
            </p:extLst>
          </p:nvPr>
        </p:nvGraphicFramePr>
        <p:xfrm>
          <a:off x="3154363" y="1730375"/>
          <a:ext cx="59372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2" name="Equation" r:id="rId5" imgW="2070100" imgH="939800" progId="Equation.3">
                  <p:embed/>
                </p:oleObj>
              </mc:Choice>
              <mc:Fallback>
                <p:oleObj name="Equation" r:id="rId5" imgW="20701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730375"/>
                        <a:ext cx="5937250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93089"/>
              </p:ext>
            </p:extLst>
          </p:nvPr>
        </p:nvGraphicFramePr>
        <p:xfrm>
          <a:off x="6686550" y="790574"/>
          <a:ext cx="1454150" cy="70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3" name="Equation" r:id="rId7" imgW="495300" imgH="241300" progId="Equation.3">
                  <p:embed/>
                </p:oleObj>
              </mc:Choice>
              <mc:Fallback>
                <p:oleObj name="Equation" r:id="rId7" imgW="49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790574"/>
                        <a:ext cx="1454150" cy="707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88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</TotalTime>
  <Words>1211</Words>
  <Application>Microsoft Macintosh PowerPoint</Application>
  <PresentationFormat>On-screen Show (4:3)</PresentationFormat>
  <Paragraphs>168</Paragraphs>
  <Slides>26</Slides>
  <Notes>26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Blank Presentation</vt:lpstr>
      <vt:lpstr>Equation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curl of this vector field, V in the region shown below?</vt:lpstr>
      <vt:lpstr>What is the curl of this vector field, V in the region shown below?</vt:lpstr>
      <vt:lpstr>What is the curl of this vector field, V in the region shown below?</vt:lpstr>
      <vt:lpstr>Which of the following could be a static physical E-field in a small region?</vt:lpstr>
      <vt:lpstr>    (with                                           )  It is also true that  where  </vt:lpstr>
      <vt:lpstr>Could the following electrostatic field possibly exist in a finite region of space that contains no charges? (A, and c are constants with appropriate units) </vt:lpstr>
      <vt:lpstr>Given a sphere with uniform surface charge density  what can you say about the potential V inside this sphere? (Assume as usual, V(∞)=0)</vt:lpstr>
      <vt:lpstr>Why is                         in electrostatics?</vt:lpstr>
      <vt:lpstr>PowerPoint Presentation</vt:lpstr>
      <vt:lpstr>PowerPoint Presentation</vt:lpstr>
      <vt:lpstr>PowerPoint Presentation</vt:lpstr>
      <vt:lpstr>Could this be a plot of |E|(r)? Or V(r)? (for SOME physical situation?) </vt:lpstr>
      <vt:lpstr>PowerPoint Presentation</vt:lpstr>
      <vt:lpstr>The voltage is constant everywhere along a line in space.</vt:lpstr>
      <vt:lpstr>Consider an infinitesimal path element dL directed radially inward, toward the origin as shown.</vt:lpstr>
      <vt:lpstr>Given a spherical SHELL with uniform surface charge density  (no other charges anywhere else)  what can you say about the potential V inside this sphere? (Assume as usual, V(∞)=0)</vt:lpstr>
      <vt:lpstr>We usually choose V(r  ∞) ≡ 0 when calculating the potential of a point charge to be V(r) = +κq/r.  How does the potential V(r) change if we choose our reference point to be V(R)=0 where R is closer to +q than r. </vt:lpstr>
      <vt:lpstr>PowerPoint Presentation</vt:lpstr>
      <vt:lpstr>Why is                        in electrostatics?</vt:lpstr>
      <vt:lpstr>PowerPoint Presentation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100</cp:revision>
  <dcterms:created xsi:type="dcterms:W3CDTF">2007-10-23T21:56:36Z</dcterms:created>
  <dcterms:modified xsi:type="dcterms:W3CDTF">2016-10-07T00:23:03Z</dcterms:modified>
</cp:coreProperties>
</file>