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2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1.bin" ContentType="application/vnd.openxmlformats-officedocument.oleObject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471" r:id="rId2"/>
    <p:sldId id="472" r:id="rId3"/>
    <p:sldId id="473" r:id="rId4"/>
    <p:sldId id="474" r:id="rId5"/>
    <p:sldId id="528" r:id="rId6"/>
    <p:sldId id="52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0334" autoAdjust="0"/>
  </p:normalViewPr>
  <p:slideViewPr>
    <p:cSldViewPr snapToGrid="0">
      <p:cViewPr varScale="1">
        <p:scale>
          <a:sx n="54" d="100"/>
          <a:sy n="54" d="100"/>
        </p:scale>
        <p:origin x="-23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A8A3DC-BF8C-884E-A3EF-F638737AC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00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2A2485-3CBB-9844-A651-B50C4C554930}" type="slidenum">
              <a:rPr lang="en-US"/>
              <a:pPr/>
              <a:t>1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C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D0A3C-AAE5-2345-A3F8-60D2EC123954}" type="slidenum">
              <a:rPr lang="en-US"/>
              <a:pPr/>
              <a:t>2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82732-D87A-0442-AC56-E1E90BCD8FA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17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CORRECT ANSWER</a:t>
            </a:r>
            <a:r>
              <a:rPr lang="en-US">
                <a:ea typeface="ヒラギノ角ゴ Pro W3" charset="0"/>
                <a:cs typeface="ヒラギノ角ゴ Pro W3" charset="0"/>
              </a:rPr>
              <a:t>:  </a:t>
            </a:r>
            <a:r>
              <a:rPr lang="en-US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224CC-30C0-224A-99CE-0393905FC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0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9EF45-6A20-D849-A51C-A885F0DF8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811B7-49B4-8D4A-BB1A-EB8703B8A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03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5BDD0-9C7A-684C-8B44-FA4831E941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9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FF04-2ED8-284A-BCCA-31E9FB3A5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1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C302-F678-AB40-8523-79D634C06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3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FD47D-39A9-E848-901A-223092275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4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6BABD-5D83-A24C-A997-DEFFC3C76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A84A-A2A7-7C4F-93EE-DEA38709A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3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433B6-D776-A349-A9C4-99F181B5B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4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9CF08-4444-0649-8812-47BAB1E8A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0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8EED5-5636-EC47-8B87-CCFEF4F7D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0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7D71A3-AEEE-6B43-93EA-0D11CE1BC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emf"/><Relationship Id="rId12" Type="http://schemas.openxmlformats.org/officeDocument/2006/relationships/oleObject" Target="../embeddings/oleObject10.bin"/><Relationship Id="rId13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7.emf"/><Relationship Id="rId8" Type="http://schemas.openxmlformats.org/officeDocument/2006/relationships/oleObject" Target="../embeddings/oleObject8.bin"/><Relationship Id="rId9" Type="http://schemas.openxmlformats.org/officeDocument/2006/relationships/image" Target="../media/image8.emf"/><Relationship Id="rId10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165100"/>
            <a:ext cx="8521700" cy="1143000"/>
          </a:xfrm>
        </p:spPr>
        <p:txBody>
          <a:bodyPr/>
          <a:lstStyle/>
          <a:p>
            <a:pPr algn="l"/>
            <a:r>
              <a:rPr lang="en-US" sz="3600"/>
              <a:t>Three identical charges +q sit on an equilateral triangle. </a:t>
            </a:r>
            <a:endParaRPr lang="en-US"/>
          </a:p>
        </p:txBody>
      </p:sp>
      <p:graphicFrame>
        <p:nvGraphicFramePr>
          <p:cNvPr id="155651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047270"/>
              </p:ext>
            </p:extLst>
          </p:nvPr>
        </p:nvGraphicFramePr>
        <p:xfrm>
          <a:off x="6546696" y="1020529"/>
          <a:ext cx="2397140" cy="2107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6" name="Picture" r:id="rId4" imgW="4635500" imgH="4572000" progId="Word.Picture.8">
                  <p:embed/>
                </p:oleObj>
              </mc:Choice>
              <mc:Fallback>
                <p:oleObj name="Picture" r:id="rId4" imgW="4635500" imgH="45720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7388" t="17049" r="13135" b="12057"/>
                      <a:stretch>
                        <a:fillRect/>
                      </a:stretch>
                    </p:blipFill>
                    <p:spPr bwMode="auto">
                      <a:xfrm>
                        <a:off x="6546696" y="1020529"/>
                        <a:ext cx="2397140" cy="2107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52" name="Text Box 1028"/>
          <p:cNvSpPr txBox="1">
            <a:spLocks noChangeArrowheads="1"/>
          </p:cNvSpPr>
          <p:nvPr/>
        </p:nvSpPr>
        <p:spPr bwMode="auto">
          <a:xfrm>
            <a:off x="276225" y="3343275"/>
            <a:ext cx="84518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600"/>
              <a:t>                             B)                    </a:t>
            </a:r>
          </a:p>
          <a:p>
            <a:pPr>
              <a:buFont typeface="Arial" charset="0"/>
              <a:buNone/>
            </a:pPr>
            <a:endParaRPr lang="en-US" sz="3600"/>
          </a:p>
          <a:p>
            <a:pPr>
              <a:buFont typeface="Arial" charset="0"/>
              <a:buNone/>
            </a:pPr>
            <a:endParaRPr lang="en-US" sz="3600"/>
          </a:p>
          <a:p>
            <a:pPr>
              <a:buFont typeface="Arial" charset="0"/>
              <a:buNone/>
            </a:pPr>
            <a:r>
              <a:rPr lang="en-US" sz="3600"/>
              <a:t>C)                              D) </a:t>
            </a:r>
          </a:p>
          <a:p>
            <a:pPr>
              <a:buFont typeface="Arial" charset="0"/>
              <a:buNone/>
            </a:pPr>
            <a:endParaRPr lang="en-US" sz="3600"/>
          </a:p>
          <a:p>
            <a:pPr>
              <a:buFont typeface="Arial" charset="0"/>
              <a:buNone/>
            </a:pPr>
            <a:r>
              <a:rPr lang="en-US" sz="3600"/>
              <a:t>E)  other</a:t>
            </a:r>
          </a:p>
        </p:txBody>
      </p:sp>
      <p:sp>
        <p:nvSpPr>
          <p:cNvPr id="155653" name="Rectangle 1029"/>
          <p:cNvSpPr>
            <a:spLocks noChangeArrowheads="1"/>
          </p:cNvSpPr>
          <p:nvPr/>
        </p:nvSpPr>
        <p:spPr bwMode="auto">
          <a:xfrm>
            <a:off x="165100" y="1308100"/>
            <a:ext cx="6837363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800080"/>
                </a:solidFill>
              </a:rPr>
              <a:t>What would be the final KE of the </a:t>
            </a:r>
            <a:r>
              <a:rPr lang="en-US" sz="3600" i="1" dirty="0">
                <a:solidFill>
                  <a:srgbClr val="800080"/>
                </a:solidFill>
              </a:rPr>
              <a:t>top</a:t>
            </a:r>
            <a:r>
              <a:rPr lang="en-US" sz="3600" dirty="0">
                <a:solidFill>
                  <a:srgbClr val="800080"/>
                </a:solidFill>
              </a:rPr>
              <a:t> charge if you released it (keeping the other two fixed)</a:t>
            </a:r>
          </a:p>
        </p:txBody>
      </p:sp>
      <p:graphicFrame>
        <p:nvGraphicFramePr>
          <p:cNvPr id="155654" name="Object 1030"/>
          <p:cNvGraphicFramePr>
            <a:graphicFrameLocks noChangeAspect="1"/>
          </p:cNvGraphicFramePr>
          <p:nvPr/>
        </p:nvGraphicFramePr>
        <p:xfrm>
          <a:off x="898525" y="3098800"/>
          <a:ext cx="1425575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7" name="Equation" r:id="rId6" imgW="533400" imgH="508000" progId="Equation.3">
                  <p:embed/>
                </p:oleObj>
              </mc:Choice>
              <mc:Fallback>
                <p:oleObj name="Equation" r:id="rId6" imgW="5334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3098800"/>
                        <a:ext cx="1425575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5" name="Object 1031"/>
          <p:cNvGraphicFramePr>
            <a:graphicFrameLocks noChangeAspect="1"/>
          </p:cNvGraphicFramePr>
          <p:nvPr/>
        </p:nvGraphicFramePr>
        <p:xfrm>
          <a:off x="5037138" y="3146425"/>
          <a:ext cx="1630362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8" name="Equation" r:id="rId8" imgW="609600" imgH="508000" progId="Equation.3">
                  <p:embed/>
                </p:oleObj>
              </mc:Choice>
              <mc:Fallback>
                <p:oleObj name="Equation" r:id="rId8" imgW="609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138" y="3146425"/>
                        <a:ext cx="1630362" cy="136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6" name="Object 1032"/>
          <p:cNvGraphicFramePr>
            <a:graphicFrameLocks noChangeAspect="1"/>
          </p:cNvGraphicFramePr>
          <p:nvPr/>
        </p:nvGraphicFramePr>
        <p:xfrm>
          <a:off x="5418138" y="4443413"/>
          <a:ext cx="1630362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9" name="Equation" r:id="rId10" imgW="609600" imgH="508000" progId="Equation.3">
                  <p:embed/>
                </p:oleObj>
              </mc:Choice>
              <mc:Fallback>
                <p:oleObj name="Equation" r:id="rId10" imgW="609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4443413"/>
                        <a:ext cx="1630362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7" name="Object 1033"/>
          <p:cNvGraphicFramePr>
            <a:graphicFrameLocks noChangeAspect="1"/>
          </p:cNvGraphicFramePr>
          <p:nvPr/>
        </p:nvGraphicFramePr>
        <p:xfrm>
          <a:off x="947738" y="4481513"/>
          <a:ext cx="1630362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10" name="Equation" r:id="rId12" imgW="609600" imgH="508000" progId="Equation.3">
                  <p:embed/>
                </p:oleObj>
              </mc:Choice>
              <mc:Fallback>
                <p:oleObj name="Equation" r:id="rId12" imgW="609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4481513"/>
                        <a:ext cx="1630362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58" name="Text Box 1034"/>
          <p:cNvSpPr txBox="1">
            <a:spLocks noChangeArrowheads="1"/>
          </p:cNvSpPr>
          <p:nvPr/>
        </p:nvSpPr>
        <p:spPr bwMode="auto">
          <a:xfrm>
            <a:off x="66675" y="47625"/>
            <a:ext cx="3825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2.47</a:t>
            </a:r>
          </a:p>
        </p:txBody>
      </p:sp>
    </p:spTree>
    <p:extLst>
      <p:ext uri="{BB962C8B-B14F-4D97-AF65-F5344CB8AC3E}">
        <p14:creationId xmlns:p14="http://schemas.microsoft.com/office/powerpoint/2010/main" val="7546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65100"/>
            <a:ext cx="8521700" cy="1143000"/>
          </a:xfrm>
        </p:spPr>
        <p:txBody>
          <a:bodyPr/>
          <a:lstStyle/>
          <a:p>
            <a:pPr algn="l"/>
            <a:r>
              <a:rPr lang="en-US" sz="3600"/>
              <a:t>Three identical charges +q sit on an equilateral triangle. </a:t>
            </a:r>
            <a:endParaRPr lang="en-US"/>
          </a:p>
        </p:txBody>
      </p:sp>
      <p:graphicFrame>
        <p:nvGraphicFramePr>
          <p:cNvPr id="157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568519"/>
              </p:ext>
            </p:extLst>
          </p:nvPr>
        </p:nvGraphicFramePr>
        <p:xfrm>
          <a:off x="6534097" y="821785"/>
          <a:ext cx="2510684" cy="221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30" name="Picture" r:id="rId4" imgW="4635500" imgH="4572000" progId="Word.Picture.8">
                  <p:embed/>
                </p:oleObj>
              </mc:Choice>
              <mc:Fallback>
                <p:oleObj name="Picture" r:id="rId4" imgW="4635500" imgH="45720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7388" t="17049" r="13135" b="12057"/>
                      <a:stretch>
                        <a:fillRect/>
                      </a:stretch>
                    </p:blipFill>
                    <p:spPr bwMode="auto">
                      <a:xfrm>
                        <a:off x="6534097" y="821785"/>
                        <a:ext cx="2510684" cy="2212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76225" y="3302000"/>
            <a:ext cx="84518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600"/>
              <a:t>                             B)                    </a:t>
            </a:r>
          </a:p>
          <a:p>
            <a:pPr>
              <a:buFont typeface="Arial" charset="0"/>
              <a:buNone/>
            </a:pPr>
            <a:endParaRPr lang="en-US" sz="3600"/>
          </a:p>
          <a:p>
            <a:pPr>
              <a:buFont typeface="Arial" charset="0"/>
              <a:buNone/>
            </a:pPr>
            <a:endParaRPr lang="en-US" sz="3600"/>
          </a:p>
          <a:p>
            <a:pPr>
              <a:buFont typeface="Arial" charset="0"/>
              <a:buNone/>
            </a:pPr>
            <a:r>
              <a:rPr lang="en-US" sz="3600"/>
              <a:t>C)                              D) </a:t>
            </a:r>
          </a:p>
          <a:p>
            <a:pPr>
              <a:buFont typeface="Arial" charset="0"/>
              <a:buNone/>
            </a:pPr>
            <a:endParaRPr lang="en-US" sz="3600"/>
          </a:p>
          <a:p>
            <a:pPr>
              <a:buFont typeface="Arial" charset="0"/>
              <a:buNone/>
            </a:pPr>
            <a:r>
              <a:rPr lang="en-US" sz="3600"/>
              <a:t>E)  other</a:t>
            </a:r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165100" y="1308100"/>
            <a:ext cx="6837363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>
                <a:solidFill>
                  <a:srgbClr val="800080"/>
                </a:solidFill>
              </a:rPr>
              <a:t>What would be the final KE of the </a:t>
            </a:r>
            <a:r>
              <a:rPr lang="en-US" sz="3600" i="1">
                <a:solidFill>
                  <a:srgbClr val="800080"/>
                </a:solidFill>
              </a:rPr>
              <a:t>top</a:t>
            </a:r>
            <a:r>
              <a:rPr lang="en-US" sz="3600">
                <a:solidFill>
                  <a:srgbClr val="800080"/>
                </a:solidFill>
              </a:rPr>
              <a:t> charge if you released </a:t>
            </a:r>
          </a:p>
          <a:p>
            <a:r>
              <a:rPr lang="en-US" sz="3600" i="1">
                <a:solidFill>
                  <a:srgbClr val="800080"/>
                </a:solidFill>
              </a:rPr>
              <a:t>all three?</a:t>
            </a:r>
            <a:endParaRPr lang="en-US" sz="3600">
              <a:solidFill>
                <a:srgbClr val="800080"/>
              </a:solidFill>
            </a:endParaRPr>
          </a:p>
        </p:txBody>
      </p:sp>
      <p:graphicFrame>
        <p:nvGraphicFramePr>
          <p:cNvPr id="157702" name="Object 6"/>
          <p:cNvGraphicFramePr>
            <a:graphicFrameLocks noChangeAspect="1"/>
          </p:cNvGraphicFramePr>
          <p:nvPr/>
        </p:nvGraphicFramePr>
        <p:xfrm>
          <a:off x="877888" y="3036888"/>
          <a:ext cx="1425575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31" name="Equation" r:id="rId6" imgW="533400" imgH="508000" progId="Equation.3">
                  <p:embed/>
                </p:oleObj>
              </mc:Choice>
              <mc:Fallback>
                <p:oleObj name="Equation" r:id="rId6" imgW="5334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3036888"/>
                        <a:ext cx="1425575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3" name="Object 7"/>
          <p:cNvGraphicFramePr>
            <a:graphicFrameLocks noChangeAspect="1"/>
          </p:cNvGraphicFramePr>
          <p:nvPr/>
        </p:nvGraphicFramePr>
        <p:xfrm>
          <a:off x="5016500" y="3084513"/>
          <a:ext cx="1630363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32" name="Equation" r:id="rId8" imgW="609600" imgH="508000" progId="Equation.3">
                  <p:embed/>
                </p:oleObj>
              </mc:Choice>
              <mc:Fallback>
                <p:oleObj name="Equation" r:id="rId8" imgW="609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3084513"/>
                        <a:ext cx="1630363" cy="136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4" name="Object 8"/>
          <p:cNvGraphicFramePr>
            <a:graphicFrameLocks noChangeAspect="1"/>
          </p:cNvGraphicFramePr>
          <p:nvPr/>
        </p:nvGraphicFramePr>
        <p:xfrm>
          <a:off x="5397500" y="4381500"/>
          <a:ext cx="1630363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33" name="Equation" r:id="rId10" imgW="609600" imgH="508000" progId="Equation.3">
                  <p:embed/>
                </p:oleObj>
              </mc:Choice>
              <mc:Fallback>
                <p:oleObj name="Equation" r:id="rId10" imgW="609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4381500"/>
                        <a:ext cx="1630363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5" name="Object 9"/>
          <p:cNvGraphicFramePr>
            <a:graphicFrameLocks noChangeAspect="1"/>
          </p:cNvGraphicFramePr>
          <p:nvPr/>
        </p:nvGraphicFramePr>
        <p:xfrm>
          <a:off x="927100" y="4419600"/>
          <a:ext cx="1630363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34" name="Equation" r:id="rId12" imgW="609600" imgH="508000" progId="Equation.3">
                  <p:embed/>
                </p:oleObj>
              </mc:Choice>
              <mc:Fallback>
                <p:oleObj name="Equation" r:id="rId12" imgW="609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4419600"/>
                        <a:ext cx="1630363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66675" y="47625"/>
            <a:ext cx="3825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2.48</a:t>
            </a:r>
          </a:p>
        </p:txBody>
      </p:sp>
    </p:spTree>
    <p:extLst>
      <p:ext uri="{BB962C8B-B14F-4D97-AF65-F5344CB8AC3E}">
        <p14:creationId xmlns:p14="http://schemas.microsoft.com/office/powerpoint/2010/main" val="6242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19138" y="296863"/>
            <a:ext cx="7291387" cy="1143000"/>
          </a:xfrm>
        </p:spPr>
        <p:txBody>
          <a:bodyPr/>
          <a:lstStyle/>
          <a:p>
            <a:pPr algn="l"/>
            <a:r>
              <a:rPr lang="en-US" sz="3600"/>
              <a:t>Does system energy </a:t>
            </a:r>
            <a:r>
              <a:rPr lang="ja-JP" altLang="en-US" sz="3600"/>
              <a:t>“</a:t>
            </a:r>
            <a:r>
              <a:rPr lang="en-US" sz="3600"/>
              <a:t>superpose</a:t>
            </a:r>
            <a:r>
              <a:rPr lang="ja-JP" altLang="en-US" sz="3600"/>
              <a:t>”</a:t>
            </a:r>
            <a:r>
              <a:rPr lang="en-US" sz="3600"/>
              <a:t>? </a:t>
            </a:r>
            <a:endParaRPr lang="en-US"/>
          </a:p>
        </p:txBody>
      </p:sp>
      <p:sp>
        <p:nvSpPr>
          <p:cNvPr id="171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09675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600"/>
              <a:t>That is, if you have one system of charges with total stored energy W1, and a second charge distribution with W2… if you superpose these charge distributions, is the total energy of the new system simply W1+W2?</a:t>
            </a:r>
          </a:p>
          <a:p>
            <a:pPr marL="0" indent="0">
              <a:buFontTx/>
              <a:buAutoNum type="alphaUcParenR"/>
            </a:pPr>
            <a:r>
              <a:rPr lang="en-US" sz="3600"/>
              <a:t> Yes</a:t>
            </a:r>
          </a:p>
          <a:p>
            <a:pPr marL="0" indent="0">
              <a:buFontTx/>
              <a:buAutoNum type="alphaUcParenR"/>
            </a:pPr>
            <a:r>
              <a:rPr lang="en-US" sz="3600"/>
              <a:t> No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4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T:\griffith_triang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48" y="96313"/>
            <a:ext cx="7351712" cy="635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98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286000"/>
            <a:ext cx="8153400" cy="3962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Two charges, +q and –q, are a distance r apart.  As the charges are slowly moved together, the total field energy</a:t>
            </a:r>
            <a:endParaRPr lang="en-US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	A) increases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	B) decreases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	C) remains constant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(Come up with two different reasons for your answer. )</a:t>
            </a:r>
            <a:endParaRPr lang="en-US" sz="17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43012" name="Group 3"/>
          <p:cNvGrpSpPr>
            <a:grpSpLocks/>
          </p:cNvGrpSpPr>
          <p:nvPr/>
        </p:nvGrpSpPr>
        <p:grpSpPr bwMode="auto">
          <a:xfrm>
            <a:off x="3048000" y="914400"/>
            <a:ext cx="2743200" cy="914400"/>
            <a:chOff x="1392" y="240"/>
            <a:chExt cx="1728" cy="576"/>
          </a:xfrm>
        </p:grpSpPr>
        <p:sp>
          <p:nvSpPr>
            <p:cNvPr id="43013" name="Oval 4"/>
            <p:cNvSpPr>
              <a:spLocks noChangeArrowheads="1"/>
            </p:cNvSpPr>
            <p:nvPr/>
          </p:nvSpPr>
          <p:spPr bwMode="auto">
            <a:xfrm>
              <a:off x="2832" y="336"/>
              <a:ext cx="288" cy="288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4" name="Oval 5"/>
            <p:cNvSpPr>
              <a:spLocks noChangeArrowheads="1"/>
            </p:cNvSpPr>
            <p:nvPr/>
          </p:nvSpPr>
          <p:spPr bwMode="auto">
            <a:xfrm>
              <a:off x="1392" y="384"/>
              <a:ext cx="288" cy="288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5" name="Line 6"/>
            <p:cNvSpPr>
              <a:spLocks noChangeShapeType="1"/>
            </p:cNvSpPr>
            <p:nvPr/>
          </p:nvSpPr>
          <p:spPr bwMode="auto">
            <a:xfrm>
              <a:off x="1536" y="816"/>
              <a:ext cx="14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6" name="Text Box 7"/>
            <p:cNvSpPr txBox="1">
              <a:spLocks noChangeArrowheads="1"/>
            </p:cNvSpPr>
            <p:nvPr/>
          </p:nvSpPr>
          <p:spPr bwMode="auto">
            <a:xfrm>
              <a:off x="2064" y="432"/>
              <a:ext cx="2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200"/>
                <a:t>r</a:t>
              </a:r>
            </a:p>
          </p:txBody>
        </p:sp>
        <p:grpSp>
          <p:nvGrpSpPr>
            <p:cNvPr id="43017" name="Group 8"/>
            <p:cNvGrpSpPr>
              <a:grpSpLocks/>
            </p:cNvGrpSpPr>
            <p:nvPr/>
          </p:nvGrpSpPr>
          <p:grpSpPr bwMode="auto">
            <a:xfrm>
              <a:off x="2880" y="384"/>
              <a:ext cx="192" cy="192"/>
              <a:chOff x="4224" y="240"/>
              <a:chExt cx="288" cy="288"/>
            </a:xfrm>
          </p:grpSpPr>
          <p:sp>
            <p:nvSpPr>
              <p:cNvPr id="43021" name="Line 9"/>
              <p:cNvSpPr>
                <a:spLocks noChangeShapeType="1"/>
              </p:cNvSpPr>
              <p:nvPr/>
            </p:nvSpPr>
            <p:spPr bwMode="auto">
              <a:xfrm>
                <a:off x="4224" y="384"/>
                <a:ext cx="288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2" name="Line 10"/>
              <p:cNvSpPr>
                <a:spLocks noChangeShapeType="1"/>
              </p:cNvSpPr>
              <p:nvPr/>
            </p:nvSpPr>
            <p:spPr bwMode="auto">
              <a:xfrm>
                <a:off x="4368" y="240"/>
                <a:ext cx="0" cy="28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18" name="Line 11"/>
            <p:cNvSpPr>
              <a:spLocks noChangeShapeType="1"/>
            </p:cNvSpPr>
            <p:nvPr/>
          </p:nvSpPr>
          <p:spPr bwMode="auto">
            <a:xfrm>
              <a:off x="1440" y="528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Line 12"/>
            <p:cNvSpPr>
              <a:spLocks noChangeShapeType="1"/>
            </p:cNvSpPr>
            <p:nvPr/>
          </p:nvSpPr>
          <p:spPr bwMode="auto">
            <a:xfrm>
              <a:off x="1488" y="24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Line 13"/>
            <p:cNvSpPr>
              <a:spLocks noChangeShapeType="1"/>
            </p:cNvSpPr>
            <p:nvPr/>
          </p:nvSpPr>
          <p:spPr bwMode="auto">
            <a:xfrm flipH="1">
              <a:off x="2544" y="24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301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241675" y="3665538"/>
          <a:ext cx="163353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5" name="Equation" r:id="rId4" imgW="635121" imgH="393926" progId="Equation.3">
                  <p:embed/>
                </p:oleObj>
              </mc:Choice>
              <mc:Fallback>
                <p:oleObj name="Equation" r:id="rId4" imgW="635121" imgH="3939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3665538"/>
                        <a:ext cx="1633538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2464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457450"/>
            <a:ext cx="8229600" cy="3962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A parallel-plate capacitor has +Q on one plate, -Q on the other.  The plates are isolated so the charge Q cannot change.  As the plates are pulled apart, the total </a:t>
            </a:r>
            <a:r>
              <a:rPr lang="en-US" sz="3000" b="1">
                <a:latin typeface="Arial" charset="0"/>
                <a:ea typeface="ヒラギノ角ゴ Pro W3" charset="0"/>
                <a:cs typeface="ヒラギノ角ゴ Pro W3" charset="0"/>
              </a:rPr>
              <a:t>electrostatic energy</a:t>
            </a: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 stored in the capacitor</a:t>
            </a: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A) increases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B) decreases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	C) remains constant.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(Come up with two different reasons for your answer. )</a:t>
            </a:r>
            <a:endParaRPr lang="en-US" sz="16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1600200" y="304800"/>
            <a:ext cx="5780088" cy="2057400"/>
            <a:chOff x="1008" y="192"/>
            <a:chExt cx="3641" cy="1296"/>
          </a:xfrm>
        </p:grpSpPr>
        <p:sp>
          <p:nvSpPr>
            <p:cNvPr id="45060" name="Rectangle 4"/>
            <p:cNvSpPr>
              <a:spLocks noChangeArrowheads="1"/>
            </p:cNvSpPr>
            <p:nvPr/>
          </p:nvSpPr>
          <p:spPr bwMode="auto">
            <a:xfrm>
              <a:off x="1008" y="1008"/>
              <a:ext cx="3216" cy="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1008" y="624"/>
              <a:ext cx="3216" cy="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>
              <a:off x="134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3" name="Line 7"/>
            <p:cNvSpPr>
              <a:spLocks noChangeShapeType="1"/>
            </p:cNvSpPr>
            <p:nvPr/>
          </p:nvSpPr>
          <p:spPr bwMode="auto">
            <a:xfrm>
              <a:off x="158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>
              <a:off x="182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Line 9"/>
            <p:cNvSpPr>
              <a:spLocks noChangeShapeType="1"/>
            </p:cNvSpPr>
            <p:nvPr/>
          </p:nvSpPr>
          <p:spPr bwMode="auto">
            <a:xfrm>
              <a:off x="206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Line 10"/>
            <p:cNvSpPr>
              <a:spLocks noChangeShapeType="1"/>
            </p:cNvSpPr>
            <p:nvPr/>
          </p:nvSpPr>
          <p:spPr bwMode="auto">
            <a:xfrm>
              <a:off x="230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7" name="Line 11"/>
            <p:cNvSpPr>
              <a:spLocks noChangeShapeType="1"/>
            </p:cNvSpPr>
            <p:nvPr/>
          </p:nvSpPr>
          <p:spPr bwMode="auto">
            <a:xfrm>
              <a:off x="278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Line 12"/>
            <p:cNvSpPr>
              <a:spLocks noChangeShapeType="1"/>
            </p:cNvSpPr>
            <p:nvPr/>
          </p:nvSpPr>
          <p:spPr bwMode="auto">
            <a:xfrm>
              <a:off x="254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Line 13"/>
            <p:cNvSpPr>
              <a:spLocks noChangeShapeType="1"/>
            </p:cNvSpPr>
            <p:nvPr/>
          </p:nvSpPr>
          <p:spPr bwMode="auto">
            <a:xfrm>
              <a:off x="350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>
              <a:off x="326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Line 15"/>
            <p:cNvSpPr>
              <a:spLocks noChangeShapeType="1"/>
            </p:cNvSpPr>
            <p:nvPr/>
          </p:nvSpPr>
          <p:spPr bwMode="auto">
            <a:xfrm>
              <a:off x="302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2" name="Line 16"/>
            <p:cNvSpPr>
              <a:spLocks noChangeShapeType="1"/>
            </p:cNvSpPr>
            <p:nvPr/>
          </p:nvSpPr>
          <p:spPr bwMode="auto">
            <a:xfrm>
              <a:off x="374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Line 17"/>
            <p:cNvSpPr>
              <a:spLocks noChangeShapeType="1"/>
            </p:cNvSpPr>
            <p:nvPr/>
          </p:nvSpPr>
          <p:spPr bwMode="auto">
            <a:xfrm>
              <a:off x="3984" y="6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4" name="Text Box 18"/>
            <p:cNvSpPr txBox="1">
              <a:spLocks noChangeArrowheads="1"/>
            </p:cNvSpPr>
            <p:nvPr/>
          </p:nvSpPr>
          <p:spPr bwMode="auto">
            <a:xfrm>
              <a:off x="4272" y="480"/>
              <a:ext cx="3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/>
                <a:t>+Q</a:t>
              </a:r>
            </a:p>
          </p:txBody>
        </p:sp>
        <p:sp>
          <p:nvSpPr>
            <p:cNvPr id="45075" name="Text Box 19"/>
            <p:cNvSpPr txBox="1">
              <a:spLocks noChangeArrowheads="1"/>
            </p:cNvSpPr>
            <p:nvPr/>
          </p:nvSpPr>
          <p:spPr bwMode="auto">
            <a:xfrm>
              <a:off x="4320" y="960"/>
              <a:ext cx="3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/>
                <a:t>-Q</a:t>
              </a:r>
            </a:p>
          </p:txBody>
        </p:sp>
        <p:sp>
          <p:nvSpPr>
            <p:cNvPr id="45076" name="Line 20"/>
            <p:cNvSpPr>
              <a:spLocks noChangeShapeType="1"/>
            </p:cNvSpPr>
            <p:nvPr/>
          </p:nvSpPr>
          <p:spPr bwMode="auto">
            <a:xfrm flipV="1">
              <a:off x="2688" y="192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7" name="Line 21"/>
            <p:cNvSpPr>
              <a:spLocks noChangeShapeType="1"/>
            </p:cNvSpPr>
            <p:nvPr/>
          </p:nvSpPr>
          <p:spPr bwMode="auto">
            <a:xfrm>
              <a:off x="2688" y="1104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2031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8640</TotalTime>
  <Words>235</Words>
  <Application>Microsoft Macintosh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Blank Presentation</vt:lpstr>
      <vt:lpstr>Picture</vt:lpstr>
      <vt:lpstr>Equation</vt:lpstr>
      <vt:lpstr>Three identical charges +q sit on an equilateral triangle. </vt:lpstr>
      <vt:lpstr>Three identical charges +q sit on an equilateral triangle. </vt:lpstr>
      <vt:lpstr>Does system energy “superpose”? </vt:lpstr>
      <vt:lpstr>PowerPoint Presentation</vt:lpstr>
      <vt:lpstr>PowerPoint Presentation</vt:lpstr>
      <vt:lpstr>PowerPoint Presentation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95</cp:revision>
  <dcterms:created xsi:type="dcterms:W3CDTF">2007-10-23T21:56:36Z</dcterms:created>
  <dcterms:modified xsi:type="dcterms:W3CDTF">2016-10-07T00:26:20Z</dcterms:modified>
</cp:coreProperties>
</file>