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3.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4.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notesSlides/notesSlide5.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6.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7.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notesSlides/notesSlide8.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notesSlides/notesSlide9.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10.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notesSlides/notesSlide11.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notesSlides/notesSlide12.xml" ContentType="application/vnd.openxmlformats-officedocument.presentationml.notesSlide+xml"/>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notesSlides/notesSlide13.xml" ContentType="application/vnd.openxmlformats-officedocument.presentationml.notesSlide+xml"/>
  <Override PartName="/ppt/embeddings/oleObject42.bin" ContentType="application/vnd.openxmlformats-officedocument.oleObject"/>
  <Override PartName="/ppt/notesSlides/notesSlide14.xml" ContentType="application/vnd.openxmlformats-officedocument.presentationml.notesSlide+xml"/>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46.bin" ContentType="application/vnd.openxmlformats-officedocument.oleObject"/>
  <Override PartName="/ppt/embeddings/oleObject47.bin" ContentType="application/vnd.openxmlformats-officedocument.oleObject"/>
  <Override PartName="/ppt/notesSlides/notesSlide17.xml" ContentType="application/vnd.openxmlformats-officedocument.presentationml.notesSlide+xml"/>
  <Override PartName="/ppt/embeddings/oleObject48.bin" ContentType="application/vnd.openxmlformats-officedocument.oleObject"/>
  <Override PartName="/ppt/notesSlides/notesSlide18.xml" ContentType="application/vnd.openxmlformats-officedocument.presentationml.notesSlide+xml"/>
  <Override PartName="/ppt/embeddings/oleObject49.bin" ContentType="application/vnd.openxmlformats-officedocument.oleObject"/>
  <Override PartName="/ppt/embeddings/oleObject50.bin" ContentType="application/vnd.openxmlformats-officedocument.oleObject"/>
  <Override PartName="/ppt/notesSlides/notesSlide19.xml" ContentType="application/vnd.openxmlformats-officedocument.presentationml.notesSlide+xml"/>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notesSlides/notesSlide20.xml" ContentType="application/vnd.openxmlformats-officedocument.presentationml.notesSlide+xml"/>
  <Override PartName="/ppt/embeddings/oleObject56.bin" ContentType="application/vnd.openxmlformats-officedocument.oleObject"/>
  <Override PartName="/ppt/notesSlides/notesSlide21.xml" ContentType="application/vnd.openxmlformats-officedocument.presentationml.notesSlide+xml"/>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60.bin" ContentType="application/vnd.openxmlformats-officedocument.oleObject"/>
  <Override PartName="/ppt/embeddings/oleObject61.bin" ContentType="application/vnd.openxmlformats-officedocument.oleObject"/>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419" r:id="rId2"/>
    <p:sldId id="420" r:id="rId3"/>
    <p:sldId id="421" r:id="rId4"/>
    <p:sldId id="422" r:id="rId5"/>
    <p:sldId id="423" r:id="rId6"/>
    <p:sldId id="424" r:id="rId7"/>
    <p:sldId id="436" r:id="rId8"/>
    <p:sldId id="437" r:id="rId9"/>
    <p:sldId id="438" r:id="rId10"/>
    <p:sldId id="439" r:id="rId11"/>
    <p:sldId id="440" r:id="rId12"/>
    <p:sldId id="442" r:id="rId13"/>
    <p:sldId id="476" r:id="rId14"/>
    <p:sldId id="441" r:id="rId15"/>
    <p:sldId id="449" r:id="rId16"/>
    <p:sldId id="450" r:id="rId17"/>
    <p:sldId id="451" r:id="rId18"/>
    <p:sldId id="452" r:id="rId19"/>
    <p:sldId id="455" r:id="rId20"/>
    <p:sldId id="474" r:id="rId21"/>
    <p:sldId id="458" r:id="rId22"/>
    <p:sldId id="459" r:id="rId23"/>
    <p:sldId id="460" r:id="rId24"/>
    <p:sldId id="478" r:id="rId25"/>
    <p:sldId id="479" r:id="rId26"/>
    <p:sldId id="480"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39" autoAdjust="0"/>
  </p:normalViewPr>
  <p:slideViewPr>
    <p:cSldViewPr snapToGrid="0">
      <p:cViewPr varScale="1">
        <p:scale>
          <a:sx n="145" d="100"/>
          <a:sy n="145" d="100"/>
        </p:scale>
        <p:origin x="-2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 Id="rId3"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image" Target="../media/image18.emf"/><Relationship Id="rId2"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3.emf"/><Relationship Id="rId1" Type="http://schemas.openxmlformats.org/officeDocument/2006/relationships/image" Target="../media/image18.emf"/><Relationship Id="rId2"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 Id="rId3"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 Id="rId3"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5.emf"/><Relationship Id="rId5" Type="http://schemas.openxmlformats.org/officeDocument/2006/relationships/image" Target="../media/image37.emf"/><Relationship Id="rId1" Type="http://schemas.openxmlformats.org/officeDocument/2006/relationships/image" Target="../media/image35.emf"/><Relationship Id="rId2" Type="http://schemas.openxmlformats.org/officeDocument/2006/relationships/image" Target="../media/image3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image" Target="../media/image4.emf"/><Relationship Id="rId2"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24.emf"/><Relationship Id="rId3"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7.emf"/><Relationship Id="rId3"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5.emf"/><Relationship Id="rId3"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image" Target="../media/image11.emf"/><Relationship Id="rId2"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image" Target="../media/image18.emf"/><Relationship Id="rId2"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ECA8A3DC-BF8C-884E-A3EF-F638737ACA2B}" type="slidenum">
              <a:rPr lang="en-US"/>
              <a:pPr>
                <a:defRPr/>
              </a:pPr>
              <a:t>‹#›</a:t>
            </a:fld>
            <a:endParaRPr lang="en-US"/>
          </a:p>
        </p:txBody>
      </p:sp>
    </p:spTree>
    <p:extLst>
      <p:ext uri="{BB962C8B-B14F-4D97-AF65-F5344CB8AC3E}">
        <p14:creationId xmlns:p14="http://schemas.microsoft.com/office/powerpoint/2010/main" val="2994400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1</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endParaRPr lang="en-US" altLang="ja-JP" dirty="0" smtClean="0">
              <a:latin typeface="Calibri" charset="0"/>
              <a:ea typeface="ＭＳ Ｐゴシック" charset="0"/>
              <a:cs typeface="ＭＳ Ｐゴシック" charset="0"/>
            </a:endParaRPr>
          </a:p>
          <a:p>
            <a:pPr eaLnBrk="1" hangingPunct="1"/>
            <a:endParaRPr lang="en-US" dirty="0" smtClean="0"/>
          </a:p>
          <a:p>
            <a:pPr eaLnBrk="1" hangingPunct="1"/>
            <a:r>
              <a:rPr lang="en-US" dirty="0" smtClean="0"/>
              <a:t>This slide was my “motivation for the definition”. It’s physical. </a:t>
            </a:r>
            <a:r>
              <a:rPr lang="en-US" dirty="0" err="1" smtClean="0"/>
              <a:t>qV</a:t>
            </a:r>
            <a:r>
              <a:rPr lang="en-US" dirty="0" smtClean="0"/>
              <a:t> is “work done”, you pay for it, it’s real! I walked through the critical point that if *I*</a:t>
            </a:r>
            <a:r>
              <a:rPr lang="en-US" baseline="0" dirty="0" smtClean="0"/>
              <a:t> (the external agent) am the one moving test q around, I am doing –F(electric), so that – sign is critical to get the EXTERNAL work.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baseline="0" dirty="0" smtClean="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E7D7BAA-F109-3446-9A6F-EB9E10BBAA7D}" type="slidenum">
              <a:rPr lang="en-US" sz="1200"/>
              <a:pPr/>
              <a:t>10</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11</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ea typeface="ヒラギノ角ゴ Pro W3" charset="0"/>
                <a:cs typeface="ヒラギノ角ゴ Pro W3" charset="0"/>
              </a:rPr>
              <a:t>NO TIME</a:t>
            </a:r>
            <a:r>
              <a:rPr lang="en-US" baseline="0" dirty="0" smtClean="0">
                <a:ea typeface="ヒラギノ角ゴ Pro W3" charset="0"/>
                <a:cs typeface="ヒラギノ角ゴ Pro W3" charset="0"/>
              </a:rPr>
              <a:t> in 2013. </a:t>
            </a:r>
            <a:r>
              <a:rPr lang="en-US" dirty="0" smtClean="0">
                <a:ea typeface="ヒラギノ角ゴ Pro W3" charset="0"/>
                <a:cs typeface="ヒラギノ角ゴ Pro W3" charset="0"/>
              </a:rPr>
              <a:t> </a:t>
            </a: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CORRECT ANSWER:  A </a:t>
            </a:r>
          </a:p>
          <a:p>
            <a:pPr eaLnBrk="1" hangingPunct="1"/>
            <a:r>
              <a:rPr lang="en-US" dirty="0" smtClean="0">
                <a:ea typeface="ヒラギノ角ゴ Pro W3" charset="0"/>
                <a:cs typeface="ヒラギノ角ゴ Pro W3" charset="0"/>
              </a:rPr>
              <a:t>USED IN:  Spring 2008 (Pollock)</a:t>
            </a:r>
          </a:p>
          <a:p>
            <a:pPr eaLnBrk="1" hangingPunct="1"/>
            <a:r>
              <a:rPr lang="en-US" dirty="0" smtClean="0">
                <a:ea typeface="ヒラギノ角ゴ Pro W3" charset="0"/>
                <a:cs typeface="ヒラギノ角ゴ Pro W3" charset="0"/>
              </a:rPr>
              <a:t>LECTURE NUMBER: 7</a:t>
            </a:r>
          </a:p>
          <a:p>
            <a:pPr eaLnBrk="1" hangingPunct="1"/>
            <a:r>
              <a:rPr lang="en-US" dirty="0" smtClean="0">
                <a:ea typeface="ヒラギノ角ゴ Pro W3" charset="0"/>
                <a:cs typeface="ヒラギノ角ゴ Pro W3" charset="0"/>
              </a:rPr>
              <a:t>STUDENT RESPONSES:  </a:t>
            </a:r>
            <a:r>
              <a:rPr lang="en-US" b="1" dirty="0" smtClean="0">
                <a:ea typeface="ヒラギノ角ゴ Pro W3" charset="0"/>
                <a:cs typeface="ヒラギノ角ゴ Pro W3" charset="0"/>
              </a:rPr>
              <a:t>[[57%]] </a:t>
            </a:r>
            <a:r>
              <a:rPr lang="en-US" dirty="0" smtClean="0">
                <a:ea typeface="ヒラギノ角ゴ Pro W3" charset="0"/>
                <a:cs typeface="ヒラギノ角ゴ Pro W3" charset="0"/>
              </a:rPr>
              <a:t>43% 0% 0% 0% </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Pretty much split A and B! (I sort of guided the confusion, suggesting that, who knows, maybe this is one of those </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integration by parts</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 situations that means you need a second surface term when you try to slide the Del around.)  Anyway - I think this was a really good one - good discussion, this kind of formal operation is still hard for them *especially* given their confusions about what curly R means… Answer is yes, the gradient has nothing to do with the </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prime</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 variables, this is fine (and the key step in our derivation of voltage) -SJP</a:t>
            </a:r>
          </a:p>
          <a:p>
            <a:pPr eaLnBrk="1" hangingPunct="1"/>
            <a:r>
              <a:rPr lang="en-US" dirty="0" smtClean="0">
                <a:ea typeface="ヒラギノ角ゴ Pro W3" charset="0"/>
                <a:cs typeface="ヒラギノ角ゴ Pro W3" charset="0"/>
              </a:rPr>
              <a:t>WRITTEN BY:  Steven Pollock (CU-Boulder)</a:t>
            </a:r>
          </a:p>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Summary?</a:t>
            </a:r>
            <a:endParaRPr lang="en-US" dirty="0"/>
          </a:p>
        </p:txBody>
      </p:sp>
      <p:sp>
        <p:nvSpPr>
          <p:cNvPr id="4" name="Slide Number Placeholder 3"/>
          <p:cNvSpPr>
            <a:spLocks noGrp="1"/>
          </p:cNvSpPr>
          <p:nvPr>
            <p:ph type="sldNum" sz="quarter" idx="10"/>
          </p:nvPr>
        </p:nvSpPr>
        <p:spPr/>
        <p:txBody>
          <a:bodyPr/>
          <a:lstStyle/>
          <a:p>
            <a:pPr>
              <a:defRPr/>
            </a:pPr>
            <a:fld id="{ECA8A3DC-BF8C-884E-A3EF-F638737ACA2B}" type="slidenum">
              <a:rPr lang="en-US" smtClean="0"/>
              <a:pPr>
                <a:defRPr/>
              </a:pPr>
              <a:t>12</a:t>
            </a:fld>
            <a:endParaRPr lang="en-US"/>
          </a:p>
        </p:txBody>
      </p:sp>
    </p:spTree>
    <p:extLst>
      <p:ext uri="{BB962C8B-B14F-4D97-AF65-F5344CB8AC3E}">
        <p14:creationId xmlns:p14="http://schemas.microsoft.com/office/powerpoint/2010/main" val="3357660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424CC9-E202-4149-A367-BB04CCA5C03A}" type="slidenum">
              <a:rPr lang="en-US" sz="1200"/>
              <a:pPr/>
              <a:t>13</a:t>
            </a:fld>
            <a:endParaRPr lang="en-US" sz="1200"/>
          </a:p>
        </p:txBody>
      </p:sp>
      <p:sp>
        <p:nvSpPr>
          <p:cNvPr id="47107" name="Slide Image Placeholder 1"/>
          <p:cNvSpPr>
            <a:spLocks noGrp="1" noRot="1" noChangeAspect="1" noTextEdit="1"/>
          </p:cNvSpPr>
          <p:nvPr>
            <p:ph type="sldImg"/>
          </p:nvPr>
        </p:nvSpPr>
        <p:spPr>
          <a:solidFill>
            <a:srgbClr val="FFFFFF"/>
          </a:solidFill>
          <a:ln/>
        </p:spPr>
      </p:sp>
      <p:sp>
        <p:nvSpPr>
          <p:cNvPr id="47108"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ea typeface="ヒラギノ角ゴ Pro W3" charset="0"/>
                <a:cs typeface="ヒラギノ角ゴ Pro W3" charset="0"/>
              </a:rPr>
              <a:t>Skipped</a:t>
            </a:r>
          </a:p>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B</a:t>
            </a:r>
          </a:p>
          <a:p>
            <a:pPr eaLnBrk="1" hangingPunct="1"/>
            <a:r>
              <a:rPr lang="en-US" dirty="0">
                <a:ea typeface="ヒラギノ角ゴ Pro W3" charset="0"/>
                <a:cs typeface="ヒラギノ角ゴ Pro W3" charset="0"/>
              </a:rPr>
              <a:t>USED IN:</a:t>
            </a:r>
          </a:p>
          <a:p>
            <a:pPr eaLnBrk="1" hangingPunct="1"/>
            <a:r>
              <a:rPr lang="en-US" dirty="0">
                <a:ea typeface="ヒラギノ角ゴ Pro W3" charset="0"/>
                <a:cs typeface="ヒラギノ角ゴ Pro W3" charset="0"/>
              </a:rPr>
              <a:t>LECTURE NUMBER:  7 SKIPPED</a:t>
            </a:r>
          </a:p>
          <a:p>
            <a:pPr eaLnBrk="1" hangingPunct="1"/>
            <a:r>
              <a:rPr lang="en-US" dirty="0">
                <a:ea typeface="ヒラギノ角ゴ Pro W3" charset="0"/>
                <a:cs typeface="ヒラギノ角ゴ Pro W3" charset="0"/>
              </a:rPr>
              <a:t>STUDENT RESPONSES:</a:t>
            </a:r>
          </a:p>
          <a:p>
            <a:pPr eaLnBrk="1" hangingPunct="1">
              <a:spcBef>
                <a:spcPct val="0"/>
              </a:spcBef>
            </a:pPr>
            <a:r>
              <a:rPr lang="en-US" b="1" dirty="0">
                <a:ea typeface="ヒラギノ角ゴ Pro W3" charset="0"/>
                <a:cs typeface="ヒラギノ角ゴ Pro W3" charset="0"/>
              </a:rPr>
              <a:t>INSTRUCTOR NOTES:</a:t>
            </a:r>
            <a:r>
              <a:rPr lang="en-US" dirty="0">
                <a:ea typeface="ヒラギノ角ゴ Pro W3" charset="0"/>
                <a:cs typeface="ヒラギノ角ゴ Pro W3" charset="0"/>
              </a:rPr>
              <a:t>. Good conversation starter, regarding units, and div must be zero if we</a:t>
            </a:r>
            <a:r>
              <a:rPr lang="ja-JP" altLang="en-US" dirty="0">
                <a:ea typeface="ヒラギノ角ゴ Pro W3" charset="0"/>
                <a:cs typeface="ヒラギノ角ゴ Pro W3" charset="0"/>
              </a:rPr>
              <a:t>’</a:t>
            </a:r>
            <a:r>
              <a:rPr lang="en-US" dirty="0">
                <a:ea typeface="ヒラギノ角ゴ Pro W3" charset="0"/>
                <a:cs typeface="ヒラギノ角ゴ Pro W3" charset="0"/>
              </a:rPr>
              <a:t>re in a charge free region, and curl must be zero…</a:t>
            </a:r>
          </a:p>
          <a:p>
            <a:pPr eaLnBrk="1" hangingPunct="1">
              <a:spcBef>
                <a:spcPct val="0"/>
              </a:spcBef>
            </a:pPr>
            <a:r>
              <a:rPr lang="en-US" dirty="0">
                <a:ea typeface="ヒラギノ角ゴ Pro W3" charset="0"/>
                <a:cs typeface="ヒラギノ角ゴ Pro W3" charset="0"/>
              </a:rPr>
              <a:t>Answer is no, because Del dot E is not zero. (Curl is ok)  Of course, this doesn't require them to TAKE the curl, since div already says it's no good... so if the operation of taking the curl is what you WANT to focus on, you will have to adapt the question.  -SJP</a:t>
            </a:r>
          </a:p>
          <a:p>
            <a:pPr eaLnBrk="1" hangingPunct="1">
              <a:spcBef>
                <a:spcPct val="0"/>
              </a:spcBef>
            </a:pPr>
            <a:r>
              <a:rPr lang="en-US" dirty="0">
                <a:ea typeface="ヒラギノ角ゴ Pro W3" charset="0"/>
                <a:cs typeface="ヒラギノ角ゴ Pro W3" charset="0"/>
              </a:rPr>
              <a:t>Previously gave this question with a choice of E fields and asked which was physically possible -- took too much time (50% correct).</a:t>
            </a:r>
          </a:p>
          <a:p>
            <a:pPr eaLnBrk="1" hangingPunct="1"/>
            <a:r>
              <a:rPr lang="en-US" dirty="0">
                <a:ea typeface="ヒラギノ角ゴ Pro W3" charset="0"/>
                <a:cs typeface="ヒラギノ角ゴ Pro W3" charset="0"/>
              </a:rPr>
              <a:t>WRITTEN BY:  Steven Pollock (CU-Boulder)</a:t>
            </a:r>
          </a:p>
          <a:p>
            <a:pPr eaLnBrk="1" hangingPunct="1">
              <a:spcBef>
                <a:spcPct val="0"/>
              </a:spcBef>
            </a:pPr>
            <a:r>
              <a:rPr lang="en-US" dirty="0">
                <a:ea typeface="ヒラギノ角ゴ Pro W3" charset="0"/>
                <a:cs typeface="ヒラギノ角ゴ Pro W3" charset="0"/>
              </a:rPr>
              <a:t> </a:t>
            </a:r>
          </a:p>
        </p:txBody>
      </p:sp>
      <p:sp>
        <p:nvSpPr>
          <p:cNvPr id="4710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DB246018-6169-1D4E-9BB0-77A98031173D}" type="slidenum">
              <a:rPr lang="en-US" sz="1200">
                <a:latin typeface="Calibri" charset="0"/>
              </a:rPr>
              <a:pPr algn="r" eaLnBrk="1" hangingPunct="1"/>
              <a:t>13</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FB2006C-6E2B-AB45-A2E0-A10E5E30D48D}" type="slidenum">
              <a:rPr lang="en-US" sz="1200"/>
              <a:pPr/>
              <a:t>14</a:t>
            </a:fld>
            <a:endParaRPr lang="en-US" sz="1200"/>
          </a:p>
        </p:txBody>
      </p:sp>
      <p:sp>
        <p:nvSpPr>
          <p:cNvPr id="139266" name="Slide Image Placeholder 1"/>
          <p:cNvSpPr>
            <a:spLocks noGrp="1" noRot="1" noChangeAspect="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64515" name="Notes Placeholder 2"/>
          <p:cNvSpPr>
            <a:spLocks noGrp="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spcBef>
                <a:spcPct val="0"/>
              </a:spcBef>
            </a:pPr>
            <a:r>
              <a:rPr lang="en-US" dirty="0" smtClean="0"/>
              <a:t>Skipped</a:t>
            </a:r>
            <a:endParaRPr lang="en-US" dirty="0"/>
          </a:p>
        </p:txBody>
      </p:sp>
      <p:sp>
        <p:nvSpPr>
          <p:cNvPr id="645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D429A06B-EDB0-4743-82BF-DD0E3C7967F7}" type="slidenum">
              <a:rPr lang="en-US" sz="1200">
                <a:latin typeface="Calibri" charset="0"/>
              </a:rPr>
              <a:pPr algn="r" eaLnBrk="1" hangingPunct="1"/>
              <a:t>14</a:t>
            </a:fld>
            <a:endParaRPr lang="en-US"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085CB5A-439E-0F46-AE92-1A9BFC11FB72}" type="slidenum">
              <a:rPr lang="en-US" sz="1200"/>
              <a:pPr/>
              <a:t>15</a:t>
            </a:fld>
            <a:endParaRPr lang="en-US" sz="1200"/>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noFill/>
        </p:spPr>
        <p:txBody>
          <a:bodyPr/>
          <a:lstStyle/>
          <a:p>
            <a:pPr eaLnBrk="1" hangingPunct="1"/>
            <a:r>
              <a:rPr lang="en-US" dirty="0" smtClean="0">
                <a:ea typeface="ヒラギノ角ゴ Pro W3" charset="0"/>
                <a:cs typeface="ヒラギノ角ゴ Pro W3" charset="0"/>
              </a:rPr>
              <a:t>Skipped in ‘13</a:t>
            </a:r>
          </a:p>
          <a:p>
            <a:pPr eaLnBrk="1" hangingPunct="1"/>
            <a:r>
              <a:rPr lang="en-US" dirty="0" smtClean="0">
                <a:ea typeface="ヒラギノ角ゴ Pro W3" charset="0"/>
                <a:cs typeface="ヒラギノ角ゴ Pro W3" charset="0"/>
              </a:rPr>
              <a:t>CORRECT ANSWER: B </a:t>
            </a:r>
          </a:p>
          <a:p>
            <a:pPr eaLnBrk="1" hangingPunct="1"/>
            <a:r>
              <a:rPr lang="en-US" dirty="0" smtClean="0">
                <a:ea typeface="ヒラギノ角ゴ Pro W3" charset="0"/>
                <a:cs typeface="ヒラギノ角ゴ Pro W3" charset="0"/>
              </a:rPr>
              <a:t>USED IN:  Spring 2008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LECTURE NUMBER: 9</a:t>
            </a:r>
          </a:p>
          <a:p>
            <a:pPr eaLnBrk="1" hangingPunct="1"/>
            <a:r>
              <a:rPr lang="en-US" dirty="0" smtClean="0">
                <a:ea typeface="ヒラギノ角ゴ Pro W3" charset="0"/>
                <a:cs typeface="ヒラギノ角ゴ Pro W3" charset="0"/>
              </a:rPr>
              <a:t>STUDENT RESPONSES:  17% </a:t>
            </a:r>
            <a:r>
              <a:rPr lang="en-US" b="1" dirty="0" smtClean="0">
                <a:ea typeface="ヒラギノ角ゴ Pro W3" charset="0"/>
                <a:cs typeface="ヒラギノ角ゴ Pro W3" charset="0"/>
              </a:rPr>
              <a:t>[[ 67%]] </a:t>
            </a:r>
            <a:r>
              <a:rPr lang="en-US" dirty="0" smtClean="0">
                <a:ea typeface="ヒラギノ角ゴ Pro W3" charset="0"/>
                <a:cs typeface="ヒラギノ角ゴ Pro W3" charset="0"/>
              </a:rPr>
              <a:t>17% 0% 0% (SPRING 2008)</a:t>
            </a:r>
          </a:p>
          <a:p>
            <a:pPr eaLnBrk="1" hangingPunct="1"/>
            <a:r>
              <a:rPr lang="en-US" dirty="0" smtClean="0">
                <a:ea typeface="ヒラギノ角ゴ Pro W3" charset="0"/>
                <a:cs typeface="ヒラギノ角ゴ Pro W3" charset="0"/>
              </a:rPr>
              <a:t>		 23% </a:t>
            </a:r>
            <a:r>
              <a:rPr lang="en-US" b="1" dirty="0" smtClean="0">
                <a:ea typeface="ヒラギノ角ゴ Pro W3" charset="0"/>
                <a:cs typeface="ヒラギノ角ゴ Pro W3" charset="0"/>
              </a:rPr>
              <a:t>[[ 73%]] </a:t>
            </a:r>
            <a:r>
              <a:rPr lang="en-US" dirty="0" smtClean="0">
                <a:ea typeface="ヒラギノ角ゴ Pro W3" charset="0"/>
                <a:cs typeface="ヒラギノ角ゴ Pro W3" charset="0"/>
              </a:rPr>
              <a:t>5% 0% 0% (FALL 2009)</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Used this as the </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lead in</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 question start of class. 2/3 got it, lots argued for A (which I also heard during office hours) but several also argued for C. Not sure if the confusion was just misreading the problem (thinking of it as a solid sphere), but I got *asked* about that during the question, and was extremely clear that this was supposed to be JUST A SHELL of charges with nothing inside. (SO, I just now edited the problem to say </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and no other charges anywhere else</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 we</a:t>
            </a:r>
            <a:r>
              <a:rPr lang="ja-JP" altLang="en-US" dirty="0" smtClean="0">
                <a:ea typeface="ヒラギノ角ゴ Pro W3" charset="0"/>
                <a:cs typeface="ヒラギノ角ゴ Pro W3" charset="0"/>
              </a:rPr>
              <a:t>’</a:t>
            </a:r>
            <a:r>
              <a:rPr lang="en-US" dirty="0" err="1" smtClean="0">
                <a:ea typeface="ヒラギノ角ゴ Pro W3" charset="0"/>
                <a:cs typeface="ヒラギノ角ゴ Pro W3" charset="0"/>
              </a:rPr>
              <a:t>ll</a:t>
            </a:r>
            <a:r>
              <a:rPr lang="en-US" dirty="0" smtClean="0">
                <a:ea typeface="ヒラギノ角ゴ Pro W3" charset="0"/>
                <a:cs typeface="ヒラギノ角ゴ Pro W3" charset="0"/>
              </a:rPr>
              <a:t> see if that helps?) Although as usual, leaving in ambiguities sometimes makes for more fruitful and active discussions/arguments!)  -SJP</a:t>
            </a:r>
          </a:p>
          <a:p>
            <a:pPr eaLnBrk="1" hangingPunct="1"/>
            <a:r>
              <a:rPr lang="en-US" dirty="0" smtClean="0">
                <a:ea typeface="ヒラギノ角ゴ Pro W3" charset="0"/>
                <a:cs typeface="ヒラギノ角ゴ Pro W3" charset="0"/>
              </a:rPr>
              <a:t>WRITTEN BY:  Steven Pollock (CU-Boulder)</a:t>
            </a:r>
          </a:p>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3D40DF0-A140-1147-820B-96F07AFBB5B3}" type="slidenum">
              <a:rPr lang="en-US" sz="1200"/>
              <a:pPr/>
              <a:t>16</a:t>
            </a:fld>
            <a:endParaRPr lang="en-US" sz="1200"/>
          </a:p>
        </p:txBody>
      </p:sp>
      <p:sp>
        <p:nvSpPr>
          <p:cNvPr id="1331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Skipped</a:t>
            </a:r>
          </a:p>
          <a:p>
            <a:r>
              <a:rPr lang="en-US" dirty="0" smtClean="0">
                <a:ea typeface="ヒラギノ角ゴ Pro W3" charset="0"/>
                <a:cs typeface="ヒラギノ角ゴ Pro W3" charset="0"/>
              </a:rPr>
              <a:t>CORRECT ANSWER: D </a:t>
            </a:r>
          </a:p>
          <a:p>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(Pollock)</a:t>
            </a:r>
          </a:p>
          <a:p>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3, Lecture 6). Pollock (Lecture 7).</a:t>
            </a:r>
          </a:p>
          <a:p>
            <a:r>
              <a:rPr lang="en-US" dirty="0" smtClean="0">
                <a:ea typeface="ヒラギノ角ゴ Pro W3" charset="0"/>
                <a:cs typeface="ヒラギノ角ゴ Pro W3" charset="0"/>
              </a:rPr>
              <a:t>STUDENT RESPONSES:  6% 6% 9% </a:t>
            </a:r>
            <a:r>
              <a:rPr lang="en-US" b="1" dirty="0" smtClean="0">
                <a:ea typeface="ヒラギノ角ゴ Pro W3" charset="0"/>
                <a:cs typeface="ヒラギノ角ゴ Pro W3" charset="0"/>
              </a:rPr>
              <a:t>[[79%]] </a:t>
            </a:r>
            <a:r>
              <a:rPr lang="en-US" dirty="0" smtClean="0">
                <a:ea typeface="ヒラギノ角ゴ Pro W3" charset="0"/>
                <a:cs typeface="ヒラギノ角ゴ Pro W3" charset="0"/>
              </a:rPr>
              <a:t>0% (FALL 2008)</a:t>
            </a:r>
          </a:p>
          <a:p>
            <a:r>
              <a:rPr lang="en-US" dirty="0" smtClean="0">
                <a:ea typeface="ヒラギノ角ゴ Pro W3" charset="0"/>
                <a:cs typeface="ヒラギノ角ゴ Pro W3" charset="0"/>
              </a:rPr>
              <a:t>		  9% 9% 14% </a:t>
            </a:r>
            <a:r>
              <a:rPr lang="en-US" b="1" dirty="0" smtClean="0">
                <a:ea typeface="ヒラギノ角ゴ Pro W3" charset="0"/>
                <a:cs typeface="ヒラギノ角ゴ Pro W3" charset="0"/>
              </a:rPr>
              <a:t>[[55%]] </a:t>
            </a:r>
            <a:r>
              <a:rPr lang="en-US" dirty="0" smtClean="0">
                <a:ea typeface="ヒラギノ角ゴ Pro W3" charset="0"/>
                <a:cs typeface="ヒラギノ角ゴ Pro W3" charset="0"/>
              </a:rPr>
              <a:t>14% (SPRING 2008)</a:t>
            </a: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 I used it as a </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start of class</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 clicker question, </a:t>
            </a:r>
            <a:r>
              <a:rPr lang="en-US" i="1" dirty="0" smtClean="0">
                <a:ea typeface="ヒラギノ角ゴ Pro W3" charset="0"/>
                <a:cs typeface="ヒラギノ角ゴ Pro W3" charset="0"/>
              </a:rPr>
              <a:t>before covering this material, so it was sort of a </a:t>
            </a:r>
            <a:r>
              <a:rPr lang="ja-JP" altLang="en-US" i="1" dirty="0" smtClean="0">
                <a:ea typeface="ヒラギノ角ゴ Pro W3" charset="0"/>
                <a:cs typeface="ヒラギノ角ゴ Pro W3" charset="0"/>
              </a:rPr>
              <a:t>“</a:t>
            </a:r>
            <a:r>
              <a:rPr lang="en-US" i="1" dirty="0" smtClean="0">
                <a:ea typeface="ヒラギノ角ゴ Pro W3" charset="0"/>
                <a:cs typeface="ヒラギノ角ゴ Pro W3" charset="0"/>
              </a:rPr>
              <a:t>reading question</a:t>
            </a:r>
            <a:r>
              <a:rPr lang="ja-JP" altLang="en-US" i="1" dirty="0" smtClean="0">
                <a:ea typeface="ヒラギノ角ゴ Pro W3" charset="0"/>
                <a:cs typeface="ヒラギノ角ゴ Pro W3" charset="0"/>
              </a:rPr>
              <a:t>”</a:t>
            </a:r>
            <a:r>
              <a:rPr lang="en-US" i="1" dirty="0" smtClean="0">
                <a:ea typeface="ヒラギノ角ゴ Pro W3" charset="0"/>
                <a:cs typeface="ヒラギノ角ゴ Pro W3" charset="0"/>
              </a:rPr>
              <a:t>  </a:t>
            </a:r>
            <a:r>
              <a:rPr lang="en-US" dirty="0" smtClean="0">
                <a:ea typeface="ヒラギノ角ゴ Pro W3" charset="0"/>
                <a:cs typeface="ヒラギノ角ゴ Pro W3" charset="0"/>
              </a:rPr>
              <a:t>57% chose d) I then came back to it later in the lecture (though we </a:t>
            </a:r>
            <a:r>
              <a:rPr lang="en-US" dirty="0" err="1" smtClean="0">
                <a:ea typeface="ヒラギノ角ゴ Pro W3" charset="0"/>
                <a:cs typeface="ヒラギノ角ゴ Pro W3" charset="0"/>
              </a:rPr>
              <a:t>didn</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t re-vote) to talk through points a, b, and c…-SJP </a:t>
            </a:r>
          </a:p>
          <a:p>
            <a:r>
              <a:rPr lang="en-US" dirty="0" smtClean="0">
                <a:ea typeface="ヒラギノ角ゴ Pro W3" charset="0"/>
                <a:cs typeface="ヒラギノ角ゴ Pro W3" charset="0"/>
              </a:rPr>
              <a:t>WRITTEN BY:  Steven Pollock (CU-Boulder)</a:t>
            </a:r>
          </a:p>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solidFill>
            <a:srgbClr val="FFFFFF"/>
          </a:solidFill>
          <a:ln/>
        </p:spPr>
      </p:sp>
      <p:sp>
        <p:nvSpPr>
          <p:cNvPr id="6861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dirty="0"/>
              <a:t>CORRECT ANSWER:  C</a:t>
            </a:r>
          </a:p>
          <a:p>
            <a:pPr eaLnBrk="1" hangingPunct="1"/>
            <a:r>
              <a:rPr lang="en-US" dirty="0"/>
              <a:t>USED IN:  Fall 2008 (</a:t>
            </a:r>
            <a:r>
              <a:rPr lang="en-US" dirty="0" err="1"/>
              <a:t>Dubson</a:t>
            </a:r>
            <a:r>
              <a:rPr lang="en-US" dirty="0" smtClean="0"/>
              <a:t>), </a:t>
            </a:r>
            <a:r>
              <a:rPr lang="en-US" dirty="0" err="1" smtClean="0"/>
              <a:t>Sp</a:t>
            </a:r>
            <a:r>
              <a:rPr lang="en-US" dirty="0" smtClean="0"/>
              <a:t> 2013 (Pollock) </a:t>
            </a:r>
            <a:endParaRPr lang="en-US" dirty="0"/>
          </a:p>
          <a:p>
            <a:pPr eaLnBrk="1" hangingPunct="1"/>
            <a:r>
              <a:rPr lang="en-US" dirty="0"/>
              <a:t>LECTURE:  </a:t>
            </a:r>
            <a:r>
              <a:rPr lang="en-US" dirty="0" err="1"/>
              <a:t>Dubson</a:t>
            </a:r>
            <a:r>
              <a:rPr lang="en-US" dirty="0"/>
              <a:t> (Week 3, Lecture 7</a:t>
            </a:r>
            <a:r>
              <a:rPr lang="en-US" dirty="0" smtClean="0"/>
              <a:t>)Pollock (2013) </a:t>
            </a:r>
            <a:r>
              <a:rPr lang="en-US" baseline="0" dirty="0" smtClean="0"/>
              <a:t> (Week 4, Lecture 9) (Pre-class question)</a:t>
            </a:r>
            <a:endParaRPr lang="en-US" dirty="0"/>
          </a:p>
          <a:p>
            <a:pPr eaLnBrk="1" hangingPunct="1"/>
            <a:r>
              <a:rPr lang="en-US" dirty="0"/>
              <a:t>STUDENT RESPONSES: 0% 4% </a:t>
            </a:r>
            <a:r>
              <a:rPr lang="en-US" b="1" dirty="0"/>
              <a:t>[[90%]] </a:t>
            </a:r>
            <a:r>
              <a:rPr lang="en-US" dirty="0"/>
              <a:t>6% 0% (FALL 2008</a:t>
            </a:r>
            <a:r>
              <a:rPr lang="en-US" dirty="0" smtClean="0"/>
              <a:t>)</a:t>
            </a:r>
          </a:p>
          <a:p>
            <a:pPr eaLnBrk="1" hangingPunct="1"/>
            <a:r>
              <a:rPr lang="en-US" dirty="0" smtClean="0"/>
              <a:t>		0% 19%, </a:t>
            </a:r>
            <a:r>
              <a:rPr lang="en-US" b="1" dirty="0" smtClean="0"/>
              <a:t>[[69%]]</a:t>
            </a:r>
            <a:r>
              <a:rPr lang="en-US" dirty="0" smtClean="0"/>
              <a:t> 6%, 6% </a:t>
            </a:r>
            <a:r>
              <a:rPr lang="en-US" dirty="0" err="1" smtClean="0"/>
              <a:t>Sp</a:t>
            </a:r>
            <a:r>
              <a:rPr lang="en-US" dirty="0" smtClean="0"/>
              <a:t> ‘13</a:t>
            </a:r>
            <a:endParaRPr lang="en-US" dirty="0"/>
          </a:p>
          <a:p>
            <a:pPr eaLnBrk="1" hangingPunct="1"/>
            <a:r>
              <a:rPr lang="en-US" b="1" dirty="0" smtClean="0"/>
              <a:t>INSTRUCTOR </a:t>
            </a:r>
            <a:r>
              <a:rPr lang="en-US" b="1" dirty="0"/>
              <a:t>NOTES</a:t>
            </a:r>
            <a:r>
              <a:rPr lang="en-US" b="1" dirty="0" smtClean="0"/>
              <a:t>:</a:t>
            </a:r>
          </a:p>
          <a:p>
            <a:pPr eaLnBrk="1" hangingPunct="1"/>
            <a:r>
              <a:rPr lang="en-US" b="0" dirty="0" smtClean="0"/>
              <a:t>Given</a:t>
            </a:r>
            <a:r>
              <a:rPr lang="en-US" b="0" baseline="0" dirty="0" smtClean="0"/>
              <a:t> the high success from </a:t>
            </a:r>
            <a:r>
              <a:rPr lang="en-US" b="0" baseline="0" dirty="0" err="1" smtClean="0"/>
              <a:t>Dubson’s</a:t>
            </a:r>
            <a:r>
              <a:rPr lang="en-US" b="0" baseline="0" dirty="0" smtClean="0"/>
              <a:t> students, and the simple question, I thought this would be quick. But, students did NOT all get it, they were making some sort of “Gauss law says this acts like a point at the origin argument” (Maybe?) I used this to review curly R, (see next slide), </a:t>
            </a:r>
          </a:p>
          <a:p>
            <a:pPr eaLnBrk="1" hangingPunct="1"/>
            <a:r>
              <a:rPr lang="en-US" b="0" baseline="0" dirty="0" smtClean="0"/>
              <a:t>(One student was struggling with how to go from the integral of lambda dl to Q, he was </a:t>
            </a:r>
            <a:r>
              <a:rPr lang="en-US" b="0" baseline="0" dirty="0" err="1" smtClean="0"/>
              <a:t>introducting</a:t>
            </a:r>
            <a:r>
              <a:rPr lang="en-US" b="0" baseline="0" dirty="0" smtClean="0"/>
              <a:t> 2 Pi,  not seeing that the integral IS Q. )</a:t>
            </a:r>
          </a:p>
          <a:p>
            <a:pPr eaLnBrk="1" hangingPunct="1"/>
            <a:endParaRPr lang="en-US" b="0" baseline="0" dirty="0" smtClean="0"/>
          </a:p>
          <a:p>
            <a:pPr eaLnBrk="1" hangingPunct="1"/>
            <a:endParaRPr lang="en-US" b="0" dirty="0"/>
          </a:p>
          <a:p>
            <a:pPr eaLnBrk="1" hangingPunct="1"/>
            <a:r>
              <a:rPr lang="en-US" dirty="0"/>
              <a:t>WRITTEN BY:  Mike </a:t>
            </a:r>
            <a:r>
              <a:rPr lang="en-US" dirty="0" err="1"/>
              <a:t>Dubson</a:t>
            </a:r>
            <a:r>
              <a:rPr lang="en-US" dirty="0"/>
              <a:t> (CU-Boulder) </a:t>
            </a:r>
          </a:p>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solidFill>
            <a:srgbClr val="FFFFFF"/>
          </a:solidFill>
          <a:ln/>
        </p:spPr>
      </p:sp>
      <p:sp>
        <p:nvSpPr>
          <p:cNvPr id="6861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dirty="0" smtClean="0"/>
              <a:t>Animated, this helps explain the previous</a:t>
            </a:r>
            <a:r>
              <a:rPr lang="en-US" baseline="0" dirty="0" smtClean="0"/>
              <a:t> answer. </a:t>
            </a:r>
            <a:endParaRPr lang="en-US" dirty="0"/>
          </a:p>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19</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LECTURE:</a:t>
            </a:r>
            <a:r>
              <a:rPr lang="en-US" baseline="0" dirty="0" smtClean="0"/>
              <a:t> </a:t>
            </a:r>
            <a:r>
              <a:rPr lang="en-US" dirty="0" smtClean="0"/>
              <a:t>Pollock</a:t>
            </a:r>
            <a:r>
              <a:rPr lang="en-US" baseline="0" dirty="0" smtClean="0"/>
              <a:t> (Week 4, Lecture 9)</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Took some time on this. Students were confused about the first two equations, one did not realize that “</a:t>
            </a:r>
            <a:r>
              <a:rPr lang="en-US" baseline="0" dirty="0" err="1" smtClean="0"/>
              <a:t>dr</a:t>
            </a:r>
            <a:r>
              <a:rPr lang="en-US" baseline="0" dirty="0" smtClean="0"/>
              <a:t>” is NOT d^3r, so thought the top two equations were the exact same thing (and thus, was confused why it’s 1/R instead of 1/R^2)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Reminded them of the “hidden” element of curl(E)=0 buried in the definition of V, and the fact that the computation formula is only valid if the charges are localized (and we are setting V(infinity)=0)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2</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p>
          <a:p>
            <a:pPr eaLnBrk="1" hangingPunct="1"/>
            <a:endParaRPr lang="en-US" dirty="0" smtClean="0">
              <a:latin typeface="Calibri" charset="0"/>
              <a:ea typeface="ＭＳ Ｐゴシック" charset="0"/>
              <a:cs typeface="ＭＳ Ｐゴシック" charset="0"/>
            </a:endParaRPr>
          </a:p>
          <a:p>
            <a:pPr eaLnBrk="1" hangingPunct="1"/>
            <a:r>
              <a:rPr lang="en-US" dirty="0" smtClean="0"/>
              <a:t>Part of the formal introduction, </a:t>
            </a:r>
            <a:endParaRPr lang="en-US" dirty="0" smtClean="0">
              <a:latin typeface="Calibri" charset="0"/>
              <a:ea typeface="ＭＳ Ｐゴシック" charset="0"/>
              <a:cs typeface="ＭＳ Ｐゴシック" charset="0"/>
            </a:endParaRPr>
          </a:p>
          <a:p>
            <a:pPr eaLnBrk="1" hangingPunct="1"/>
            <a:endParaRPr lang="en-US" altLang="ja-JP" dirty="0" smtClean="0">
              <a:latin typeface="Calibri" charset="0"/>
              <a:ea typeface="ＭＳ Ｐゴシック" charset="0"/>
              <a:cs typeface="ＭＳ Ｐゴシック" charset="0"/>
            </a:endParaRPr>
          </a:p>
          <a:p>
            <a:pPr eaLnBrk="1" hangingPunct="1"/>
            <a:r>
              <a:rPr lang="en-US" altLang="ja-JP" dirty="0" smtClean="0">
                <a:latin typeface="Calibri" charset="0"/>
                <a:ea typeface="ＭＳ Ｐゴシック" charset="0"/>
                <a:cs typeface="ＭＳ Ｐゴシック" charset="0"/>
              </a:rPr>
              <a:t>Slide is animated. FIRST I argue</a:t>
            </a:r>
            <a:r>
              <a:rPr lang="en-US" altLang="ja-JP" baseline="0" dirty="0" smtClean="0">
                <a:latin typeface="Calibri" charset="0"/>
                <a:ea typeface="ＭＳ Ｐゴシック" charset="0"/>
                <a:cs typeface="ＭＳ Ｐゴシック" charset="0"/>
              </a:rPr>
              <a:t> (remind, did not prove!) that “del” (gradient) inverts line integrals, and vice versa. So one of the two top formulas follows from the other. </a:t>
            </a:r>
          </a:p>
          <a:p>
            <a:pPr eaLnBrk="1" hangingPunct="1"/>
            <a:endParaRPr lang="en-US" altLang="ja-JP" baseline="0" dirty="0" smtClean="0">
              <a:latin typeface="Calibri" charset="0"/>
              <a:ea typeface="ＭＳ Ｐゴシック" charset="0"/>
              <a:cs typeface="ＭＳ Ｐゴシック" charset="0"/>
            </a:endParaRPr>
          </a:p>
          <a:p>
            <a:pPr eaLnBrk="1" hangingPunct="1"/>
            <a:r>
              <a:rPr lang="en-US" altLang="ja-JP" baseline="0" dirty="0" smtClean="0">
                <a:latin typeface="Calibri" charset="0"/>
                <a:ea typeface="ＭＳ Ｐゴシック" charset="0"/>
                <a:cs typeface="ＭＳ Ｐゴシック" charset="0"/>
              </a:rPr>
              <a:t>Someone asked </a:t>
            </a:r>
            <a:r>
              <a:rPr lang="en-US" altLang="ja-JP" baseline="0" smtClean="0">
                <a:latin typeface="Calibri" charset="0"/>
                <a:ea typeface="ＭＳ Ｐゴシック" charset="0"/>
                <a:cs typeface="ＭＳ Ｐゴシック" charset="0"/>
              </a:rPr>
              <a:t>about this:  </a:t>
            </a:r>
            <a:r>
              <a:rPr lang="en-US" altLang="ja-JP" baseline="0" dirty="0" smtClean="0">
                <a:latin typeface="Calibri" charset="0"/>
                <a:ea typeface="ＭＳ Ｐゴシック" charset="0"/>
                <a:cs typeface="ＭＳ Ｐゴシック" charset="0"/>
              </a:rPr>
              <a:t>is it always true, for any functions? I started to say, sure, it’s *math*, so far E and V could just be “A” and “B”, arbitrary functions. Then I hedged and said “well, as always, they must be well-behaved in the usual mathematical ways, no pathological functions please”. And finally I said, you know, this will turn out to be super important coming up very soon: Clearly E in physics is… physical, it should be finite. So in fact that PHYSICAL constraint on E suggests that V better NEVER be discontinuous (otherwise, del will blow up and give an unphysical E). So we ARE going to find that voltage is always continuous everywhere, and this will help us solve problems! It was a nice “foreshadowing” (we’ll talk about it more next lecture)  </a:t>
            </a:r>
            <a:endParaRPr lang="en-US" altLang="ja-JP" dirty="0" smtClean="0">
              <a:latin typeface="Calibri" charset="0"/>
              <a:ea typeface="ＭＳ Ｐゴシック" charset="0"/>
              <a:cs typeface="ＭＳ Ｐゴシック" charset="0"/>
            </a:endParaRPr>
          </a:p>
          <a:p>
            <a:pPr eaLnBrk="1" hangingPunct="1"/>
            <a:endParaRPr lang="en-US" dirty="0" smtClean="0"/>
          </a:p>
          <a:p>
            <a:pPr eaLnBrk="1" hangingPunct="1"/>
            <a:r>
              <a:rPr lang="en-US" dirty="0" smtClean="0"/>
              <a:t>The next part is </a:t>
            </a:r>
            <a:r>
              <a:rPr lang="en-US" baseline="0" dirty="0" smtClean="0"/>
              <a:t>motivation to review/discuss Curl, and </a:t>
            </a:r>
            <a:r>
              <a:rPr lang="en-US" baseline="0" dirty="0" err="1" smtClean="0"/>
              <a:t>Stoke’s</a:t>
            </a:r>
            <a:r>
              <a:rPr lang="en-US" baseline="0" dirty="0" smtClean="0"/>
              <a:t> theorem. At this point, I have not explained or proven why curl(E) is zero, or why the 2 statements are the same, but I promise I would get to BOTH of those soon. Right here, instead, I </a:t>
            </a:r>
            <a:r>
              <a:rPr lang="en-US" baseline="0" dirty="0" err="1" smtClean="0"/>
              <a:t>mrerely</a:t>
            </a:r>
            <a:r>
              <a:rPr lang="en-US" baseline="0" dirty="0" smtClean="0"/>
              <a:t> wanted to argue that IF the line integral around a loop vanishes, then the non-closed integral in the definition is independent of path choice. (A picture on the board and splitting the loop integral up into two parts, then “reversing” one of them, is all that is needed here) </a:t>
            </a:r>
          </a:p>
          <a:p>
            <a:pPr eaLnBrk="1" hangingPunct="1"/>
            <a:endParaRPr lang="en-US" baseline="0" dirty="0" smtClean="0"/>
          </a:p>
          <a:p>
            <a:pPr eaLnBrk="1" hangingPunct="1"/>
            <a:r>
              <a:rPr lang="en-US" baseline="0" dirty="0" smtClean="0"/>
              <a:t>Student comment: They thought V was NOT “well defined” (they knew about arbitrary constant). Nice, I pointed out that that’s built in to the choice of origin here. So, THIS formula has no ambiguity (given an origin), the ambiguity is that I can pick any origin I want. I used that to point out that FROM THIS FORMULA (at the top), Delta V is independent of the origin, and there’s your voltmeter! </a:t>
            </a:r>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6B59E843-6D8A-D549-BBC5-AE02BBC5AAA8}" type="slidenum">
              <a:rPr lang="en-US" sz="1200"/>
              <a:pPr algn="r"/>
              <a:t>20</a:t>
            </a:fld>
            <a:endParaRPr lang="en-US" sz="1200"/>
          </a:p>
        </p:txBody>
      </p:sp>
      <p:sp>
        <p:nvSpPr>
          <p:cNvPr id="40963" name="Rectangle 1026"/>
          <p:cNvSpPr>
            <a:spLocks noGrp="1" noRot="1" noChangeAspect="1" noChangeArrowheads="1" noTextEdit="1"/>
          </p:cNvSpPr>
          <p:nvPr>
            <p:ph type="sldImg"/>
          </p:nvPr>
        </p:nvSpPr>
        <p:spPr>
          <a:xfrm>
            <a:off x="1104900" y="652463"/>
            <a:ext cx="4646613" cy="3484562"/>
          </a:xfrm>
          <a:solidFill>
            <a:srgbClr val="FFFFFF"/>
          </a:solidFill>
          <a:ln/>
        </p:spPr>
      </p:sp>
      <p:sp>
        <p:nvSpPr>
          <p:cNvPr id="40964" name="Rectangle 1027"/>
          <p:cNvSpPr>
            <a:spLocks noGrp="1" noChangeArrowheads="1"/>
          </p:cNvSpPr>
          <p:nvPr>
            <p:ph type="body" idx="1"/>
          </p:nvPr>
        </p:nvSpPr>
        <p:spPr>
          <a:xfrm>
            <a:off x="928688" y="4354513"/>
            <a:ext cx="5000625" cy="4137025"/>
          </a:xfrm>
          <a:solidFill>
            <a:srgbClr val="FFFFFF"/>
          </a:solidFill>
          <a:ln>
            <a:solidFill>
              <a:srgbClr val="000000"/>
            </a:solidFill>
          </a:ln>
        </p:spPr>
        <p:txBody>
          <a:bodyPr lIns="86493" tIns="43247" rIns="86493" bIns="43247"/>
          <a:lstStyle/>
          <a:p>
            <a:r>
              <a:rPr lang="en-US" dirty="0">
                <a:ea typeface="ヒラギノ角ゴ Pro W3" charset="0"/>
                <a:cs typeface="ヒラギノ角ゴ Pro W3" charset="0"/>
              </a:rPr>
              <a:t>CORRECT ANSWER:  A </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and Spring 2008 (Pollock)</a:t>
            </a:r>
          </a:p>
          <a:p>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3, Lecture 7). Pollock (Lecture 8).</a:t>
            </a:r>
          </a:p>
          <a:p>
            <a:r>
              <a:rPr lang="en-US" dirty="0">
                <a:ea typeface="ヒラギノ角ゴ Pro W3" charset="0"/>
                <a:cs typeface="ヒラギノ角ゴ Pro W3" charset="0"/>
              </a:rPr>
              <a:t>STUDENT RESPONSES: </a:t>
            </a:r>
            <a:r>
              <a:rPr lang="en-US" b="1" dirty="0">
                <a:ea typeface="ヒラギノ角ゴ Pro W3" charset="0"/>
                <a:cs typeface="ヒラギノ角ゴ Pro W3" charset="0"/>
              </a:rPr>
              <a:t>[[92%]] </a:t>
            </a:r>
            <a:r>
              <a:rPr lang="en-US" dirty="0">
                <a:ea typeface="ヒラギノ角ゴ Pro W3" charset="0"/>
                <a:cs typeface="ヒラギノ角ゴ Pro W3" charset="0"/>
              </a:rPr>
              <a:t>8% 0% 0% 0% (FALL 2008)</a:t>
            </a:r>
          </a:p>
          <a:p>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b="1" dirty="0">
                <a:ea typeface="ヒラギノ角ゴ Pro W3" charset="0"/>
                <a:cs typeface="ヒラギノ角ゴ Pro W3" charset="0"/>
              </a:rPr>
              <a:t>[[ 91%]] </a:t>
            </a:r>
            <a:r>
              <a:rPr lang="en-US" dirty="0">
                <a:ea typeface="ヒラギノ角ゴ Pro W3" charset="0"/>
                <a:cs typeface="ヒラギノ角ゴ Pro W3" charset="0"/>
              </a:rPr>
              <a:t>0% 9% 0% 0% (SPRING 2008)</a:t>
            </a: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L8,Used as lead in to </a:t>
            </a:r>
            <a:r>
              <a:rPr lang="ja-JP" altLang="en-US" dirty="0">
                <a:ea typeface="ヒラギノ角ゴ Pro W3" charset="0"/>
                <a:cs typeface="ヒラギノ角ゴ Pro W3" charset="0"/>
              </a:rPr>
              <a:t>“</a:t>
            </a:r>
            <a:r>
              <a:rPr lang="en-US" dirty="0">
                <a:ea typeface="ヒラギノ角ゴ Pro W3" charset="0"/>
                <a:cs typeface="ヒラギノ角ゴ Pro W3" charset="0"/>
              </a:rPr>
              <a:t>continuity/boundary conditions</a:t>
            </a:r>
            <a:r>
              <a:rPr lang="ja-JP" altLang="en-US" dirty="0">
                <a:ea typeface="ヒラギノ角ゴ Pro W3" charset="0"/>
                <a:cs typeface="ヒラギノ角ゴ Pro W3" charset="0"/>
              </a:rPr>
              <a:t>”</a:t>
            </a:r>
            <a:r>
              <a:rPr lang="en-US" dirty="0">
                <a:ea typeface="ヒラギノ角ゴ Pro W3" charset="0"/>
                <a:cs typeface="ヒラギノ角ゴ Pro W3" charset="0"/>
              </a:rPr>
              <a:t>. 91% correct, but still worth making sure they know WHY E=0 everywhere, that is, can they articulate the symmetry argument (that E must be radial) from which Gauss</a:t>
            </a:r>
            <a:r>
              <a:rPr lang="ja-JP" altLang="en-US" dirty="0">
                <a:ea typeface="ヒラギノ角ゴ Pro W3" charset="0"/>
                <a:cs typeface="ヒラギノ角ゴ Pro W3" charset="0"/>
              </a:rPr>
              <a:t>’</a:t>
            </a:r>
            <a:r>
              <a:rPr lang="en-US" dirty="0">
                <a:ea typeface="ヒラギノ角ゴ Pro W3" charset="0"/>
                <a:cs typeface="ヒラギノ角ゴ Pro W3" charset="0"/>
              </a:rPr>
              <a:t> law gives the answer. (Many seem to think if flux is zero, then E is zero, so they can get the right answer for inadequate reasoning!) -SJP</a:t>
            </a:r>
          </a:p>
          <a:p>
            <a:r>
              <a:rPr lang="en-US" dirty="0">
                <a:ea typeface="ヒラギノ角ゴ Pro W3" charset="0"/>
                <a:cs typeface="ヒラギノ角ゴ Pro W3" charset="0"/>
              </a:rPr>
              <a:t>WRITTEN BY:  Steven Pollock (CU-Boulder), from a freshman question by M. </a:t>
            </a:r>
            <a:r>
              <a:rPr lang="en-US" dirty="0" err="1">
                <a:ea typeface="ヒラギノ角ゴ Pro W3" charset="0"/>
                <a:cs typeface="ヒラギノ角ゴ Pro W3" charset="0"/>
              </a:rPr>
              <a:t>Dubson</a:t>
            </a:r>
            <a:endParaRPr lang="en-US" dirty="0">
              <a:ea typeface="ヒラギノ角ゴ Pro W3" charset="0"/>
              <a:cs typeface="ヒラギノ角ゴ Pro W3"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338ED8E-4246-794D-88BE-9814CF0C4BCA}" type="slidenum">
              <a:rPr lang="en-US" sz="1200"/>
              <a:pPr/>
              <a:t>21</a:t>
            </a:fld>
            <a:endParaRPr lang="en-US" sz="1200"/>
          </a:p>
        </p:txBody>
      </p:sp>
      <p:sp>
        <p:nvSpPr>
          <p:cNvPr id="149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noFill/>
        </p:spPr>
        <p:txBody>
          <a:bodyPr/>
          <a:lstStyle/>
          <a:p>
            <a:r>
              <a:rPr lang="en-US" dirty="0" smtClean="0">
                <a:ea typeface="ヒラギノ角ゴ Pro W3" charset="0"/>
                <a:cs typeface="ヒラギノ角ゴ Pro W3" charset="0"/>
              </a:rPr>
              <a:t>CORRECT ANSWER: B </a:t>
            </a:r>
          </a:p>
          <a:p>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and 13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3, Lecture 7). Pollock (Lecture 8 in 2008, Lecture 9 in 13) </a:t>
            </a:r>
            <a:r>
              <a:rPr lang="en-US" dirty="0" err="1" smtClean="0">
                <a:ea typeface="ヒラギノ角ゴ Pro W3" charset="0"/>
                <a:cs typeface="ヒラギノ角ゴ Pro W3" charset="0"/>
              </a:rPr>
              <a:t>Schibli</a:t>
            </a:r>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STUDENT RESPONSES:  31% </a:t>
            </a:r>
            <a:r>
              <a:rPr lang="en-US" b="1" dirty="0" smtClean="0">
                <a:ea typeface="ヒラギノ角ゴ Pro W3" charset="0"/>
                <a:cs typeface="ヒラギノ角ゴ Pro W3" charset="0"/>
              </a:rPr>
              <a:t>[[57%]]</a:t>
            </a:r>
            <a:r>
              <a:rPr lang="en-US" dirty="0" smtClean="0">
                <a:ea typeface="ヒラギノ角ゴ Pro W3" charset="0"/>
                <a:cs typeface="ヒラギノ角ゴ Pro W3" charset="0"/>
              </a:rPr>
              <a:t> 12% 0% 0% (FALL 2008)</a:t>
            </a:r>
          </a:p>
          <a:p>
            <a:r>
              <a:rPr lang="en-US" dirty="0" smtClean="0">
                <a:ea typeface="ヒラギノ角ゴ Pro W3" charset="0"/>
                <a:cs typeface="ヒラギノ角ゴ Pro W3" charset="0"/>
              </a:rPr>
              <a:t>		 27% </a:t>
            </a:r>
            <a:r>
              <a:rPr lang="en-US" b="1" dirty="0" smtClean="0">
                <a:ea typeface="ヒラギノ角ゴ Pro W3" charset="0"/>
                <a:cs typeface="ヒラギノ角ゴ Pro W3" charset="0"/>
              </a:rPr>
              <a:t>[[73%]] </a:t>
            </a:r>
            <a:r>
              <a:rPr lang="en-US" dirty="0" smtClean="0">
                <a:ea typeface="ヒラギノ角ゴ Pro W3" charset="0"/>
                <a:cs typeface="ヒラギノ角ゴ Pro W3" charset="0"/>
              </a:rPr>
              <a:t>0% 0% 0% (SPRING 2008)</a:t>
            </a:r>
          </a:p>
          <a:p>
            <a:r>
              <a:rPr lang="en-US" dirty="0" smtClean="0">
                <a:ea typeface="ヒラギノ角ゴ Pro W3" charset="0"/>
                <a:cs typeface="ヒラギノ角ゴ Pro W3" charset="0"/>
              </a:rPr>
              <a:t>		7% </a:t>
            </a:r>
            <a:r>
              <a:rPr lang="en-US" b="1" dirty="0" smtClean="0">
                <a:ea typeface="ヒラギノ角ゴ Pro W3" charset="0"/>
                <a:cs typeface="ヒラギノ角ゴ Pro W3" charset="0"/>
              </a:rPr>
              <a:t>[[93%]]</a:t>
            </a:r>
            <a:r>
              <a:rPr lang="en-US" dirty="0" smtClean="0">
                <a:ea typeface="ヒラギノ角ゴ Pro W3" charset="0"/>
                <a:cs typeface="ヒラギノ角ゴ Pro W3" charset="0"/>
              </a:rPr>
              <a:t> 12% 0% 0% (FALL 2009)</a:t>
            </a:r>
          </a:p>
          <a:p>
            <a:r>
              <a:rPr lang="en-US" dirty="0" smtClean="0">
                <a:ea typeface="ヒラギノ角ゴ Pro W3" charset="0"/>
                <a:cs typeface="ヒラギノ角ゴ Pro W3" charset="0"/>
              </a:rPr>
              <a:t>		6, </a:t>
            </a:r>
            <a:r>
              <a:rPr lang="en-US" b="1" dirty="0" smtClean="0">
                <a:ea typeface="ヒラギノ角ゴ Pro W3" charset="0"/>
                <a:cs typeface="ヒラギノ角ゴ Pro W3" charset="0"/>
              </a:rPr>
              <a:t>[[89]]</a:t>
            </a:r>
            <a:r>
              <a:rPr lang="en-US" b="0" dirty="0" smtClean="0">
                <a:ea typeface="ヒラギノ角ゴ Pro W3" charset="0"/>
                <a:cs typeface="ヒラギノ角ゴ Pro W3" charset="0"/>
              </a:rPr>
              <a:t>, 2,</a:t>
            </a:r>
            <a:r>
              <a:rPr lang="en-US" b="0" baseline="0" dirty="0" smtClean="0">
                <a:ea typeface="ヒラギノ角ゴ Pro W3" charset="0"/>
                <a:cs typeface="ヒラギノ角ゴ Pro W3" charset="0"/>
              </a:rPr>
              <a:t> 4, 0 (Spring ‘2013) </a:t>
            </a:r>
            <a:r>
              <a:rPr lang="en-US" b="0" dirty="0" smtClean="0">
                <a:ea typeface="ヒラギノ角ゴ Pro W3" charset="0"/>
                <a:cs typeface="ヒラギノ角ゴ Pro W3" charset="0"/>
              </a:rPr>
              <a:t> </a:t>
            </a:r>
            <a:endParaRPr lang="en-US" dirty="0" smtClean="0">
              <a:ea typeface="ヒラギノ角ゴ Pro W3" charset="0"/>
              <a:cs typeface="ヒラギノ角ゴ Pro W3" charset="0"/>
            </a:endParaRPr>
          </a:p>
          <a:p>
            <a:endParaRPr lang="en-US" dirty="0" smtClean="0">
              <a:ea typeface="ヒラギノ角ゴ Pro W3" charset="0"/>
              <a:cs typeface="ヒラギノ角ゴ Pro W3" charset="0"/>
            </a:endParaRP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73% correct. (I preceded it by 2.26, which made the E part easier, since they had just, 10 minutes earlier, SEEN this E field!)   Nice discussion possibilities, we had some good arguments brought out about WHY we know V(r) can not be discontinuous.</a:t>
            </a:r>
          </a:p>
          <a:p>
            <a:r>
              <a:rPr lang="en-US" dirty="0" smtClean="0">
                <a:ea typeface="ヒラギノ角ゴ Pro W3" charset="0"/>
                <a:cs typeface="ヒラギノ角ゴ Pro W3" charset="0"/>
              </a:rPr>
              <a:t>My answer is B, E can jump, but V cannot, in physical situations -SJP</a:t>
            </a:r>
          </a:p>
          <a:p>
            <a:r>
              <a:rPr lang="en-US" dirty="0" smtClean="0">
                <a:ea typeface="ヒラギノ角ゴ Pro W3" charset="0"/>
                <a:cs typeface="ヒラギノ角ゴ Pro W3" charset="0"/>
              </a:rPr>
              <a:t>WRITTEN BY:  Steven Pollock (CU-Boulder)</a:t>
            </a:r>
          </a:p>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solidFill>
            <a:srgbClr val="FFFFFF"/>
          </a:solidFill>
          <a:ln/>
        </p:spPr>
      </p:sp>
      <p:sp>
        <p:nvSpPr>
          <p:cNvPr id="7475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dirty="0"/>
              <a:t>CORRECT ANSWER:  C</a:t>
            </a:r>
          </a:p>
          <a:p>
            <a:pPr eaLnBrk="1" hangingPunct="1"/>
            <a:r>
              <a:rPr lang="en-US" dirty="0"/>
              <a:t>USED IN:  Fall 2008 (</a:t>
            </a:r>
            <a:r>
              <a:rPr lang="en-US" dirty="0" err="1"/>
              <a:t>Dubson</a:t>
            </a:r>
            <a:r>
              <a:rPr lang="en-US" dirty="0"/>
              <a:t>), Fall 2009 (</a:t>
            </a:r>
            <a:r>
              <a:rPr lang="en-US" dirty="0" err="1"/>
              <a:t>Schibli</a:t>
            </a:r>
            <a:r>
              <a:rPr lang="en-US" dirty="0"/>
              <a:t>)</a:t>
            </a:r>
          </a:p>
          <a:p>
            <a:pPr eaLnBrk="1" hangingPunct="1"/>
            <a:r>
              <a:rPr lang="en-US" dirty="0"/>
              <a:t>LECTURE NUMBER:  </a:t>
            </a:r>
            <a:r>
              <a:rPr lang="en-US" dirty="0" err="1"/>
              <a:t>Dubson</a:t>
            </a:r>
            <a:r>
              <a:rPr lang="en-US" dirty="0"/>
              <a:t> (Week 3, Lecture 7) </a:t>
            </a:r>
            <a:r>
              <a:rPr lang="en-US" dirty="0" err="1" smtClean="0"/>
              <a:t>Schibli</a:t>
            </a:r>
            <a:r>
              <a:rPr lang="en-US" dirty="0" smtClean="0"/>
              <a:t>.  No time in </a:t>
            </a:r>
            <a:r>
              <a:rPr lang="en-US" dirty="0" err="1" smtClean="0"/>
              <a:t>Sp</a:t>
            </a:r>
            <a:r>
              <a:rPr lang="en-US" dirty="0" smtClean="0"/>
              <a:t> 13, just discussed (Lecture 9) </a:t>
            </a:r>
            <a:endParaRPr lang="en-US" dirty="0"/>
          </a:p>
          <a:p>
            <a:pPr eaLnBrk="1" hangingPunct="1"/>
            <a:r>
              <a:rPr lang="en-US" dirty="0"/>
              <a:t>STUDENT RESPONSES: 10% 0% </a:t>
            </a:r>
            <a:r>
              <a:rPr lang="en-US" b="1" dirty="0"/>
              <a:t>[[90%]] </a:t>
            </a:r>
            <a:r>
              <a:rPr lang="en-US" dirty="0"/>
              <a:t>0% 0% (FALL 2008)</a:t>
            </a:r>
          </a:p>
          <a:p>
            <a:pPr eaLnBrk="1" hangingPunct="1"/>
            <a:r>
              <a:rPr lang="en-US" dirty="0"/>
              <a:t>		</a:t>
            </a:r>
            <a:r>
              <a:rPr lang="en-US" dirty="0" smtClean="0"/>
              <a:t>30</a:t>
            </a:r>
            <a:r>
              <a:rPr lang="en-US" dirty="0"/>
              <a:t>% 0% </a:t>
            </a:r>
            <a:r>
              <a:rPr lang="en-US" b="1" dirty="0"/>
              <a:t>[[70%]] </a:t>
            </a:r>
            <a:r>
              <a:rPr lang="en-US" dirty="0"/>
              <a:t>0% 0% (FALL 2009)</a:t>
            </a:r>
          </a:p>
          <a:p>
            <a:pPr eaLnBrk="1" hangingPunct="1"/>
            <a:r>
              <a:rPr lang="en-US" b="1" dirty="0"/>
              <a:t>INSTRUCTOR NOTES:</a:t>
            </a:r>
          </a:p>
          <a:p>
            <a:pPr eaLnBrk="1" hangingPunct="1"/>
            <a:r>
              <a:rPr lang="en-US" dirty="0"/>
              <a:t>WRITTEN BY: Mike </a:t>
            </a:r>
            <a:r>
              <a:rPr lang="en-US" dirty="0" err="1"/>
              <a:t>Dubson</a:t>
            </a:r>
            <a:r>
              <a:rPr lang="en-US" dirty="0"/>
              <a:t> (CU-Boulder)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solidFill>
            <a:srgbClr val="FFFFFF"/>
          </a:solidFill>
          <a:ln/>
        </p:spPr>
      </p:sp>
      <p:sp>
        <p:nvSpPr>
          <p:cNvPr id="7680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dirty="0"/>
              <a:t>CORRECT ANSWER:  C</a:t>
            </a:r>
          </a:p>
          <a:p>
            <a:pPr eaLnBrk="1" hangingPunct="1"/>
            <a:r>
              <a:rPr lang="en-US" dirty="0"/>
              <a:t>USED IN:  Fall 2008 (</a:t>
            </a:r>
            <a:r>
              <a:rPr lang="en-US" dirty="0" err="1"/>
              <a:t>Dubson</a:t>
            </a:r>
            <a:r>
              <a:rPr lang="en-US"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LECTURE NUMBER:  </a:t>
            </a:r>
            <a:r>
              <a:rPr lang="en-US" dirty="0" err="1"/>
              <a:t>Dubson</a:t>
            </a:r>
            <a:r>
              <a:rPr lang="en-US" dirty="0"/>
              <a:t> (Week 3, Lecture 7 and Week 3, Lecture 8</a:t>
            </a:r>
            <a:r>
              <a:rPr lang="en-US" dirty="0" smtClean="0"/>
              <a:t>) .  No time in </a:t>
            </a:r>
            <a:r>
              <a:rPr lang="en-US" dirty="0" err="1" smtClean="0"/>
              <a:t>Sp</a:t>
            </a:r>
            <a:r>
              <a:rPr lang="en-US" dirty="0" smtClean="0"/>
              <a:t> 13, just discussed (Lecture 9) </a:t>
            </a:r>
          </a:p>
          <a:p>
            <a:pPr eaLnBrk="1" hangingPunct="1"/>
            <a:endParaRPr lang="en-US" dirty="0"/>
          </a:p>
          <a:p>
            <a:pPr eaLnBrk="1" hangingPunct="1"/>
            <a:r>
              <a:rPr lang="en-US" dirty="0"/>
              <a:t>STUDENT RESPONSES: 18% 10% </a:t>
            </a:r>
            <a:r>
              <a:rPr lang="en-US" b="1" dirty="0"/>
              <a:t>[[73%]] </a:t>
            </a:r>
            <a:r>
              <a:rPr lang="en-US" dirty="0"/>
              <a:t>0% 0% (FALL 2008: Week 3, Lecture 7)</a:t>
            </a:r>
          </a:p>
          <a:p>
            <a:pPr eaLnBrk="1" hangingPunct="1"/>
            <a:r>
              <a:rPr lang="en-US" dirty="0"/>
              <a:t>		</a:t>
            </a:r>
            <a:r>
              <a:rPr lang="en-US" dirty="0" smtClean="0"/>
              <a:t>11</a:t>
            </a:r>
            <a:r>
              <a:rPr lang="en-US" dirty="0"/>
              <a:t>% 2% </a:t>
            </a:r>
            <a:r>
              <a:rPr lang="en-US" b="1" dirty="0"/>
              <a:t>[[87%]] </a:t>
            </a:r>
            <a:r>
              <a:rPr lang="en-US" dirty="0"/>
              <a:t>0% 0% (FALL 2008: Week 3, Lecture 8)</a:t>
            </a:r>
          </a:p>
          <a:p>
            <a:pPr eaLnBrk="1" hangingPunct="1"/>
            <a:r>
              <a:rPr lang="en-US" b="1" dirty="0"/>
              <a:t>INSTRUCTOR NOTES:</a:t>
            </a:r>
          </a:p>
          <a:p>
            <a:pPr eaLnBrk="1" hangingPunct="1"/>
            <a:r>
              <a:rPr lang="en-US" dirty="0"/>
              <a:t>WRITTEN BY: Mike </a:t>
            </a:r>
            <a:r>
              <a:rPr lang="en-US" dirty="0" err="1"/>
              <a:t>Dubson</a:t>
            </a:r>
            <a:r>
              <a:rPr lang="en-US" dirty="0"/>
              <a:t> (CU-Boulder)</a:t>
            </a:r>
          </a:p>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solidFill>
            <a:srgbClr val="FFFFFF"/>
          </a:solidFill>
          <a:ln/>
        </p:spPr>
      </p:sp>
      <p:sp>
        <p:nvSpPr>
          <p:cNvPr id="57347"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dirty="0" smtClean="0">
                <a:ea typeface="ヒラギノ角ゴ Pro W3" charset="0"/>
                <a:cs typeface="ヒラギノ角ゴ Pro W3" charset="0"/>
              </a:rPr>
              <a:t>Skipped in ‘13</a:t>
            </a:r>
          </a:p>
          <a:p>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A</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3, Lecture 8) </a:t>
            </a:r>
            <a:r>
              <a:rPr lang="en-US" dirty="0" err="1">
                <a:ea typeface="ヒラギノ角ゴ Pro W3" charset="0"/>
                <a:cs typeface="ヒラギノ角ゴ Pro W3" charset="0"/>
              </a:rPr>
              <a:t>Schibli</a:t>
            </a:r>
            <a:endParaRPr lang="en-US" dirty="0">
              <a:ea typeface="ヒラギノ角ゴ Pro W3" charset="0"/>
              <a:cs typeface="ヒラギノ角ゴ Pro W3" charset="0"/>
            </a:endParaRPr>
          </a:p>
          <a:p>
            <a:r>
              <a:rPr lang="en-US" dirty="0">
                <a:ea typeface="ヒラギノ角ゴ Pro W3" charset="0"/>
                <a:cs typeface="ヒラギノ角ゴ Pro W3" charset="0"/>
              </a:rPr>
              <a:t>STUDENT RESPONSES: </a:t>
            </a:r>
            <a:r>
              <a:rPr lang="en-US" b="1" dirty="0">
                <a:ea typeface="ヒラギノ角ゴ Pro W3" charset="0"/>
                <a:cs typeface="ヒラギノ角ゴ Pro W3" charset="0"/>
              </a:rPr>
              <a:t>[[66%]] </a:t>
            </a:r>
            <a:r>
              <a:rPr lang="en-US" dirty="0">
                <a:ea typeface="ヒラギノ角ゴ Pro W3" charset="0"/>
                <a:cs typeface="ヒラギノ角ゴ Pro W3" charset="0"/>
              </a:rPr>
              <a:t>6% 28% 0% 0% (FALL 2008)</a:t>
            </a:r>
          </a:p>
          <a:p>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[55%]] </a:t>
            </a:r>
            <a:r>
              <a:rPr lang="en-US" dirty="0">
                <a:ea typeface="ヒラギノ角ゴ Pro W3" charset="0"/>
                <a:cs typeface="ヒラギノ角ゴ Pro W3" charset="0"/>
              </a:rPr>
              <a:t>2% 43% 0% 0% (FALL 2009)</a:t>
            </a:r>
          </a:p>
          <a:p>
            <a:r>
              <a:rPr lang="en-US" b="1" dirty="0">
                <a:ea typeface="ヒラギノ角ゴ Pro W3" charset="0"/>
                <a:cs typeface="ヒラギノ角ゴ Pro W3" charset="0"/>
              </a:rPr>
              <a:t>INSTRUCTOR NOTES:</a:t>
            </a:r>
          </a:p>
          <a:p>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endParaRPr lang="en-US" dirty="0">
              <a:ea typeface="ヒラギノ角ゴ Pro W3" charset="0"/>
              <a:cs typeface="ヒラギノ角ゴ Pro W3"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5804A889-B834-E543-BDF2-09B08A5FF503}" type="slidenum">
              <a:rPr lang="en-US" sz="1200"/>
              <a:pPr algn="r"/>
              <a:t>25</a:t>
            </a:fld>
            <a:endParaRPr lang="en-US"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ea typeface="ヒラギノ角ゴ Pro W3" charset="0"/>
                <a:cs typeface="ヒラギノ角ゴ Pro W3" charset="0"/>
              </a:rPr>
              <a:t>Skipped in ‘13</a:t>
            </a:r>
          </a:p>
          <a:p>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D </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and Spring 2008 (Pollock)</a:t>
            </a:r>
          </a:p>
          <a:p>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3, Lecture 6). Pollock (Lecture 7).</a:t>
            </a:r>
          </a:p>
          <a:p>
            <a:r>
              <a:rPr lang="en-US" dirty="0">
                <a:ea typeface="ヒラギノ角ゴ Pro W3" charset="0"/>
                <a:cs typeface="ヒラギノ角ゴ Pro W3" charset="0"/>
              </a:rPr>
              <a:t>STUDENT RESPONSES:  6% 6% 9% </a:t>
            </a:r>
            <a:r>
              <a:rPr lang="en-US" b="1" dirty="0">
                <a:ea typeface="ヒラギノ角ゴ Pro W3" charset="0"/>
                <a:cs typeface="ヒラギノ角ゴ Pro W3" charset="0"/>
              </a:rPr>
              <a:t>[[79%]] </a:t>
            </a:r>
            <a:r>
              <a:rPr lang="en-US" dirty="0">
                <a:ea typeface="ヒラギノ角ゴ Pro W3" charset="0"/>
                <a:cs typeface="ヒラギノ角ゴ Pro W3" charset="0"/>
              </a:rPr>
              <a:t>0% (FALL 2008)</a:t>
            </a:r>
          </a:p>
          <a:p>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dirty="0">
                <a:ea typeface="ヒラギノ角ゴ Pro W3" charset="0"/>
                <a:cs typeface="ヒラギノ角ゴ Pro W3" charset="0"/>
              </a:rPr>
              <a:t>9% 9% 14% </a:t>
            </a:r>
            <a:r>
              <a:rPr lang="en-US" b="1" dirty="0">
                <a:ea typeface="ヒラギノ角ゴ Pro W3" charset="0"/>
                <a:cs typeface="ヒラギノ角ゴ Pro W3" charset="0"/>
              </a:rPr>
              <a:t>[[55%]] </a:t>
            </a:r>
            <a:r>
              <a:rPr lang="en-US" dirty="0">
                <a:ea typeface="ヒラギノ角ゴ Pro W3" charset="0"/>
                <a:cs typeface="ヒラギノ角ゴ Pro W3" charset="0"/>
              </a:rPr>
              <a:t>14% (SPRING 2008)</a:t>
            </a: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 I used it as a </a:t>
            </a:r>
            <a:r>
              <a:rPr lang="ja-JP" altLang="en-US" dirty="0">
                <a:ea typeface="ヒラギノ角ゴ Pro W3" charset="0"/>
                <a:cs typeface="ヒラギノ角ゴ Pro W3" charset="0"/>
              </a:rPr>
              <a:t>“</a:t>
            </a:r>
            <a:r>
              <a:rPr lang="en-US" dirty="0">
                <a:ea typeface="ヒラギノ角ゴ Pro W3" charset="0"/>
                <a:cs typeface="ヒラギノ角ゴ Pro W3" charset="0"/>
              </a:rPr>
              <a:t>start of class</a:t>
            </a:r>
            <a:r>
              <a:rPr lang="ja-JP" altLang="en-US" dirty="0">
                <a:ea typeface="ヒラギノ角ゴ Pro W3" charset="0"/>
                <a:cs typeface="ヒラギノ角ゴ Pro W3" charset="0"/>
              </a:rPr>
              <a:t>”</a:t>
            </a:r>
            <a:r>
              <a:rPr lang="en-US" dirty="0">
                <a:ea typeface="ヒラギノ角ゴ Pro W3" charset="0"/>
                <a:cs typeface="ヒラギノ角ゴ Pro W3" charset="0"/>
              </a:rPr>
              <a:t> clicker question, </a:t>
            </a:r>
            <a:r>
              <a:rPr lang="en-US" i="1" dirty="0">
                <a:ea typeface="ヒラギノ角ゴ Pro W3" charset="0"/>
                <a:cs typeface="ヒラギノ角ゴ Pro W3" charset="0"/>
              </a:rPr>
              <a:t>before covering this material, so it was sort of a </a:t>
            </a:r>
            <a:r>
              <a:rPr lang="ja-JP" altLang="en-US" i="1" dirty="0">
                <a:ea typeface="ヒラギノ角ゴ Pro W3" charset="0"/>
                <a:cs typeface="ヒラギノ角ゴ Pro W3" charset="0"/>
              </a:rPr>
              <a:t>“</a:t>
            </a:r>
            <a:r>
              <a:rPr lang="en-US" i="1" dirty="0">
                <a:ea typeface="ヒラギノ角ゴ Pro W3" charset="0"/>
                <a:cs typeface="ヒラギノ角ゴ Pro W3" charset="0"/>
              </a:rPr>
              <a:t>reading question</a:t>
            </a:r>
            <a:r>
              <a:rPr lang="ja-JP" altLang="en-US" i="1" dirty="0">
                <a:ea typeface="ヒラギノ角ゴ Pro W3" charset="0"/>
                <a:cs typeface="ヒラギノ角ゴ Pro W3" charset="0"/>
              </a:rPr>
              <a:t>”</a:t>
            </a:r>
            <a:r>
              <a:rPr lang="en-US" i="1" dirty="0">
                <a:ea typeface="ヒラギノ角ゴ Pro W3" charset="0"/>
                <a:cs typeface="ヒラギノ角ゴ Pro W3" charset="0"/>
              </a:rPr>
              <a:t>  </a:t>
            </a:r>
            <a:r>
              <a:rPr lang="en-US" dirty="0">
                <a:ea typeface="ヒラギノ角ゴ Pro W3" charset="0"/>
                <a:cs typeface="ヒラギノ角ゴ Pro W3" charset="0"/>
              </a:rPr>
              <a:t>57% chose d) I then came back to it later in the lecture (though we </a:t>
            </a:r>
            <a:r>
              <a:rPr lang="en-US" dirty="0" err="1">
                <a:ea typeface="ヒラギノ角ゴ Pro W3" charset="0"/>
                <a:cs typeface="ヒラギノ角ゴ Pro W3" charset="0"/>
              </a:rPr>
              <a:t>didn</a:t>
            </a:r>
            <a:r>
              <a:rPr lang="ja-JP" altLang="en-US" dirty="0">
                <a:ea typeface="ヒラギノ角ゴ Pro W3" charset="0"/>
                <a:cs typeface="ヒラギノ角ゴ Pro W3" charset="0"/>
              </a:rPr>
              <a:t>’</a:t>
            </a:r>
            <a:r>
              <a:rPr lang="en-US" dirty="0">
                <a:ea typeface="ヒラギノ角ゴ Pro W3" charset="0"/>
                <a:cs typeface="ヒラギノ角ゴ Pro W3" charset="0"/>
              </a:rPr>
              <a:t>t re-vote) to talk through points a, b, and c…-SJP </a:t>
            </a:r>
          </a:p>
          <a:p>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solidFill>
            <a:srgbClr val="FFFFFF"/>
          </a:solidFill>
          <a:ln/>
        </p:spPr>
      </p:sp>
      <p:sp>
        <p:nvSpPr>
          <p:cNvPr id="6349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dirty="0" smtClean="0">
                <a:ea typeface="ヒラギノ角ゴ Pro W3" charset="0"/>
                <a:cs typeface="ヒラギノ角ゴ Pro W3" charset="0"/>
              </a:rPr>
              <a:t>Skipped in ‘13. (more on this idea in next section of clicker questions too, </a:t>
            </a:r>
            <a:r>
              <a:rPr lang="en-US" smtClean="0">
                <a:ea typeface="ヒラギノ角ゴ Pro W3" charset="0"/>
                <a:cs typeface="ヒラギノ角ゴ Pro W3" charset="0"/>
              </a:rPr>
              <a:t>on energy)</a:t>
            </a:r>
          </a:p>
          <a:p>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B</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a:t>
            </a:r>
          </a:p>
          <a:p>
            <a:r>
              <a:rPr lang="en-US" dirty="0">
                <a:ea typeface="ヒラギノ角ゴ Pro W3" charset="0"/>
                <a:cs typeface="ヒラギノ角ゴ Pro W3" charset="0"/>
              </a:rPr>
              <a:t>LECTURE: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4, Lecture 11)</a:t>
            </a:r>
          </a:p>
          <a:p>
            <a:r>
              <a:rPr lang="en-US" dirty="0">
                <a:ea typeface="ヒラギノ角ゴ Pro W3" charset="0"/>
                <a:cs typeface="ヒラギノ角ゴ Pro W3" charset="0"/>
              </a:rPr>
              <a:t>STUDENT RESPONSES: 50% </a:t>
            </a:r>
            <a:r>
              <a:rPr lang="en-US" b="1" dirty="0">
                <a:ea typeface="ヒラギノ角ゴ Pro W3" charset="0"/>
                <a:cs typeface="ヒラギノ角ゴ Pro W3" charset="0"/>
              </a:rPr>
              <a:t>[[30%]] </a:t>
            </a:r>
            <a:r>
              <a:rPr lang="en-US" dirty="0">
                <a:ea typeface="ヒラギノ角ゴ Pro W3" charset="0"/>
                <a:cs typeface="ヒラギノ角ゴ Pro W3" charset="0"/>
              </a:rPr>
              <a:t>20% 0% 0% (FALL 2008)</a:t>
            </a:r>
          </a:p>
          <a:p>
            <a:r>
              <a:rPr lang="en-US" b="1" dirty="0">
                <a:ea typeface="ヒラギノ角ゴ Pro W3" charset="0"/>
                <a:cs typeface="ヒラギノ角ゴ Pro W3" charset="0"/>
              </a:rPr>
              <a:t>INSTRUCTOR NOTES: </a:t>
            </a:r>
          </a:p>
          <a:p>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endParaRPr lang="en-US" dirty="0">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3</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endParaRPr lang="en-US" altLang="ja-JP" dirty="0" smtClean="0">
              <a:latin typeface="Calibri" charset="0"/>
              <a:ea typeface="ＭＳ Ｐゴシック" charset="0"/>
              <a:cs typeface="ＭＳ Ｐゴシック" charset="0"/>
            </a:endParaRPr>
          </a:p>
          <a:p>
            <a:pPr eaLnBrk="1" hangingPunct="1"/>
            <a:endParaRPr lang="en-US" dirty="0" smtClean="0"/>
          </a:p>
          <a:p>
            <a:pPr eaLnBrk="1" hangingPunct="1"/>
            <a:endParaRPr lang="en-US" dirty="0" smtClean="0"/>
          </a:p>
          <a:p>
            <a:pPr eaLnBrk="1" hangingPunct="1"/>
            <a:r>
              <a:rPr lang="en-US" dirty="0" smtClean="0"/>
              <a:t>Here, I am arguing that the definition at the top and the “conclusion</a:t>
            </a:r>
            <a:r>
              <a:rPr lang="en-US" baseline="0" dirty="0" smtClean="0"/>
              <a:t> “ (that E is –grad(V)) sort of look circular. And they sort of ARE unless you have some OTHER way to find V. </a:t>
            </a:r>
          </a:p>
          <a:p>
            <a:pPr eaLnBrk="1" hangingPunct="1"/>
            <a:endParaRPr lang="en-US" baseline="0" dirty="0" smtClean="0"/>
          </a:p>
          <a:p>
            <a:pPr eaLnBrk="1" hangingPunct="1"/>
            <a:r>
              <a:rPr lang="en-US" baseline="0" dirty="0" smtClean="0"/>
              <a:t>The formula at the bottom looks formal, and I point that out. The next slide helps “make sense” of what it’s saying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4</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endParaRPr lang="en-US" altLang="ja-JP" dirty="0" smtClean="0">
              <a:latin typeface="Calibri" charset="0"/>
              <a:ea typeface="ＭＳ Ｐゴシック" charset="0"/>
              <a:cs typeface="ＭＳ Ｐゴシック" charset="0"/>
            </a:endParaRPr>
          </a:p>
          <a:p>
            <a:pPr eaLnBrk="1" hangingPunct="1"/>
            <a:endParaRPr lang="en-US" dirty="0" smtClean="0"/>
          </a:p>
          <a:p>
            <a:pPr eaLnBrk="1" hangingPunct="1"/>
            <a:r>
              <a:rPr lang="en-US" dirty="0" smtClean="0"/>
              <a:t>Here I am taking the “ugly</a:t>
            </a:r>
            <a:r>
              <a:rPr lang="en-US" baseline="0" dirty="0" smtClean="0"/>
              <a:t> looking” formal formula and moving them in two steps to what it MEANS, where it comes from – it’s what they already know from intro physics.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5</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p>
          <a:p>
            <a:pPr eaLnBrk="1" hangingPunct="1"/>
            <a:endParaRPr lang="en-US" altLang="ja-JP" dirty="0" smtClean="0">
              <a:latin typeface="Calibri" charset="0"/>
              <a:ea typeface="ＭＳ Ｐゴシック" charset="0"/>
              <a:cs typeface="ＭＳ Ｐゴシック" charset="0"/>
            </a:endParaRPr>
          </a:p>
          <a:p>
            <a:pPr eaLnBrk="1" hangingPunct="1"/>
            <a:r>
              <a:rPr lang="en-US" altLang="ja-JP" dirty="0" smtClean="0">
                <a:latin typeface="Calibri" charset="0"/>
                <a:ea typeface="ＭＳ Ｐゴシック" charset="0"/>
                <a:cs typeface="ＭＳ Ｐゴシック" charset="0"/>
              </a:rPr>
              <a:t>Returning to my promise to explain</a:t>
            </a:r>
            <a:r>
              <a:rPr lang="en-US" altLang="ja-JP" baseline="0" dirty="0" smtClean="0">
                <a:latin typeface="Calibri" charset="0"/>
                <a:ea typeface="ＭＳ Ｐゴシック" charset="0"/>
                <a:cs typeface="ＭＳ Ｐゴシック" charset="0"/>
              </a:rPr>
              <a:t> the math connection (</a:t>
            </a:r>
            <a:r>
              <a:rPr lang="en-US" altLang="ja-JP" baseline="0" dirty="0" err="1" smtClean="0">
                <a:latin typeface="Calibri" charset="0"/>
                <a:ea typeface="ＭＳ Ｐゴシック" charset="0"/>
                <a:cs typeface="ＭＳ Ｐゴシック" charset="0"/>
              </a:rPr>
              <a:t>Stoke’s</a:t>
            </a:r>
            <a:r>
              <a:rPr lang="en-US" altLang="ja-JP" baseline="0" dirty="0" smtClean="0">
                <a:latin typeface="Calibri" charset="0"/>
                <a:ea typeface="ＭＳ Ｐゴシック" charset="0"/>
                <a:cs typeface="ＭＳ Ｐゴシック" charset="0"/>
              </a:rPr>
              <a:t> theorem). I DEFINE curl to be limit (area -&gt;0) circulation/unit area. And then define circulation. </a:t>
            </a:r>
          </a:p>
          <a:p>
            <a:pPr eaLnBrk="1" hangingPunct="1"/>
            <a:r>
              <a:rPr lang="en-US" altLang="ja-JP" baseline="0" dirty="0" smtClean="0">
                <a:latin typeface="Calibri" charset="0"/>
                <a:ea typeface="ＭＳ Ｐゴシック" charset="0"/>
                <a:cs typeface="ＭＳ Ｐゴシック" charset="0"/>
              </a:rPr>
              <a:t>Some brief discussion of the vector nature of curl (circulation AROUND an axis)</a:t>
            </a:r>
          </a:p>
          <a:p>
            <a:pPr eaLnBrk="1" hangingPunct="1"/>
            <a:r>
              <a:rPr lang="en-US" altLang="ja-JP" baseline="0" dirty="0" smtClean="0">
                <a:latin typeface="Calibri" charset="0"/>
                <a:ea typeface="ＭＳ Ｐゴシック" charset="0"/>
                <a:cs typeface="ＭＳ Ｐゴシック" charset="0"/>
              </a:rPr>
              <a:t>Some brief discussion of the signs (right hand rule for which way to integrate) </a:t>
            </a:r>
          </a:p>
          <a:p>
            <a:pPr eaLnBrk="1" hangingPunct="1"/>
            <a:endParaRPr lang="en-US" altLang="ja-JP" baseline="0" dirty="0" smtClean="0">
              <a:latin typeface="Calibri"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altLang="ja-JP" baseline="0" dirty="0" smtClean="0">
              <a:latin typeface="Calibri" charset="0"/>
              <a:ea typeface="ＭＳ Ｐゴシック" charset="0"/>
              <a:cs typeface="ＭＳ Ｐゴシック" charset="0"/>
            </a:endParaRPr>
          </a:p>
          <a:p>
            <a:pPr eaLnBrk="1" hangingPunct="1"/>
            <a:endParaRPr lang="en-US" altLang="ja-JP" baseline="0" dirty="0" smtClean="0">
              <a:latin typeface="Calibri" charset="0"/>
              <a:ea typeface="ＭＳ Ｐゴシック" charset="0"/>
              <a:cs typeface="ＭＳ Ｐゴシック" charset="0"/>
            </a:endParaRPr>
          </a:p>
          <a:p>
            <a:pPr eaLnBrk="1" hangingPunct="1"/>
            <a:endParaRPr lang="en-US" altLang="ja-JP" dirty="0" smtClean="0">
              <a:latin typeface="Calibri" charset="0"/>
              <a:ea typeface="ＭＳ Ｐゴシック" charset="0"/>
              <a:cs typeface="ＭＳ Ｐゴシック" charset="0"/>
            </a:endParaRPr>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p>
          <a:p>
            <a:pPr eaLnBrk="1" hangingPunct="1"/>
            <a:endParaRPr lang="en-US" altLang="ja-JP" dirty="0" smtClean="0">
              <a:latin typeface="Calibri" charset="0"/>
              <a:ea typeface="ＭＳ Ｐゴシック" charset="0"/>
              <a:cs typeface="ＭＳ Ｐゴシック" charset="0"/>
            </a:endParaRPr>
          </a:p>
          <a:p>
            <a:pPr eaLnBrk="1" hangingPunct="1"/>
            <a:r>
              <a:rPr lang="en-US" altLang="ja-JP" dirty="0" smtClean="0">
                <a:latin typeface="Calibri" charset="0"/>
                <a:ea typeface="ＭＳ Ｐゴシック" charset="0"/>
                <a:cs typeface="ＭＳ Ｐゴシック" charset="0"/>
              </a:rPr>
              <a:t>This is largely review, walk through</a:t>
            </a:r>
            <a:r>
              <a:rPr lang="en-US" altLang="ja-JP" baseline="0" dirty="0" smtClean="0">
                <a:latin typeface="Calibri" charset="0"/>
                <a:ea typeface="ＭＳ Ｐゴシック" charset="0"/>
                <a:cs typeface="ＭＳ Ｐゴシック" charset="0"/>
              </a:rPr>
              <a:t> it again, and get THEM to call out the animated right hand sides before they show up. </a:t>
            </a:r>
          </a:p>
          <a:p>
            <a:pPr eaLnBrk="1" hangingPunct="1"/>
            <a:r>
              <a:rPr lang="en-US" altLang="ja-JP" baseline="0" dirty="0" smtClean="0">
                <a:latin typeface="Calibri" charset="0"/>
                <a:ea typeface="ＭＳ Ｐゴシック" charset="0"/>
                <a:cs typeface="ＭＳ Ｐゴシック" charset="0"/>
              </a:rPr>
              <a:t>Use my definition (</a:t>
            </a:r>
            <a:r>
              <a:rPr lang="en-US" altLang="ja-JP" baseline="0" dirty="0" err="1" smtClean="0">
                <a:latin typeface="Calibri" charset="0"/>
                <a:ea typeface="ＭＳ Ｐゴシック" charset="0"/>
                <a:cs typeface="ＭＳ Ｐゴシック" charset="0"/>
              </a:rPr>
              <a:t>prev</a:t>
            </a:r>
            <a:r>
              <a:rPr lang="en-US" altLang="ja-JP" baseline="0" dirty="0" smtClean="0">
                <a:latin typeface="Calibri" charset="0"/>
                <a:ea typeface="ＭＳ Ｐゴシック" charset="0"/>
                <a:cs typeface="ＭＳ Ｐゴシック" charset="0"/>
              </a:rPr>
              <a:t> slide) of what curl means to “prove” </a:t>
            </a:r>
            <a:r>
              <a:rPr lang="en-US" altLang="ja-JP" baseline="0" dirty="0" err="1" smtClean="0">
                <a:latin typeface="Calibri" charset="0"/>
                <a:ea typeface="ＭＳ Ｐゴシック" charset="0"/>
                <a:cs typeface="ＭＳ Ｐゴシック" charset="0"/>
              </a:rPr>
              <a:t>Stoke’s</a:t>
            </a:r>
            <a:r>
              <a:rPr lang="en-US" altLang="ja-JP" baseline="0" dirty="0" smtClean="0">
                <a:latin typeface="Calibri" charset="0"/>
                <a:ea typeface="ＭＳ Ｐゴシック" charset="0"/>
                <a:cs typeface="ＭＳ Ｐゴシック" charset="0"/>
              </a:rPr>
              <a:t> theorem (by summing up the little circulations to get the big circulation).</a:t>
            </a:r>
          </a:p>
          <a:p>
            <a:pPr eaLnBrk="1" hangingPunct="1"/>
            <a:endParaRPr lang="en-US" altLang="ja-JP" baseline="0" dirty="0" smtClean="0">
              <a:latin typeface="Calibri" charset="0"/>
              <a:ea typeface="ＭＳ Ｐゴシック" charset="0"/>
              <a:cs typeface="ＭＳ Ｐゴシック" charset="0"/>
            </a:endParaRPr>
          </a:p>
          <a:p>
            <a:pPr eaLnBrk="1" hangingPunct="1"/>
            <a:r>
              <a:rPr lang="en-US" altLang="ja-JP" baseline="0" dirty="0" smtClean="0">
                <a:latin typeface="Calibri" charset="0"/>
                <a:ea typeface="ＭＳ Ｐゴシック" charset="0"/>
                <a:cs typeface="ＭＳ Ｐゴシック" charset="0"/>
              </a:rPr>
              <a:t>This theorem answers my previous question: If curl(E)=0, then line integral of E is always zero, and vice versa. Still haven’t shown/proven WHY curl(E) =0 (that’s coming next), but if it is,</a:t>
            </a:r>
          </a:p>
          <a:p>
            <a:pPr eaLnBrk="1" hangingPunct="1"/>
            <a:r>
              <a:rPr lang="en-US" altLang="ja-JP" baseline="0" dirty="0" smtClean="0">
                <a:latin typeface="Calibri" charset="0"/>
                <a:ea typeface="ＭＳ Ｐゴシック" charset="0"/>
                <a:cs typeface="ＭＳ Ｐゴシック" charset="0"/>
              </a:rPr>
              <a:t>Then we have now shown why curl(E)=0 implies voltage is well defined. </a:t>
            </a:r>
          </a:p>
          <a:p>
            <a:pPr eaLnBrk="1" hangingPunct="1"/>
            <a:endParaRPr lang="en-US" altLang="ja-JP" baseline="0" dirty="0" smtClean="0">
              <a:latin typeface="Calibri" charset="0"/>
              <a:ea typeface="ＭＳ Ｐゴシック" charset="0"/>
              <a:cs typeface="ＭＳ Ｐゴシック" charset="0"/>
            </a:endParaRPr>
          </a:p>
          <a:p>
            <a:pPr eaLnBrk="1" hangingPunct="1"/>
            <a:r>
              <a:rPr lang="en-US" altLang="ja-JP" baseline="0" dirty="0" smtClean="0">
                <a:latin typeface="Calibri" charset="0"/>
                <a:ea typeface="ＭＳ Ｐゴシック" charset="0"/>
                <a:cs typeface="ＭＳ Ｐゴシック" charset="0"/>
              </a:rPr>
              <a:t>But proof or no proof, Curl(E) IS=0 in statics,  A Maxwell equation, put it up on the board! </a:t>
            </a:r>
          </a:p>
          <a:p>
            <a:pPr eaLnBrk="1" hangingPunct="1"/>
            <a:endParaRPr lang="en-US" altLang="ja-JP" baseline="0" dirty="0" smtClean="0">
              <a:latin typeface="Calibri"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altLang="ja-JP" baseline="0" dirty="0" smtClean="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1F5C5877-C563-8141-AAA3-E7DE75001620}" type="slidenum">
              <a:rPr lang="en-US" smtClean="0"/>
              <a:pPr/>
              <a:t>6</a:t>
            </a:fld>
            <a:endParaRPr lang="en-US"/>
          </a:p>
        </p:txBody>
      </p:sp>
    </p:spTree>
    <p:extLst>
      <p:ext uri="{BB962C8B-B14F-4D97-AF65-F5344CB8AC3E}">
        <p14:creationId xmlns:p14="http://schemas.microsoft.com/office/powerpoint/2010/main" val="119385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4426B64-B244-7F4F-B5F1-363D81444117}" type="slidenum">
              <a:rPr lang="en-US" sz="1200"/>
              <a:pPr algn="r"/>
              <a:t>7</a:t>
            </a:fld>
            <a:endParaRPr lang="en-US" sz="1200"/>
          </a:p>
        </p:txBody>
      </p:sp>
      <p:sp>
        <p:nvSpPr>
          <p:cNvPr id="38915" name="Rectangle 1026"/>
          <p:cNvSpPr>
            <a:spLocks noGrp="1" noRot="1" noChangeAspect="1" noChangeArrowheads="1" noTextEdit="1"/>
          </p:cNvSpPr>
          <p:nvPr>
            <p:ph type="sldImg"/>
          </p:nvPr>
        </p:nvSpPr>
        <p:spPr>
          <a:solidFill>
            <a:srgbClr val="FFFFFF"/>
          </a:solidFill>
          <a:ln/>
        </p:spPr>
      </p:sp>
      <p:sp>
        <p:nvSpPr>
          <p:cNvPr id="5120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t>CORRECT ANSWER: B </a:t>
            </a:r>
          </a:p>
          <a:p>
            <a:pPr eaLnBrk="1" hangingPunct="1"/>
            <a:r>
              <a:rPr lang="en-US" dirty="0"/>
              <a:t>USED IN:  Fall 2008 (</a:t>
            </a:r>
            <a:r>
              <a:rPr lang="en-US" dirty="0" err="1"/>
              <a:t>Dubson</a:t>
            </a:r>
            <a:r>
              <a:rPr lang="en-US" dirty="0"/>
              <a:t>) and Spring 2008 </a:t>
            </a:r>
            <a:r>
              <a:rPr lang="en-US" dirty="0" smtClean="0"/>
              <a:t> and ‘13 (</a:t>
            </a:r>
            <a:r>
              <a:rPr lang="en-US" dirty="0"/>
              <a:t>Pollock)</a:t>
            </a:r>
          </a:p>
          <a:p>
            <a:pPr eaLnBrk="1" hangingPunct="1"/>
            <a:r>
              <a:rPr lang="en-US" dirty="0"/>
              <a:t>LECTURE NUMBER:  </a:t>
            </a:r>
            <a:r>
              <a:rPr lang="en-US" dirty="0" err="1"/>
              <a:t>Dubson</a:t>
            </a:r>
            <a:r>
              <a:rPr lang="en-US" dirty="0"/>
              <a:t> (Week 3, Lecture 6). Pollock (Lecture 8).</a:t>
            </a:r>
          </a:p>
          <a:p>
            <a:pPr eaLnBrk="1" hangingPunct="1"/>
            <a:r>
              <a:rPr lang="en-US" dirty="0"/>
              <a:t>STUDENT RESPONSES:  0% </a:t>
            </a:r>
            <a:r>
              <a:rPr lang="en-US" b="1" dirty="0"/>
              <a:t>[[91%]] </a:t>
            </a:r>
            <a:r>
              <a:rPr lang="en-US" dirty="0"/>
              <a:t>6% 4% 0% (FALL 2008)</a:t>
            </a:r>
          </a:p>
          <a:p>
            <a:pPr eaLnBrk="1" hangingPunct="1"/>
            <a:r>
              <a:rPr lang="en-US" dirty="0"/>
              <a:t>		</a:t>
            </a:r>
            <a:r>
              <a:rPr lang="en-US" dirty="0" smtClean="0"/>
              <a:t>50</a:t>
            </a:r>
            <a:r>
              <a:rPr lang="en-US" dirty="0"/>
              <a:t>% correct (SPRING 2008</a:t>
            </a:r>
            <a:r>
              <a:rPr lang="en-US" dirty="0" smtClean="0"/>
              <a:t>)</a:t>
            </a:r>
          </a:p>
          <a:p>
            <a:pPr eaLnBrk="1" hangingPunct="1"/>
            <a:r>
              <a:rPr lang="en-US" dirty="0" smtClean="0"/>
              <a:t> 		0 </a:t>
            </a:r>
            <a:r>
              <a:rPr lang="en-US" b="1" dirty="0" smtClean="0"/>
              <a:t>[[95]], </a:t>
            </a:r>
            <a:r>
              <a:rPr lang="en-US" b="0" dirty="0" smtClean="0"/>
              <a:t>0, 5%, 0 (</a:t>
            </a:r>
            <a:r>
              <a:rPr lang="en-US" b="0" dirty="0" err="1" smtClean="0"/>
              <a:t>Sp</a:t>
            </a:r>
            <a:r>
              <a:rPr lang="en-US" b="0" dirty="0" smtClean="0"/>
              <a:t> </a:t>
            </a:r>
            <a:r>
              <a:rPr lang="fr-FR" b="0" dirty="0" smtClean="0"/>
              <a:t>’</a:t>
            </a:r>
            <a:r>
              <a:rPr lang="en-US" b="0" dirty="0" smtClean="0"/>
              <a:t>13) </a:t>
            </a:r>
            <a:r>
              <a:rPr lang="en-US" dirty="0" smtClean="0"/>
              <a:t>	</a:t>
            </a:r>
            <a:endParaRPr lang="en-US" dirty="0"/>
          </a:p>
          <a:p>
            <a:pPr eaLnBrk="1" hangingPunct="1"/>
            <a:r>
              <a:rPr lang="en-US" b="1" dirty="0"/>
              <a:t>INSTRUCTOR NOTES: </a:t>
            </a:r>
            <a:r>
              <a:rPr lang="en-US" dirty="0"/>
              <a:t>Answer is B  (I is forbidden by curl) </a:t>
            </a:r>
          </a:p>
          <a:p>
            <a:pPr eaLnBrk="1" hangingPunct="1"/>
            <a:r>
              <a:rPr lang="en-US" dirty="0"/>
              <a:t>Used at start of class</a:t>
            </a:r>
            <a:r>
              <a:rPr lang="en-US" dirty="0" smtClean="0"/>
              <a:t>. In ‘08 </a:t>
            </a:r>
            <a:r>
              <a:rPr lang="en-US" dirty="0"/>
              <a:t>50% correct. Good discussion, which was not merely about </a:t>
            </a:r>
            <a:r>
              <a:rPr lang="ja-JP" altLang="en-US" dirty="0"/>
              <a:t>“</a:t>
            </a:r>
            <a:r>
              <a:rPr lang="en-US" altLang="ja-JP" dirty="0"/>
              <a:t>seeing the curl</a:t>
            </a:r>
            <a:r>
              <a:rPr lang="ja-JP" altLang="en-US" dirty="0"/>
              <a:t>”</a:t>
            </a:r>
            <a:r>
              <a:rPr lang="en-US" altLang="ja-JP" dirty="0"/>
              <a:t> but also we discussed the field in II </a:t>
            </a:r>
            <a:r>
              <a:rPr lang="en-US" altLang="ja-JP" dirty="0" err="1"/>
              <a:t>wrt</a:t>
            </a:r>
            <a:r>
              <a:rPr lang="en-US" altLang="ja-JP" dirty="0"/>
              <a:t> Gauss law. (So, some students said II was no good because it has a nonzero divergence, thinking </a:t>
            </a:r>
            <a:r>
              <a:rPr lang="ja-JP" altLang="en-US" dirty="0"/>
              <a:t>“</a:t>
            </a:r>
            <a:r>
              <a:rPr lang="en-US" altLang="ja-JP" dirty="0"/>
              <a:t>small region</a:t>
            </a:r>
            <a:r>
              <a:rPr lang="ja-JP" altLang="en-US" dirty="0"/>
              <a:t>”</a:t>
            </a:r>
            <a:r>
              <a:rPr lang="en-US" altLang="ja-JP" dirty="0"/>
              <a:t> must have rho=0.) We also got into a nice discussion when I argued that there MUST be charge in region II, since div is clearly 0 (which turns out not to be correct -  a student pointed out that this is the field as you approach a negative line charge on the left. So we had to talk about the 3-D *assumptions* I was implicitly making. Another student wanted to argue (incorrectly) this was the field if you have two SHEETS on either side, with low sigma on the right, and high negative sigma on the left. So that made a nice review conversation too.  -</a:t>
            </a:r>
            <a:r>
              <a:rPr lang="en-US" altLang="ja-JP" dirty="0" smtClean="0"/>
              <a:t>SJP</a:t>
            </a:r>
          </a:p>
          <a:p>
            <a:pPr eaLnBrk="1" hangingPunct="1"/>
            <a:endParaRPr lang="en-US" altLang="ja-JP" dirty="0" smtClean="0"/>
          </a:p>
          <a:p>
            <a:pPr eaLnBrk="1" hangingPunct="1"/>
            <a:r>
              <a:rPr lang="en-US" altLang="ja-JP" dirty="0" smtClean="0"/>
              <a:t>Remarkably</a:t>
            </a:r>
            <a:r>
              <a:rPr lang="en-US" altLang="ja-JP" baseline="0" dirty="0" smtClean="0"/>
              <a:t> similar conversations in </a:t>
            </a:r>
            <a:r>
              <a:rPr lang="en-US" altLang="ja-JP" baseline="0" dirty="0" err="1" smtClean="0"/>
              <a:t>Sp</a:t>
            </a:r>
            <a:r>
              <a:rPr lang="en-US" altLang="ja-JP" baseline="0" dirty="0" smtClean="0"/>
              <a:t> ‘13! I did not get to hear from the few students who thought “Neither”. </a:t>
            </a:r>
          </a:p>
          <a:p>
            <a:pPr eaLnBrk="1" hangingPunct="1"/>
            <a:endParaRPr lang="en-US" altLang="ja-JP" dirty="0"/>
          </a:p>
          <a:p>
            <a:pPr eaLnBrk="1" hangingPunct="1"/>
            <a:r>
              <a:rPr lang="en-US" dirty="0"/>
              <a:t>WRITTEN BY:  Steven Pollock (CU-Boulder)</a:t>
            </a:r>
          </a:p>
          <a:p>
            <a:pPr eaLnBrk="1" hangingPunct="1"/>
            <a:endParaRPr lang="en-US" dirty="0"/>
          </a:p>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AF079CE-C3E4-DE48-9CD1-E3F328B9DB92}" type="slidenum">
              <a:rPr lang="en-US" sz="1200"/>
              <a:pPr/>
              <a:t>8</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No real</a:t>
            </a:r>
            <a:r>
              <a:rPr lang="en-US" baseline="0" dirty="0" smtClean="0"/>
              <a:t> time for this, rushed!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6AAA920-34FE-2B41-890E-4E9EA80DEBE3}" type="slidenum">
              <a:rPr lang="en-US" sz="1200"/>
              <a:pPr/>
              <a:t>9</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224CC-30C0-224A-99CE-0393905FC054}" type="slidenum">
              <a:rPr lang="en-US"/>
              <a:pPr>
                <a:defRPr/>
              </a:pPr>
              <a:t>‹#›</a:t>
            </a:fld>
            <a:endParaRPr lang="en-US"/>
          </a:p>
        </p:txBody>
      </p:sp>
    </p:spTree>
    <p:extLst>
      <p:ext uri="{BB962C8B-B14F-4D97-AF65-F5344CB8AC3E}">
        <p14:creationId xmlns:p14="http://schemas.microsoft.com/office/powerpoint/2010/main" val="411210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29EF45-6A20-D849-A51C-A885F0DF84BC}" type="slidenum">
              <a:rPr lang="en-US"/>
              <a:pPr>
                <a:defRPr/>
              </a:pPr>
              <a:t>‹#›</a:t>
            </a:fld>
            <a:endParaRPr lang="en-US"/>
          </a:p>
        </p:txBody>
      </p:sp>
    </p:spTree>
    <p:extLst>
      <p:ext uri="{BB962C8B-B14F-4D97-AF65-F5344CB8AC3E}">
        <p14:creationId xmlns:p14="http://schemas.microsoft.com/office/powerpoint/2010/main" val="22538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2811B7-49B4-8D4A-BB1A-EB8703B8A2CF}" type="slidenum">
              <a:rPr lang="en-US"/>
              <a:pPr>
                <a:defRPr/>
              </a:pPr>
              <a:t>‹#›</a:t>
            </a:fld>
            <a:endParaRPr lang="en-US"/>
          </a:p>
        </p:txBody>
      </p:sp>
    </p:spTree>
    <p:extLst>
      <p:ext uri="{BB962C8B-B14F-4D97-AF65-F5344CB8AC3E}">
        <p14:creationId xmlns:p14="http://schemas.microsoft.com/office/powerpoint/2010/main" val="334560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6B7AEC-99D8-ED41-B1F1-43EE6F5C53DB}" type="slidenum">
              <a:rPr lang="en-US"/>
              <a:pPr>
                <a:defRPr/>
              </a:pPr>
              <a:t>‹#›</a:t>
            </a:fld>
            <a:endParaRPr lang="en-US"/>
          </a:p>
        </p:txBody>
      </p:sp>
    </p:spTree>
    <p:extLst>
      <p:ext uri="{BB962C8B-B14F-4D97-AF65-F5344CB8AC3E}">
        <p14:creationId xmlns:p14="http://schemas.microsoft.com/office/powerpoint/2010/main" val="21064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AD8486-0355-E84D-8D7D-B4F651BCE3A5}" type="slidenum">
              <a:rPr lang="en-US"/>
              <a:pPr>
                <a:defRPr/>
              </a:pPr>
              <a:t>‹#›</a:t>
            </a:fld>
            <a:endParaRPr lang="en-US"/>
          </a:p>
        </p:txBody>
      </p:sp>
    </p:spTree>
    <p:extLst>
      <p:ext uri="{BB962C8B-B14F-4D97-AF65-F5344CB8AC3E}">
        <p14:creationId xmlns:p14="http://schemas.microsoft.com/office/powerpoint/2010/main" val="50729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AFFF04-2ED8-284A-BCCA-31E9FB3A524E}" type="slidenum">
              <a:rPr lang="en-US"/>
              <a:pPr>
                <a:defRPr/>
              </a:pPr>
              <a:t>‹#›</a:t>
            </a:fld>
            <a:endParaRPr lang="en-US"/>
          </a:p>
        </p:txBody>
      </p:sp>
    </p:spTree>
    <p:extLst>
      <p:ext uri="{BB962C8B-B14F-4D97-AF65-F5344CB8AC3E}">
        <p14:creationId xmlns:p14="http://schemas.microsoft.com/office/powerpoint/2010/main" val="345471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0C302-F678-AB40-8523-79D634C069F0}" type="slidenum">
              <a:rPr lang="en-US"/>
              <a:pPr>
                <a:defRPr/>
              </a:pPr>
              <a:t>‹#›</a:t>
            </a:fld>
            <a:endParaRPr lang="en-US"/>
          </a:p>
        </p:txBody>
      </p:sp>
    </p:spTree>
    <p:extLst>
      <p:ext uri="{BB962C8B-B14F-4D97-AF65-F5344CB8AC3E}">
        <p14:creationId xmlns:p14="http://schemas.microsoft.com/office/powerpoint/2010/main" val="205443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FFD47D-39A9-E848-901A-223092275A6A}" type="slidenum">
              <a:rPr lang="en-US"/>
              <a:pPr>
                <a:defRPr/>
              </a:pPr>
              <a:t>‹#›</a:t>
            </a:fld>
            <a:endParaRPr lang="en-US"/>
          </a:p>
        </p:txBody>
      </p:sp>
    </p:spTree>
    <p:extLst>
      <p:ext uri="{BB962C8B-B14F-4D97-AF65-F5344CB8AC3E}">
        <p14:creationId xmlns:p14="http://schemas.microsoft.com/office/powerpoint/2010/main" val="83834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F6BABD-5D83-A24C-A997-DEFFC3C766DB}" type="slidenum">
              <a:rPr lang="en-US"/>
              <a:pPr>
                <a:defRPr/>
              </a:pPr>
              <a:t>‹#›</a:t>
            </a:fld>
            <a:endParaRPr lang="en-US"/>
          </a:p>
        </p:txBody>
      </p:sp>
    </p:spTree>
    <p:extLst>
      <p:ext uri="{BB962C8B-B14F-4D97-AF65-F5344CB8AC3E}">
        <p14:creationId xmlns:p14="http://schemas.microsoft.com/office/powerpoint/2010/main" val="214643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74A84A-A2A7-7C4F-93EE-DEA38709A00B}" type="slidenum">
              <a:rPr lang="en-US"/>
              <a:pPr>
                <a:defRPr/>
              </a:pPr>
              <a:t>‹#›</a:t>
            </a:fld>
            <a:endParaRPr lang="en-US"/>
          </a:p>
        </p:txBody>
      </p:sp>
    </p:spTree>
    <p:extLst>
      <p:ext uri="{BB962C8B-B14F-4D97-AF65-F5344CB8AC3E}">
        <p14:creationId xmlns:p14="http://schemas.microsoft.com/office/powerpoint/2010/main" val="249193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0433B6-D776-A349-A9C4-99F181B5B972}" type="slidenum">
              <a:rPr lang="en-US"/>
              <a:pPr>
                <a:defRPr/>
              </a:pPr>
              <a:t>‹#›</a:t>
            </a:fld>
            <a:endParaRPr lang="en-US"/>
          </a:p>
        </p:txBody>
      </p:sp>
    </p:spTree>
    <p:extLst>
      <p:ext uri="{BB962C8B-B14F-4D97-AF65-F5344CB8AC3E}">
        <p14:creationId xmlns:p14="http://schemas.microsoft.com/office/powerpoint/2010/main" val="253084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59CF08-4444-0649-8812-47BAB1E8A87F}" type="slidenum">
              <a:rPr lang="en-US"/>
              <a:pPr>
                <a:defRPr/>
              </a:pPr>
              <a:t>‹#›</a:t>
            </a:fld>
            <a:endParaRPr lang="en-US"/>
          </a:p>
        </p:txBody>
      </p:sp>
    </p:spTree>
    <p:extLst>
      <p:ext uri="{BB962C8B-B14F-4D97-AF65-F5344CB8AC3E}">
        <p14:creationId xmlns:p14="http://schemas.microsoft.com/office/powerpoint/2010/main" val="358970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C8EED5-5636-EC47-8B87-CCFEF4F7D032}" type="slidenum">
              <a:rPr lang="en-US"/>
              <a:pPr>
                <a:defRPr/>
              </a:pPr>
              <a:t>‹#›</a:t>
            </a:fld>
            <a:endParaRPr lang="en-US"/>
          </a:p>
        </p:txBody>
      </p:sp>
    </p:spTree>
    <p:extLst>
      <p:ext uri="{BB962C8B-B14F-4D97-AF65-F5344CB8AC3E}">
        <p14:creationId xmlns:p14="http://schemas.microsoft.com/office/powerpoint/2010/main" val="5857091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C57D71A3-AEEE-6B43-93EA-0D11CE1BC7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oleObject" Target="../embeddings/oleObject2.bin"/><Relationship Id="rId7" Type="http://schemas.openxmlformats.org/officeDocument/2006/relationships/image" Target="../media/image2.emf"/><Relationship Id="rId8" Type="http://schemas.openxmlformats.org/officeDocument/2006/relationships/oleObject" Target="../embeddings/oleObject3.bin"/><Relationship Id="rId9"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1" Type="http://schemas.openxmlformats.org/officeDocument/2006/relationships/image" Target="../media/image21.emf"/><Relationship Id="rId12" Type="http://schemas.openxmlformats.org/officeDocument/2006/relationships/oleObject" Target="../embeddings/oleObject33.bin"/><Relationship Id="rId13" Type="http://schemas.openxmlformats.org/officeDocument/2006/relationships/image" Target="../media/image22.emf"/><Relationship Id="rId1" Type="http://schemas.openxmlformats.org/officeDocument/2006/relationships/vmlDrawing" Target="../drawings/vmlDrawing10.vml"/><Relationship Id="rId2" Type="http://schemas.openxmlformats.org/officeDocument/2006/relationships/slideLayout" Target="../slideLayouts/slideLayout12.xml"/><Relationship Id="rId3" Type="http://schemas.openxmlformats.org/officeDocument/2006/relationships/notesSlide" Target="../notesSlides/notesSlide10.xml"/><Relationship Id="rId4" Type="http://schemas.openxmlformats.org/officeDocument/2006/relationships/oleObject" Target="../embeddings/oleObject29.bin"/><Relationship Id="rId5" Type="http://schemas.openxmlformats.org/officeDocument/2006/relationships/image" Target="../media/image18.emf"/><Relationship Id="rId6" Type="http://schemas.openxmlformats.org/officeDocument/2006/relationships/oleObject" Target="../embeddings/oleObject30.bin"/><Relationship Id="rId7" Type="http://schemas.openxmlformats.org/officeDocument/2006/relationships/image" Target="../media/image19.emf"/><Relationship Id="rId8" Type="http://schemas.openxmlformats.org/officeDocument/2006/relationships/oleObject" Target="../embeddings/oleObject31.bin"/><Relationship Id="rId9" Type="http://schemas.openxmlformats.org/officeDocument/2006/relationships/image" Target="../media/image20.emf"/><Relationship Id="rId10" Type="http://schemas.openxmlformats.org/officeDocument/2006/relationships/oleObject" Target="../embeddings/oleObject32.bin"/></Relationships>
</file>

<file path=ppt/slides/_rels/slide11.xml.rels><?xml version="1.0" encoding="UTF-8" standalone="yes"?>
<Relationships xmlns="http://schemas.openxmlformats.org/package/2006/relationships"><Relationship Id="rId11" Type="http://schemas.openxmlformats.org/officeDocument/2006/relationships/image" Target="../media/image21.emf"/><Relationship Id="rId12" Type="http://schemas.openxmlformats.org/officeDocument/2006/relationships/oleObject" Target="../embeddings/oleObject38.bin"/><Relationship Id="rId13" Type="http://schemas.openxmlformats.org/officeDocument/2006/relationships/image" Target="../media/image23.emf"/><Relationship Id="rId1" Type="http://schemas.openxmlformats.org/officeDocument/2006/relationships/vmlDrawing" Target="../drawings/vmlDrawing11.vml"/><Relationship Id="rId2" Type="http://schemas.openxmlformats.org/officeDocument/2006/relationships/slideLayout" Target="../slideLayouts/slideLayout12.xml"/><Relationship Id="rId3" Type="http://schemas.openxmlformats.org/officeDocument/2006/relationships/notesSlide" Target="../notesSlides/notesSlide11.xml"/><Relationship Id="rId4" Type="http://schemas.openxmlformats.org/officeDocument/2006/relationships/oleObject" Target="../embeddings/oleObject34.bin"/><Relationship Id="rId5" Type="http://schemas.openxmlformats.org/officeDocument/2006/relationships/image" Target="../media/image18.emf"/><Relationship Id="rId6" Type="http://schemas.openxmlformats.org/officeDocument/2006/relationships/oleObject" Target="../embeddings/oleObject35.bin"/><Relationship Id="rId7" Type="http://schemas.openxmlformats.org/officeDocument/2006/relationships/image" Target="../media/image19.emf"/><Relationship Id="rId8" Type="http://schemas.openxmlformats.org/officeDocument/2006/relationships/oleObject" Target="../embeddings/oleObject36.bin"/><Relationship Id="rId9" Type="http://schemas.openxmlformats.org/officeDocument/2006/relationships/image" Target="../media/image20.emf"/><Relationship Id="rId10" Type="http://schemas.openxmlformats.org/officeDocument/2006/relationships/oleObject" Target="../embeddings/oleObject3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39.bin"/><Relationship Id="rId5" Type="http://schemas.openxmlformats.org/officeDocument/2006/relationships/image" Target="../media/image24.emf"/><Relationship Id="rId6" Type="http://schemas.openxmlformats.org/officeDocument/2006/relationships/oleObject" Target="../embeddings/oleObject40.bin"/><Relationship Id="rId7" Type="http://schemas.openxmlformats.org/officeDocument/2006/relationships/image" Target="../media/image25.emf"/><Relationship Id="rId8" Type="http://schemas.openxmlformats.org/officeDocument/2006/relationships/oleObject" Target="../embeddings/oleObject41.bin"/><Relationship Id="rId9" Type="http://schemas.openxmlformats.org/officeDocument/2006/relationships/image" Target="../media/image26.emf"/><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42.bin"/><Relationship Id="rId5" Type="http://schemas.openxmlformats.org/officeDocument/2006/relationships/image" Target="../media/image27.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43.bin"/><Relationship Id="rId5" Type="http://schemas.openxmlformats.org/officeDocument/2006/relationships/image" Target="../media/image28.emf"/><Relationship Id="rId6" Type="http://schemas.openxmlformats.org/officeDocument/2006/relationships/oleObject" Target="../embeddings/oleObject44.bin"/><Relationship Id="rId7" Type="http://schemas.openxmlformats.org/officeDocument/2006/relationships/image" Target="../media/image29.emf"/><Relationship Id="rId8" Type="http://schemas.openxmlformats.org/officeDocument/2006/relationships/oleObject" Target="../embeddings/oleObject45.bin"/><Relationship Id="rId9" Type="http://schemas.openxmlformats.org/officeDocument/2006/relationships/image" Target="../media/image30.e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46.bin"/><Relationship Id="rId5" Type="http://schemas.openxmlformats.org/officeDocument/2006/relationships/image" Target="../media/image31.emf"/><Relationship Id="rId6" Type="http://schemas.openxmlformats.org/officeDocument/2006/relationships/oleObject" Target="../embeddings/oleObject47.bin"/><Relationship Id="rId7" Type="http://schemas.openxmlformats.org/officeDocument/2006/relationships/image" Target="../media/image32.emf"/><Relationship Id="rId1" Type="http://schemas.openxmlformats.org/officeDocument/2006/relationships/vmlDrawing" Target="../drawings/vmlDrawing15.vml"/><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48.bin"/><Relationship Id="rId5" Type="http://schemas.openxmlformats.org/officeDocument/2006/relationships/image" Target="../media/image33.emf"/><Relationship Id="rId1" Type="http://schemas.openxmlformats.org/officeDocument/2006/relationships/vmlDrawing" Target="../drawings/vmlDrawing16.v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49.bin"/><Relationship Id="rId5" Type="http://schemas.openxmlformats.org/officeDocument/2006/relationships/image" Target="../media/image33.emf"/><Relationship Id="rId6" Type="http://schemas.openxmlformats.org/officeDocument/2006/relationships/oleObject" Target="../embeddings/oleObject50.bin"/><Relationship Id="rId7" Type="http://schemas.openxmlformats.org/officeDocument/2006/relationships/image" Target="../media/image34.emf"/><Relationship Id="rId1" Type="http://schemas.openxmlformats.org/officeDocument/2006/relationships/vmlDrawing" Target="../drawings/vmlDrawing17.vml"/><Relationship Id="rId2"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1" Type="http://schemas.openxmlformats.org/officeDocument/2006/relationships/image" Target="../media/image5.emf"/><Relationship Id="rId12" Type="http://schemas.openxmlformats.org/officeDocument/2006/relationships/oleObject" Target="../embeddings/oleObject55.bin"/><Relationship Id="rId13" Type="http://schemas.openxmlformats.org/officeDocument/2006/relationships/image" Target="../media/image37.emf"/><Relationship Id="rId1" Type="http://schemas.openxmlformats.org/officeDocument/2006/relationships/vmlDrawing" Target="../drawings/vmlDrawing18.vml"/><Relationship Id="rId2" Type="http://schemas.openxmlformats.org/officeDocument/2006/relationships/slideLayout" Target="../slideLayouts/slideLayout12.xml"/><Relationship Id="rId3" Type="http://schemas.openxmlformats.org/officeDocument/2006/relationships/notesSlide" Target="../notesSlides/notesSlide19.xml"/><Relationship Id="rId4" Type="http://schemas.openxmlformats.org/officeDocument/2006/relationships/oleObject" Target="../embeddings/oleObject51.bin"/><Relationship Id="rId5" Type="http://schemas.openxmlformats.org/officeDocument/2006/relationships/image" Target="../media/image35.emf"/><Relationship Id="rId6" Type="http://schemas.openxmlformats.org/officeDocument/2006/relationships/oleObject" Target="../embeddings/oleObject52.bin"/><Relationship Id="rId7" Type="http://schemas.openxmlformats.org/officeDocument/2006/relationships/image" Target="../media/image36.emf"/><Relationship Id="rId8" Type="http://schemas.openxmlformats.org/officeDocument/2006/relationships/oleObject" Target="../embeddings/oleObject53.bin"/><Relationship Id="rId9" Type="http://schemas.openxmlformats.org/officeDocument/2006/relationships/image" Target="../media/image24.emf"/><Relationship Id="rId10" Type="http://schemas.openxmlformats.org/officeDocument/2006/relationships/oleObject" Target="../embeddings/oleObject5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4.bin"/><Relationship Id="rId5" Type="http://schemas.openxmlformats.org/officeDocument/2006/relationships/image" Target="../media/image4.emf"/><Relationship Id="rId6" Type="http://schemas.openxmlformats.org/officeDocument/2006/relationships/oleObject" Target="../embeddings/oleObject5.bin"/><Relationship Id="rId7" Type="http://schemas.openxmlformats.org/officeDocument/2006/relationships/image" Target="../media/image1.emf"/><Relationship Id="rId8" Type="http://schemas.openxmlformats.org/officeDocument/2006/relationships/oleObject" Target="../embeddings/oleObject6.bin"/><Relationship Id="rId9" Type="http://schemas.openxmlformats.org/officeDocument/2006/relationships/image" Target="../media/image5.emf"/><Relationship Id="rId10" Type="http://schemas.openxmlformats.org/officeDocument/2006/relationships/oleObject" Target="../embeddings/oleObject7.bin"/><Relationship Id="rId11"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56.bin"/><Relationship Id="rId5" Type="http://schemas.openxmlformats.org/officeDocument/2006/relationships/image" Target="../media/image38.png"/><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57.bin"/><Relationship Id="rId5" Type="http://schemas.openxmlformats.org/officeDocument/2006/relationships/image" Target="../media/image39.emf"/><Relationship Id="rId6" Type="http://schemas.openxmlformats.org/officeDocument/2006/relationships/oleObject" Target="../embeddings/oleObject58.bin"/><Relationship Id="rId7" Type="http://schemas.openxmlformats.org/officeDocument/2006/relationships/image" Target="../media/image24.emf"/><Relationship Id="rId8" Type="http://schemas.openxmlformats.org/officeDocument/2006/relationships/oleObject" Target="../embeddings/oleObject59.bin"/><Relationship Id="rId9" Type="http://schemas.openxmlformats.org/officeDocument/2006/relationships/image" Target="../media/image1.emf"/><Relationship Id="rId1" Type="http://schemas.openxmlformats.org/officeDocument/2006/relationships/vmlDrawing" Target="../drawings/vmlDrawing20.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60.bin"/><Relationship Id="rId5" Type="http://schemas.openxmlformats.org/officeDocument/2006/relationships/image" Target="../media/image40.emf"/><Relationship Id="rId6" Type="http://schemas.openxmlformats.org/officeDocument/2006/relationships/oleObject" Target="../embeddings/oleObject61.bin"/><Relationship Id="rId7" Type="http://schemas.openxmlformats.org/officeDocument/2006/relationships/image" Target="../media/image41.emf"/><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8.bin"/><Relationship Id="rId5" Type="http://schemas.openxmlformats.org/officeDocument/2006/relationships/image" Target="../media/image4.emf"/><Relationship Id="rId6" Type="http://schemas.openxmlformats.org/officeDocument/2006/relationships/oleObject" Target="../embeddings/oleObject9.bin"/><Relationship Id="rId7" Type="http://schemas.openxmlformats.org/officeDocument/2006/relationships/image" Target="../media/image7.emf"/><Relationship Id="rId8" Type="http://schemas.openxmlformats.org/officeDocument/2006/relationships/oleObject" Target="../embeddings/oleObject10.bin"/><Relationship Id="rId9"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1.bin"/><Relationship Id="rId5" Type="http://schemas.openxmlformats.org/officeDocument/2006/relationships/image" Target="../media/image9.emf"/><Relationship Id="rId6" Type="http://schemas.openxmlformats.org/officeDocument/2006/relationships/oleObject" Target="../embeddings/oleObject12.bin"/><Relationship Id="rId7"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3.bin"/><Relationship Id="rId5" Type="http://schemas.openxmlformats.org/officeDocument/2006/relationships/image" Target="../media/image1.emf"/><Relationship Id="rId6" Type="http://schemas.openxmlformats.org/officeDocument/2006/relationships/oleObject" Target="../embeddings/oleObject14.bin"/><Relationship Id="rId7" Type="http://schemas.openxmlformats.org/officeDocument/2006/relationships/image" Target="../media/image5.emf"/><Relationship Id="rId8" Type="http://schemas.openxmlformats.org/officeDocument/2006/relationships/oleObject" Target="../embeddings/oleObject15.bin"/><Relationship Id="rId9" Type="http://schemas.openxmlformats.org/officeDocument/2006/relationships/image" Target="../media/image6.e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1" Type="http://schemas.openxmlformats.org/officeDocument/2006/relationships/image" Target="../media/image14.emf"/><Relationship Id="rId12" Type="http://schemas.openxmlformats.org/officeDocument/2006/relationships/oleObject" Target="../embeddings/oleObject20.bin"/><Relationship Id="rId13" Type="http://schemas.openxmlformats.org/officeDocument/2006/relationships/image" Target="../media/image15.emf"/><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notesSlide" Target="../notesSlides/notesSlide6.xml"/><Relationship Id="rId4" Type="http://schemas.openxmlformats.org/officeDocument/2006/relationships/oleObject" Target="../embeddings/oleObject16.bin"/><Relationship Id="rId5" Type="http://schemas.openxmlformats.org/officeDocument/2006/relationships/image" Target="../media/image11.emf"/><Relationship Id="rId6" Type="http://schemas.openxmlformats.org/officeDocument/2006/relationships/oleObject" Target="../embeddings/oleObject17.bin"/><Relationship Id="rId7" Type="http://schemas.openxmlformats.org/officeDocument/2006/relationships/image" Target="../media/image12.emf"/><Relationship Id="rId8" Type="http://schemas.openxmlformats.org/officeDocument/2006/relationships/oleObject" Target="../embeddings/oleObject18.bin"/><Relationship Id="rId9" Type="http://schemas.openxmlformats.org/officeDocument/2006/relationships/image" Target="../media/image13.emf"/><Relationship Id="rId10"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1.bin"/><Relationship Id="rId5" Type="http://schemas.openxmlformats.org/officeDocument/2006/relationships/image" Target="../media/image16.png"/><Relationship Id="rId6" Type="http://schemas.openxmlformats.org/officeDocument/2006/relationships/oleObject" Target="../embeddings/oleObject22.bin"/><Relationship Id="rId7" Type="http://schemas.openxmlformats.org/officeDocument/2006/relationships/image" Target="../media/image17.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3.bin"/><Relationship Id="rId5" Type="http://schemas.openxmlformats.org/officeDocument/2006/relationships/image" Target="../media/image18.emf"/><Relationship Id="rId6" Type="http://schemas.openxmlformats.org/officeDocument/2006/relationships/oleObject" Target="../embeddings/oleObject24.bin"/><Relationship Id="rId7" Type="http://schemas.openxmlformats.org/officeDocument/2006/relationships/image" Target="../media/image19.emf"/><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5.bin"/><Relationship Id="rId5" Type="http://schemas.openxmlformats.org/officeDocument/2006/relationships/image" Target="../media/image18.emf"/><Relationship Id="rId6" Type="http://schemas.openxmlformats.org/officeDocument/2006/relationships/oleObject" Target="../embeddings/oleObject26.bin"/><Relationship Id="rId7" Type="http://schemas.openxmlformats.org/officeDocument/2006/relationships/image" Target="../media/image19.emf"/><Relationship Id="rId8" Type="http://schemas.openxmlformats.org/officeDocument/2006/relationships/oleObject" Target="../embeddings/oleObject27.bin"/><Relationship Id="rId9" Type="http://schemas.openxmlformats.org/officeDocument/2006/relationships/image" Target="../media/image20.emf"/><Relationship Id="rId10" Type="http://schemas.openxmlformats.org/officeDocument/2006/relationships/oleObject" Target="../embeddings/oleObject28.bin"/><Relationship Id="rId11" Type="http://schemas.openxmlformats.org/officeDocument/2006/relationships/image" Target="../media/image21.emf"/><Relationship Id="rId1" Type="http://schemas.openxmlformats.org/officeDocument/2006/relationships/vmlDrawing" Target="../drawings/vmlDrawing9.v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9893" y="0"/>
            <a:ext cx="4316656" cy="646331"/>
          </a:xfrm>
          <a:prstGeom prst="rect">
            <a:avLst/>
          </a:prstGeom>
          <a:noFill/>
        </p:spPr>
        <p:txBody>
          <a:bodyPr wrap="none" rtlCol="0">
            <a:spAutoFit/>
          </a:bodyPr>
          <a:lstStyle/>
          <a:p>
            <a:r>
              <a:rPr lang="en-US" sz="3600" dirty="0" smtClean="0"/>
              <a:t>Potential and E-field</a:t>
            </a:r>
            <a:endParaRPr lang="en-US" sz="3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184734225"/>
              </p:ext>
            </p:extLst>
          </p:nvPr>
        </p:nvGraphicFramePr>
        <p:xfrm>
          <a:off x="1100921" y="358165"/>
          <a:ext cx="6227305" cy="2190227"/>
        </p:xfrm>
        <a:graphic>
          <a:graphicData uri="http://schemas.openxmlformats.org/presentationml/2006/ole">
            <mc:AlternateContent xmlns:mc="http://schemas.openxmlformats.org/markup-compatibility/2006">
              <mc:Choice xmlns:v="urn:schemas-microsoft-com:vml" Requires="v">
                <p:oleObj spid="_x0000_s115760" name="Equation" r:id="rId4" imgW="1371600" imgH="482600" progId="Equation.3">
                  <p:embed/>
                </p:oleObj>
              </mc:Choice>
              <mc:Fallback>
                <p:oleObj name="Equation" r:id="rId4" imgW="1371600" imgH="482600" progId="Equation.3">
                  <p:embed/>
                  <p:pic>
                    <p:nvPicPr>
                      <p:cNvPr id="0" name=""/>
                      <p:cNvPicPr>
                        <a:picLocks noChangeAspect="1" noChangeArrowheads="1"/>
                      </p:cNvPicPr>
                      <p:nvPr/>
                    </p:nvPicPr>
                    <p:blipFill>
                      <a:blip r:embed="rId5"/>
                      <a:srcRect/>
                      <a:stretch>
                        <a:fillRect/>
                      </a:stretch>
                    </p:blipFill>
                    <p:spPr bwMode="auto">
                      <a:xfrm>
                        <a:off x="1100921" y="358165"/>
                        <a:ext cx="6227305" cy="2190227"/>
                      </a:xfrm>
                      <a:prstGeom prst="rect">
                        <a:avLst/>
                      </a:prstGeom>
                      <a:noFill/>
                      <a:ln>
                        <a:noFill/>
                      </a:ln>
                      <a:effectLs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481448658"/>
              </p:ext>
            </p:extLst>
          </p:nvPr>
        </p:nvGraphicFramePr>
        <p:xfrm>
          <a:off x="2083846" y="2822245"/>
          <a:ext cx="4886113" cy="1534206"/>
        </p:xfrm>
        <a:graphic>
          <a:graphicData uri="http://schemas.openxmlformats.org/presentationml/2006/ole">
            <mc:AlternateContent xmlns:mc="http://schemas.openxmlformats.org/markup-compatibility/2006">
              <mc:Choice xmlns:v="urn:schemas-microsoft-com:vml" Requires="v">
                <p:oleObj spid="_x0000_s115761" name="Equation" r:id="rId6" imgW="1536700" imgH="482600" progId="Equation.3">
                  <p:embed/>
                </p:oleObj>
              </mc:Choice>
              <mc:Fallback>
                <p:oleObj name="Equation" r:id="rId6" imgW="1536700" imgH="482600" progId="Equation.3">
                  <p:embed/>
                  <p:pic>
                    <p:nvPicPr>
                      <p:cNvPr id="0" name=""/>
                      <p:cNvPicPr>
                        <a:picLocks noChangeAspect="1" noChangeArrowheads="1"/>
                      </p:cNvPicPr>
                      <p:nvPr/>
                    </p:nvPicPr>
                    <p:blipFill>
                      <a:blip r:embed="rId7"/>
                      <a:srcRect/>
                      <a:stretch>
                        <a:fillRect/>
                      </a:stretch>
                    </p:blipFill>
                    <p:spPr bwMode="auto">
                      <a:xfrm>
                        <a:off x="2083846" y="2822245"/>
                        <a:ext cx="4886113" cy="1534206"/>
                      </a:xfrm>
                      <a:prstGeom prst="rect">
                        <a:avLst/>
                      </a:prstGeom>
                      <a:noFill/>
                      <a:ln>
                        <a:noFill/>
                      </a:ln>
                      <a:effectLs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68080608"/>
              </p:ext>
            </p:extLst>
          </p:nvPr>
        </p:nvGraphicFramePr>
        <p:xfrm>
          <a:off x="3356237" y="4277436"/>
          <a:ext cx="3230562" cy="1533525"/>
        </p:xfrm>
        <a:graphic>
          <a:graphicData uri="http://schemas.openxmlformats.org/presentationml/2006/ole">
            <mc:AlternateContent xmlns:mc="http://schemas.openxmlformats.org/markup-compatibility/2006">
              <mc:Choice xmlns:v="urn:schemas-microsoft-com:vml" Requires="v">
                <p:oleObj spid="_x0000_s115762" name="Equation" r:id="rId8" imgW="1016000" imgH="482600" progId="Equation.3">
                  <p:embed/>
                </p:oleObj>
              </mc:Choice>
              <mc:Fallback>
                <p:oleObj name="Equation" r:id="rId8" imgW="1016000" imgH="482600" progId="Equation.3">
                  <p:embed/>
                  <p:pic>
                    <p:nvPicPr>
                      <p:cNvPr id="0" name=""/>
                      <p:cNvPicPr>
                        <a:picLocks noChangeAspect="1" noChangeArrowheads="1"/>
                      </p:cNvPicPr>
                      <p:nvPr/>
                    </p:nvPicPr>
                    <p:blipFill>
                      <a:blip r:embed="rId9"/>
                      <a:srcRect/>
                      <a:stretch>
                        <a:fillRect/>
                      </a:stretch>
                    </p:blipFill>
                    <p:spPr bwMode="auto">
                      <a:xfrm>
                        <a:off x="3356237" y="4277436"/>
                        <a:ext cx="3230562" cy="1533525"/>
                      </a:xfrm>
                      <a:prstGeom prst="rect">
                        <a:avLst/>
                      </a:prstGeom>
                      <a:noFill/>
                      <a:ln>
                        <a:noFill/>
                      </a:ln>
                      <a:effectLst/>
                      <a:extLst/>
                    </p:spPr>
                  </p:pic>
                </p:oleObj>
              </mc:Fallback>
            </mc:AlternateContent>
          </a:graphicData>
        </a:graphic>
      </p:graphicFrame>
      <p:sp>
        <p:nvSpPr>
          <p:cNvPr id="6" name="TextBox 5"/>
          <p:cNvSpPr txBox="1"/>
          <p:nvPr/>
        </p:nvSpPr>
        <p:spPr>
          <a:xfrm>
            <a:off x="2735872" y="5893403"/>
            <a:ext cx="5929828" cy="461665"/>
          </a:xfrm>
          <a:prstGeom prst="rect">
            <a:avLst/>
          </a:prstGeom>
          <a:noFill/>
        </p:spPr>
        <p:txBody>
          <a:bodyPr wrap="none" rtlCol="0">
            <a:spAutoFit/>
          </a:bodyPr>
          <a:lstStyle/>
          <a:p>
            <a:r>
              <a:rPr lang="en-US" dirty="0" smtClean="0"/>
              <a:t>= external work done on charge to move it</a:t>
            </a:r>
            <a:endParaRPr lang="en-US" dirty="0"/>
          </a:p>
        </p:txBody>
      </p:sp>
    </p:spTree>
    <p:extLst>
      <p:ext uri="{BB962C8B-B14F-4D97-AF65-F5344CB8AC3E}">
        <p14:creationId xmlns:p14="http://schemas.microsoft.com/office/powerpoint/2010/main" val="42603112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357188" y="254000"/>
            <a:ext cx="7772400" cy="4716463"/>
          </a:xfrm>
        </p:spPr>
        <p:txBody>
          <a:bodyPr/>
          <a:lstStyle/>
          <a:p>
            <a:pPr algn="l" eaLnBrk="1" hangingPunct="1"/>
            <a:r>
              <a:rPr lang="en-US" sz="3200">
                <a:latin typeface="Arial" charset="0"/>
                <a:ea typeface="ヒラギノ角ゴ Pro W3" charset="0"/>
                <a:cs typeface="ヒラギノ角ゴ Pro W3" charset="0"/>
              </a:rPr>
              <a:t> </a:t>
            </a:r>
            <a:br>
              <a:rPr lang="en-US" sz="32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(with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It is also true that</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where</a:t>
            </a:r>
            <a:r>
              <a:rPr lang="en-US" sz="3200">
                <a:solidFill>
                  <a:schemeClr val="accent2"/>
                </a:solidFill>
                <a:latin typeface="Arial" charset="0"/>
                <a:ea typeface="ヒラギノ角ゴ Pro W3" charset="0"/>
                <a:cs typeface="ヒラギノ角ゴ Pro W3" charset="0"/>
              </a:rPr>
              <a:t/>
            </a:r>
            <a:br>
              <a:rPr lang="en-US" sz="3200">
                <a:solidFill>
                  <a:schemeClr val="accent2"/>
                </a:solidFill>
                <a:latin typeface="Arial" charset="0"/>
                <a:ea typeface="ヒラギノ角ゴ Pro W3" charset="0"/>
                <a:cs typeface="ヒラギノ角ゴ Pro W3" charset="0"/>
              </a:rPr>
            </a:br>
            <a:r>
              <a:rPr lang="en-US" sz="3200">
                <a:solidFill>
                  <a:schemeClr val="accent2"/>
                </a:solidFill>
                <a:latin typeface="Arial" charset="0"/>
                <a:ea typeface="ヒラギノ角ゴ Pro W3" charset="0"/>
                <a:cs typeface="ヒラギノ角ゴ Pro W3" charset="0"/>
              </a:rPr>
              <a:t/>
            </a:r>
            <a:br>
              <a:rPr lang="en-US" sz="3200">
                <a:solidFill>
                  <a:schemeClr val="accent2"/>
                </a:solidFill>
                <a:latin typeface="Arial" charset="0"/>
                <a:ea typeface="ヒラギノ角ゴ Pro W3" charset="0"/>
                <a:cs typeface="ヒラギノ角ゴ Pro W3" charset="0"/>
              </a:rPr>
            </a:br>
            <a:endParaRPr lang="en-US">
              <a:latin typeface="Arial" charset="0"/>
              <a:ea typeface="ヒラギノ角ゴ Pro W3" charset="0"/>
              <a:cs typeface="ヒラギノ角ゴ Pro W3" charset="0"/>
            </a:endParaRPr>
          </a:p>
        </p:txBody>
      </p:sp>
      <p:graphicFrame>
        <p:nvGraphicFramePr>
          <p:cNvPr id="59394" name="Object 4"/>
          <p:cNvGraphicFramePr>
            <a:graphicFrameLocks noChangeAspect="1"/>
          </p:cNvGraphicFramePr>
          <p:nvPr/>
        </p:nvGraphicFramePr>
        <p:xfrm>
          <a:off x="1879600" y="0"/>
          <a:ext cx="4919663" cy="1354138"/>
        </p:xfrm>
        <a:graphic>
          <a:graphicData uri="http://schemas.openxmlformats.org/presentationml/2006/ole">
            <mc:AlternateContent xmlns:mc="http://schemas.openxmlformats.org/markup-compatibility/2006">
              <mc:Choice xmlns:v="urn:schemas-microsoft-com:vml" Requires="v">
                <p:oleObj spid="_x0000_s133198" name="Equation" r:id="rId4" imgW="1752600" imgH="482600" progId="Equation.DSMT4">
                  <p:embed/>
                </p:oleObj>
              </mc:Choice>
              <mc:Fallback>
                <p:oleObj name="Equation" r:id="rId4" imgW="17526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0" y="0"/>
                        <a:ext cx="4919663"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395" name="Object 5"/>
          <p:cNvGraphicFramePr>
            <a:graphicFrameLocks noChangeAspect="1"/>
          </p:cNvGraphicFramePr>
          <p:nvPr/>
        </p:nvGraphicFramePr>
        <p:xfrm>
          <a:off x="1435100" y="1279525"/>
          <a:ext cx="4773613" cy="565150"/>
        </p:xfrm>
        <a:graphic>
          <a:graphicData uri="http://schemas.openxmlformats.org/presentationml/2006/ole">
            <mc:AlternateContent xmlns:mc="http://schemas.openxmlformats.org/markup-compatibility/2006">
              <mc:Choice xmlns:v="urn:schemas-microsoft-com:vml" Requires="v">
                <p:oleObj spid="_x0000_s133199" name="Equation" r:id="rId6" imgW="2032000" imgH="241300" progId="Equation.DSMT4">
                  <p:embed/>
                </p:oleObj>
              </mc:Choice>
              <mc:Fallback>
                <p:oleObj name="Equation" r:id="rId6" imgW="20320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5100" y="1279525"/>
                        <a:ext cx="477361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396" name="Object 6"/>
          <p:cNvGraphicFramePr>
            <a:graphicFrameLocks noChangeAspect="1"/>
          </p:cNvGraphicFramePr>
          <p:nvPr/>
        </p:nvGraphicFramePr>
        <p:xfrm>
          <a:off x="3927475" y="1931988"/>
          <a:ext cx="2063750" cy="1206500"/>
        </p:xfrm>
        <a:graphic>
          <a:graphicData uri="http://schemas.openxmlformats.org/presentationml/2006/ole">
            <mc:AlternateContent xmlns:mc="http://schemas.openxmlformats.org/markup-compatibility/2006">
              <mc:Choice xmlns:v="urn:schemas-microsoft-com:vml" Requires="v">
                <p:oleObj spid="_x0000_s133200" name="Equation" r:id="rId8" imgW="825500" imgH="482600" progId="Equation.DSMT4">
                  <p:embed/>
                </p:oleObj>
              </mc:Choice>
              <mc:Fallback>
                <p:oleObj name="Equation" r:id="rId8" imgW="8255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7475" y="1931988"/>
                        <a:ext cx="20637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397" name="Object 7"/>
          <p:cNvGraphicFramePr>
            <a:graphicFrameLocks noChangeAspect="1"/>
          </p:cNvGraphicFramePr>
          <p:nvPr/>
        </p:nvGraphicFramePr>
        <p:xfrm>
          <a:off x="1639888" y="2955925"/>
          <a:ext cx="2492375" cy="1071563"/>
        </p:xfrm>
        <a:graphic>
          <a:graphicData uri="http://schemas.openxmlformats.org/presentationml/2006/ole">
            <mc:AlternateContent xmlns:mc="http://schemas.openxmlformats.org/markup-compatibility/2006">
              <mc:Choice xmlns:v="urn:schemas-microsoft-com:vml" Requires="v">
                <p:oleObj spid="_x0000_s133201" name="Equation" r:id="rId10" imgW="1092200" imgH="469900" progId="Equation.DSMT4">
                  <p:embed/>
                </p:oleObj>
              </mc:Choice>
              <mc:Fallback>
                <p:oleObj name="Equation" r:id="rId10" imgW="1092200" imgH="4699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9888" y="2955925"/>
                        <a:ext cx="2492375"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398" name="Object 9"/>
          <p:cNvGraphicFramePr>
            <a:graphicFrameLocks noChangeAspect="1"/>
          </p:cNvGraphicFramePr>
          <p:nvPr/>
        </p:nvGraphicFramePr>
        <p:xfrm>
          <a:off x="150813" y="4214813"/>
          <a:ext cx="5075237" cy="1222375"/>
        </p:xfrm>
        <a:graphic>
          <a:graphicData uri="http://schemas.openxmlformats.org/presentationml/2006/ole">
            <mc:AlternateContent xmlns:mc="http://schemas.openxmlformats.org/markup-compatibility/2006">
              <mc:Choice xmlns:v="urn:schemas-microsoft-com:vml" Requires="v">
                <p:oleObj spid="_x0000_s133202" name="Equation" r:id="rId12" imgW="2108200" imgH="508000" progId="Equation.3">
                  <p:embed/>
                </p:oleObj>
              </mc:Choice>
              <mc:Fallback>
                <p:oleObj name="Equation" r:id="rId12" imgW="2108200" imgH="508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813" y="4214813"/>
                        <a:ext cx="5075237"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9608135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357188" y="254000"/>
            <a:ext cx="7772400" cy="4716463"/>
          </a:xfrm>
        </p:spPr>
        <p:txBody>
          <a:bodyPr/>
          <a:lstStyle/>
          <a:p>
            <a:pPr algn="l" eaLnBrk="1" hangingPunct="1"/>
            <a:r>
              <a:rPr lang="en-US" sz="3200">
                <a:latin typeface="Arial" charset="0"/>
                <a:ea typeface="ヒラギノ角ゴ Pro W3" charset="0"/>
                <a:cs typeface="ヒラギノ角ゴ Pro W3" charset="0"/>
              </a:rPr>
              <a:t> </a:t>
            </a:r>
            <a:br>
              <a:rPr lang="en-US" sz="32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(with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It is also true that</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where</a:t>
            </a:r>
            <a:r>
              <a:rPr lang="en-US" sz="3200">
                <a:solidFill>
                  <a:schemeClr val="accent2"/>
                </a:solidFill>
                <a:latin typeface="Arial" charset="0"/>
                <a:ea typeface="ヒラギノ角ゴ Pro W3" charset="0"/>
                <a:cs typeface="ヒラギノ角ゴ Pro W3" charset="0"/>
              </a:rPr>
              <a:t/>
            </a:r>
            <a:br>
              <a:rPr lang="en-US" sz="3200">
                <a:solidFill>
                  <a:schemeClr val="accent2"/>
                </a:solidFill>
                <a:latin typeface="Arial" charset="0"/>
                <a:ea typeface="ヒラギノ角ゴ Pro W3" charset="0"/>
                <a:cs typeface="ヒラギノ角ゴ Pro W3" charset="0"/>
              </a:rPr>
            </a:br>
            <a:r>
              <a:rPr lang="en-US" sz="3200">
                <a:solidFill>
                  <a:schemeClr val="accent2"/>
                </a:solidFill>
                <a:latin typeface="Arial" charset="0"/>
                <a:ea typeface="ヒラギノ角ゴ Pro W3" charset="0"/>
                <a:cs typeface="ヒラギノ角ゴ Pro W3" charset="0"/>
              </a:rPr>
              <a:t/>
            </a:r>
            <a:br>
              <a:rPr lang="en-US" sz="3200">
                <a:solidFill>
                  <a:schemeClr val="accent2"/>
                </a:solidFill>
                <a:latin typeface="Arial" charset="0"/>
                <a:ea typeface="ヒラギノ角ゴ Pro W3" charset="0"/>
                <a:cs typeface="ヒラギノ角ゴ Pro W3" charset="0"/>
              </a:rPr>
            </a:br>
            <a:endParaRPr lang="en-US">
              <a:latin typeface="Arial" charset="0"/>
              <a:ea typeface="ヒラギノ角ゴ Pro W3" charset="0"/>
              <a:cs typeface="ヒラギノ角ゴ Pro W3" charset="0"/>
            </a:endParaRPr>
          </a:p>
        </p:txBody>
      </p:sp>
      <p:sp>
        <p:nvSpPr>
          <p:cNvPr id="61442" name="Rectangle 3"/>
          <p:cNvSpPr>
            <a:spLocks noGrp="1" noChangeArrowheads="1"/>
          </p:cNvSpPr>
          <p:nvPr>
            <p:ph type="body" sz="half" idx="2"/>
          </p:nvPr>
        </p:nvSpPr>
        <p:spPr>
          <a:xfrm>
            <a:off x="376238" y="5770563"/>
            <a:ext cx="7772400" cy="635000"/>
          </a:xfrm>
        </p:spPr>
        <p:txBody>
          <a:bodyPr/>
          <a:lstStyle/>
          <a:p>
            <a:pPr eaLnBrk="1" hangingPunct="1">
              <a:buFontTx/>
              <a:buAutoNum type="alphaUcParenR"/>
            </a:pPr>
            <a:r>
              <a:rPr lang="en-US" sz="3200">
                <a:latin typeface="Arial" charset="0"/>
                <a:ea typeface="ヒラギノ角ゴ Pro W3" charset="0"/>
                <a:cs typeface="ヒラギノ角ゴ Pro W3" charset="0"/>
              </a:rPr>
              <a:t> Yes              B)  No              C) ???</a:t>
            </a:r>
            <a:endParaRPr lang="en-US" sz="1800">
              <a:latin typeface="Arial" charset="0"/>
              <a:ea typeface="ヒラギノ角ゴ Pro W3" charset="0"/>
              <a:cs typeface="ヒラギノ角ゴ Pro W3" charset="0"/>
            </a:endParaRPr>
          </a:p>
        </p:txBody>
      </p:sp>
      <p:graphicFrame>
        <p:nvGraphicFramePr>
          <p:cNvPr id="61443" name="Object 4"/>
          <p:cNvGraphicFramePr>
            <a:graphicFrameLocks noChangeAspect="1"/>
          </p:cNvGraphicFramePr>
          <p:nvPr/>
        </p:nvGraphicFramePr>
        <p:xfrm>
          <a:off x="1879600" y="0"/>
          <a:ext cx="4919663" cy="1354138"/>
        </p:xfrm>
        <a:graphic>
          <a:graphicData uri="http://schemas.openxmlformats.org/presentationml/2006/ole">
            <mc:AlternateContent xmlns:mc="http://schemas.openxmlformats.org/markup-compatibility/2006">
              <mc:Choice xmlns:v="urn:schemas-microsoft-com:vml" Requires="v">
                <p:oleObj spid="_x0000_s134222" name="Equation" r:id="rId4" imgW="1752600" imgH="482600" progId="Equation.DSMT4">
                  <p:embed/>
                </p:oleObj>
              </mc:Choice>
              <mc:Fallback>
                <p:oleObj name="Equation" r:id="rId4" imgW="17526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0" y="0"/>
                        <a:ext cx="4919663"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444" name="Object 5"/>
          <p:cNvGraphicFramePr>
            <a:graphicFrameLocks noChangeAspect="1"/>
          </p:cNvGraphicFramePr>
          <p:nvPr/>
        </p:nvGraphicFramePr>
        <p:xfrm>
          <a:off x="1435100" y="1279525"/>
          <a:ext cx="4773613" cy="565150"/>
        </p:xfrm>
        <a:graphic>
          <a:graphicData uri="http://schemas.openxmlformats.org/presentationml/2006/ole">
            <mc:AlternateContent xmlns:mc="http://schemas.openxmlformats.org/markup-compatibility/2006">
              <mc:Choice xmlns:v="urn:schemas-microsoft-com:vml" Requires="v">
                <p:oleObj spid="_x0000_s134223" name="Equation" r:id="rId6" imgW="2032000" imgH="241300" progId="Equation.DSMT4">
                  <p:embed/>
                </p:oleObj>
              </mc:Choice>
              <mc:Fallback>
                <p:oleObj name="Equation" r:id="rId6" imgW="20320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5100" y="1279525"/>
                        <a:ext cx="477361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445" name="Object 6"/>
          <p:cNvGraphicFramePr>
            <a:graphicFrameLocks noChangeAspect="1"/>
          </p:cNvGraphicFramePr>
          <p:nvPr/>
        </p:nvGraphicFramePr>
        <p:xfrm>
          <a:off x="3927475" y="1931988"/>
          <a:ext cx="2063750" cy="1206500"/>
        </p:xfrm>
        <a:graphic>
          <a:graphicData uri="http://schemas.openxmlformats.org/presentationml/2006/ole">
            <mc:AlternateContent xmlns:mc="http://schemas.openxmlformats.org/markup-compatibility/2006">
              <mc:Choice xmlns:v="urn:schemas-microsoft-com:vml" Requires="v">
                <p:oleObj spid="_x0000_s134224" name="Equation" r:id="rId8" imgW="825500" imgH="482600" progId="Equation.DSMT4">
                  <p:embed/>
                </p:oleObj>
              </mc:Choice>
              <mc:Fallback>
                <p:oleObj name="Equation" r:id="rId8" imgW="8255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7475" y="1931988"/>
                        <a:ext cx="20637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446" name="Object 7"/>
          <p:cNvGraphicFramePr>
            <a:graphicFrameLocks noChangeAspect="1"/>
          </p:cNvGraphicFramePr>
          <p:nvPr/>
        </p:nvGraphicFramePr>
        <p:xfrm>
          <a:off x="1639888" y="2955925"/>
          <a:ext cx="2492375" cy="1071563"/>
        </p:xfrm>
        <a:graphic>
          <a:graphicData uri="http://schemas.openxmlformats.org/presentationml/2006/ole">
            <mc:AlternateContent xmlns:mc="http://schemas.openxmlformats.org/markup-compatibility/2006">
              <mc:Choice xmlns:v="urn:schemas-microsoft-com:vml" Requires="v">
                <p:oleObj spid="_x0000_s134225" name="Equation" r:id="rId10" imgW="1092200" imgH="469900" progId="Equation.DSMT4">
                  <p:embed/>
                </p:oleObj>
              </mc:Choice>
              <mc:Fallback>
                <p:oleObj name="Equation" r:id="rId10" imgW="1092200" imgH="4699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9888" y="2955925"/>
                        <a:ext cx="2492375"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447" name="Text Box 8"/>
          <p:cNvSpPr txBox="1">
            <a:spLocks noChangeArrowheads="1"/>
          </p:cNvSpPr>
          <p:nvPr/>
        </p:nvSpPr>
        <p:spPr bwMode="auto">
          <a:xfrm>
            <a:off x="239713" y="3895725"/>
            <a:ext cx="8669337"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solidFill>
                  <a:schemeClr val="accent2"/>
                </a:solidFill>
              </a:rPr>
              <a:t>Question: is the following mathematically ok?</a:t>
            </a:r>
            <a:br>
              <a:rPr lang="en-US" sz="3200">
                <a:solidFill>
                  <a:schemeClr val="accent2"/>
                </a:solidFill>
              </a:rPr>
            </a:br>
            <a:endParaRPr lang="en-US" sz="3200">
              <a:solidFill>
                <a:schemeClr val="accent2"/>
              </a:solidFill>
            </a:endParaRPr>
          </a:p>
        </p:txBody>
      </p:sp>
      <p:graphicFrame>
        <p:nvGraphicFramePr>
          <p:cNvPr id="61448" name="Object 9"/>
          <p:cNvGraphicFramePr>
            <a:graphicFrameLocks noChangeAspect="1"/>
          </p:cNvGraphicFramePr>
          <p:nvPr/>
        </p:nvGraphicFramePr>
        <p:xfrm>
          <a:off x="77788" y="4457700"/>
          <a:ext cx="8715375" cy="1192213"/>
        </p:xfrm>
        <a:graphic>
          <a:graphicData uri="http://schemas.openxmlformats.org/presentationml/2006/ole">
            <mc:AlternateContent xmlns:mc="http://schemas.openxmlformats.org/markup-compatibility/2006">
              <mc:Choice xmlns:v="urn:schemas-microsoft-com:vml" Requires="v">
                <p:oleObj spid="_x0000_s134226" name="Equation" r:id="rId12" imgW="3619500" imgH="495300" progId="Equation.3">
                  <p:embed/>
                </p:oleObj>
              </mc:Choice>
              <mc:Fallback>
                <p:oleObj name="Equation" r:id="rId12" imgW="3619500" imgH="4953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88" y="4457700"/>
                        <a:ext cx="8715375"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78947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3948517310"/>
              </p:ext>
            </p:extLst>
          </p:nvPr>
        </p:nvGraphicFramePr>
        <p:xfrm>
          <a:off x="3302000" y="2522538"/>
          <a:ext cx="2262188" cy="488950"/>
        </p:xfrm>
        <a:graphic>
          <a:graphicData uri="http://schemas.openxmlformats.org/presentationml/2006/ole">
            <mc:AlternateContent xmlns:mc="http://schemas.openxmlformats.org/markup-compatibility/2006">
              <mc:Choice xmlns:v="urn:schemas-microsoft-com:vml" Requires="v">
                <p:oleObj spid="_x0000_s136240" name="Equation" r:id="rId4" imgW="939800" imgH="203200" progId="Equation.3">
                  <p:embed/>
                </p:oleObj>
              </mc:Choice>
              <mc:Fallback>
                <p:oleObj name="Equation" r:id="rId4" imgW="939800" imgH="203200" progId="Equation.3">
                  <p:embed/>
                  <p:pic>
                    <p:nvPicPr>
                      <p:cNvPr id="0" name=""/>
                      <p:cNvPicPr>
                        <a:picLocks noChangeAspect="1" noChangeArrowheads="1"/>
                      </p:cNvPicPr>
                      <p:nvPr/>
                    </p:nvPicPr>
                    <p:blipFill>
                      <a:blip r:embed="rId5"/>
                      <a:srcRect/>
                      <a:stretch>
                        <a:fillRect/>
                      </a:stretch>
                    </p:blipFill>
                    <p:spPr bwMode="auto">
                      <a:xfrm>
                        <a:off x="3302000" y="2522538"/>
                        <a:ext cx="22621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 name="Object 9"/>
          <p:cNvGraphicFramePr>
            <a:graphicFrameLocks noChangeAspect="1"/>
          </p:cNvGraphicFramePr>
          <p:nvPr>
            <p:extLst>
              <p:ext uri="{D42A27DB-BD31-4B8C-83A1-F6EECF244321}">
                <p14:modId xmlns:p14="http://schemas.microsoft.com/office/powerpoint/2010/main" val="325509699"/>
              </p:ext>
            </p:extLst>
          </p:nvPr>
        </p:nvGraphicFramePr>
        <p:xfrm>
          <a:off x="2374371" y="1023408"/>
          <a:ext cx="4371975" cy="1100138"/>
        </p:xfrm>
        <a:graphic>
          <a:graphicData uri="http://schemas.openxmlformats.org/presentationml/2006/ole">
            <mc:AlternateContent xmlns:mc="http://schemas.openxmlformats.org/markup-compatibility/2006">
              <mc:Choice xmlns:v="urn:schemas-microsoft-com:vml" Requires="v">
                <p:oleObj spid="_x0000_s136241" name="Equation" r:id="rId6" imgW="1816100" imgH="457200" progId="Equation.3">
                  <p:embed/>
                </p:oleObj>
              </mc:Choice>
              <mc:Fallback>
                <p:oleObj name="Equation" r:id="rId6" imgW="1816100" imgH="457200" progId="Equation.3">
                  <p:embed/>
                  <p:pic>
                    <p:nvPicPr>
                      <p:cNvPr id="0" name=""/>
                      <p:cNvPicPr>
                        <a:picLocks noChangeAspect="1" noChangeArrowheads="1"/>
                      </p:cNvPicPr>
                      <p:nvPr/>
                    </p:nvPicPr>
                    <p:blipFill>
                      <a:blip r:embed="rId7"/>
                      <a:srcRect/>
                      <a:stretch>
                        <a:fillRect/>
                      </a:stretch>
                    </p:blipFill>
                    <p:spPr bwMode="auto">
                      <a:xfrm>
                        <a:off x="2374371" y="1023408"/>
                        <a:ext cx="4371975"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 name="Object 9"/>
          <p:cNvGraphicFramePr>
            <a:graphicFrameLocks noChangeAspect="1"/>
          </p:cNvGraphicFramePr>
          <p:nvPr>
            <p:extLst>
              <p:ext uri="{D42A27DB-BD31-4B8C-83A1-F6EECF244321}">
                <p14:modId xmlns:p14="http://schemas.microsoft.com/office/powerpoint/2010/main" val="2458616733"/>
              </p:ext>
            </p:extLst>
          </p:nvPr>
        </p:nvGraphicFramePr>
        <p:xfrm>
          <a:off x="1866900" y="3724275"/>
          <a:ext cx="4830763" cy="1100138"/>
        </p:xfrm>
        <a:graphic>
          <a:graphicData uri="http://schemas.openxmlformats.org/presentationml/2006/ole">
            <mc:AlternateContent xmlns:mc="http://schemas.openxmlformats.org/markup-compatibility/2006">
              <mc:Choice xmlns:v="urn:schemas-microsoft-com:vml" Requires="v">
                <p:oleObj spid="_x0000_s136242" name="Equation" r:id="rId8" imgW="2006600" imgH="457200" progId="Equation.3">
                  <p:embed/>
                </p:oleObj>
              </mc:Choice>
              <mc:Fallback>
                <p:oleObj name="Equation" r:id="rId8" imgW="2006600" imgH="457200" progId="Equation.3">
                  <p:embed/>
                  <p:pic>
                    <p:nvPicPr>
                      <p:cNvPr id="0" name=""/>
                      <p:cNvPicPr>
                        <a:picLocks noChangeAspect="1" noChangeArrowheads="1"/>
                      </p:cNvPicPr>
                      <p:nvPr/>
                    </p:nvPicPr>
                    <p:blipFill>
                      <a:blip r:embed="rId9"/>
                      <a:srcRect/>
                      <a:stretch>
                        <a:fillRect/>
                      </a:stretch>
                    </p:blipFill>
                    <p:spPr bwMode="auto">
                      <a:xfrm>
                        <a:off x="1866900" y="3724275"/>
                        <a:ext cx="4830763"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195590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3" name="TextBox 2"/>
          <p:cNvSpPr txBox="1">
            <a:spLocks noChangeArrowheads="1"/>
          </p:cNvSpPr>
          <p:nvPr/>
        </p:nvSpPr>
        <p:spPr bwMode="auto">
          <a:xfrm>
            <a:off x="317500" y="3632200"/>
            <a:ext cx="7208838"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150000"/>
              </a:lnSpc>
            </a:pPr>
            <a:r>
              <a:rPr lang="en-US" sz="3600">
                <a:latin typeface="Calibri" charset="0"/>
              </a:rPr>
              <a:t>A) Sure, why not?</a:t>
            </a:r>
          </a:p>
          <a:p>
            <a:pPr eaLnBrk="1" hangingPunct="1">
              <a:lnSpc>
                <a:spcPct val="150000"/>
              </a:lnSpc>
            </a:pPr>
            <a:r>
              <a:rPr lang="en-US" sz="3600">
                <a:latin typeface="Calibri" charset="0"/>
              </a:rPr>
              <a:t>B) No way</a:t>
            </a:r>
          </a:p>
          <a:p>
            <a:pPr eaLnBrk="1" hangingPunct="1">
              <a:lnSpc>
                <a:spcPct val="150000"/>
              </a:lnSpc>
            </a:pPr>
            <a:r>
              <a:rPr lang="en-US" sz="3600">
                <a:latin typeface="Calibri" charset="0"/>
              </a:rPr>
              <a:t>C) Not enough info to decide</a:t>
            </a:r>
          </a:p>
        </p:txBody>
      </p:sp>
      <p:graphicFrame>
        <p:nvGraphicFramePr>
          <p:cNvPr id="46082" name="Object 5"/>
          <p:cNvGraphicFramePr>
            <a:graphicFrameLocks noChangeAspect="1"/>
          </p:cNvGraphicFramePr>
          <p:nvPr/>
        </p:nvGraphicFramePr>
        <p:xfrm>
          <a:off x="2062163" y="2582863"/>
          <a:ext cx="3984625" cy="1171575"/>
        </p:xfrm>
        <a:graphic>
          <a:graphicData uri="http://schemas.openxmlformats.org/presentationml/2006/ole">
            <mc:AlternateContent xmlns:mc="http://schemas.openxmlformats.org/markup-compatibility/2006">
              <mc:Choice xmlns:v="urn:schemas-microsoft-com:vml" Requires="v">
                <p:oleObj spid="_x0000_s166919" name="Equation" r:id="rId4" imgW="1435100" imgH="419100" progId="Equation.3">
                  <p:embed/>
                </p:oleObj>
              </mc:Choice>
              <mc:Fallback>
                <p:oleObj name="Equation" r:id="rId4" imgW="14351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2163" y="2582863"/>
                        <a:ext cx="398462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6084" name="Rectangle 6"/>
          <p:cNvSpPr>
            <a:spLocks noGrp="1" noChangeArrowheads="1"/>
          </p:cNvSpPr>
          <p:nvPr>
            <p:ph type="title" idx="4294967295"/>
          </p:nvPr>
        </p:nvSpPr>
        <p:spPr>
          <a:xfrm>
            <a:off x="152400" y="908050"/>
            <a:ext cx="8542338" cy="1143000"/>
          </a:xfrm>
        </p:spPr>
        <p:txBody>
          <a:bodyPr/>
          <a:lstStyle/>
          <a:p>
            <a:pPr algn="l" eaLnBrk="1" hangingPunct="1"/>
            <a:r>
              <a:rPr lang="en-US" sz="3500">
                <a:latin typeface="Calibri" charset="0"/>
                <a:ea typeface="ＭＳ Ｐゴシック" charset="0"/>
                <a:cs typeface="ＭＳ Ｐゴシック" charset="0"/>
              </a:rPr>
              <a:t>Could the following electrostatic field possibly exist in a finite region of space that contains no charges? (A, and c are constants with appropriate units)</a:t>
            </a:r>
            <a:r>
              <a:rPr lang="en-US" sz="4300">
                <a:latin typeface="Calibri" charset="0"/>
                <a:ea typeface="ＭＳ Ｐゴシック" charset="0"/>
                <a:cs typeface="ＭＳ Ｐゴシック" charset="0"/>
              </a:rPr>
              <a:t> </a:t>
            </a: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35934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TextBox 2"/>
          <p:cNvSpPr txBox="1">
            <a:spLocks noChangeArrowheads="1"/>
          </p:cNvSpPr>
          <p:nvPr/>
        </p:nvSpPr>
        <p:spPr bwMode="auto">
          <a:xfrm>
            <a:off x="1016000" y="2373313"/>
            <a:ext cx="720883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150000"/>
              </a:lnSpc>
            </a:pPr>
            <a:r>
              <a:rPr lang="en-US" sz="3600">
                <a:latin typeface="Calibri" charset="0"/>
              </a:rPr>
              <a:t>A)</a:t>
            </a:r>
          </a:p>
          <a:p>
            <a:pPr eaLnBrk="1" hangingPunct="1">
              <a:lnSpc>
                <a:spcPct val="150000"/>
              </a:lnSpc>
            </a:pPr>
            <a:r>
              <a:rPr lang="en-US" sz="3600">
                <a:latin typeface="Calibri" charset="0"/>
              </a:rPr>
              <a:t>B) </a:t>
            </a:r>
          </a:p>
          <a:p>
            <a:pPr eaLnBrk="1" hangingPunct="1">
              <a:lnSpc>
                <a:spcPct val="150000"/>
              </a:lnSpc>
            </a:pPr>
            <a:r>
              <a:rPr lang="en-US" sz="3600">
                <a:latin typeface="Calibri" charset="0"/>
              </a:rPr>
              <a:t>C) </a:t>
            </a:r>
          </a:p>
          <a:p>
            <a:pPr eaLnBrk="1" hangingPunct="1">
              <a:lnSpc>
                <a:spcPct val="150000"/>
              </a:lnSpc>
            </a:pPr>
            <a:r>
              <a:rPr lang="en-US" sz="3600">
                <a:latin typeface="Calibri" charset="0"/>
              </a:rPr>
              <a:t>D) </a:t>
            </a:r>
          </a:p>
        </p:txBody>
      </p:sp>
      <p:graphicFrame>
        <p:nvGraphicFramePr>
          <p:cNvPr id="63490" name="Object 2"/>
          <p:cNvGraphicFramePr>
            <a:graphicFrameLocks noChangeAspect="1"/>
          </p:cNvGraphicFramePr>
          <p:nvPr/>
        </p:nvGraphicFramePr>
        <p:xfrm>
          <a:off x="1760538" y="2298700"/>
          <a:ext cx="3187700" cy="1044575"/>
        </p:xfrm>
        <a:graphic>
          <a:graphicData uri="http://schemas.openxmlformats.org/presentationml/2006/ole">
            <mc:AlternateContent xmlns:mc="http://schemas.openxmlformats.org/markup-compatibility/2006">
              <mc:Choice xmlns:v="urn:schemas-microsoft-com:vml" Requires="v">
                <p:oleObj spid="_x0000_s135216" name="Equation" r:id="rId4" imgW="736600" imgH="241300" progId="Equation.DSMT4">
                  <p:embed/>
                </p:oleObj>
              </mc:Choice>
              <mc:Fallback>
                <p:oleObj name="Equation" r:id="rId4" imgW="7366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0538" y="2298700"/>
                        <a:ext cx="3187700"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3491" name="Object 4"/>
          <p:cNvGraphicFramePr>
            <a:graphicFrameLocks noChangeAspect="1"/>
          </p:cNvGraphicFramePr>
          <p:nvPr/>
        </p:nvGraphicFramePr>
        <p:xfrm>
          <a:off x="1814513" y="3252788"/>
          <a:ext cx="3043237" cy="947737"/>
        </p:xfrm>
        <a:graphic>
          <a:graphicData uri="http://schemas.openxmlformats.org/presentationml/2006/ole">
            <mc:AlternateContent xmlns:mc="http://schemas.openxmlformats.org/markup-compatibility/2006">
              <mc:Choice xmlns:v="urn:schemas-microsoft-com:vml" Requires="v">
                <p:oleObj spid="_x0000_s135217" name="Equation" r:id="rId6" imgW="774700" imgH="241300" progId="Equation.DSMT4">
                  <p:embed/>
                </p:oleObj>
              </mc:Choice>
              <mc:Fallback>
                <p:oleObj name="Equation" r:id="rId6" imgW="7747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4513" y="3252788"/>
                        <a:ext cx="3043237"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3492" name="Object 5"/>
          <p:cNvGraphicFramePr>
            <a:graphicFrameLocks noChangeAspect="1"/>
          </p:cNvGraphicFramePr>
          <p:nvPr/>
        </p:nvGraphicFramePr>
        <p:xfrm>
          <a:off x="1746250" y="4041775"/>
          <a:ext cx="3368675" cy="914400"/>
        </p:xfrm>
        <a:graphic>
          <a:graphicData uri="http://schemas.openxmlformats.org/presentationml/2006/ole">
            <mc:AlternateContent xmlns:mc="http://schemas.openxmlformats.org/markup-compatibility/2006">
              <mc:Choice xmlns:v="urn:schemas-microsoft-com:vml" Requires="v">
                <p:oleObj spid="_x0000_s135218" name="Equation" r:id="rId8" imgW="889000" imgH="241300" progId="Equation.3">
                  <p:embed/>
                </p:oleObj>
              </mc:Choice>
              <mc:Fallback>
                <p:oleObj name="Equation" r:id="rId8" imgW="8890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6250" y="4041775"/>
                        <a:ext cx="336867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3493" name="Rectangle 8"/>
          <p:cNvSpPr>
            <a:spLocks noGrp="1" noChangeArrowheads="1"/>
          </p:cNvSpPr>
          <p:nvPr>
            <p:ph type="title" idx="4294967295"/>
          </p:nvPr>
        </p:nvSpPr>
        <p:spPr>
          <a:xfrm>
            <a:off x="152400" y="622300"/>
            <a:ext cx="8991600" cy="1143000"/>
          </a:xfrm>
        </p:spPr>
        <p:txBody>
          <a:bodyPr/>
          <a:lstStyle/>
          <a:p>
            <a:pPr eaLnBrk="1" hangingPunct="1"/>
            <a:r>
              <a:rPr lang="en-US" sz="4400">
                <a:solidFill>
                  <a:schemeClr val="tx1"/>
                </a:solidFill>
                <a:latin typeface="Calibri" charset="0"/>
                <a:ea typeface="ヒラギノ角ゴ Pro W3" charset="0"/>
                <a:cs typeface="ヒラギノ角ゴ Pro W3" charset="0"/>
              </a:rPr>
              <a:t>Which of the following electrostatic fields could exist in a finite region of space that contains no charges?</a:t>
            </a:r>
            <a:endParaRPr lang="en-US">
              <a:latin typeface="Arial" charset="0"/>
              <a:ea typeface="ヒラギノ角ゴ Pro W3" charset="0"/>
              <a:cs typeface="ヒラギノ角ゴ Pro W3" charset="0"/>
            </a:endParaRPr>
          </a:p>
        </p:txBody>
      </p:sp>
      <p:sp>
        <p:nvSpPr>
          <p:cNvPr id="63495" name="Text Box 10"/>
          <p:cNvSpPr txBox="1">
            <a:spLocks noChangeArrowheads="1"/>
          </p:cNvSpPr>
          <p:nvPr/>
        </p:nvSpPr>
        <p:spPr bwMode="auto">
          <a:xfrm>
            <a:off x="1749425" y="5057775"/>
            <a:ext cx="3943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None of these</a:t>
            </a:r>
          </a:p>
        </p:txBody>
      </p:sp>
    </p:spTree>
    <p:extLst>
      <p:ext uri="{BB962C8B-B14F-4D97-AF65-F5344CB8AC3E}">
        <p14:creationId xmlns:p14="http://schemas.microsoft.com/office/powerpoint/2010/main" val="1660853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a:xfrm>
            <a:off x="571500" y="609600"/>
            <a:ext cx="8458200" cy="1143000"/>
          </a:xfrm>
        </p:spPr>
        <p:txBody>
          <a:bodyPr/>
          <a:lstStyle/>
          <a:p>
            <a:pPr algn="l" eaLnBrk="1" hangingPunct="1"/>
            <a:r>
              <a:rPr lang="en-US" sz="3600">
                <a:latin typeface="Arial" charset="0"/>
                <a:ea typeface="ヒラギノ角ゴ Pro W3" charset="0"/>
                <a:cs typeface="ヒラギノ角ゴ Pro W3" charset="0"/>
              </a:rPr>
              <a:t>Given a sphere with uniform surface charge density </a:t>
            </a:r>
            <a:r>
              <a:rPr lang="en-US" sz="3600">
                <a:latin typeface="Symbol" charset="0"/>
                <a:ea typeface="ヒラギノ角ゴ Pro W3" charset="0"/>
                <a:cs typeface="ヒラギノ角ゴ Pro W3" charset="0"/>
                <a:sym typeface="Symbol" charset="0"/>
              </a:rPr>
              <a:t></a:t>
            </a:r>
            <a:r>
              <a:rPr lang="en-US" sz="3600">
                <a:latin typeface="Arial" charset="0"/>
                <a:ea typeface="ヒラギノ角ゴ Pro W3" charset="0"/>
                <a:cs typeface="ヒラギノ角ゴ Pro W3" charset="0"/>
              </a:rPr>
              <a:t> what can you say about the potential V </a:t>
            </a:r>
            <a:r>
              <a:rPr lang="en-US" sz="3600" i="1">
                <a:latin typeface="Arial" charset="0"/>
                <a:ea typeface="ヒラギノ角ゴ Pro W3" charset="0"/>
                <a:cs typeface="ヒラギノ角ゴ Pro W3" charset="0"/>
              </a:rPr>
              <a:t>inside</a:t>
            </a:r>
            <a:r>
              <a:rPr lang="en-US" sz="3600">
                <a:latin typeface="Arial" charset="0"/>
                <a:ea typeface="ヒラギノ角ゴ Pro W3" charset="0"/>
                <a:cs typeface="ヒラギノ角ゴ Pro W3" charset="0"/>
              </a:rPr>
              <a:t> this sphere? (Assume as usual, V(∞)=0)</a:t>
            </a:r>
            <a:endParaRPr lang="en-US">
              <a:latin typeface="Arial" charset="0"/>
              <a:ea typeface="ヒラギノ角ゴ Pro W3" charset="0"/>
              <a:cs typeface="ヒラギノ角ゴ Pro W3" charset="0"/>
            </a:endParaRPr>
          </a:p>
        </p:txBody>
      </p:sp>
      <p:sp>
        <p:nvSpPr>
          <p:cNvPr id="71682" name="Text Box 3"/>
          <p:cNvSpPr txBox="1">
            <a:spLocks noChangeArrowheads="1"/>
          </p:cNvSpPr>
          <p:nvPr/>
        </p:nvSpPr>
        <p:spPr bwMode="auto">
          <a:xfrm>
            <a:off x="301625" y="2593975"/>
            <a:ext cx="8609013" cy="338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600"/>
              <a:t> V=0  everywhere inside</a:t>
            </a:r>
          </a:p>
          <a:p>
            <a:pPr>
              <a:buFont typeface="Arial" charset="0"/>
              <a:buAutoNum type="alphaUcParenR"/>
            </a:pPr>
            <a:r>
              <a:rPr lang="en-US" sz="3600"/>
              <a:t> V = non-zero constant  everywhere inside</a:t>
            </a:r>
          </a:p>
          <a:p>
            <a:pPr>
              <a:buFont typeface="Arial" charset="0"/>
              <a:buNone/>
            </a:pPr>
            <a:r>
              <a:rPr lang="en-US" sz="3600"/>
              <a:t>C) V must vary with position, but is zero at the center.</a:t>
            </a:r>
          </a:p>
          <a:p>
            <a:pPr>
              <a:buFont typeface="Arial" charset="0"/>
              <a:buNone/>
            </a:pPr>
            <a:r>
              <a:rPr lang="en-US" sz="3600"/>
              <a:t>D) None of these. </a:t>
            </a:r>
            <a:endParaRPr lang="en-US"/>
          </a:p>
        </p:txBody>
      </p:sp>
    </p:spTree>
    <p:extLst>
      <p:ext uri="{BB962C8B-B14F-4D97-AF65-F5344CB8AC3E}">
        <p14:creationId xmlns:p14="http://schemas.microsoft.com/office/powerpoint/2010/main" val="577229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215900" y="190500"/>
            <a:ext cx="8902700" cy="1143000"/>
          </a:xfrm>
        </p:spPr>
        <p:txBody>
          <a:bodyPr/>
          <a:lstStyle/>
          <a:p>
            <a:pPr algn="l" eaLnBrk="1" hangingPunct="1"/>
            <a:r>
              <a:rPr lang="en-US" sz="3600">
                <a:latin typeface="Arial" charset="0"/>
                <a:ea typeface="ヒラギノ角ゴ Pro W3" charset="0"/>
                <a:cs typeface="ヒラギノ角ゴ Pro W3" charset="0"/>
              </a:rPr>
              <a:t>Why is                         in electrostatics?</a:t>
            </a:r>
            <a:endParaRPr lang="en-US">
              <a:latin typeface="Arial" charset="0"/>
              <a:ea typeface="ヒラギノ角ゴ Pro W3" charset="0"/>
              <a:cs typeface="ヒラギノ角ゴ Pro W3" charset="0"/>
            </a:endParaRPr>
          </a:p>
        </p:txBody>
      </p:sp>
      <p:sp>
        <p:nvSpPr>
          <p:cNvPr id="65538" name="Rectangle 3"/>
          <p:cNvSpPr>
            <a:spLocks noGrp="1" noChangeArrowheads="1"/>
          </p:cNvSpPr>
          <p:nvPr>
            <p:ph type="body" sz="half" idx="2"/>
          </p:nvPr>
        </p:nvSpPr>
        <p:spPr>
          <a:xfrm>
            <a:off x="76200" y="1841500"/>
            <a:ext cx="8966200" cy="4495800"/>
          </a:xfrm>
        </p:spPr>
        <p:txBody>
          <a:bodyPr/>
          <a:lstStyle/>
          <a:p>
            <a:pPr eaLnBrk="1" hangingPunct="1">
              <a:lnSpc>
                <a:spcPct val="70000"/>
              </a:lnSpc>
              <a:buFontTx/>
              <a:buAutoNum type="alphaLcParenR"/>
            </a:pPr>
            <a:r>
              <a:rPr lang="en-US" sz="3200">
                <a:latin typeface="Arial" charset="0"/>
                <a:ea typeface="ヒラギノ角ゴ Pro W3" charset="0"/>
                <a:cs typeface="ヒラギノ角ゴ Pro W3" charset="0"/>
              </a:rPr>
              <a:t> Because </a:t>
            </a:r>
          </a:p>
          <a:p>
            <a:pPr eaLnBrk="1" hangingPunct="1">
              <a:lnSpc>
                <a:spcPct val="70000"/>
              </a:lnSpc>
              <a:buFontTx/>
              <a:buAutoNum type="alphaLcParenR"/>
            </a:pPr>
            <a:endParaRPr lang="en-US" sz="3200">
              <a:latin typeface="Arial" charset="0"/>
              <a:ea typeface="ヒラギノ角ゴ Pro W3" charset="0"/>
              <a:cs typeface="ヒラギノ角ゴ Pro W3" charset="0"/>
            </a:endParaRPr>
          </a:p>
          <a:p>
            <a:pPr eaLnBrk="1" hangingPunct="1">
              <a:lnSpc>
                <a:spcPct val="70000"/>
              </a:lnSpc>
              <a:buFontTx/>
              <a:buAutoNum type="alphaLcParenR"/>
            </a:pPr>
            <a:r>
              <a:rPr lang="en-US" sz="3200">
                <a:latin typeface="Arial" charset="0"/>
                <a:ea typeface="ヒラギノ角ゴ Pro W3" charset="0"/>
                <a:cs typeface="ヒラギノ角ゴ Pro W3" charset="0"/>
              </a:rPr>
              <a:t> Because E is a conservative field</a:t>
            </a:r>
          </a:p>
          <a:p>
            <a:pPr eaLnBrk="1" hangingPunct="1">
              <a:lnSpc>
                <a:spcPct val="70000"/>
              </a:lnSpc>
              <a:buFontTx/>
              <a:buAutoNum type="alphaLcParenR"/>
            </a:pPr>
            <a:endParaRPr lang="en-US" sz="3200">
              <a:latin typeface="Arial" charset="0"/>
              <a:ea typeface="ヒラギノ角ゴ Pro W3" charset="0"/>
              <a:cs typeface="ヒラギノ角ゴ Pro W3" charset="0"/>
            </a:endParaRPr>
          </a:p>
          <a:p>
            <a:pPr eaLnBrk="1" hangingPunct="1">
              <a:lnSpc>
                <a:spcPct val="70000"/>
              </a:lnSpc>
              <a:buFontTx/>
              <a:buAutoNum type="alphaLcParenR"/>
            </a:pPr>
            <a:r>
              <a:rPr lang="en-US" sz="3200">
                <a:latin typeface="Arial" charset="0"/>
                <a:ea typeface="ヒラギノ角ゴ Pro W3" charset="0"/>
                <a:cs typeface="ヒラギノ角ゴ Pro W3" charset="0"/>
              </a:rPr>
              <a:t> Because the potential between two points is independent of the path</a:t>
            </a:r>
          </a:p>
          <a:p>
            <a:pPr eaLnBrk="1" hangingPunct="1">
              <a:lnSpc>
                <a:spcPct val="70000"/>
              </a:lnSpc>
              <a:buFontTx/>
              <a:buAutoNum type="alphaLcParenR" startAt="4"/>
            </a:pPr>
            <a:endParaRPr lang="en-US" sz="3200">
              <a:latin typeface="Arial" charset="0"/>
              <a:ea typeface="ヒラギノ角ゴ Pro W3" charset="0"/>
              <a:cs typeface="ヒラギノ角ゴ Pro W3" charset="0"/>
            </a:endParaRPr>
          </a:p>
          <a:p>
            <a:pPr eaLnBrk="1" hangingPunct="1">
              <a:lnSpc>
                <a:spcPct val="70000"/>
              </a:lnSpc>
              <a:buFontTx/>
              <a:buAutoNum type="alphaLcParenR" startAt="4"/>
            </a:pPr>
            <a:r>
              <a:rPr lang="en-US" sz="3200">
                <a:latin typeface="Arial" charset="0"/>
                <a:ea typeface="ヒラギノ角ゴ Pro W3" charset="0"/>
                <a:cs typeface="ヒラギノ角ゴ Pro W3" charset="0"/>
              </a:rPr>
              <a:t> All of the above</a:t>
            </a:r>
          </a:p>
          <a:p>
            <a:pPr eaLnBrk="1" hangingPunct="1">
              <a:lnSpc>
                <a:spcPct val="70000"/>
              </a:lnSpc>
              <a:buFontTx/>
              <a:buAutoNum type="alphaLcParenR" startAt="4"/>
            </a:pPr>
            <a:endParaRPr lang="en-US" sz="3200">
              <a:latin typeface="Arial" charset="0"/>
              <a:ea typeface="ヒラギノ角ゴ Pro W3" charset="0"/>
              <a:cs typeface="ヒラギノ角ゴ Pro W3" charset="0"/>
            </a:endParaRPr>
          </a:p>
          <a:p>
            <a:pPr eaLnBrk="1" hangingPunct="1">
              <a:lnSpc>
                <a:spcPct val="70000"/>
              </a:lnSpc>
              <a:buFontTx/>
              <a:buAutoNum type="alphaLcParenR" startAt="4"/>
            </a:pPr>
            <a:r>
              <a:rPr lang="en-US" sz="3200">
                <a:latin typeface="Arial" charset="0"/>
                <a:ea typeface="ヒラギノ角ゴ Pro W3" charset="0"/>
                <a:cs typeface="ヒラギノ角ゴ Pro W3" charset="0"/>
              </a:rPr>
              <a:t> NONE of the above - it's not true!</a:t>
            </a:r>
          </a:p>
        </p:txBody>
      </p:sp>
      <p:graphicFrame>
        <p:nvGraphicFramePr>
          <p:cNvPr id="65539" name="Object 4"/>
          <p:cNvGraphicFramePr>
            <a:graphicFrameLocks noChangeAspect="1"/>
          </p:cNvGraphicFramePr>
          <p:nvPr/>
        </p:nvGraphicFramePr>
        <p:xfrm>
          <a:off x="1997075" y="41275"/>
          <a:ext cx="2533650" cy="1216025"/>
        </p:xfrm>
        <a:graphic>
          <a:graphicData uri="http://schemas.openxmlformats.org/presentationml/2006/ole">
            <mc:AlternateContent xmlns:mc="http://schemas.openxmlformats.org/markup-compatibility/2006">
              <mc:Choice xmlns:v="urn:schemas-microsoft-com:vml" Requires="v">
                <p:oleObj spid="_x0000_s141345" name="Equation" r:id="rId4" imgW="723900" imgH="292100" progId="Equation.DSMT4">
                  <p:embed/>
                </p:oleObj>
              </mc:Choice>
              <mc:Fallback>
                <p:oleObj name="Equation" r:id="rId4" imgW="723900" imgH="292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18929"/>
                      <a:stretch>
                        <a:fillRect/>
                      </a:stretch>
                    </p:blipFill>
                    <p:spPr bwMode="auto">
                      <a:xfrm>
                        <a:off x="1997075" y="41275"/>
                        <a:ext cx="253365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5540" name="Object 5"/>
          <p:cNvGraphicFramePr>
            <a:graphicFrameLocks noChangeAspect="1"/>
          </p:cNvGraphicFramePr>
          <p:nvPr/>
        </p:nvGraphicFramePr>
        <p:xfrm>
          <a:off x="2366963" y="1690688"/>
          <a:ext cx="1735137" cy="542925"/>
        </p:xfrm>
        <a:graphic>
          <a:graphicData uri="http://schemas.openxmlformats.org/presentationml/2006/ole">
            <mc:AlternateContent xmlns:mc="http://schemas.openxmlformats.org/markup-compatibility/2006">
              <mc:Choice xmlns:v="urn:schemas-microsoft-com:vml" Requires="v">
                <p:oleObj spid="_x0000_s141346" name="Equation" r:id="rId6" imgW="584200" imgH="177800" progId="Equation.3">
                  <p:embed/>
                </p:oleObj>
              </mc:Choice>
              <mc:Fallback>
                <p:oleObj name="Equation" r:id="rId6" imgW="5842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6963" y="1690688"/>
                        <a:ext cx="17351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638528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body" sz="half" idx="1"/>
          </p:nvPr>
        </p:nvSpPr>
        <p:spPr>
          <a:xfrm>
            <a:off x="457200" y="381000"/>
            <a:ext cx="8305800" cy="2393950"/>
          </a:xfrm>
        </p:spPr>
        <p:txBody>
          <a:bodyPr/>
          <a:lstStyle/>
          <a:p>
            <a:pPr marL="0" indent="0" eaLnBrk="1" hangingPunct="1">
              <a:lnSpc>
                <a:spcPct val="90000"/>
              </a:lnSpc>
              <a:buFontTx/>
              <a:buNone/>
            </a:pPr>
            <a:r>
              <a:rPr lang="en-US" sz="3000">
                <a:latin typeface="Arial" charset="0"/>
                <a:ea typeface="ヒラギノ角ゴ Pro W3" charset="0"/>
                <a:cs typeface="ヒラギノ角ゴ Pro W3" charset="0"/>
              </a:rPr>
              <a:t>A uniformly charged ring, in the xy plane, centered on the origin, has radius </a:t>
            </a:r>
            <a:r>
              <a:rPr lang="en-US" sz="3000" i="1">
                <a:latin typeface="Arial" charset="0"/>
                <a:ea typeface="ヒラギノ角ゴ Pro W3" charset="0"/>
                <a:cs typeface="ヒラギノ角ゴ Pro W3" charset="0"/>
              </a:rPr>
              <a:t>a</a:t>
            </a:r>
            <a:r>
              <a:rPr lang="en-US" sz="3000">
                <a:latin typeface="Arial" charset="0"/>
                <a:ea typeface="ヒラギノ角ゴ Pro W3" charset="0"/>
                <a:cs typeface="ヒラギノ角ゴ Pro W3" charset="0"/>
              </a:rPr>
              <a:t> and total charge Q.  </a:t>
            </a:r>
            <a:r>
              <a:rPr lang="en-US" sz="3000">
                <a:solidFill>
                  <a:srgbClr val="0000FF"/>
                </a:solidFill>
                <a:latin typeface="Arial" charset="0"/>
                <a:ea typeface="ヒラギノ角ゴ Pro W3" charset="0"/>
                <a:cs typeface="ヒラギノ角ゴ Pro W3" charset="0"/>
              </a:rPr>
              <a:t>V(r =</a:t>
            </a:r>
            <a:r>
              <a:rPr lang="en-US" sz="3000">
                <a:solidFill>
                  <a:srgbClr val="0000FF"/>
                </a:solidFill>
                <a:latin typeface="Arial" charset="0"/>
                <a:ea typeface="ヒラギノ角ゴ Pro W3" charset="0"/>
                <a:cs typeface="ヒラギノ角ゴ Pro W3" charset="0"/>
                <a:sym typeface="Symbol" charset="0"/>
              </a:rPr>
              <a:t>) = 0. </a:t>
            </a:r>
          </a:p>
          <a:p>
            <a:pPr marL="0" indent="0" eaLnBrk="1" hangingPunct="1">
              <a:lnSpc>
                <a:spcPct val="90000"/>
              </a:lnSpc>
              <a:buFontTx/>
              <a:buNone/>
            </a:pPr>
            <a:r>
              <a:rPr lang="en-US" sz="3000">
                <a:solidFill>
                  <a:srgbClr val="0000FF"/>
                </a:solidFill>
                <a:latin typeface="Arial" charset="0"/>
                <a:ea typeface="ヒラギノ角ゴ Pro W3" charset="0"/>
                <a:cs typeface="ヒラギノ角ゴ Pro W3" charset="0"/>
                <a:sym typeface="Symbol" charset="0"/>
              </a:rPr>
              <a:t>What is the voltage at z on the z-axis?</a:t>
            </a:r>
            <a:endParaRPr lang="en-US" sz="1600">
              <a:solidFill>
                <a:srgbClr val="0000FF"/>
              </a:solidFill>
              <a:latin typeface="Arial" charset="0"/>
              <a:ea typeface="ヒラギノ角ゴ Pro W3" charset="0"/>
              <a:cs typeface="ヒラギノ角ゴ Pro W3" charset="0"/>
              <a:sym typeface="Symbol" charset="0"/>
            </a:endParaRPr>
          </a:p>
        </p:txBody>
      </p:sp>
      <p:grpSp>
        <p:nvGrpSpPr>
          <p:cNvPr id="67586" name="Group 3"/>
          <p:cNvGrpSpPr>
            <a:grpSpLocks/>
          </p:cNvGrpSpPr>
          <p:nvPr/>
        </p:nvGrpSpPr>
        <p:grpSpPr bwMode="auto">
          <a:xfrm>
            <a:off x="381000" y="2819400"/>
            <a:ext cx="4191000" cy="3276600"/>
            <a:chOff x="384" y="1536"/>
            <a:chExt cx="2640" cy="2064"/>
          </a:xfrm>
        </p:grpSpPr>
        <p:sp>
          <p:nvSpPr>
            <p:cNvPr id="67588" name="Line 4"/>
            <p:cNvSpPr>
              <a:spLocks noChangeShapeType="1"/>
            </p:cNvSpPr>
            <p:nvPr/>
          </p:nvSpPr>
          <p:spPr bwMode="auto">
            <a:xfrm>
              <a:off x="384" y="3120"/>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89" name="Line 5"/>
            <p:cNvSpPr>
              <a:spLocks noChangeShapeType="1"/>
            </p:cNvSpPr>
            <p:nvPr/>
          </p:nvSpPr>
          <p:spPr bwMode="auto">
            <a:xfrm flipH="1">
              <a:off x="672" y="2688"/>
              <a:ext cx="1632" cy="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0" name="Oval 6"/>
            <p:cNvSpPr>
              <a:spLocks noChangeArrowheads="1"/>
            </p:cNvSpPr>
            <p:nvPr/>
          </p:nvSpPr>
          <p:spPr bwMode="auto">
            <a:xfrm>
              <a:off x="480" y="2880"/>
              <a:ext cx="2160" cy="480"/>
            </a:xfrm>
            <a:prstGeom prst="ellipse">
              <a:avLst/>
            </a:pr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1" name="Line 7"/>
            <p:cNvSpPr>
              <a:spLocks noChangeShapeType="1"/>
            </p:cNvSpPr>
            <p:nvPr/>
          </p:nvSpPr>
          <p:spPr bwMode="auto">
            <a:xfrm flipV="1">
              <a:off x="1536" y="1536"/>
              <a:ext cx="0" cy="19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2" name="Line 8"/>
            <p:cNvSpPr>
              <a:spLocks noChangeShapeType="1"/>
            </p:cNvSpPr>
            <p:nvPr/>
          </p:nvSpPr>
          <p:spPr bwMode="auto">
            <a:xfrm>
              <a:off x="1536" y="3120"/>
              <a:ext cx="624"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3" name="Text Box 9"/>
            <p:cNvSpPr txBox="1">
              <a:spLocks noChangeArrowheads="1"/>
            </p:cNvSpPr>
            <p:nvPr/>
          </p:nvSpPr>
          <p:spPr bwMode="auto">
            <a:xfrm>
              <a:off x="1680" y="312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a</a:t>
              </a:r>
            </a:p>
          </p:txBody>
        </p:sp>
        <p:sp>
          <p:nvSpPr>
            <p:cNvPr id="67594" name="Line 10"/>
            <p:cNvSpPr>
              <a:spLocks noChangeShapeType="1"/>
            </p:cNvSpPr>
            <p:nvPr/>
          </p:nvSpPr>
          <p:spPr bwMode="auto">
            <a:xfrm flipH="1" flipV="1">
              <a:off x="1536" y="1728"/>
              <a:ext cx="624" cy="1584"/>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67595" name="Text Box 11"/>
            <p:cNvSpPr txBox="1">
              <a:spLocks noChangeArrowheads="1"/>
            </p:cNvSpPr>
            <p:nvPr/>
          </p:nvSpPr>
          <p:spPr bwMode="auto">
            <a:xfrm>
              <a:off x="1296" y="168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z</a:t>
              </a:r>
            </a:p>
          </p:txBody>
        </p:sp>
      </p:grpSp>
      <p:graphicFrame>
        <p:nvGraphicFramePr>
          <p:cNvPr id="67587" name="Object 2"/>
          <p:cNvGraphicFramePr>
            <a:graphicFrameLocks noGrp="1" noChangeAspect="1"/>
          </p:cNvGraphicFramePr>
          <p:nvPr>
            <p:ph sz="half" idx="2"/>
          </p:nvPr>
        </p:nvGraphicFramePr>
        <p:xfrm>
          <a:off x="4346575" y="3181350"/>
          <a:ext cx="4495800" cy="3141663"/>
        </p:xfrm>
        <a:graphic>
          <a:graphicData uri="http://schemas.openxmlformats.org/presentationml/2006/ole">
            <mc:AlternateContent xmlns:mc="http://schemas.openxmlformats.org/markup-compatibility/2006">
              <mc:Choice xmlns:v="urn:schemas-microsoft-com:vml" Requires="v">
                <p:oleObj spid="_x0000_s142354" name="Equation" r:id="rId4" imgW="1854200" imgH="1295400" progId="Equation.3">
                  <p:embed/>
                </p:oleObj>
              </mc:Choice>
              <mc:Fallback>
                <p:oleObj name="Equation" r:id="rId4" imgW="1854200" imgH="12954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575" y="3181350"/>
                        <a:ext cx="4495800" cy="314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1586636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body" sz="half" idx="1"/>
          </p:nvPr>
        </p:nvSpPr>
        <p:spPr>
          <a:xfrm>
            <a:off x="457200" y="381000"/>
            <a:ext cx="8305800" cy="2393950"/>
          </a:xfrm>
        </p:spPr>
        <p:txBody>
          <a:bodyPr/>
          <a:lstStyle/>
          <a:p>
            <a:pPr marL="0" indent="0" eaLnBrk="1" hangingPunct="1">
              <a:lnSpc>
                <a:spcPct val="90000"/>
              </a:lnSpc>
              <a:buFontTx/>
              <a:buNone/>
            </a:pPr>
            <a:r>
              <a:rPr lang="en-US" sz="3000">
                <a:latin typeface="Arial" charset="0"/>
                <a:ea typeface="ヒラギノ角ゴ Pro W3" charset="0"/>
                <a:cs typeface="ヒラギノ角ゴ Pro W3" charset="0"/>
              </a:rPr>
              <a:t>A uniformly charged ring, in the xy plane, centered on the origin, has radius </a:t>
            </a:r>
            <a:r>
              <a:rPr lang="en-US" sz="3000" i="1">
                <a:latin typeface="Arial" charset="0"/>
                <a:ea typeface="ヒラギノ角ゴ Pro W3" charset="0"/>
                <a:cs typeface="ヒラギノ角ゴ Pro W3" charset="0"/>
              </a:rPr>
              <a:t>a</a:t>
            </a:r>
            <a:r>
              <a:rPr lang="en-US" sz="3000">
                <a:latin typeface="Arial" charset="0"/>
                <a:ea typeface="ヒラギノ角ゴ Pro W3" charset="0"/>
                <a:cs typeface="ヒラギノ角ゴ Pro W3" charset="0"/>
              </a:rPr>
              <a:t> and total charge Q.  </a:t>
            </a:r>
            <a:r>
              <a:rPr lang="en-US" sz="3000">
                <a:solidFill>
                  <a:srgbClr val="0000FF"/>
                </a:solidFill>
                <a:latin typeface="Arial" charset="0"/>
                <a:ea typeface="ヒラギノ角ゴ Pro W3" charset="0"/>
                <a:cs typeface="ヒラギノ角ゴ Pro W3" charset="0"/>
              </a:rPr>
              <a:t>V(r =</a:t>
            </a:r>
            <a:r>
              <a:rPr lang="en-US" sz="3000">
                <a:solidFill>
                  <a:srgbClr val="0000FF"/>
                </a:solidFill>
                <a:latin typeface="Arial" charset="0"/>
                <a:ea typeface="ヒラギノ角ゴ Pro W3" charset="0"/>
                <a:cs typeface="ヒラギノ角ゴ Pro W3" charset="0"/>
                <a:sym typeface="Symbol" charset="0"/>
              </a:rPr>
              <a:t>) = 0. </a:t>
            </a:r>
          </a:p>
          <a:p>
            <a:pPr marL="0" indent="0" eaLnBrk="1" hangingPunct="1">
              <a:lnSpc>
                <a:spcPct val="90000"/>
              </a:lnSpc>
              <a:buFontTx/>
              <a:buNone/>
            </a:pPr>
            <a:r>
              <a:rPr lang="en-US" sz="3000">
                <a:solidFill>
                  <a:srgbClr val="0000FF"/>
                </a:solidFill>
                <a:latin typeface="Arial" charset="0"/>
                <a:ea typeface="ヒラギノ角ゴ Pro W3" charset="0"/>
                <a:cs typeface="ヒラギノ角ゴ Pro W3" charset="0"/>
                <a:sym typeface="Symbol" charset="0"/>
              </a:rPr>
              <a:t>What is the voltage at z on the z-axis?</a:t>
            </a:r>
            <a:endParaRPr lang="en-US" sz="1600">
              <a:solidFill>
                <a:srgbClr val="0000FF"/>
              </a:solidFill>
              <a:latin typeface="Arial" charset="0"/>
              <a:ea typeface="ヒラギノ角ゴ Pro W3" charset="0"/>
              <a:cs typeface="ヒラギノ角ゴ Pro W3" charset="0"/>
              <a:sym typeface="Symbol" charset="0"/>
            </a:endParaRPr>
          </a:p>
        </p:txBody>
      </p:sp>
      <p:grpSp>
        <p:nvGrpSpPr>
          <p:cNvPr id="67586" name="Group 3"/>
          <p:cNvGrpSpPr>
            <a:grpSpLocks/>
          </p:cNvGrpSpPr>
          <p:nvPr/>
        </p:nvGrpSpPr>
        <p:grpSpPr bwMode="auto">
          <a:xfrm>
            <a:off x="381000" y="2819400"/>
            <a:ext cx="4191000" cy="3276600"/>
            <a:chOff x="384" y="1536"/>
            <a:chExt cx="2640" cy="2064"/>
          </a:xfrm>
        </p:grpSpPr>
        <p:sp>
          <p:nvSpPr>
            <p:cNvPr id="67588" name="Line 4"/>
            <p:cNvSpPr>
              <a:spLocks noChangeShapeType="1"/>
            </p:cNvSpPr>
            <p:nvPr/>
          </p:nvSpPr>
          <p:spPr bwMode="auto">
            <a:xfrm>
              <a:off x="384" y="3120"/>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89" name="Line 5"/>
            <p:cNvSpPr>
              <a:spLocks noChangeShapeType="1"/>
            </p:cNvSpPr>
            <p:nvPr/>
          </p:nvSpPr>
          <p:spPr bwMode="auto">
            <a:xfrm flipH="1">
              <a:off x="672" y="2688"/>
              <a:ext cx="1632" cy="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0" name="Oval 6"/>
            <p:cNvSpPr>
              <a:spLocks noChangeArrowheads="1"/>
            </p:cNvSpPr>
            <p:nvPr/>
          </p:nvSpPr>
          <p:spPr bwMode="auto">
            <a:xfrm>
              <a:off x="480" y="2880"/>
              <a:ext cx="2160" cy="480"/>
            </a:xfrm>
            <a:prstGeom prst="ellipse">
              <a:avLst/>
            </a:pr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1" name="Line 7"/>
            <p:cNvSpPr>
              <a:spLocks noChangeShapeType="1"/>
            </p:cNvSpPr>
            <p:nvPr/>
          </p:nvSpPr>
          <p:spPr bwMode="auto">
            <a:xfrm flipV="1">
              <a:off x="1536" y="1536"/>
              <a:ext cx="0" cy="19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2" name="Line 8"/>
            <p:cNvSpPr>
              <a:spLocks noChangeShapeType="1"/>
            </p:cNvSpPr>
            <p:nvPr/>
          </p:nvSpPr>
          <p:spPr bwMode="auto">
            <a:xfrm>
              <a:off x="1536" y="3120"/>
              <a:ext cx="624"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3" name="Text Box 9"/>
            <p:cNvSpPr txBox="1">
              <a:spLocks noChangeArrowheads="1"/>
            </p:cNvSpPr>
            <p:nvPr/>
          </p:nvSpPr>
          <p:spPr bwMode="auto">
            <a:xfrm>
              <a:off x="1680" y="312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a</a:t>
              </a:r>
            </a:p>
          </p:txBody>
        </p:sp>
        <p:sp>
          <p:nvSpPr>
            <p:cNvPr id="67594" name="Line 10"/>
            <p:cNvSpPr>
              <a:spLocks noChangeShapeType="1"/>
            </p:cNvSpPr>
            <p:nvPr/>
          </p:nvSpPr>
          <p:spPr bwMode="auto">
            <a:xfrm flipH="1" flipV="1">
              <a:off x="1536" y="1728"/>
              <a:ext cx="624" cy="1584"/>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67595" name="Text Box 11"/>
            <p:cNvSpPr txBox="1">
              <a:spLocks noChangeArrowheads="1"/>
            </p:cNvSpPr>
            <p:nvPr/>
          </p:nvSpPr>
          <p:spPr bwMode="auto">
            <a:xfrm>
              <a:off x="1296" y="168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z</a:t>
              </a:r>
            </a:p>
          </p:txBody>
        </p:sp>
      </p:grpSp>
      <p:graphicFrame>
        <p:nvGraphicFramePr>
          <p:cNvPr id="67587" name="Object 2"/>
          <p:cNvGraphicFramePr>
            <a:graphicFrameLocks noGrp="1" noChangeAspect="1"/>
          </p:cNvGraphicFramePr>
          <p:nvPr>
            <p:ph sz="half" idx="2"/>
          </p:nvPr>
        </p:nvGraphicFramePr>
        <p:xfrm>
          <a:off x="4346575" y="3181350"/>
          <a:ext cx="4495800" cy="3141663"/>
        </p:xfrm>
        <a:graphic>
          <a:graphicData uri="http://schemas.openxmlformats.org/presentationml/2006/ole">
            <mc:AlternateContent xmlns:mc="http://schemas.openxmlformats.org/markup-compatibility/2006">
              <mc:Choice xmlns:v="urn:schemas-microsoft-com:vml" Requires="v">
                <p:oleObj spid="_x0000_s143393" name="Equation" r:id="rId4" imgW="1854200" imgH="1295400" progId="Equation.3">
                  <p:embed/>
                </p:oleObj>
              </mc:Choice>
              <mc:Fallback>
                <p:oleObj name="Equation" r:id="rId4" imgW="1854200" imgH="12954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575" y="3181350"/>
                        <a:ext cx="4495800" cy="314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44355167"/>
              </p:ext>
            </p:extLst>
          </p:nvPr>
        </p:nvGraphicFramePr>
        <p:xfrm>
          <a:off x="2660650" y="3981450"/>
          <a:ext cx="333375" cy="384175"/>
        </p:xfrm>
        <a:graphic>
          <a:graphicData uri="http://schemas.openxmlformats.org/presentationml/2006/ole">
            <mc:AlternateContent xmlns:mc="http://schemas.openxmlformats.org/markup-compatibility/2006">
              <mc:Choice xmlns:v="urn:schemas-microsoft-com:vml" Requires="v">
                <p:oleObj spid="_x0000_s143394" name="Equation" r:id="rId6" imgW="165100" imgH="190500" progId="Equation.3">
                  <p:embed/>
                </p:oleObj>
              </mc:Choice>
              <mc:Fallback>
                <p:oleObj name="Equation" r:id="rId6" imgW="165100" imgH="190500" progId="Equation.3">
                  <p:embed/>
                  <p:pic>
                    <p:nvPicPr>
                      <p:cNvPr id="0" name=""/>
                      <p:cNvPicPr>
                        <a:picLocks noChangeAspect="1" noChangeArrowheads="1"/>
                      </p:cNvPicPr>
                      <p:nvPr/>
                    </p:nvPicPr>
                    <p:blipFill>
                      <a:blip r:embed="rId7"/>
                      <a:srcRect/>
                      <a:stretch>
                        <a:fillRect/>
                      </a:stretch>
                    </p:blipFill>
                    <p:spPr bwMode="auto">
                      <a:xfrm>
                        <a:off x="2660650" y="3981450"/>
                        <a:ext cx="333375" cy="384175"/>
                      </a:xfrm>
                      <a:prstGeom prst="rect">
                        <a:avLst/>
                      </a:prstGeom>
                      <a:noFill/>
                      <a:ln>
                        <a:noFill/>
                      </a:ln>
                      <a:effectLst/>
                      <a:extLst/>
                    </p:spPr>
                  </p:pic>
                </p:oleObj>
              </mc:Fallback>
            </mc:AlternateContent>
          </a:graphicData>
        </a:graphic>
      </p:graphicFrame>
      <p:sp>
        <p:nvSpPr>
          <p:cNvPr id="2" name="TextBox 1"/>
          <p:cNvSpPr txBox="1"/>
          <p:nvPr/>
        </p:nvSpPr>
        <p:spPr>
          <a:xfrm>
            <a:off x="3000320" y="5694352"/>
            <a:ext cx="527007" cy="461665"/>
          </a:xfrm>
          <a:prstGeom prst="rect">
            <a:avLst/>
          </a:prstGeom>
          <a:noFill/>
        </p:spPr>
        <p:txBody>
          <a:bodyPr wrap="none" rtlCol="0">
            <a:spAutoFit/>
          </a:bodyPr>
          <a:lstStyle/>
          <a:p>
            <a:r>
              <a:rPr lang="en-US" dirty="0" err="1" smtClean="0"/>
              <a:t>dq</a:t>
            </a:r>
            <a:endParaRPr lang="en-US" dirty="0"/>
          </a:p>
        </p:txBody>
      </p:sp>
      <p:cxnSp>
        <p:nvCxnSpPr>
          <p:cNvPr id="4" name="Straight Arrow Connector 3"/>
          <p:cNvCxnSpPr/>
          <p:nvPr/>
        </p:nvCxnSpPr>
        <p:spPr bwMode="auto">
          <a:xfrm flipV="1">
            <a:off x="3125915" y="5582702"/>
            <a:ext cx="334920" cy="69784"/>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6639570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3127076235"/>
              </p:ext>
            </p:extLst>
          </p:nvPr>
        </p:nvGraphicFramePr>
        <p:xfrm>
          <a:off x="4808687" y="1910377"/>
          <a:ext cx="4246413" cy="1212512"/>
        </p:xfrm>
        <a:graphic>
          <a:graphicData uri="http://schemas.openxmlformats.org/presentationml/2006/ole">
            <mc:AlternateContent xmlns:mc="http://schemas.openxmlformats.org/markup-compatibility/2006">
              <mc:Choice xmlns:v="urn:schemas-microsoft-com:vml" Requires="v">
                <p:oleObj spid="_x0000_s146510" name="Equation" r:id="rId4" imgW="1600200" imgH="457200" progId="Equation.3">
                  <p:embed/>
                </p:oleObj>
              </mc:Choice>
              <mc:Fallback>
                <p:oleObj name="Equation" r:id="rId4" imgW="1600200" imgH="457200" progId="Equation.3">
                  <p:embed/>
                  <p:pic>
                    <p:nvPicPr>
                      <p:cNvPr id="0" name=""/>
                      <p:cNvPicPr>
                        <a:picLocks noChangeAspect="1" noChangeArrowheads="1"/>
                      </p:cNvPicPr>
                      <p:nvPr/>
                    </p:nvPicPr>
                    <p:blipFill>
                      <a:blip r:embed="rId5"/>
                      <a:srcRect/>
                      <a:stretch>
                        <a:fillRect/>
                      </a:stretch>
                    </p:blipFill>
                    <p:spPr bwMode="auto">
                      <a:xfrm>
                        <a:off x="4808687" y="1910377"/>
                        <a:ext cx="4246413" cy="1212512"/>
                      </a:xfrm>
                      <a:prstGeom prst="rect">
                        <a:avLst/>
                      </a:prstGeom>
                      <a:noFill/>
                      <a:ln>
                        <a:noFill/>
                      </a:ln>
                      <a:effectLst/>
                      <a:extLst/>
                    </p:spPr>
                  </p:pic>
                </p:oleObj>
              </mc:Fallback>
            </mc:AlternateContent>
          </a:graphicData>
        </a:graphic>
      </p:graphicFrame>
      <p:sp>
        <p:nvSpPr>
          <p:cNvPr id="16" name="TextBox 15"/>
          <p:cNvSpPr txBox="1"/>
          <p:nvPr/>
        </p:nvSpPr>
        <p:spPr>
          <a:xfrm>
            <a:off x="2039586" y="0"/>
            <a:ext cx="2288081" cy="646331"/>
          </a:xfrm>
          <a:prstGeom prst="rect">
            <a:avLst/>
          </a:prstGeom>
          <a:noFill/>
        </p:spPr>
        <p:txBody>
          <a:bodyPr wrap="none" rtlCol="0">
            <a:spAutoFit/>
          </a:bodyPr>
          <a:lstStyle/>
          <a:p>
            <a:r>
              <a:rPr lang="en-US" sz="3600" dirty="0" smtClean="0"/>
              <a:t>Summary:</a:t>
            </a:r>
            <a:endParaRPr lang="en-US" sz="3600" dirty="0"/>
          </a:p>
        </p:txBody>
      </p:sp>
      <p:graphicFrame>
        <p:nvGraphicFramePr>
          <p:cNvPr id="9" name="Object 8"/>
          <p:cNvGraphicFramePr>
            <a:graphicFrameLocks noChangeAspect="1"/>
          </p:cNvGraphicFramePr>
          <p:nvPr>
            <p:extLst>
              <p:ext uri="{D42A27DB-BD31-4B8C-83A1-F6EECF244321}">
                <p14:modId xmlns:p14="http://schemas.microsoft.com/office/powerpoint/2010/main" val="3178427596"/>
              </p:ext>
            </p:extLst>
          </p:nvPr>
        </p:nvGraphicFramePr>
        <p:xfrm>
          <a:off x="4348163" y="422275"/>
          <a:ext cx="3756025" cy="1425575"/>
        </p:xfrm>
        <a:graphic>
          <a:graphicData uri="http://schemas.openxmlformats.org/presentationml/2006/ole">
            <mc:AlternateContent xmlns:mc="http://schemas.openxmlformats.org/markup-compatibility/2006">
              <mc:Choice xmlns:v="urn:schemas-microsoft-com:vml" Requires="v">
                <p:oleObj spid="_x0000_s146511" name="Equation" r:id="rId6" imgW="1270000" imgH="482600" progId="Equation.3">
                  <p:embed/>
                </p:oleObj>
              </mc:Choice>
              <mc:Fallback>
                <p:oleObj name="Equation" r:id="rId6" imgW="1270000" imgH="482600" progId="Equation.3">
                  <p:embed/>
                  <p:pic>
                    <p:nvPicPr>
                      <p:cNvPr id="0" name=""/>
                      <p:cNvPicPr>
                        <a:picLocks noChangeAspect="1" noChangeArrowheads="1"/>
                      </p:cNvPicPr>
                      <p:nvPr/>
                    </p:nvPicPr>
                    <p:blipFill>
                      <a:blip r:embed="rId7"/>
                      <a:srcRect/>
                      <a:stretch>
                        <a:fillRect/>
                      </a:stretch>
                    </p:blipFill>
                    <p:spPr bwMode="auto">
                      <a:xfrm>
                        <a:off x="4348163" y="422275"/>
                        <a:ext cx="3756025" cy="1425575"/>
                      </a:xfrm>
                      <a:prstGeom prst="rect">
                        <a:avLst/>
                      </a:prstGeom>
                      <a:noFill/>
                      <a:ln>
                        <a:noFill/>
                      </a:ln>
                      <a:effectLst/>
                      <a:extLst/>
                    </p:spPr>
                  </p:pic>
                </p:oleObj>
              </mc:Fallback>
            </mc:AlternateContent>
          </a:graphicData>
        </a:graphic>
      </p:graphicFrame>
      <p:graphicFrame>
        <p:nvGraphicFramePr>
          <p:cNvPr id="11" name="Object 9"/>
          <p:cNvGraphicFramePr>
            <a:graphicFrameLocks noChangeAspect="1"/>
          </p:cNvGraphicFramePr>
          <p:nvPr>
            <p:extLst>
              <p:ext uri="{D42A27DB-BD31-4B8C-83A1-F6EECF244321}">
                <p14:modId xmlns:p14="http://schemas.microsoft.com/office/powerpoint/2010/main" val="3016732152"/>
              </p:ext>
            </p:extLst>
          </p:nvPr>
        </p:nvGraphicFramePr>
        <p:xfrm>
          <a:off x="4457700" y="3525838"/>
          <a:ext cx="2262188" cy="488950"/>
        </p:xfrm>
        <a:graphic>
          <a:graphicData uri="http://schemas.openxmlformats.org/presentationml/2006/ole">
            <mc:AlternateContent xmlns:mc="http://schemas.openxmlformats.org/markup-compatibility/2006">
              <mc:Choice xmlns:v="urn:schemas-microsoft-com:vml" Requires="v">
                <p:oleObj spid="_x0000_s146512" name="Equation" r:id="rId8" imgW="939800" imgH="203200" progId="Equation.3">
                  <p:embed/>
                </p:oleObj>
              </mc:Choice>
              <mc:Fallback>
                <p:oleObj name="Equation" r:id="rId8" imgW="939800" imgH="203200" progId="Equation.3">
                  <p:embed/>
                  <p:pic>
                    <p:nvPicPr>
                      <p:cNvPr id="0" name=""/>
                      <p:cNvPicPr>
                        <a:picLocks noChangeAspect="1" noChangeArrowheads="1"/>
                      </p:cNvPicPr>
                      <p:nvPr/>
                    </p:nvPicPr>
                    <p:blipFill>
                      <a:blip r:embed="rId9"/>
                      <a:srcRect/>
                      <a:stretch>
                        <a:fillRect/>
                      </a:stretch>
                    </p:blipFill>
                    <p:spPr bwMode="auto">
                      <a:xfrm>
                        <a:off x="4457700" y="3525838"/>
                        <a:ext cx="22621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992061108"/>
              </p:ext>
            </p:extLst>
          </p:nvPr>
        </p:nvGraphicFramePr>
        <p:xfrm>
          <a:off x="4726145" y="4272270"/>
          <a:ext cx="2039814" cy="624257"/>
        </p:xfrm>
        <a:graphic>
          <a:graphicData uri="http://schemas.openxmlformats.org/presentationml/2006/ole">
            <mc:AlternateContent xmlns:mc="http://schemas.openxmlformats.org/markup-compatibility/2006">
              <mc:Choice xmlns:v="urn:schemas-microsoft-com:vml" Requires="v">
                <p:oleObj spid="_x0000_s146513" name="Equation" r:id="rId10" imgW="787400" imgH="241300" progId="Equation.3">
                  <p:embed/>
                </p:oleObj>
              </mc:Choice>
              <mc:Fallback>
                <p:oleObj name="Equation" r:id="rId10" imgW="787400" imgH="241300" progId="Equation.3">
                  <p:embed/>
                  <p:pic>
                    <p:nvPicPr>
                      <p:cNvPr id="0" name=""/>
                      <p:cNvPicPr>
                        <a:picLocks noChangeAspect="1" noChangeArrowheads="1"/>
                      </p:cNvPicPr>
                      <p:nvPr/>
                    </p:nvPicPr>
                    <p:blipFill>
                      <a:blip r:embed="rId11"/>
                      <a:srcRect/>
                      <a:stretch>
                        <a:fillRect/>
                      </a:stretch>
                    </p:blipFill>
                    <p:spPr bwMode="auto">
                      <a:xfrm>
                        <a:off x="4726145" y="4272270"/>
                        <a:ext cx="2039814" cy="624257"/>
                      </a:xfrm>
                      <a:prstGeom prst="rect">
                        <a:avLst/>
                      </a:prstGeom>
                      <a:noFill/>
                      <a:ln>
                        <a:noFill/>
                      </a:ln>
                      <a:effectLst/>
                      <a:extLst/>
                    </p:spPr>
                  </p:pic>
                </p:oleObj>
              </mc:Fallback>
            </mc:AlternateContent>
          </a:graphicData>
        </a:graphic>
      </p:graphicFrame>
      <p:sp>
        <p:nvSpPr>
          <p:cNvPr id="14" name="TextBox 13"/>
          <p:cNvSpPr txBox="1"/>
          <p:nvPr/>
        </p:nvSpPr>
        <p:spPr>
          <a:xfrm>
            <a:off x="375886" y="736600"/>
            <a:ext cx="2879401" cy="553998"/>
          </a:xfrm>
          <a:prstGeom prst="rect">
            <a:avLst/>
          </a:prstGeom>
          <a:noFill/>
        </p:spPr>
        <p:txBody>
          <a:bodyPr wrap="none" rtlCol="0">
            <a:spAutoFit/>
          </a:bodyPr>
          <a:lstStyle/>
          <a:p>
            <a:r>
              <a:rPr lang="en-US" sz="3000" dirty="0" err="1" smtClean="0"/>
              <a:t>Def</a:t>
            </a:r>
            <a:r>
              <a:rPr lang="en-US" sz="3000" dirty="0" smtClean="0"/>
              <a:t> of potential:</a:t>
            </a:r>
            <a:endParaRPr lang="en-US" sz="3000" dirty="0"/>
          </a:p>
        </p:txBody>
      </p:sp>
      <p:sp>
        <p:nvSpPr>
          <p:cNvPr id="17" name="TextBox 16"/>
          <p:cNvSpPr txBox="1"/>
          <p:nvPr/>
        </p:nvSpPr>
        <p:spPr>
          <a:xfrm>
            <a:off x="248886" y="2120900"/>
            <a:ext cx="4204885" cy="553998"/>
          </a:xfrm>
          <a:prstGeom prst="rect">
            <a:avLst/>
          </a:prstGeom>
          <a:noFill/>
        </p:spPr>
        <p:txBody>
          <a:bodyPr wrap="none" rtlCol="0">
            <a:spAutoFit/>
          </a:bodyPr>
          <a:lstStyle/>
          <a:p>
            <a:r>
              <a:rPr lang="en-US" sz="3000" dirty="0" smtClean="0"/>
              <a:t>How do you compute it:</a:t>
            </a:r>
            <a:endParaRPr lang="en-US" sz="3000" dirty="0"/>
          </a:p>
        </p:txBody>
      </p:sp>
      <p:sp>
        <p:nvSpPr>
          <p:cNvPr id="18" name="TextBox 17"/>
          <p:cNvSpPr txBox="1"/>
          <p:nvPr/>
        </p:nvSpPr>
        <p:spPr>
          <a:xfrm>
            <a:off x="236186" y="3378200"/>
            <a:ext cx="2943271" cy="553998"/>
          </a:xfrm>
          <a:prstGeom prst="rect">
            <a:avLst/>
          </a:prstGeom>
          <a:noFill/>
        </p:spPr>
        <p:txBody>
          <a:bodyPr wrap="none" rtlCol="0">
            <a:spAutoFit/>
          </a:bodyPr>
          <a:lstStyle/>
          <a:p>
            <a:r>
              <a:rPr lang="en-US" sz="3000" dirty="0" smtClean="0"/>
              <a:t>What good is it?</a:t>
            </a:r>
            <a:endParaRPr lang="en-US" sz="3000" dirty="0"/>
          </a:p>
        </p:txBody>
      </p:sp>
      <p:sp>
        <p:nvSpPr>
          <p:cNvPr id="19" name="TextBox 18"/>
          <p:cNvSpPr txBox="1"/>
          <p:nvPr/>
        </p:nvSpPr>
        <p:spPr>
          <a:xfrm>
            <a:off x="286986" y="4406900"/>
            <a:ext cx="4375266" cy="553998"/>
          </a:xfrm>
          <a:prstGeom prst="rect">
            <a:avLst/>
          </a:prstGeom>
          <a:noFill/>
        </p:spPr>
        <p:txBody>
          <a:bodyPr wrap="none" rtlCol="0">
            <a:spAutoFit/>
          </a:bodyPr>
          <a:lstStyle/>
          <a:p>
            <a:r>
              <a:rPr lang="en-US" sz="3000" dirty="0" smtClean="0"/>
              <a:t>Where did it come from? </a:t>
            </a:r>
            <a:endParaRPr lang="en-US" sz="3000" dirty="0"/>
          </a:p>
        </p:txBody>
      </p:sp>
      <p:sp>
        <p:nvSpPr>
          <p:cNvPr id="15" name="TextBox 14"/>
          <p:cNvSpPr txBox="1"/>
          <p:nvPr/>
        </p:nvSpPr>
        <p:spPr>
          <a:xfrm>
            <a:off x="307088" y="5132546"/>
            <a:ext cx="4153601" cy="830997"/>
          </a:xfrm>
          <a:prstGeom prst="rect">
            <a:avLst/>
          </a:prstGeom>
          <a:noFill/>
        </p:spPr>
        <p:txBody>
          <a:bodyPr wrap="none" rtlCol="0">
            <a:spAutoFit/>
          </a:bodyPr>
          <a:lstStyle/>
          <a:p>
            <a:r>
              <a:rPr lang="en-US" dirty="0" smtClean="0"/>
              <a:t>Which by </a:t>
            </a:r>
            <a:r>
              <a:rPr lang="en-US" dirty="0" err="1" smtClean="0"/>
              <a:t>Stoke’s</a:t>
            </a:r>
            <a:r>
              <a:rPr lang="en-US" dirty="0" smtClean="0"/>
              <a:t> theorem is </a:t>
            </a:r>
          </a:p>
          <a:p>
            <a:r>
              <a:rPr lang="en-US" dirty="0" smtClean="0"/>
              <a:t>mathematically equivalent to: </a:t>
            </a:r>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1806967958"/>
              </p:ext>
            </p:extLst>
          </p:nvPr>
        </p:nvGraphicFramePr>
        <p:xfrm>
          <a:off x="4636478" y="5136609"/>
          <a:ext cx="2895600" cy="1017587"/>
        </p:xfrm>
        <a:graphic>
          <a:graphicData uri="http://schemas.openxmlformats.org/presentationml/2006/ole">
            <mc:AlternateContent xmlns:mc="http://schemas.openxmlformats.org/markup-compatibility/2006">
              <mc:Choice xmlns:v="urn:schemas-microsoft-com:vml" Requires="v">
                <p:oleObj spid="_x0000_s146514" name="Equation" r:id="rId12" imgW="1117600" imgH="393700" progId="Equation.3">
                  <p:embed/>
                </p:oleObj>
              </mc:Choice>
              <mc:Fallback>
                <p:oleObj name="Equation" r:id="rId12" imgW="1117600" imgH="393700" progId="Equation.3">
                  <p:embed/>
                  <p:pic>
                    <p:nvPicPr>
                      <p:cNvPr id="0" name=""/>
                      <p:cNvPicPr>
                        <a:picLocks noChangeAspect="1" noChangeArrowheads="1"/>
                      </p:cNvPicPr>
                      <p:nvPr/>
                    </p:nvPicPr>
                    <p:blipFill>
                      <a:blip r:embed="rId13"/>
                      <a:srcRect/>
                      <a:stretch>
                        <a:fillRect/>
                      </a:stretch>
                    </p:blipFill>
                    <p:spPr bwMode="auto">
                      <a:xfrm>
                        <a:off x="4636478" y="5136609"/>
                        <a:ext cx="2895600" cy="101758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5508766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2211909590"/>
              </p:ext>
            </p:extLst>
          </p:nvPr>
        </p:nvGraphicFramePr>
        <p:xfrm>
          <a:off x="2053077" y="2390661"/>
          <a:ext cx="4428334" cy="970076"/>
        </p:xfrm>
        <a:graphic>
          <a:graphicData uri="http://schemas.openxmlformats.org/presentationml/2006/ole">
            <mc:AlternateContent xmlns:mc="http://schemas.openxmlformats.org/markup-compatibility/2006">
              <mc:Choice xmlns:v="urn:schemas-microsoft-com:vml" Requires="v">
                <p:oleObj spid="_x0000_s116799" name="Equation" r:id="rId4" imgW="927100" imgH="203200" progId="Equation.3">
                  <p:embed/>
                </p:oleObj>
              </mc:Choice>
              <mc:Fallback>
                <p:oleObj name="Equation" r:id="rId4" imgW="927100" imgH="203200" progId="Equation.3">
                  <p:embed/>
                  <p:pic>
                    <p:nvPicPr>
                      <p:cNvPr id="0" name=""/>
                      <p:cNvPicPr>
                        <a:picLocks noChangeAspect="1" noChangeArrowheads="1"/>
                      </p:cNvPicPr>
                      <p:nvPr/>
                    </p:nvPicPr>
                    <p:blipFill>
                      <a:blip r:embed="rId5"/>
                      <a:srcRect/>
                      <a:stretch>
                        <a:fillRect/>
                      </a:stretch>
                    </p:blipFill>
                    <p:spPr bwMode="auto">
                      <a:xfrm>
                        <a:off x="2053077" y="2390661"/>
                        <a:ext cx="4428334" cy="970076"/>
                      </a:xfrm>
                      <a:prstGeom prst="rect">
                        <a:avLst/>
                      </a:prstGeom>
                      <a:noFill/>
                      <a:ln>
                        <a:noFill/>
                      </a:ln>
                      <a:effectLst/>
                      <a:extLst/>
                    </p:spPr>
                  </p:pic>
                </p:oleObj>
              </mc:Fallback>
            </mc:AlternateContent>
          </a:graphicData>
        </a:graphic>
      </p:graphicFrame>
      <p:sp>
        <p:nvSpPr>
          <p:cNvPr id="4" name="TextBox 3"/>
          <p:cNvSpPr txBox="1"/>
          <p:nvPr/>
        </p:nvSpPr>
        <p:spPr>
          <a:xfrm>
            <a:off x="2279893" y="-65120"/>
            <a:ext cx="4316656" cy="646331"/>
          </a:xfrm>
          <a:prstGeom prst="rect">
            <a:avLst/>
          </a:prstGeom>
          <a:noFill/>
        </p:spPr>
        <p:txBody>
          <a:bodyPr wrap="none" rtlCol="0">
            <a:spAutoFit/>
          </a:bodyPr>
          <a:lstStyle/>
          <a:p>
            <a:r>
              <a:rPr lang="en-US" sz="3600" dirty="0" smtClean="0"/>
              <a:t>Potential and E-field</a:t>
            </a:r>
            <a:endParaRPr lang="en-US" sz="3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2147007779"/>
              </p:ext>
            </p:extLst>
          </p:nvPr>
        </p:nvGraphicFramePr>
        <p:xfrm>
          <a:off x="1100921" y="423285"/>
          <a:ext cx="6227305" cy="2190227"/>
        </p:xfrm>
        <a:graphic>
          <a:graphicData uri="http://schemas.openxmlformats.org/presentationml/2006/ole">
            <mc:AlternateContent xmlns:mc="http://schemas.openxmlformats.org/markup-compatibility/2006">
              <mc:Choice xmlns:v="urn:schemas-microsoft-com:vml" Requires="v">
                <p:oleObj spid="_x0000_s116800" name="Equation" r:id="rId6" imgW="1371600" imgH="482600" progId="Equation.3">
                  <p:embed/>
                </p:oleObj>
              </mc:Choice>
              <mc:Fallback>
                <p:oleObj name="Equation" r:id="rId6" imgW="1371600" imgH="482600" progId="Equation.3">
                  <p:embed/>
                  <p:pic>
                    <p:nvPicPr>
                      <p:cNvPr id="0" name=""/>
                      <p:cNvPicPr>
                        <a:picLocks noChangeAspect="1" noChangeArrowheads="1"/>
                      </p:cNvPicPr>
                      <p:nvPr/>
                    </p:nvPicPr>
                    <p:blipFill>
                      <a:blip r:embed="rId7"/>
                      <a:srcRect/>
                      <a:stretch>
                        <a:fillRect/>
                      </a:stretch>
                    </p:blipFill>
                    <p:spPr bwMode="auto">
                      <a:xfrm>
                        <a:off x="1100921" y="423285"/>
                        <a:ext cx="6227305" cy="2190227"/>
                      </a:xfrm>
                      <a:prstGeom prst="rect">
                        <a:avLst/>
                      </a:prstGeom>
                      <a:noFill/>
                      <a:ln>
                        <a:noFill/>
                      </a:ln>
                      <a:effectLst/>
                      <a:extLst/>
                    </p:spPr>
                  </p:pic>
                </p:oleObj>
              </mc:Fallback>
            </mc:AlternateContent>
          </a:graphicData>
        </a:graphic>
      </p:graphicFrame>
      <p:sp>
        <p:nvSpPr>
          <p:cNvPr id="5" name="TextBox 4"/>
          <p:cNvSpPr txBox="1"/>
          <p:nvPr/>
        </p:nvSpPr>
        <p:spPr>
          <a:xfrm>
            <a:off x="197057" y="3226709"/>
            <a:ext cx="8626505" cy="646331"/>
          </a:xfrm>
          <a:prstGeom prst="rect">
            <a:avLst/>
          </a:prstGeom>
          <a:noFill/>
        </p:spPr>
        <p:txBody>
          <a:bodyPr wrap="none" rtlCol="0">
            <a:spAutoFit/>
          </a:bodyPr>
          <a:lstStyle/>
          <a:p>
            <a:r>
              <a:rPr lang="en-US" sz="3600" dirty="0" smtClean="0"/>
              <a:t>The fact that V is </a:t>
            </a:r>
            <a:r>
              <a:rPr lang="en-US" sz="3600" i="1" dirty="0" smtClean="0"/>
              <a:t>well defined </a:t>
            </a:r>
            <a:r>
              <a:rPr lang="en-US" sz="3600" dirty="0" smtClean="0"/>
              <a:t>arises from</a:t>
            </a:r>
            <a:endParaRPr lang="en-US" sz="3600" dirty="0"/>
          </a:p>
        </p:txBody>
      </p:sp>
      <p:graphicFrame>
        <p:nvGraphicFramePr>
          <p:cNvPr id="18" name="Object 17"/>
          <p:cNvGraphicFramePr>
            <a:graphicFrameLocks noChangeAspect="1"/>
          </p:cNvGraphicFramePr>
          <p:nvPr>
            <p:extLst>
              <p:ext uri="{D42A27DB-BD31-4B8C-83A1-F6EECF244321}">
                <p14:modId xmlns:p14="http://schemas.microsoft.com/office/powerpoint/2010/main" val="4026580172"/>
              </p:ext>
            </p:extLst>
          </p:nvPr>
        </p:nvGraphicFramePr>
        <p:xfrm>
          <a:off x="4495800" y="5450178"/>
          <a:ext cx="3760787" cy="1150937"/>
        </p:xfrm>
        <a:graphic>
          <a:graphicData uri="http://schemas.openxmlformats.org/presentationml/2006/ole">
            <mc:AlternateContent xmlns:mc="http://schemas.openxmlformats.org/markup-compatibility/2006">
              <mc:Choice xmlns:v="urn:schemas-microsoft-com:vml" Requires="v">
                <p:oleObj spid="_x0000_s116801" name="Equation" r:id="rId8" imgW="787400" imgH="241300" progId="Equation.3">
                  <p:embed/>
                </p:oleObj>
              </mc:Choice>
              <mc:Fallback>
                <p:oleObj name="Equation" r:id="rId8" imgW="787400" imgH="241300" progId="Equation.3">
                  <p:embed/>
                  <p:pic>
                    <p:nvPicPr>
                      <p:cNvPr id="0" name=""/>
                      <p:cNvPicPr>
                        <a:picLocks noChangeAspect="1" noChangeArrowheads="1"/>
                      </p:cNvPicPr>
                      <p:nvPr/>
                    </p:nvPicPr>
                    <p:blipFill>
                      <a:blip r:embed="rId9"/>
                      <a:srcRect/>
                      <a:stretch>
                        <a:fillRect/>
                      </a:stretch>
                    </p:blipFill>
                    <p:spPr bwMode="auto">
                      <a:xfrm>
                        <a:off x="4495800" y="5450178"/>
                        <a:ext cx="3760787" cy="1150937"/>
                      </a:xfrm>
                      <a:prstGeom prst="rect">
                        <a:avLst/>
                      </a:prstGeom>
                      <a:noFill/>
                      <a:ln>
                        <a:noFill/>
                      </a:ln>
                      <a:effectLs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511445782"/>
              </p:ext>
            </p:extLst>
          </p:nvPr>
        </p:nvGraphicFramePr>
        <p:xfrm>
          <a:off x="1080235" y="3739308"/>
          <a:ext cx="4429125" cy="1331912"/>
        </p:xfrm>
        <a:graphic>
          <a:graphicData uri="http://schemas.openxmlformats.org/presentationml/2006/ole">
            <mc:AlternateContent xmlns:mc="http://schemas.openxmlformats.org/markup-compatibility/2006">
              <mc:Choice xmlns:v="urn:schemas-microsoft-com:vml" Requires="v">
                <p:oleObj spid="_x0000_s116802" name="Equation" r:id="rId10" imgW="927100" imgH="279400" progId="Equation.3">
                  <p:embed/>
                </p:oleObj>
              </mc:Choice>
              <mc:Fallback>
                <p:oleObj name="Equation" r:id="rId10" imgW="927100" imgH="279400" progId="Equation.3">
                  <p:embed/>
                  <p:pic>
                    <p:nvPicPr>
                      <p:cNvPr id="0" name=""/>
                      <p:cNvPicPr>
                        <a:picLocks noChangeAspect="1" noChangeArrowheads="1"/>
                      </p:cNvPicPr>
                      <p:nvPr/>
                    </p:nvPicPr>
                    <p:blipFill>
                      <a:blip r:embed="rId11"/>
                      <a:srcRect/>
                      <a:stretch>
                        <a:fillRect/>
                      </a:stretch>
                    </p:blipFill>
                    <p:spPr bwMode="auto">
                      <a:xfrm>
                        <a:off x="1080235" y="3739308"/>
                        <a:ext cx="4429125" cy="1331912"/>
                      </a:xfrm>
                      <a:prstGeom prst="rect">
                        <a:avLst/>
                      </a:prstGeom>
                      <a:noFill/>
                      <a:ln>
                        <a:noFill/>
                      </a:ln>
                      <a:effectLst/>
                      <a:extLst/>
                    </p:spPr>
                  </p:pic>
                </p:oleObj>
              </mc:Fallback>
            </mc:AlternateContent>
          </a:graphicData>
        </a:graphic>
      </p:graphicFrame>
      <p:sp>
        <p:nvSpPr>
          <p:cNvPr id="20" name="TextBox 19"/>
          <p:cNvSpPr txBox="1"/>
          <p:nvPr/>
        </p:nvSpPr>
        <p:spPr>
          <a:xfrm>
            <a:off x="350486" y="4874319"/>
            <a:ext cx="6829439" cy="646331"/>
          </a:xfrm>
          <a:prstGeom prst="rect">
            <a:avLst/>
          </a:prstGeom>
          <a:noFill/>
        </p:spPr>
        <p:txBody>
          <a:bodyPr wrap="none" rtlCol="0">
            <a:spAutoFit/>
          </a:bodyPr>
          <a:lstStyle/>
          <a:p>
            <a:r>
              <a:rPr lang="en-US" sz="3600" dirty="0" smtClean="0"/>
              <a:t>Which is exactly the same as (!) </a:t>
            </a:r>
            <a:endParaRPr lang="en-US" sz="3600" dirty="0"/>
          </a:p>
        </p:txBody>
      </p:sp>
    </p:spTree>
    <p:extLst>
      <p:ext uri="{BB962C8B-B14F-4D97-AF65-F5344CB8AC3E}">
        <p14:creationId xmlns:p14="http://schemas.microsoft.com/office/powerpoint/2010/main" val="21672162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p:cNvSpPr>
            <a:spLocks noChangeArrowheads="1"/>
          </p:cNvSpPr>
          <p:nvPr/>
        </p:nvSpPr>
        <p:spPr bwMode="auto">
          <a:xfrm>
            <a:off x="4265613" y="-698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endParaRPr lang="en-US" sz="1800"/>
          </a:p>
        </p:txBody>
      </p:sp>
      <p:sp>
        <p:nvSpPr>
          <p:cNvPr id="39940" name="Text Box 5"/>
          <p:cNvSpPr>
            <a:spLocks noGrp="1" noChangeArrowheads="1"/>
          </p:cNvSpPr>
          <p:nvPr>
            <p:ph type="body" idx="4294967295"/>
          </p:nvPr>
        </p:nvSpPr>
        <p:spPr>
          <a:xfrm>
            <a:off x="228600" y="457200"/>
            <a:ext cx="7696200" cy="723900"/>
          </a:xfrm>
          <a:noFill/>
        </p:spPr>
        <p:txBody>
          <a:bodyPr/>
          <a:lstStyle/>
          <a:p>
            <a:pPr marL="0" indent="0">
              <a:lnSpc>
                <a:spcPct val="90000"/>
              </a:lnSpc>
              <a:spcBef>
                <a:spcPts val="600"/>
              </a:spcBef>
              <a:buFontTx/>
              <a:buNone/>
            </a:pPr>
            <a:r>
              <a:rPr lang="en-US" sz="2800">
                <a:latin typeface="Arial" charset="0"/>
                <a:ea typeface="ヒラギノ角ゴ Pro W3" charset="0"/>
                <a:cs typeface="ヒラギノ角ゴ Pro W3" charset="0"/>
              </a:rPr>
              <a:t>A spherical </a:t>
            </a:r>
            <a:r>
              <a:rPr lang="en-US" sz="2800" i="1">
                <a:latin typeface="Arial" charset="0"/>
                <a:ea typeface="ヒラギノ角ゴ Pro W3" charset="0"/>
                <a:cs typeface="ヒラギノ角ゴ Pro W3" charset="0"/>
              </a:rPr>
              <a:t>shell</a:t>
            </a:r>
            <a:r>
              <a:rPr lang="en-US" sz="2800">
                <a:latin typeface="Arial" charset="0"/>
                <a:ea typeface="ヒラギノ角ゴ Pro W3" charset="0"/>
                <a:cs typeface="ヒラギノ角ゴ Pro W3" charset="0"/>
              </a:rPr>
              <a:t> has a uniform positive charge density on its surface. (There are no other charges around)</a:t>
            </a:r>
            <a:endParaRPr lang="en-US" sz="1600">
              <a:solidFill>
                <a:schemeClr val="accent2"/>
              </a:solidFill>
              <a:latin typeface="Arial" charset="0"/>
              <a:ea typeface="ヒラギノ角ゴ Pro W3" charset="0"/>
              <a:cs typeface="ヒラギノ角ゴ Pro W3" charset="0"/>
            </a:endParaRPr>
          </a:p>
          <a:p>
            <a:pPr marL="0" indent="0">
              <a:lnSpc>
                <a:spcPct val="90000"/>
              </a:lnSpc>
              <a:spcBef>
                <a:spcPts val="600"/>
              </a:spcBef>
              <a:buFontTx/>
              <a:buNone/>
            </a:pPr>
            <a:endParaRPr lang="en-US" sz="1600">
              <a:latin typeface="Times New Roman" charset="0"/>
              <a:ea typeface="ヒラギノ角ゴ Pro W3" charset="0"/>
              <a:cs typeface="ヒラギノ角ゴ Pro W3" charset="0"/>
            </a:endParaRPr>
          </a:p>
          <a:p>
            <a:pPr marL="0" indent="0">
              <a:lnSpc>
                <a:spcPct val="90000"/>
              </a:lnSpc>
              <a:spcBef>
                <a:spcPts val="600"/>
              </a:spcBef>
            </a:pPr>
            <a:endParaRPr lang="en-US" sz="800">
              <a:latin typeface="Arial" charset="0"/>
              <a:ea typeface="ヒラギノ角ゴ Pro W3" charset="0"/>
              <a:cs typeface="ヒラギノ角ゴ Pro W3" charset="0"/>
            </a:endParaRPr>
          </a:p>
        </p:txBody>
      </p:sp>
      <p:sp>
        <p:nvSpPr>
          <p:cNvPr id="39941" name="Text Box 6"/>
          <p:cNvSpPr txBox="1">
            <a:spLocks noChangeArrowheads="1"/>
          </p:cNvSpPr>
          <p:nvPr/>
        </p:nvSpPr>
        <p:spPr bwMode="auto">
          <a:xfrm>
            <a:off x="304800" y="2895600"/>
            <a:ext cx="6324600"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ts val="600"/>
              </a:spcBef>
            </a:pPr>
            <a:r>
              <a:rPr lang="en-US" sz="2800"/>
              <a:t>A: </a:t>
            </a:r>
            <a:r>
              <a:rPr lang="en-US" sz="2800" b="1"/>
              <a:t>E</a:t>
            </a:r>
            <a:r>
              <a:rPr lang="en-US" sz="2800"/>
              <a:t>=0 everywhere inside</a:t>
            </a:r>
          </a:p>
          <a:p>
            <a:pPr eaLnBrk="1" hangingPunct="1">
              <a:spcBef>
                <a:spcPts val="600"/>
              </a:spcBef>
            </a:pPr>
            <a:r>
              <a:rPr lang="en-US" sz="2800"/>
              <a:t>B: </a:t>
            </a:r>
            <a:r>
              <a:rPr lang="en-US" sz="2800" b="1"/>
              <a:t>E</a:t>
            </a:r>
            <a:r>
              <a:rPr lang="en-US" sz="2800"/>
              <a:t> is non-zero everywhere in the sphere </a:t>
            </a:r>
          </a:p>
          <a:p>
            <a:pPr eaLnBrk="1" hangingPunct="1"/>
            <a:r>
              <a:rPr lang="en-US" sz="2800"/>
              <a:t>C: </a:t>
            </a:r>
            <a:r>
              <a:rPr lang="en-US" sz="2800" b="1"/>
              <a:t>E</a:t>
            </a:r>
            <a:r>
              <a:rPr lang="en-US" sz="2800"/>
              <a:t>=0 only at the very center, but non-zero elsewhere inside the sphere.</a:t>
            </a:r>
          </a:p>
          <a:p>
            <a:pPr eaLnBrk="1" hangingPunct="1"/>
            <a:r>
              <a:rPr lang="en-US" sz="2800"/>
              <a:t>D: Not enough info given</a:t>
            </a:r>
          </a:p>
          <a:p>
            <a:pPr eaLnBrk="1" hangingPunct="1">
              <a:spcBef>
                <a:spcPts val="600"/>
              </a:spcBef>
            </a:pPr>
            <a:endParaRPr lang="en-US" sz="2800"/>
          </a:p>
        </p:txBody>
      </p:sp>
      <p:graphicFrame>
        <p:nvGraphicFramePr>
          <p:cNvPr id="39938" name="Object 1024"/>
          <p:cNvGraphicFramePr>
            <a:graphicFrameLocks noChangeAspect="1"/>
          </p:cNvGraphicFramePr>
          <p:nvPr/>
        </p:nvGraphicFramePr>
        <p:xfrm>
          <a:off x="6399213" y="1600200"/>
          <a:ext cx="2576512" cy="2684463"/>
        </p:xfrm>
        <a:graphic>
          <a:graphicData uri="http://schemas.openxmlformats.org/presentationml/2006/ole">
            <mc:AlternateContent xmlns:mc="http://schemas.openxmlformats.org/markup-compatibility/2006">
              <mc:Choice xmlns:v="urn:schemas-microsoft-com:vml" Requires="v">
                <p:oleObj spid="_x0000_s161799" name="Picture" r:id="rId4" imgW="3263900" imgH="2514600" progId="Word.Picture.8">
                  <p:embed/>
                </p:oleObj>
              </mc:Choice>
              <mc:Fallback>
                <p:oleObj name="Picture" r:id="rId4" imgW="3263900" imgH="25146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1328" r="17188" b="4041"/>
                      <a:stretch>
                        <a:fillRect/>
                      </a:stretch>
                    </p:blipFill>
                    <p:spPr bwMode="auto">
                      <a:xfrm>
                        <a:off x="6399213" y="1600200"/>
                        <a:ext cx="2576512"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2" name="Text Box 8"/>
          <p:cNvSpPr txBox="1">
            <a:spLocks noChangeArrowheads="1"/>
          </p:cNvSpPr>
          <p:nvPr/>
        </p:nvSpPr>
        <p:spPr bwMode="auto">
          <a:xfrm>
            <a:off x="304800" y="19812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ts val="600"/>
              </a:spcBef>
            </a:pPr>
            <a:r>
              <a:rPr lang="en-US">
                <a:solidFill>
                  <a:schemeClr val="accent2"/>
                </a:solidFill>
              </a:rPr>
              <a:t>What is the electric field </a:t>
            </a:r>
            <a:r>
              <a:rPr lang="en-US" i="1">
                <a:solidFill>
                  <a:schemeClr val="accent2"/>
                </a:solidFill>
              </a:rPr>
              <a:t>inside</a:t>
            </a:r>
            <a:r>
              <a:rPr lang="en-US">
                <a:solidFill>
                  <a:schemeClr val="accent2"/>
                </a:solidFill>
              </a:rPr>
              <a:t> the sphere?</a:t>
            </a:r>
            <a:endParaRPr lang="en-US"/>
          </a:p>
        </p:txBody>
      </p:sp>
    </p:spTree>
    <p:extLst>
      <p:ext uri="{BB962C8B-B14F-4D97-AF65-F5344CB8AC3E}">
        <p14:creationId xmlns:p14="http://schemas.microsoft.com/office/powerpoint/2010/main" val="16962172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a:spLocks noChangeArrowheads="1"/>
          </p:cNvSpPr>
          <p:nvPr/>
        </p:nvSpPr>
        <p:spPr bwMode="auto">
          <a:xfrm>
            <a:off x="228600" y="3589338"/>
            <a:ext cx="8393113" cy="311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sz="3600"/>
              <a:t>A) Could be E(r), or  V(r)</a:t>
            </a:r>
          </a:p>
          <a:p>
            <a:pPr>
              <a:spcBef>
                <a:spcPct val="50000"/>
              </a:spcBef>
              <a:buFont typeface="Arial" charset="0"/>
              <a:buNone/>
            </a:pPr>
            <a:r>
              <a:rPr lang="en-US" sz="3600"/>
              <a:t>B) Could be E(r), but can't be V(r)</a:t>
            </a:r>
          </a:p>
          <a:p>
            <a:pPr>
              <a:spcBef>
                <a:spcPct val="50000"/>
              </a:spcBef>
              <a:buFont typeface="Arial" charset="0"/>
              <a:buNone/>
            </a:pPr>
            <a:r>
              <a:rPr lang="en-US" sz="3600"/>
              <a:t>C) Can't be E(r), could be V(r)</a:t>
            </a:r>
          </a:p>
          <a:p>
            <a:pPr>
              <a:spcBef>
                <a:spcPct val="50000"/>
              </a:spcBef>
              <a:buFont typeface="Arial" charset="0"/>
              <a:buNone/>
            </a:pPr>
            <a:r>
              <a:rPr lang="en-US" sz="3600"/>
              <a:t>D) Can't be either            E) ???</a:t>
            </a:r>
          </a:p>
        </p:txBody>
      </p:sp>
      <p:graphicFrame>
        <p:nvGraphicFramePr>
          <p:cNvPr id="69634" name="Object 3"/>
          <p:cNvGraphicFramePr>
            <a:graphicFrameLocks noChangeAspect="1"/>
          </p:cNvGraphicFramePr>
          <p:nvPr/>
        </p:nvGraphicFramePr>
        <p:xfrm>
          <a:off x="1036638" y="0"/>
          <a:ext cx="4827587" cy="2311400"/>
        </p:xfrm>
        <a:graphic>
          <a:graphicData uri="http://schemas.openxmlformats.org/presentationml/2006/ole">
            <mc:AlternateContent xmlns:mc="http://schemas.openxmlformats.org/markup-compatibility/2006">
              <mc:Choice xmlns:v="urn:schemas-microsoft-com:vml" Requires="v">
                <p:oleObj spid="_x0000_s147504" name="Picture" r:id="rId4" imgW="6286500" imgH="4864100" progId="Word.Picture.8">
                  <p:embed/>
                </p:oleObj>
              </mc:Choice>
              <mc:Fallback>
                <p:oleObj name="Picture" r:id="rId4" imgW="6286500" imgH="48641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21503" b="16676"/>
                      <a:stretch>
                        <a:fillRect/>
                      </a:stretch>
                    </p:blipFill>
                    <p:spPr bwMode="auto">
                      <a:xfrm>
                        <a:off x="1036638" y="0"/>
                        <a:ext cx="4827587"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35" name="Rectangle 4"/>
          <p:cNvSpPr>
            <a:spLocks noGrp="1" noChangeArrowheads="1"/>
          </p:cNvSpPr>
          <p:nvPr>
            <p:ph type="title" idx="4294967295"/>
          </p:nvPr>
        </p:nvSpPr>
        <p:spPr>
          <a:xfrm>
            <a:off x="368300" y="2298700"/>
            <a:ext cx="7772400" cy="1143000"/>
          </a:xfrm>
        </p:spPr>
        <p:txBody>
          <a:bodyPr/>
          <a:lstStyle/>
          <a:p>
            <a:pPr eaLnBrk="1" hangingPunct="1"/>
            <a:r>
              <a:rPr lang="en-US" sz="3600" dirty="0">
                <a:solidFill>
                  <a:srgbClr val="800080"/>
                </a:solidFill>
                <a:latin typeface="Arial" charset="0"/>
                <a:ea typeface="ヒラギノ角ゴ Pro W3" charset="0"/>
                <a:cs typeface="ヒラギノ角ゴ Pro W3" charset="0"/>
              </a:rPr>
              <a:t>Could this be a plot of |E|(r)? Or V(r)? (for SOME physical situation?)</a:t>
            </a:r>
            <a:r>
              <a:rPr lang="en-US" sz="3600" dirty="0">
                <a:solidFill>
                  <a:schemeClr val="tx1"/>
                </a:solidFill>
                <a:latin typeface="Arial" charset="0"/>
                <a:ea typeface="ヒラギノ角ゴ Pro W3" charset="0"/>
                <a:cs typeface="ヒラギノ角ゴ Pro W3" charset="0"/>
              </a:rPr>
              <a:t/>
            </a:r>
            <a:br>
              <a:rPr lang="en-US" sz="3600" dirty="0">
                <a:solidFill>
                  <a:schemeClr val="tx1"/>
                </a:solidFill>
                <a:latin typeface="Arial" charset="0"/>
                <a:ea typeface="ヒラギノ角ゴ Pro W3" charset="0"/>
                <a:cs typeface="ヒラギノ角ゴ Pro W3" charset="0"/>
              </a:rPr>
            </a:br>
            <a:endParaRPr lang="en-US" dirty="0">
              <a:latin typeface="Arial" charset="0"/>
              <a:ea typeface="ヒラギノ角ゴ Pro W3" charset="0"/>
              <a:cs typeface="ヒラギノ角ゴ Pro W3" charset="0"/>
            </a:endParaRPr>
          </a:p>
        </p:txBody>
      </p:sp>
      <p:graphicFrame>
        <p:nvGraphicFramePr>
          <p:cNvPr id="6" name="Object 9"/>
          <p:cNvGraphicFramePr>
            <a:graphicFrameLocks noChangeAspect="1"/>
          </p:cNvGraphicFramePr>
          <p:nvPr>
            <p:extLst>
              <p:ext uri="{D42A27DB-BD31-4B8C-83A1-F6EECF244321}">
                <p14:modId xmlns:p14="http://schemas.microsoft.com/office/powerpoint/2010/main" val="2958928586"/>
              </p:ext>
            </p:extLst>
          </p:nvPr>
        </p:nvGraphicFramePr>
        <p:xfrm>
          <a:off x="6057900" y="287338"/>
          <a:ext cx="2262188" cy="488950"/>
        </p:xfrm>
        <a:graphic>
          <a:graphicData uri="http://schemas.openxmlformats.org/presentationml/2006/ole">
            <mc:AlternateContent xmlns:mc="http://schemas.openxmlformats.org/markup-compatibility/2006">
              <mc:Choice xmlns:v="urn:schemas-microsoft-com:vml" Requires="v">
                <p:oleObj spid="_x0000_s147505" name="Equation" r:id="rId6" imgW="939800" imgH="203200" progId="Equation.3">
                  <p:embed/>
                </p:oleObj>
              </mc:Choice>
              <mc:Fallback>
                <p:oleObj name="Equation" r:id="rId6" imgW="939800" imgH="203200" progId="Equation.3">
                  <p:embed/>
                  <p:pic>
                    <p:nvPicPr>
                      <p:cNvPr id="0" name=""/>
                      <p:cNvPicPr>
                        <a:picLocks noChangeAspect="1" noChangeArrowheads="1"/>
                      </p:cNvPicPr>
                      <p:nvPr/>
                    </p:nvPicPr>
                    <p:blipFill>
                      <a:blip r:embed="rId7"/>
                      <a:srcRect/>
                      <a:stretch>
                        <a:fillRect/>
                      </a:stretch>
                    </p:blipFill>
                    <p:spPr bwMode="auto">
                      <a:xfrm>
                        <a:off x="6057900" y="287338"/>
                        <a:ext cx="22621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97885779"/>
              </p:ext>
            </p:extLst>
          </p:nvPr>
        </p:nvGraphicFramePr>
        <p:xfrm>
          <a:off x="5994400" y="795812"/>
          <a:ext cx="2612034" cy="918688"/>
        </p:xfrm>
        <a:graphic>
          <a:graphicData uri="http://schemas.openxmlformats.org/presentationml/2006/ole">
            <mc:AlternateContent xmlns:mc="http://schemas.openxmlformats.org/markup-compatibility/2006">
              <mc:Choice xmlns:v="urn:schemas-microsoft-com:vml" Requires="v">
                <p:oleObj spid="_x0000_s147506" name="Equation" r:id="rId8" imgW="1371600" imgH="482600" progId="Equation.3">
                  <p:embed/>
                </p:oleObj>
              </mc:Choice>
              <mc:Fallback>
                <p:oleObj name="Equation" r:id="rId8" imgW="1371600" imgH="482600" progId="Equation.3">
                  <p:embed/>
                  <p:pic>
                    <p:nvPicPr>
                      <p:cNvPr id="0" name=""/>
                      <p:cNvPicPr>
                        <a:picLocks noChangeAspect="1" noChangeArrowheads="1"/>
                      </p:cNvPicPr>
                      <p:nvPr/>
                    </p:nvPicPr>
                    <p:blipFill>
                      <a:blip r:embed="rId9"/>
                      <a:srcRect/>
                      <a:stretch>
                        <a:fillRect/>
                      </a:stretch>
                    </p:blipFill>
                    <p:spPr bwMode="auto">
                      <a:xfrm>
                        <a:off x="5994400" y="795812"/>
                        <a:ext cx="2612034" cy="91868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61266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body" idx="1"/>
          </p:nvPr>
        </p:nvSpPr>
        <p:spPr>
          <a:xfrm>
            <a:off x="609600" y="1295400"/>
            <a:ext cx="8229600" cy="3886200"/>
          </a:xfrm>
        </p:spPr>
        <p:txBody>
          <a:bodyPr/>
          <a:lstStyle/>
          <a:p>
            <a:pPr marL="609600" indent="-609600" eaLnBrk="1" hangingPunct="1">
              <a:buFontTx/>
              <a:buNone/>
            </a:pPr>
            <a:r>
              <a:rPr lang="en-US" sz="2800" dirty="0">
                <a:solidFill>
                  <a:srgbClr val="0000FF"/>
                </a:solidFill>
                <a:latin typeface="Arial" charset="0"/>
                <a:ea typeface="ヒラギノ角ゴ Pro W3" charset="0"/>
                <a:cs typeface="ヒラギノ角ゴ Pro W3" charset="0"/>
              </a:rPr>
              <a:t>The voltage is zero at a point in space.  </a:t>
            </a:r>
          </a:p>
          <a:p>
            <a:pPr marL="609600" indent="-609600" eaLnBrk="1" hangingPunct="1">
              <a:buFontTx/>
              <a:buNone/>
            </a:pPr>
            <a:endParaRPr lang="en-US" sz="2800" dirty="0">
              <a:solidFill>
                <a:srgbClr val="0000FF"/>
              </a:solidFill>
              <a:latin typeface="Arial" charset="0"/>
              <a:ea typeface="ヒラギノ角ゴ Pro W3" charset="0"/>
              <a:cs typeface="ヒラギノ角ゴ Pro W3" charset="0"/>
            </a:endParaRPr>
          </a:p>
          <a:p>
            <a:pPr marL="609600" indent="-609600" eaLnBrk="1" hangingPunct="1">
              <a:buFontTx/>
              <a:buNone/>
            </a:pPr>
            <a:r>
              <a:rPr lang="en-US" sz="2800" dirty="0">
                <a:latin typeface="Arial" charset="0"/>
                <a:ea typeface="ヒラギノ角ゴ Pro W3" charset="0"/>
                <a:cs typeface="ヒラギノ角ゴ Pro W3" charset="0"/>
              </a:rPr>
              <a:t>You can conclude that :</a:t>
            </a:r>
          </a:p>
          <a:p>
            <a:pPr marL="609600" indent="-609600" eaLnBrk="1" hangingPunct="1">
              <a:buFontTx/>
              <a:buAutoNum type="alphaUcParenR"/>
            </a:pPr>
            <a:r>
              <a:rPr lang="en-US" sz="2800" dirty="0">
                <a:latin typeface="Arial" charset="0"/>
                <a:ea typeface="ヒラギノ角ゴ Pro W3" charset="0"/>
                <a:cs typeface="ヒラギノ角ゴ Pro W3" charset="0"/>
              </a:rPr>
              <a:t>The E-field is zero at that point. </a:t>
            </a:r>
          </a:p>
          <a:p>
            <a:pPr marL="0" indent="0" eaLnBrk="1" hangingPunct="1">
              <a:buNone/>
            </a:pPr>
            <a:r>
              <a:rPr lang="en-US" sz="2800" dirty="0">
                <a:latin typeface="Arial" charset="0"/>
                <a:ea typeface="ヒラギノ角ゴ Pro W3" charset="0"/>
                <a:cs typeface="ヒラギノ角ゴ Pro W3" charset="0"/>
              </a:rPr>
              <a:t>B</a:t>
            </a:r>
            <a:r>
              <a:rPr lang="en-US" sz="2800" dirty="0" smtClean="0">
                <a:latin typeface="Arial" charset="0"/>
                <a:ea typeface="ヒラギノ角ゴ Pro W3" charset="0"/>
                <a:cs typeface="ヒラギノ角ゴ Pro W3" charset="0"/>
              </a:rPr>
              <a:t>) </a:t>
            </a:r>
            <a:r>
              <a:rPr lang="en-US" sz="2800" dirty="0">
                <a:latin typeface="Arial" charset="0"/>
                <a:ea typeface="ヒラギノ角ゴ Pro W3" charset="0"/>
                <a:cs typeface="ヒラギノ角ゴ Pro W3" charset="0"/>
              </a:rPr>
              <a:t>The E-field is non-zero at that point</a:t>
            </a:r>
          </a:p>
          <a:p>
            <a:pPr marL="609600" indent="-609600" eaLnBrk="1" hangingPunct="1">
              <a:buFontTx/>
              <a:buNone/>
            </a:pPr>
            <a:r>
              <a:rPr lang="en-US" sz="2800" dirty="0">
                <a:latin typeface="Arial" charset="0"/>
                <a:ea typeface="ヒラギノ角ゴ Pro W3" charset="0"/>
                <a:cs typeface="ヒラギノ角ゴ Pro W3" charset="0"/>
              </a:rPr>
              <a:t>C) You can conclude nothing at all about the E-field at that point</a:t>
            </a:r>
            <a:endParaRPr lang="en-US" sz="1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9907265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473075" y="2328863"/>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7525" indent="-517525">
              <a:spcBef>
                <a:spcPct val="20000"/>
              </a:spcBef>
            </a:pPr>
            <a:r>
              <a:rPr lang="en-US" sz="2800"/>
              <a:t>You can conclude that :</a:t>
            </a:r>
          </a:p>
          <a:p>
            <a:pPr marL="517525" indent="-517525">
              <a:spcBef>
                <a:spcPct val="20000"/>
              </a:spcBef>
            </a:pPr>
            <a:r>
              <a:rPr lang="en-US" sz="2800"/>
              <a:t>A) The E-field has constant magnitude along that line.</a:t>
            </a:r>
          </a:p>
          <a:p>
            <a:pPr marL="517525" indent="-517525">
              <a:spcBef>
                <a:spcPct val="20000"/>
              </a:spcBef>
            </a:pPr>
            <a:r>
              <a:rPr lang="en-US" sz="2800"/>
              <a:t>B) The E-field is zero along that line.</a:t>
            </a:r>
          </a:p>
          <a:p>
            <a:pPr marL="517525" indent="-517525">
              <a:spcBef>
                <a:spcPct val="20000"/>
              </a:spcBef>
            </a:pPr>
            <a:r>
              <a:rPr lang="en-US" sz="2800"/>
              <a:t>C) You can conclude nothing at all about the magnitude of </a:t>
            </a:r>
            <a:r>
              <a:rPr lang="en-US" sz="2800" b="1"/>
              <a:t>E</a:t>
            </a:r>
            <a:r>
              <a:rPr lang="en-US" sz="2800"/>
              <a:t> along that line.</a:t>
            </a:r>
            <a:endParaRPr lang="en-US" sz="1800"/>
          </a:p>
        </p:txBody>
      </p:sp>
      <p:sp>
        <p:nvSpPr>
          <p:cNvPr id="75778" name="Freeform 3"/>
          <p:cNvSpPr>
            <a:spLocks/>
          </p:cNvSpPr>
          <p:nvPr/>
        </p:nvSpPr>
        <p:spPr bwMode="auto">
          <a:xfrm>
            <a:off x="4867275" y="1358900"/>
            <a:ext cx="3505200" cy="762000"/>
          </a:xfrm>
          <a:custGeom>
            <a:avLst/>
            <a:gdLst>
              <a:gd name="T0" fmla="*/ 0 w 2208"/>
              <a:gd name="T1" fmla="*/ 2147483647 h 480"/>
              <a:gd name="T2" fmla="*/ 2147483647 w 2208"/>
              <a:gd name="T3" fmla="*/ 2147483647 h 480"/>
              <a:gd name="T4" fmla="*/ 2147483647 w 2208"/>
              <a:gd name="T5" fmla="*/ 0 h 480"/>
              <a:gd name="T6" fmla="*/ 0 60000 65536"/>
              <a:gd name="T7" fmla="*/ 0 60000 65536"/>
              <a:gd name="T8" fmla="*/ 0 60000 65536"/>
              <a:gd name="T9" fmla="*/ 0 w 2208"/>
              <a:gd name="T10" fmla="*/ 0 h 480"/>
              <a:gd name="T11" fmla="*/ 2208 w 2208"/>
              <a:gd name="T12" fmla="*/ 480 h 480"/>
            </a:gdLst>
            <a:ahLst/>
            <a:cxnLst>
              <a:cxn ang="T6">
                <a:pos x="T0" y="T1"/>
              </a:cxn>
              <a:cxn ang="T7">
                <a:pos x="T2" y="T3"/>
              </a:cxn>
              <a:cxn ang="T8">
                <a:pos x="T4" y="T5"/>
              </a:cxn>
            </a:cxnLst>
            <a:rect l="T9" t="T10" r="T11" b="T12"/>
            <a:pathLst>
              <a:path w="2208" h="480">
                <a:moveTo>
                  <a:pt x="0" y="288"/>
                </a:moveTo>
                <a:cubicBezTo>
                  <a:pt x="235" y="312"/>
                  <a:pt x="1043" y="480"/>
                  <a:pt x="1411" y="432"/>
                </a:cubicBezTo>
                <a:cubicBezTo>
                  <a:pt x="1779" y="384"/>
                  <a:pt x="2042" y="90"/>
                  <a:pt x="2208" y="0"/>
                </a:cubicBezTo>
              </a:path>
            </a:pathLst>
          </a:custGeom>
          <a:noFill/>
          <a:ln w="254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79" name="Text Box 4"/>
          <p:cNvSpPr txBox="1">
            <a:spLocks noChangeArrowheads="1"/>
          </p:cNvSpPr>
          <p:nvPr/>
        </p:nvSpPr>
        <p:spPr bwMode="auto">
          <a:xfrm>
            <a:off x="5799138" y="1304925"/>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V=constant</a:t>
            </a:r>
          </a:p>
        </p:txBody>
      </p:sp>
      <p:sp>
        <p:nvSpPr>
          <p:cNvPr id="75780" name="Rectangle 5"/>
          <p:cNvSpPr>
            <a:spLocks noGrp="1" noChangeArrowheads="1"/>
          </p:cNvSpPr>
          <p:nvPr>
            <p:ph type="title"/>
          </p:nvPr>
        </p:nvSpPr>
        <p:spPr>
          <a:xfrm>
            <a:off x="584200" y="338138"/>
            <a:ext cx="7772400" cy="1143000"/>
          </a:xfrm>
        </p:spPr>
        <p:txBody>
          <a:bodyPr/>
          <a:lstStyle/>
          <a:p>
            <a:pPr algn="l" eaLnBrk="1" hangingPunct="1"/>
            <a:r>
              <a:rPr lang="en-US" sz="3400" dirty="0">
                <a:solidFill>
                  <a:srgbClr val="0000FF"/>
                </a:solidFill>
                <a:latin typeface="Arial" charset="0"/>
                <a:ea typeface="ＭＳ Ｐゴシック" charset="0"/>
                <a:cs typeface="ＭＳ Ｐゴシック" charset="0"/>
              </a:rPr>
              <a:t>The voltage is constant everywhere along a line in space.</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6021237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685800" y="2951163"/>
            <a:ext cx="8043863" cy="3455987"/>
          </a:xfrm>
        </p:spPr>
        <p:txBody>
          <a:bodyPr/>
          <a:lstStyle/>
          <a:p>
            <a:pPr marL="0" indent="0">
              <a:lnSpc>
                <a:spcPct val="90000"/>
              </a:lnSpc>
              <a:buFontTx/>
              <a:buNone/>
            </a:pPr>
            <a:r>
              <a:rPr lang="en-US" sz="3000">
                <a:latin typeface="Arial" charset="0"/>
                <a:ea typeface="ヒラギノ角ゴ Pro W3" charset="0"/>
                <a:cs typeface="ヒラギノ角ゴ Pro W3" charset="0"/>
              </a:rPr>
              <a:t>Two isolated spherical shells of charge, labeled A and B, are far apart and each has charge Q.  Sphere B is bigger than sphere A.  Which shell has higher voltage?  [V(r=</a:t>
            </a:r>
            <a:r>
              <a:rPr lang="en-US" sz="3000">
                <a:latin typeface="Arial" charset="0"/>
                <a:ea typeface="ヒラギノ角ゴ Pro W3" charset="0"/>
                <a:cs typeface="ヒラギノ角ゴ Pro W3" charset="0"/>
                <a:sym typeface="Symbol" charset="0"/>
              </a:rPr>
              <a:t></a:t>
            </a:r>
            <a:r>
              <a:rPr lang="en-US" sz="3000">
                <a:latin typeface="Arial" charset="0"/>
                <a:ea typeface="ヒラギノ角ゴ Pro W3" charset="0"/>
                <a:cs typeface="ヒラギノ角ゴ Pro W3" charset="0"/>
              </a:rPr>
              <a:t>) = 0]</a:t>
            </a:r>
            <a:endParaRPr lang="en-US" sz="2500">
              <a:latin typeface="Arial" charset="0"/>
              <a:ea typeface="ヒラギノ角ゴ Pro W3" charset="0"/>
              <a:cs typeface="ヒラギノ角ゴ Pro W3" charset="0"/>
            </a:endParaRPr>
          </a:p>
          <a:p>
            <a:pPr marL="0" indent="0">
              <a:lnSpc>
                <a:spcPct val="90000"/>
              </a:lnSpc>
              <a:buFontTx/>
              <a:buNone/>
            </a:pPr>
            <a:r>
              <a:rPr lang="en-US" sz="2500">
                <a:latin typeface="Arial" charset="0"/>
                <a:ea typeface="ヒラギノ角ゴ Pro W3" charset="0"/>
                <a:cs typeface="ヒラギノ角ゴ Pro W3" charset="0"/>
              </a:rPr>
              <a:t/>
            </a:r>
            <a:br>
              <a:rPr lang="en-US" sz="2500">
                <a:latin typeface="Arial" charset="0"/>
                <a:ea typeface="ヒラギノ角ゴ Pro W3" charset="0"/>
                <a:cs typeface="ヒラギノ角ゴ Pro W3" charset="0"/>
              </a:rPr>
            </a:br>
            <a:r>
              <a:rPr lang="en-US" sz="2500">
                <a:latin typeface="Arial" charset="0"/>
                <a:ea typeface="ヒラギノ角ゴ Pro W3" charset="0"/>
                <a:cs typeface="ヒラギノ角ゴ Pro W3" charset="0"/>
              </a:rPr>
              <a:t>A) Sphere A		B) Sphere B    	</a:t>
            </a:r>
          </a:p>
          <a:p>
            <a:pPr marL="0" indent="0">
              <a:lnSpc>
                <a:spcPct val="90000"/>
              </a:lnSpc>
              <a:buFontTx/>
              <a:buNone/>
            </a:pPr>
            <a:r>
              <a:rPr lang="en-US" sz="2500">
                <a:latin typeface="Arial" charset="0"/>
                <a:ea typeface="ヒラギノ角ゴ Pro W3" charset="0"/>
                <a:cs typeface="ヒラギノ角ゴ Pro W3" charset="0"/>
              </a:rPr>
              <a:t>C) Both have same voltage.</a:t>
            </a:r>
            <a:endParaRPr lang="en-US" sz="1800">
              <a:latin typeface="Arial" charset="0"/>
              <a:ea typeface="ヒラギノ角ゴ Pro W3" charset="0"/>
              <a:cs typeface="ヒラギノ角ゴ Pro W3" charset="0"/>
            </a:endParaRPr>
          </a:p>
        </p:txBody>
      </p:sp>
      <p:sp>
        <p:nvSpPr>
          <p:cNvPr id="56323" name="Oval 3"/>
          <p:cNvSpPr>
            <a:spLocks noChangeArrowheads="1"/>
          </p:cNvSpPr>
          <p:nvPr/>
        </p:nvSpPr>
        <p:spPr bwMode="auto">
          <a:xfrm>
            <a:off x="2133600" y="1219200"/>
            <a:ext cx="762000" cy="762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24" name="Oval 4"/>
          <p:cNvSpPr>
            <a:spLocks noChangeArrowheads="1"/>
          </p:cNvSpPr>
          <p:nvPr/>
        </p:nvSpPr>
        <p:spPr bwMode="auto">
          <a:xfrm>
            <a:off x="6019800" y="914400"/>
            <a:ext cx="1447800" cy="1447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25" name="Text Box 5"/>
          <p:cNvSpPr txBox="1">
            <a:spLocks noChangeArrowheads="1"/>
          </p:cNvSpPr>
          <p:nvPr/>
        </p:nvSpPr>
        <p:spPr bwMode="auto">
          <a:xfrm>
            <a:off x="1752600" y="762000"/>
            <a:ext cx="598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+Q</a:t>
            </a:r>
          </a:p>
        </p:txBody>
      </p:sp>
      <p:sp>
        <p:nvSpPr>
          <p:cNvPr id="56326" name="Text Box 6"/>
          <p:cNvSpPr txBox="1">
            <a:spLocks noChangeArrowheads="1"/>
          </p:cNvSpPr>
          <p:nvPr/>
        </p:nvSpPr>
        <p:spPr bwMode="auto">
          <a:xfrm>
            <a:off x="5791200" y="685800"/>
            <a:ext cx="598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+Q</a:t>
            </a:r>
          </a:p>
        </p:txBody>
      </p:sp>
      <p:sp>
        <p:nvSpPr>
          <p:cNvPr id="56327" name="Text Box 7"/>
          <p:cNvSpPr txBox="1">
            <a:spLocks noChangeArrowheads="1"/>
          </p:cNvSpPr>
          <p:nvPr/>
        </p:nvSpPr>
        <p:spPr bwMode="auto">
          <a:xfrm>
            <a:off x="2286000" y="1371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A</a:t>
            </a:r>
          </a:p>
        </p:txBody>
      </p:sp>
      <p:sp>
        <p:nvSpPr>
          <p:cNvPr id="56328" name="Text Box 8"/>
          <p:cNvSpPr txBox="1">
            <a:spLocks noChangeArrowheads="1"/>
          </p:cNvSpPr>
          <p:nvPr/>
        </p:nvSpPr>
        <p:spPr bwMode="auto">
          <a:xfrm>
            <a:off x="6553200" y="1447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B</a:t>
            </a:r>
          </a:p>
        </p:txBody>
      </p:sp>
    </p:spTree>
    <p:extLst>
      <p:ext uri="{BB962C8B-B14F-4D97-AF65-F5344CB8AC3E}">
        <p14:creationId xmlns:p14="http://schemas.microsoft.com/office/powerpoint/2010/main" val="4624053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idx="4294967295"/>
          </p:nvPr>
        </p:nvSpPr>
        <p:spPr>
          <a:xfrm>
            <a:off x="215900" y="190500"/>
            <a:ext cx="8902700" cy="1143000"/>
          </a:xfrm>
        </p:spPr>
        <p:txBody>
          <a:bodyPr/>
          <a:lstStyle/>
          <a:p>
            <a:pPr algn="l"/>
            <a:r>
              <a:rPr lang="en-US" sz="3900">
                <a:latin typeface="Arial" charset="0"/>
                <a:ea typeface="ＭＳ Ｐゴシック" charset="0"/>
                <a:cs typeface="ＭＳ Ｐゴシック" charset="0"/>
              </a:rPr>
              <a:t>Why is                        in electrostatics?</a:t>
            </a:r>
            <a:endParaRPr lang="en-US">
              <a:latin typeface="Arial" charset="0"/>
              <a:ea typeface="ＭＳ Ｐゴシック" charset="0"/>
              <a:cs typeface="ＭＳ Ｐゴシック" charset="0"/>
            </a:endParaRPr>
          </a:p>
        </p:txBody>
      </p:sp>
      <p:sp>
        <p:nvSpPr>
          <p:cNvPr id="60421" name="Rectangle 4"/>
          <p:cNvSpPr>
            <a:spLocks noGrp="1" noChangeArrowheads="1"/>
          </p:cNvSpPr>
          <p:nvPr>
            <p:ph type="body" sz="half" idx="4294967295"/>
          </p:nvPr>
        </p:nvSpPr>
        <p:spPr>
          <a:xfrm>
            <a:off x="939800" y="2108200"/>
            <a:ext cx="7708900" cy="4105275"/>
          </a:xfrm>
        </p:spPr>
        <p:txBody>
          <a:bodyPr/>
          <a:lstStyle/>
          <a:p>
            <a:pPr>
              <a:lnSpc>
                <a:spcPct val="70000"/>
              </a:lnSpc>
              <a:buFontTx/>
              <a:buAutoNum type="alphaLcParenR"/>
            </a:pPr>
            <a:r>
              <a:rPr lang="en-US" sz="3000">
                <a:latin typeface="Arial" charset="0"/>
                <a:ea typeface="ヒラギノ角ゴ Pro W3" charset="0"/>
                <a:cs typeface="ヒラギノ角ゴ Pro W3" charset="0"/>
              </a:rPr>
              <a:t> Because </a:t>
            </a:r>
          </a:p>
          <a:p>
            <a:pPr>
              <a:lnSpc>
                <a:spcPct val="70000"/>
              </a:lnSpc>
              <a:buFontTx/>
              <a:buAutoNum type="alphaLcParenR"/>
            </a:pPr>
            <a:endParaRPr lang="en-US" sz="3000">
              <a:latin typeface="Arial" charset="0"/>
              <a:ea typeface="ヒラギノ角ゴ Pro W3" charset="0"/>
              <a:cs typeface="ヒラギノ角ゴ Pro W3" charset="0"/>
            </a:endParaRPr>
          </a:p>
          <a:p>
            <a:pPr>
              <a:lnSpc>
                <a:spcPct val="70000"/>
              </a:lnSpc>
              <a:buFontTx/>
              <a:buAutoNum type="alphaLcParenR"/>
            </a:pPr>
            <a:r>
              <a:rPr lang="en-US" sz="3000">
                <a:latin typeface="Arial" charset="0"/>
                <a:ea typeface="ヒラギノ角ゴ Pro W3" charset="0"/>
                <a:cs typeface="ヒラギノ角ゴ Pro W3" charset="0"/>
              </a:rPr>
              <a:t> Because E is a conservative field</a:t>
            </a:r>
          </a:p>
          <a:p>
            <a:pPr>
              <a:lnSpc>
                <a:spcPct val="70000"/>
              </a:lnSpc>
              <a:buFontTx/>
              <a:buAutoNum type="alphaLcParenR"/>
            </a:pPr>
            <a:endParaRPr lang="en-US" sz="3000">
              <a:latin typeface="Arial" charset="0"/>
              <a:ea typeface="ヒラギノ角ゴ Pro W3" charset="0"/>
              <a:cs typeface="ヒラギノ角ゴ Pro W3" charset="0"/>
            </a:endParaRPr>
          </a:p>
          <a:p>
            <a:pPr>
              <a:lnSpc>
                <a:spcPct val="70000"/>
              </a:lnSpc>
              <a:buFontTx/>
              <a:buAutoNum type="alphaLcParenR"/>
            </a:pPr>
            <a:r>
              <a:rPr lang="en-US" sz="3000">
                <a:latin typeface="Arial" charset="0"/>
                <a:ea typeface="ヒラギノ角ゴ Pro W3" charset="0"/>
                <a:cs typeface="ヒラギノ角ゴ Pro W3" charset="0"/>
              </a:rPr>
              <a:t> Because the potential (voltage) between two points is independent of the path</a:t>
            </a:r>
          </a:p>
          <a:p>
            <a:pPr>
              <a:lnSpc>
                <a:spcPct val="70000"/>
              </a:lnSpc>
              <a:buFontTx/>
              <a:buAutoNum type="alphaLcParenR" startAt="4"/>
            </a:pPr>
            <a:endParaRPr lang="en-US" sz="3000">
              <a:latin typeface="Arial" charset="0"/>
              <a:ea typeface="ヒラギノ角ゴ Pro W3" charset="0"/>
              <a:cs typeface="ヒラギノ角ゴ Pro W3" charset="0"/>
            </a:endParaRPr>
          </a:p>
          <a:p>
            <a:pPr>
              <a:lnSpc>
                <a:spcPct val="70000"/>
              </a:lnSpc>
              <a:buFontTx/>
              <a:buAutoNum type="alphaLcParenR" startAt="4"/>
            </a:pPr>
            <a:r>
              <a:rPr lang="en-US" sz="3000">
                <a:latin typeface="Arial" charset="0"/>
                <a:ea typeface="ヒラギノ角ゴ Pro W3" charset="0"/>
                <a:cs typeface="ヒラギノ角ゴ Pro W3" charset="0"/>
              </a:rPr>
              <a:t> All of the above</a:t>
            </a:r>
          </a:p>
          <a:p>
            <a:pPr>
              <a:lnSpc>
                <a:spcPct val="70000"/>
              </a:lnSpc>
              <a:buFontTx/>
              <a:buAutoNum type="alphaLcParenR" startAt="4"/>
            </a:pPr>
            <a:endParaRPr lang="en-US" sz="3000">
              <a:latin typeface="Arial" charset="0"/>
              <a:ea typeface="ヒラギノ角ゴ Pro W3" charset="0"/>
              <a:cs typeface="ヒラギノ角ゴ Pro W3" charset="0"/>
            </a:endParaRPr>
          </a:p>
          <a:p>
            <a:pPr>
              <a:lnSpc>
                <a:spcPct val="70000"/>
              </a:lnSpc>
              <a:buFontTx/>
              <a:buAutoNum type="alphaLcParenR" startAt="4"/>
            </a:pPr>
            <a:r>
              <a:rPr lang="en-US" sz="3000">
                <a:latin typeface="Arial" charset="0"/>
                <a:ea typeface="ヒラギノ角ゴ Pro W3" charset="0"/>
                <a:cs typeface="ヒラギノ角ゴ Pro W3" charset="0"/>
              </a:rPr>
              <a:t> NONE of the above - it's not true!</a:t>
            </a:r>
            <a:endParaRPr lang="en-US" sz="1600">
              <a:latin typeface="Arial" charset="0"/>
              <a:ea typeface="ヒラギノ角ゴ Pro W3" charset="0"/>
              <a:cs typeface="ヒラギノ角ゴ Pro W3" charset="0"/>
            </a:endParaRPr>
          </a:p>
        </p:txBody>
      </p:sp>
      <p:graphicFrame>
        <p:nvGraphicFramePr>
          <p:cNvPr id="60418" name="Object 1024"/>
          <p:cNvGraphicFramePr>
            <a:graphicFrameLocks noChangeAspect="1"/>
          </p:cNvGraphicFramePr>
          <p:nvPr/>
        </p:nvGraphicFramePr>
        <p:xfrm>
          <a:off x="3006725" y="1911350"/>
          <a:ext cx="1773238" cy="660400"/>
        </p:xfrm>
        <a:graphic>
          <a:graphicData uri="http://schemas.openxmlformats.org/presentationml/2006/ole">
            <mc:AlternateContent xmlns:mc="http://schemas.openxmlformats.org/markup-compatibility/2006">
              <mc:Choice xmlns:v="urn:schemas-microsoft-com:vml" Requires="v">
                <p:oleObj spid="_x0000_s173068" name="Equation" r:id="rId4" imgW="597038" imgH="216203" progId="Equation.DSMT4">
                  <p:embed/>
                </p:oleObj>
              </mc:Choice>
              <mc:Fallback>
                <p:oleObj name="Equation" r:id="rId4" imgW="597038" imgH="21620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725" y="1911350"/>
                        <a:ext cx="1773238"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419" name="Object 3"/>
          <p:cNvGraphicFramePr>
            <a:graphicFrameLocks noChangeAspect="1"/>
          </p:cNvGraphicFramePr>
          <p:nvPr/>
        </p:nvGraphicFramePr>
        <p:xfrm>
          <a:off x="1828800" y="398463"/>
          <a:ext cx="2209800" cy="852487"/>
        </p:xfrm>
        <a:graphic>
          <a:graphicData uri="http://schemas.openxmlformats.org/presentationml/2006/ole">
            <mc:AlternateContent xmlns:mc="http://schemas.openxmlformats.org/markup-compatibility/2006">
              <mc:Choice xmlns:v="urn:schemas-microsoft-com:vml" Requires="v">
                <p:oleObj spid="_x0000_s173069" name="Equation" r:id="rId6" imgW="723983" imgH="279675" progId="Equation.3">
                  <p:embed/>
                </p:oleObj>
              </mc:Choice>
              <mc:Fallback>
                <p:oleObj name="Equation" r:id="rId6" imgW="723983" imgH="27967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98463"/>
                        <a:ext cx="2209800" cy="85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982144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533400" y="2743200"/>
            <a:ext cx="8077200" cy="3429000"/>
          </a:xfrm>
        </p:spPr>
        <p:txBody>
          <a:bodyPr/>
          <a:lstStyle/>
          <a:p>
            <a:pPr marL="0" indent="0">
              <a:lnSpc>
                <a:spcPct val="90000"/>
              </a:lnSpc>
              <a:buFontTx/>
              <a:buNone/>
            </a:pPr>
            <a:r>
              <a:rPr lang="en-US" sz="3000">
                <a:latin typeface="Arial" charset="0"/>
                <a:ea typeface="ヒラギノ角ゴ Pro W3" charset="0"/>
                <a:cs typeface="ヒラギノ角ゴ Pro W3" charset="0"/>
              </a:rPr>
              <a:t>A parallel plate capacitor is attached to a battery which maintains a constant voltage difference V between the capacitor plates.  While the battery is attached, the plates are pulled apart. The electrostatic energy stored in the capacitor</a:t>
            </a:r>
            <a:r>
              <a:rPr lang="en-US" sz="2400">
                <a:latin typeface="Arial" charset="0"/>
                <a:ea typeface="ヒラギノ角ゴ Pro W3" charset="0"/>
                <a:cs typeface="ヒラギノ角ゴ Pro W3" charset="0"/>
              </a:rPr>
              <a:t> </a:t>
            </a:r>
          </a:p>
          <a:p>
            <a:pPr marL="0" indent="0">
              <a:lnSpc>
                <a:spcPct val="90000"/>
              </a:lnSpc>
              <a:buFontTx/>
              <a:buNone/>
            </a:pPr>
            <a:r>
              <a:rPr lang="en-US" sz="2400">
                <a:latin typeface="Arial" charset="0"/>
                <a:ea typeface="ヒラギノ角ゴ Pro W3" charset="0"/>
                <a:cs typeface="ヒラギノ角ゴ Pro W3" charset="0"/>
              </a:rPr>
              <a:t>		A) increases	</a:t>
            </a:r>
          </a:p>
          <a:p>
            <a:pPr marL="0" indent="0">
              <a:lnSpc>
                <a:spcPct val="90000"/>
              </a:lnSpc>
              <a:buFontTx/>
              <a:buNone/>
            </a:pPr>
            <a:r>
              <a:rPr lang="en-US" sz="2400">
                <a:latin typeface="Arial" charset="0"/>
                <a:ea typeface="ヒラギノ角ゴ Pro W3" charset="0"/>
                <a:cs typeface="ヒラギノ角ゴ Pro W3" charset="0"/>
              </a:rPr>
              <a:t>		B) decreases	</a:t>
            </a:r>
          </a:p>
          <a:p>
            <a:pPr marL="0" indent="0">
              <a:lnSpc>
                <a:spcPct val="90000"/>
              </a:lnSpc>
              <a:buFontTx/>
              <a:buNone/>
            </a:pPr>
            <a:r>
              <a:rPr lang="en-US" sz="2400">
                <a:latin typeface="Arial" charset="0"/>
                <a:ea typeface="ヒラギノ角ゴ Pro W3" charset="0"/>
                <a:cs typeface="ヒラギノ角ゴ Pro W3" charset="0"/>
              </a:rPr>
              <a:t>		C) stays constant.</a:t>
            </a:r>
          </a:p>
          <a:p>
            <a:pPr marL="0" indent="0">
              <a:lnSpc>
                <a:spcPct val="90000"/>
              </a:lnSpc>
            </a:pPr>
            <a:endParaRPr lang="en-US" sz="1600">
              <a:latin typeface="Arial" charset="0"/>
              <a:ea typeface="ヒラギノ角ゴ Pro W3" charset="0"/>
              <a:cs typeface="ヒラギノ角ゴ Pro W3" charset="0"/>
            </a:endParaRPr>
          </a:p>
        </p:txBody>
      </p:sp>
      <p:sp>
        <p:nvSpPr>
          <p:cNvPr id="62467" name="Rectangle 3"/>
          <p:cNvSpPr>
            <a:spLocks noChangeArrowheads="1"/>
          </p:cNvSpPr>
          <p:nvPr/>
        </p:nvSpPr>
        <p:spPr bwMode="auto">
          <a:xfrm>
            <a:off x="2438400" y="1600200"/>
            <a:ext cx="51054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468" name="Rectangle 4"/>
          <p:cNvSpPr>
            <a:spLocks noChangeArrowheads="1"/>
          </p:cNvSpPr>
          <p:nvPr/>
        </p:nvSpPr>
        <p:spPr bwMode="auto">
          <a:xfrm>
            <a:off x="2438400" y="990600"/>
            <a:ext cx="51054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469" name="Line 5"/>
          <p:cNvSpPr>
            <a:spLocks noChangeShapeType="1"/>
          </p:cNvSpPr>
          <p:nvPr/>
        </p:nvSpPr>
        <p:spPr bwMode="auto">
          <a:xfrm>
            <a:off x="2971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0" name="Line 6"/>
          <p:cNvSpPr>
            <a:spLocks noChangeShapeType="1"/>
          </p:cNvSpPr>
          <p:nvPr/>
        </p:nvSpPr>
        <p:spPr bwMode="auto">
          <a:xfrm>
            <a:off x="3352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1" name="Line 7"/>
          <p:cNvSpPr>
            <a:spLocks noChangeShapeType="1"/>
          </p:cNvSpPr>
          <p:nvPr/>
        </p:nvSpPr>
        <p:spPr bwMode="auto">
          <a:xfrm>
            <a:off x="3733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2" name="Line 8"/>
          <p:cNvSpPr>
            <a:spLocks noChangeShapeType="1"/>
          </p:cNvSpPr>
          <p:nvPr/>
        </p:nvSpPr>
        <p:spPr bwMode="auto">
          <a:xfrm>
            <a:off x="4114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3" name="Line 9"/>
          <p:cNvSpPr>
            <a:spLocks noChangeShapeType="1"/>
          </p:cNvSpPr>
          <p:nvPr/>
        </p:nvSpPr>
        <p:spPr bwMode="auto">
          <a:xfrm>
            <a:off x="4495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4" name="Line 10"/>
          <p:cNvSpPr>
            <a:spLocks noChangeShapeType="1"/>
          </p:cNvSpPr>
          <p:nvPr/>
        </p:nvSpPr>
        <p:spPr bwMode="auto">
          <a:xfrm>
            <a:off x="5257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5" name="Line 11"/>
          <p:cNvSpPr>
            <a:spLocks noChangeShapeType="1"/>
          </p:cNvSpPr>
          <p:nvPr/>
        </p:nvSpPr>
        <p:spPr bwMode="auto">
          <a:xfrm>
            <a:off x="4876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6" name="Line 12"/>
          <p:cNvSpPr>
            <a:spLocks noChangeShapeType="1"/>
          </p:cNvSpPr>
          <p:nvPr/>
        </p:nvSpPr>
        <p:spPr bwMode="auto">
          <a:xfrm>
            <a:off x="6400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7" name="Line 13"/>
          <p:cNvSpPr>
            <a:spLocks noChangeShapeType="1"/>
          </p:cNvSpPr>
          <p:nvPr/>
        </p:nvSpPr>
        <p:spPr bwMode="auto">
          <a:xfrm>
            <a:off x="6019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8" name="Line 14"/>
          <p:cNvSpPr>
            <a:spLocks noChangeShapeType="1"/>
          </p:cNvSpPr>
          <p:nvPr/>
        </p:nvSpPr>
        <p:spPr bwMode="auto">
          <a:xfrm>
            <a:off x="5638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9" name="Line 15"/>
          <p:cNvSpPr>
            <a:spLocks noChangeShapeType="1"/>
          </p:cNvSpPr>
          <p:nvPr/>
        </p:nvSpPr>
        <p:spPr bwMode="auto">
          <a:xfrm>
            <a:off x="6781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0" name="Line 16"/>
          <p:cNvSpPr>
            <a:spLocks noChangeShapeType="1"/>
          </p:cNvSpPr>
          <p:nvPr/>
        </p:nvSpPr>
        <p:spPr bwMode="auto">
          <a:xfrm>
            <a:off x="7162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1" name="Line 17"/>
          <p:cNvSpPr>
            <a:spLocks noChangeShapeType="1"/>
          </p:cNvSpPr>
          <p:nvPr/>
        </p:nvSpPr>
        <p:spPr bwMode="auto">
          <a:xfrm>
            <a:off x="533400" y="10668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2" name="Line 18"/>
          <p:cNvSpPr>
            <a:spLocks noChangeShapeType="1"/>
          </p:cNvSpPr>
          <p:nvPr/>
        </p:nvSpPr>
        <p:spPr bwMode="auto">
          <a:xfrm>
            <a:off x="762000" y="12192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3" name="Line 19"/>
          <p:cNvSpPr>
            <a:spLocks noChangeShapeType="1"/>
          </p:cNvSpPr>
          <p:nvPr/>
        </p:nvSpPr>
        <p:spPr bwMode="auto">
          <a:xfrm>
            <a:off x="990600" y="1219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4" name="Line 20"/>
          <p:cNvSpPr>
            <a:spLocks noChangeShapeType="1"/>
          </p:cNvSpPr>
          <p:nvPr/>
        </p:nvSpPr>
        <p:spPr bwMode="auto">
          <a:xfrm>
            <a:off x="990600" y="19812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5" name="Line 21"/>
          <p:cNvSpPr>
            <a:spLocks noChangeShapeType="1"/>
          </p:cNvSpPr>
          <p:nvPr/>
        </p:nvSpPr>
        <p:spPr bwMode="auto">
          <a:xfrm flipV="1">
            <a:off x="990600" y="5334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6" name="Line 22"/>
          <p:cNvSpPr>
            <a:spLocks noChangeShapeType="1"/>
          </p:cNvSpPr>
          <p:nvPr/>
        </p:nvSpPr>
        <p:spPr bwMode="auto">
          <a:xfrm>
            <a:off x="990600" y="5334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7" name="Line 23"/>
          <p:cNvSpPr>
            <a:spLocks noChangeShapeType="1"/>
          </p:cNvSpPr>
          <p:nvPr/>
        </p:nvSpPr>
        <p:spPr bwMode="auto">
          <a:xfrm>
            <a:off x="4648200" y="533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8" name="Line 24"/>
          <p:cNvSpPr>
            <a:spLocks noChangeShapeType="1"/>
          </p:cNvSpPr>
          <p:nvPr/>
        </p:nvSpPr>
        <p:spPr bwMode="auto">
          <a:xfrm flipV="1">
            <a:off x="4648200" y="1676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9" name="Text Box 25"/>
          <p:cNvSpPr txBox="1">
            <a:spLocks noChangeArrowheads="1"/>
          </p:cNvSpPr>
          <p:nvPr/>
        </p:nvSpPr>
        <p:spPr bwMode="auto">
          <a:xfrm>
            <a:off x="457200" y="533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a:t>V</a:t>
            </a:r>
          </a:p>
        </p:txBody>
      </p:sp>
      <p:sp>
        <p:nvSpPr>
          <p:cNvPr id="62490" name="Line 26"/>
          <p:cNvSpPr>
            <a:spLocks noChangeShapeType="1"/>
          </p:cNvSpPr>
          <p:nvPr/>
        </p:nvSpPr>
        <p:spPr bwMode="auto">
          <a:xfrm flipV="1">
            <a:off x="5486400" y="381000"/>
            <a:ext cx="0" cy="533400"/>
          </a:xfrm>
          <a:prstGeom prst="line">
            <a:avLst/>
          </a:prstGeom>
          <a:noFill/>
          <a:ln w="2540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91" name="Line 27"/>
          <p:cNvSpPr>
            <a:spLocks noChangeShapeType="1"/>
          </p:cNvSpPr>
          <p:nvPr/>
        </p:nvSpPr>
        <p:spPr bwMode="auto">
          <a:xfrm>
            <a:off x="5486400" y="1828800"/>
            <a:ext cx="0" cy="609600"/>
          </a:xfrm>
          <a:prstGeom prst="line">
            <a:avLst/>
          </a:prstGeom>
          <a:noFill/>
          <a:ln w="2540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77663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854176354"/>
              </p:ext>
            </p:extLst>
          </p:nvPr>
        </p:nvGraphicFramePr>
        <p:xfrm>
          <a:off x="2053077" y="2813941"/>
          <a:ext cx="4428334" cy="970076"/>
        </p:xfrm>
        <a:graphic>
          <a:graphicData uri="http://schemas.openxmlformats.org/presentationml/2006/ole">
            <mc:AlternateContent xmlns:mc="http://schemas.openxmlformats.org/markup-compatibility/2006">
              <mc:Choice xmlns:v="urn:schemas-microsoft-com:vml" Requires="v">
                <p:oleObj spid="_x0000_s117808" name="Equation" r:id="rId4" imgW="927100" imgH="203200" progId="Equation.3">
                  <p:embed/>
                </p:oleObj>
              </mc:Choice>
              <mc:Fallback>
                <p:oleObj name="Equation" r:id="rId4" imgW="927100" imgH="203200" progId="Equation.3">
                  <p:embed/>
                  <p:pic>
                    <p:nvPicPr>
                      <p:cNvPr id="0" name=""/>
                      <p:cNvPicPr>
                        <a:picLocks noChangeAspect="1" noChangeArrowheads="1"/>
                      </p:cNvPicPr>
                      <p:nvPr/>
                    </p:nvPicPr>
                    <p:blipFill>
                      <a:blip r:embed="rId5"/>
                      <a:srcRect/>
                      <a:stretch>
                        <a:fillRect/>
                      </a:stretch>
                    </p:blipFill>
                    <p:spPr bwMode="auto">
                      <a:xfrm>
                        <a:off x="2053077" y="2813941"/>
                        <a:ext cx="4428334" cy="970076"/>
                      </a:xfrm>
                      <a:prstGeom prst="rect">
                        <a:avLst/>
                      </a:prstGeom>
                      <a:noFill/>
                      <a:ln>
                        <a:noFill/>
                      </a:ln>
                      <a:effectLs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331533363"/>
              </p:ext>
            </p:extLst>
          </p:nvPr>
        </p:nvGraphicFramePr>
        <p:xfrm>
          <a:off x="806547" y="4691224"/>
          <a:ext cx="6904219" cy="1971416"/>
        </p:xfrm>
        <a:graphic>
          <a:graphicData uri="http://schemas.openxmlformats.org/presentationml/2006/ole">
            <mc:AlternateContent xmlns:mc="http://schemas.openxmlformats.org/markup-compatibility/2006">
              <mc:Choice xmlns:v="urn:schemas-microsoft-com:vml" Requires="v">
                <p:oleObj spid="_x0000_s117809" name="Equation" r:id="rId6" imgW="1600200" imgH="457200" progId="Equation.3">
                  <p:embed/>
                </p:oleObj>
              </mc:Choice>
              <mc:Fallback>
                <p:oleObj name="Equation" r:id="rId6" imgW="1600200" imgH="457200" progId="Equation.3">
                  <p:embed/>
                  <p:pic>
                    <p:nvPicPr>
                      <p:cNvPr id="0" name=""/>
                      <p:cNvPicPr>
                        <a:picLocks noChangeAspect="1" noChangeArrowheads="1"/>
                      </p:cNvPicPr>
                      <p:nvPr/>
                    </p:nvPicPr>
                    <p:blipFill>
                      <a:blip r:embed="rId7"/>
                      <a:srcRect/>
                      <a:stretch>
                        <a:fillRect/>
                      </a:stretch>
                    </p:blipFill>
                    <p:spPr bwMode="auto">
                      <a:xfrm>
                        <a:off x="806547" y="4691224"/>
                        <a:ext cx="6904219" cy="1971416"/>
                      </a:xfrm>
                      <a:prstGeom prst="rect">
                        <a:avLst/>
                      </a:prstGeom>
                      <a:noFill/>
                      <a:ln>
                        <a:noFill/>
                      </a:ln>
                      <a:effectLst/>
                      <a:extLst/>
                    </p:spPr>
                  </p:pic>
                </p:oleObj>
              </mc:Fallback>
            </mc:AlternateContent>
          </a:graphicData>
        </a:graphic>
      </p:graphicFrame>
      <p:sp>
        <p:nvSpPr>
          <p:cNvPr id="4" name="TextBox 3"/>
          <p:cNvSpPr txBox="1"/>
          <p:nvPr/>
        </p:nvSpPr>
        <p:spPr>
          <a:xfrm>
            <a:off x="2279893" y="0"/>
            <a:ext cx="4316656" cy="646331"/>
          </a:xfrm>
          <a:prstGeom prst="rect">
            <a:avLst/>
          </a:prstGeom>
          <a:noFill/>
        </p:spPr>
        <p:txBody>
          <a:bodyPr wrap="none" rtlCol="0">
            <a:spAutoFit/>
          </a:bodyPr>
          <a:lstStyle/>
          <a:p>
            <a:r>
              <a:rPr lang="en-US" sz="3600" dirty="0" smtClean="0"/>
              <a:t>Potential and E-field</a:t>
            </a:r>
            <a:endParaRPr lang="en-US" sz="3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2485202150"/>
              </p:ext>
            </p:extLst>
          </p:nvPr>
        </p:nvGraphicFramePr>
        <p:xfrm>
          <a:off x="1100921" y="651205"/>
          <a:ext cx="6227305" cy="2190227"/>
        </p:xfrm>
        <a:graphic>
          <a:graphicData uri="http://schemas.openxmlformats.org/presentationml/2006/ole">
            <mc:AlternateContent xmlns:mc="http://schemas.openxmlformats.org/markup-compatibility/2006">
              <mc:Choice xmlns:v="urn:schemas-microsoft-com:vml" Requires="v">
                <p:oleObj spid="_x0000_s117810" name="Equation" r:id="rId8" imgW="1371600" imgH="482600" progId="Equation.3">
                  <p:embed/>
                </p:oleObj>
              </mc:Choice>
              <mc:Fallback>
                <p:oleObj name="Equation" r:id="rId8" imgW="1371600" imgH="482600" progId="Equation.3">
                  <p:embed/>
                  <p:pic>
                    <p:nvPicPr>
                      <p:cNvPr id="0" name=""/>
                      <p:cNvPicPr>
                        <a:picLocks noChangeAspect="1" noChangeArrowheads="1"/>
                      </p:cNvPicPr>
                      <p:nvPr/>
                    </p:nvPicPr>
                    <p:blipFill>
                      <a:blip r:embed="rId9"/>
                      <a:srcRect/>
                      <a:stretch>
                        <a:fillRect/>
                      </a:stretch>
                    </p:blipFill>
                    <p:spPr bwMode="auto">
                      <a:xfrm>
                        <a:off x="1100921" y="651205"/>
                        <a:ext cx="6227305" cy="2190227"/>
                      </a:xfrm>
                      <a:prstGeom prst="rect">
                        <a:avLst/>
                      </a:prstGeom>
                      <a:noFill/>
                      <a:ln>
                        <a:noFill/>
                      </a:ln>
                      <a:effectLst/>
                      <a:extLst/>
                    </p:spPr>
                  </p:pic>
                </p:oleObj>
              </mc:Fallback>
            </mc:AlternateContent>
          </a:graphicData>
        </a:graphic>
      </p:graphicFrame>
      <p:sp>
        <p:nvSpPr>
          <p:cNvPr id="16" name="TextBox 15"/>
          <p:cNvSpPr txBox="1"/>
          <p:nvPr/>
        </p:nvSpPr>
        <p:spPr>
          <a:xfrm>
            <a:off x="640947" y="4092194"/>
            <a:ext cx="7959481" cy="646331"/>
          </a:xfrm>
          <a:prstGeom prst="rect">
            <a:avLst/>
          </a:prstGeom>
          <a:noFill/>
        </p:spPr>
        <p:txBody>
          <a:bodyPr wrap="none" rtlCol="0">
            <a:spAutoFit/>
          </a:bodyPr>
          <a:lstStyle/>
          <a:p>
            <a:r>
              <a:rPr lang="en-US" sz="3600" dirty="0" smtClean="0"/>
              <a:t>One way to find V(r) (given charges):</a:t>
            </a:r>
            <a:endParaRPr lang="en-US" sz="3600" dirty="0"/>
          </a:p>
        </p:txBody>
      </p:sp>
    </p:spTree>
    <p:extLst>
      <p:ext uri="{BB962C8B-B14F-4D97-AF65-F5344CB8AC3E}">
        <p14:creationId xmlns:p14="http://schemas.microsoft.com/office/powerpoint/2010/main" val="18164109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4258419967"/>
              </p:ext>
            </p:extLst>
          </p:nvPr>
        </p:nvGraphicFramePr>
        <p:xfrm>
          <a:off x="871686" y="881676"/>
          <a:ext cx="6904219" cy="1971416"/>
        </p:xfrm>
        <a:graphic>
          <a:graphicData uri="http://schemas.openxmlformats.org/presentationml/2006/ole">
            <mc:AlternateContent xmlns:mc="http://schemas.openxmlformats.org/markup-compatibility/2006">
              <mc:Choice xmlns:v="urn:schemas-microsoft-com:vml" Requires="v">
                <p:oleObj spid="_x0000_s118817" name="Equation" r:id="rId4" imgW="1600200" imgH="457200" progId="Equation.3">
                  <p:embed/>
                </p:oleObj>
              </mc:Choice>
              <mc:Fallback>
                <p:oleObj name="Equation" r:id="rId4" imgW="1600200" imgH="457200" progId="Equation.3">
                  <p:embed/>
                  <p:pic>
                    <p:nvPicPr>
                      <p:cNvPr id="0" name=""/>
                      <p:cNvPicPr>
                        <a:picLocks noChangeAspect="1" noChangeArrowheads="1"/>
                      </p:cNvPicPr>
                      <p:nvPr/>
                    </p:nvPicPr>
                    <p:blipFill>
                      <a:blip r:embed="rId5"/>
                      <a:srcRect/>
                      <a:stretch>
                        <a:fillRect/>
                      </a:stretch>
                    </p:blipFill>
                    <p:spPr bwMode="auto">
                      <a:xfrm>
                        <a:off x="871686" y="881676"/>
                        <a:ext cx="6904219" cy="1971416"/>
                      </a:xfrm>
                      <a:prstGeom prst="rect">
                        <a:avLst/>
                      </a:prstGeom>
                      <a:noFill/>
                      <a:ln>
                        <a:noFill/>
                      </a:ln>
                      <a:effectLst/>
                      <a:extLst/>
                    </p:spPr>
                  </p:pic>
                </p:oleObj>
              </mc:Fallback>
            </mc:AlternateContent>
          </a:graphicData>
        </a:graphic>
      </p:graphicFrame>
      <p:sp>
        <p:nvSpPr>
          <p:cNvPr id="16" name="TextBox 15"/>
          <p:cNvSpPr txBox="1"/>
          <p:nvPr/>
        </p:nvSpPr>
        <p:spPr>
          <a:xfrm>
            <a:off x="706086" y="282646"/>
            <a:ext cx="7959481" cy="646331"/>
          </a:xfrm>
          <a:prstGeom prst="rect">
            <a:avLst/>
          </a:prstGeom>
          <a:noFill/>
        </p:spPr>
        <p:txBody>
          <a:bodyPr wrap="none" rtlCol="0">
            <a:spAutoFit/>
          </a:bodyPr>
          <a:lstStyle/>
          <a:p>
            <a:r>
              <a:rPr lang="en-US" sz="3600" dirty="0" smtClean="0"/>
              <a:t>One way to find V(r) (given charges):</a:t>
            </a:r>
            <a:endParaRPr lang="en-US" sz="3600" dirty="0"/>
          </a:p>
        </p:txBody>
      </p:sp>
      <p:sp>
        <p:nvSpPr>
          <p:cNvPr id="2" name="Rectangle 1"/>
          <p:cNvSpPr/>
          <p:nvPr/>
        </p:nvSpPr>
        <p:spPr>
          <a:xfrm>
            <a:off x="0" y="5534561"/>
            <a:ext cx="9072756" cy="1323439"/>
          </a:xfrm>
          <a:prstGeom prst="rect">
            <a:avLst/>
          </a:prstGeom>
        </p:spPr>
        <p:txBody>
          <a:bodyPr wrap="square">
            <a:spAutoFit/>
          </a:bodyPr>
          <a:lstStyle/>
          <a:p>
            <a:r>
              <a:rPr lang="en-US" sz="4000" dirty="0"/>
              <a:t>Voltage V = </a:t>
            </a:r>
            <a:r>
              <a:rPr lang="en-US" sz="4000" dirty="0" err="1"/>
              <a:t>kq</a:t>
            </a:r>
            <a:r>
              <a:rPr lang="en-US" sz="4000" dirty="0"/>
              <a:t>/r from a point </a:t>
            </a:r>
            <a:r>
              <a:rPr lang="en-US" sz="4000" dirty="0" smtClean="0"/>
              <a:t>charge !</a:t>
            </a:r>
            <a:r>
              <a:rPr lang="en-US" sz="4000" dirty="0"/>
              <a:t/>
            </a:r>
            <a:br>
              <a:rPr lang="en-US" sz="4000" dirty="0"/>
            </a:br>
            <a:endParaRPr lang="en-US" sz="4000" dirty="0"/>
          </a:p>
        </p:txBody>
      </p:sp>
      <p:graphicFrame>
        <p:nvGraphicFramePr>
          <p:cNvPr id="8" name="Object 7"/>
          <p:cNvGraphicFramePr>
            <a:graphicFrameLocks noChangeAspect="1"/>
          </p:cNvGraphicFramePr>
          <p:nvPr>
            <p:extLst>
              <p:ext uri="{D42A27DB-BD31-4B8C-83A1-F6EECF244321}">
                <p14:modId xmlns:p14="http://schemas.microsoft.com/office/powerpoint/2010/main" val="3933943985"/>
              </p:ext>
            </p:extLst>
          </p:nvPr>
        </p:nvGraphicFramePr>
        <p:xfrm>
          <a:off x="1497013" y="2954338"/>
          <a:ext cx="5368925" cy="1971675"/>
        </p:xfrm>
        <a:graphic>
          <a:graphicData uri="http://schemas.openxmlformats.org/presentationml/2006/ole">
            <mc:AlternateContent xmlns:mc="http://schemas.openxmlformats.org/markup-compatibility/2006">
              <mc:Choice xmlns:v="urn:schemas-microsoft-com:vml" Requires="v">
                <p:oleObj spid="_x0000_s118818" name="Equation" r:id="rId6" imgW="1244600" imgH="457200" progId="Equation.3">
                  <p:embed/>
                </p:oleObj>
              </mc:Choice>
              <mc:Fallback>
                <p:oleObj name="Equation" r:id="rId6" imgW="1244600" imgH="457200" progId="Equation.3">
                  <p:embed/>
                  <p:pic>
                    <p:nvPicPr>
                      <p:cNvPr id="0" name=""/>
                      <p:cNvPicPr>
                        <a:picLocks noChangeAspect="1" noChangeArrowheads="1"/>
                      </p:cNvPicPr>
                      <p:nvPr/>
                    </p:nvPicPr>
                    <p:blipFill>
                      <a:blip r:embed="rId7"/>
                      <a:srcRect/>
                      <a:stretch>
                        <a:fillRect/>
                      </a:stretch>
                    </p:blipFill>
                    <p:spPr bwMode="auto">
                      <a:xfrm>
                        <a:off x="1497013" y="2954338"/>
                        <a:ext cx="5368925" cy="19716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4663265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9893" y="-65120"/>
            <a:ext cx="3110422" cy="646331"/>
          </a:xfrm>
          <a:prstGeom prst="rect">
            <a:avLst/>
          </a:prstGeom>
          <a:noFill/>
        </p:spPr>
        <p:txBody>
          <a:bodyPr wrap="none" rtlCol="0">
            <a:spAutoFit/>
          </a:bodyPr>
          <a:lstStyle/>
          <a:p>
            <a:r>
              <a:rPr lang="en-US" sz="3600" dirty="0" smtClean="0"/>
              <a:t>So, what does</a:t>
            </a:r>
            <a:endParaRPr lang="en-US" sz="3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136875757"/>
              </p:ext>
            </p:extLst>
          </p:nvPr>
        </p:nvGraphicFramePr>
        <p:xfrm>
          <a:off x="1100921" y="358165"/>
          <a:ext cx="6227305" cy="2190227"/>
        </p:xfrm>
        <a:graphic>
          <a:graphicData uri="http://schemas.openxmlformats.org/presentationml/2006/ole">
            <mc:AlternateContent xmlns:mc="http://schemas.openxmlformats.org/markup-compatibility/2006">
              <mc:Choice xmlns:v="urn:schemas-microsoft-com:vml" Requires="v">
                <p:oleObj spid="_x0000_s119856" name="Equation" r:id="rId4" imgW="1371600" imgH="482600" progId="Equation.3">
                  <p:embed/>
                </p:oleObj>
              </mc:Choice>
              <mc:Fallback>
                <p:oleObj name="Equation" r:id="rId4" imgW="1371600" imgH="482600" progId="Equation.3">
                  <p:embed/>
                  <p:pic>
                    <p:nvPicPr>
                      <p:cNvPr id="0" name=""/>
                      <p:cNvPicPr>
                        <a:picLocks noChangeAspect="1" noChangeArrowheads="1"/>
                      </p:cNvPicPr>
                      <p:nvPr/>
                    </p:nvPicPr>
                    <p:blipFill>
                      <a:blip r:embed="rId5"/>
                      <a:srcRect/>
                      <a:stretch>
                        <a:fillRect/>
                      </a:stretch>
                    </p:blipFill>
                    <p:spPr bwMode="auto">
                      <a:xfrm>
                        <a:off x="1100921" y="358165"/>
                        <a:ext cx="6227305" cy="2190227"/>
                      </a:xfrm>
                      <a:prstGeom prst="rect">
                        <a:avLst/>
                      </a:prstGeom>
                      <a:noFill/>
                      <a:ln>
                        <a:noFill/>
                      </a:ln>
                      <a:effectLst/>
                      <a:extLst/>
                    </p:spPr>
                  </p:pic>
                </p:oleObj>
              </mc:Fallback>
            </mc:AlternateContent>
          </a:graphicData>
        </a:graphic>
      </p:graphicFrame>
      <p:sp>
        <p:nvSpPr>
          <p:cNvPr id="5" name="TextBox 4"/>
          <p:cNvSpPr txBox="1"/>
          <p:nvPr/>
        </p:nvSpPr>
        <p:spPr>
          <a:xfrm>
            <a:off x="1465644" y="2539705"/>
            <a:ext cx="3366727" cy="646331"/>
          </a:xfrm>
          <a:prstGeom prst="rect">
            <a:avLst/>
          </a:prstGeom>
          <a:noFill/>
        </p:spPr>
        <p:txBody>
          <a:bodyPr wrap="none" rtlCol="0">
            <a:spAutoFit/>
          </a:bodyPr>
          <a:lstStyle/>
          <a:p>
            <a:r>
              <a:rPr lang="en-US" sz="3600" dirty="0" smtClean="0"/>
              <a:t>Have to do with </a:t>
            </a:r>
            <a:endParaRPr lang="en-US" sz="3600" dirty="0"/>
          </a:p>
        </p:txBody>
      </p:sp>
      <p:graphicFrame>
        <p:nvGraphicFramePr>
          <p:cNvPr id="18" name="Object 17"/>
          <p:cNvGraphicFramePr>
            <a:graphicFrameLocks noChangeAspect="1"/>
          </p:cNvGraphicFramePr>
          <p:nvPr>
            <p:extLst>
              <p:ext uri="{D42A27DB-BD31-4B8C-83A1-F6EECF244321}">
                <p14:modId xmlns:p14="http://schemas.microsoft.com/office/powerpoint/2010/main" val="1206246483"/>
              </p:ext>
            </p:extLst>
          </p:nvPr>
        </p:nvGraphicFramePr>
        <p:xfrm>
          <a:off x="2896489" y="5318430"/>
          <a:ext cx="3760787" cy="1150937"/>
        </p:xfrm>
        <a:graphic>
          <a:graphicData uri="http://schemas.openxmlformats.org/presentationml/2006/ole">
            <mc:AlternateContent xmlns:mc="http://schemas.openxmlformats.org/markup-compatibility/2006">
              <mc:Choice xmlns:v="urn:schemas-microsoft-com:vml" Requires="v">
                <p:oleObj spid="_x0000_s119857" name="Equation" r:id="rId6" imgW="787400" imgH="241300" progId="Equation.3">
                  <p:embed/>
                </p:oleObj>
              </mc:Choice>
              <mc:Fallback>
                <p:oleObj name="Equation" r:id="rId6" imgW="787400" imgH="241300" progId="Equation.3">
                  <p:embed/>
                  <p:pic>
                    <p:nvPicPr>
                      <p:cNvPr id="0" name=""/>
                      <p:cNvPicPr>
                        <a:picLocks noChangeAspect="1" noChangeArrowheads="1"/>
                      </p:cNvPicPr>
                      <p:nvPr/>
                    </p:nvPicPr>
                    <p:blipFill>
                      <a:blip r:embed="rId7"/>
                      <a:srcRect/>
                      <a:stretch>
                        <a:fillRect/>
                      </a:stretch>
                    </p:blipFill>
                    <p:spPr bwMode="auto">
                      <a:xfrm>
                        <a:off x="2896489" y="5318430"/>
                        <a:ext cx="3760787" cy="1150937"/>
                      </a:xfrm>
                      <a:prstGeom prst="rect">
                        <a:avLst/>
                      </a:prstGeom>
                      <a:noFill/>
                      <a:ln>
                        <a:noFill/>
                      </a:ln>
                      <a:effectLs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340265004"/>
              </p:ext>
            </p:extLst>
          </p:nvPr>
        </p:nvGraphicFramePr>
        <p:xfrm>
          <a:off x="1999713" y="3394675"/>
          <a:ext cx="4429125" cy="1331912"/>
        </p:xfrm>
        <a:graphic>
          <a:graphicData uri="http://schemas.openxmlformats.org/presentationml/2006/ole">
            <mc:AlternateContent xmlns:mc="http://schemas.openxmlformats.org/markup-compatibility/2006">
              <mc:Choice xmlns:v="urn:schemas-microsoft-com:vml" Requires="v">
                <p:oleObj spid="_x0000_s119858" name="Equation" r:id="rId8" imgW="927100" imgH="279400" progId="Equation.3">
                  <p:embed/>
                </p:oleObj>
              </mc:Choice>
              <mc:Fallback>
                <p:oleObj name="Equation" r:id="rId8" imgW="927100" imgH="279400" progId="Equation.3">
                  <p:embed/>
                  <p:pic>
                    <p:nvPicPr>
                      <p:cNvPr id="0" name=""/>
                      <p:cNvPicPr>
                        <a:picLocks noChangeAspect="1" noChangeArrowheads="1"/>
                      </p:cNvPicPr>
                      <p:nvPr/>
                    </p:nvPicPr>
                    <p:blipFill>
                      <a:blip r:embed="rId9"/>
                      <a:srcRect/>
                      <a:stretch>
                        <a:fillRect/>
                      </a:stretch>
                    </p:blipFill>
                    <p:spPr bwMode="auto">
                      <a:xfrm>
                        <a:off x="1999713" y="3394675"/>
                        <a:ext cx="4429125" cy="1331912"/>
                      </a:xfrm>
                      <a:prstGeom prst="rect">
                        <a:avLst/>
                      </a:prstGeom>
                      <a:noFill/>
                      <a:ln>
                        <a:noFill/>
                      </a:ln>
                      <a:effectLst/>
                      <a:extLst/>
                    </p:spPr>
                  </p:pic>
                </p:oleObj>
              </mc:Fallback>
            </mc:AlternateContent>
          </a:graphicData>
        </a:graphic>
      </p:graphicFrame>
      <p:sp>
        <p:nvSpPr>
          <p:cNvPr id="20" name="TextBox 19"/>
          <p:cNvSpPr txBox="1"/>
          <p:nvPr/>
        </p:nvSpPr>
        <p:spPr>
          <a:xfrm>
            <a:off x="706086" y="4645719"/>
            <a:ext cx="5971231" cy="646331"/>
          </a:xfrm>
          <a:prstGeom prst="rect">
            <a:avLst/>
          </a:prstGeom>
          <a:noFill/>
        </p:spPr>
        <p:txBody>
          <a:bodyPr wrap="none" rtlCol="0">
            <a:spAutoFit/>
          </a:bodyPr>
          <a:lstStyle/>
          <a:p>
            <a:r>
              <a:rPr lang="en-US" sz="3600" dirty="0" smtClean="0"/>
              <a:t>And </a:t>
            </a:r>
            <a:r>
              <a:rPr lang="en-US" sz="3600" i="1" dirty="0" smtClean="0"/>
              <a:t>why</a:t>
            </a:r>
            <a:r>
              <a:rPr lang="en-US" sz="3600" dirty="0" smtClean="0"/>
              <a:t> is that the same as </a:t>
            </a:r>
            <a:endParaRPr lang="en-US" sz="3600" dirty="0"/>
          </a:p>
        </p:txBody>
      </p:sp>
    </p:spTree>
    <p:extLst>
      <p:ext uri="{BB962C8B-B14F-4D97-AF65-F5344CB8AC3E}">
        <p14:creationId xmlns:p14="http://schemas.microsoft.com/office/powerpoint/2010/main" val="22138036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5413" y="2487613"/>
            <a:ext cx="3041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Divergence theorem:</a:t>
            </a:r>
          </a:p>
        </p:txBody>
      </p:sp>
      <p:sp>
        <p:nvSpPr>
          <p:cNvPr id="3" name="TextBox 2"/>
          <p:cNvSpPr txBox="1">
            <a:spLocks noChangeArrowheads="1"/>
          </p:cNvSpPr>
          <p:nvPr/>
        </p:nvSpPr>
        <p:spPr bwMode="auto">
          <a:xfrm>
            <a:off x="131763" y="4473575"/>
            <a:ext cx="392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Stoke’s (or “curl”)  theorem:</a:t>
            </a:r>
          </a:p>
        </p:txBody>
      </p:sp>
      <p:graphicFrame>
        <p:nvGraphicFramePr>
          <p:cNvPr id="4" name="Object 1"/>
          <p:cNvGraphicFramePr>
            <a:graphicFrameLocks noChangeAspect="1"/>
          </p:cNvGraphicFramePr>
          <p:nvPr/>
        </p:nvGraphicFramePr>
        <p:xfrm>
          <a:off x="4908550" y="2916238"/>
          <a:ext cx="2106613" cy="1247775"/>
        </p:xfrm>
        <a:graphic>
          <a:graphicData uri="http://schemas.openxmlformats.org/presentationml/2006/ole">
            <mc:AlternateContent xmlns:mc="http://schemas.openxmlformats.org/markup-compatibility/2006">
              <mc:Choice xmlns:v="urn:schemas-microsoft-com:vml" Requires="v">
                <p:oleObj spid="_x0000_s120910" name="Equation" r:id="rId4" imgW="622300" imgH="368300" progId="Equation.3">
                  <p:embed/>
                </p:oleObj>
              </mc:Choice>
              <mc:Fallback>
                <p:oleObj name="Equation" r:id="rId4" imgW="6223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550" y="2916238"/>
                        <a:ext cx="210661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1"/>
          <p:cNvGraphicFramePr>
            <a:graphicFrameLocks noChangeAspect="1"/>
          </p:cNvGraphicFramePr>
          <p:nvPr/>
        </p:nvGraphicFramePr>
        <p:xfrm>
          <a:off x="1527175" y="5160963"/>
          <a:ext cx="3611563" cy="1247775"/>
        </p:xfrm>
        <a:graphic>
          <a:graphicData uri="http://schemas.openxmlformats.org/presentationml/2006/ole">
            <mc:AlternateContent xmlns:mc="http://schemas.openxmlformats.org/markup-compatibility/2006">
              <mc:Choice xmlns:v="urn:schemas-microsoft-com:vml" Requires="v">
                <p:oleObj spid="_x0000_s120911" name="Equation" r:id="rId6" imgW="1066800" imgH="368300" progId="Equation.3">
                  <p:embed/>
                </p:oleObj>
              </mc:Choice>
              <mc:Fallback>
                <p:oleObj name="Equation" r:id="rId6" imgW="10668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7175" y="5160963"/>
                        <a:ext cx="36115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7" name="TextBox 6"/>
          <p:cNvSpPr txBox="1">
            <a:spLocks noChangeArrowheads="1"/>
          </p:cNvSpPr>
          <p:nvPr/>
        </p:nvSpPr>
        <p:spPr bwMode="auto">
          <a:xfrm>
            <a:off x="0" y="287338"/>
            <a:ext cx="3281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Fundamental theorem:</a:t>
            </a:r>
          </a:p>
        </p:txBody>
      </p:sp>
      <p:graphicFrame>
        <p:nvGraphicFramePr>
          <p:cNvPr id="54278" name="Object 1"/>
          <p:cNvGraphicFramePr>
            <a:graphicFrameLocks noChangeAspect="1"/>
          </p:cNvGraphicFramePr>
          <p:nvPr/>
        </p:nvGraphicFramePr>
        <p:xfrm>
          <a:off x="1562100" y="746125"/>
          <a:ext cx="5332413" cy="1462088"/>
        </p:xfrm>
        <a:graphic>
          <a:graphicData uri="http://schemas.openxmlformats.org/presentationml/2006/ole">
            <mc:AlternateContent xmlns:mc="http://schemas.openxmlformats.org/markup-compatibility/2006">
              <mc:Choice xmlns:v="urn:schemas-microsoft-com:vml" Requires="v">
                <p:oleObj spid="_x0000_s120912" name="Equation" r:id="rId8" imgW="1574800" imgH="431800" progId="Equation.3">
                  <p:embed/>
                </p:oleObj>
              </mc:Choice>
              <mc:Fallback>
                <p:oleObj name="Equation" r:id="rId8" imgW="15748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2100" y="746125"/>
                        <a:ext cx="5332413"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1"/>
          <p:cNvGraphicFramePr>
            <a:graphicFrameLocks noChangeAspect="1"/>
          </p:cNvGraphicFramePr>
          <p:nvPr/>
        </p:nvGraphicFramePr>
        <p:xfrm>
          <a:off x="5164138" y="5181600"/>
          <a:ext cx="1806575" cy="947738"/>
        </p:xfrm>
        <a:graphic>
          <a:graphicData uri="http://schemas.openxmlformats.org/presentationml/2006/ole">
            <mc:AlternateContent xmlns:mc="http://schemas.openxmlformats.org/markup-compatibility/2006">
              <mc:Choice xmlns:v="urn:schemas-microsoft-com:vml" Requires="v">
                <p:oleObj spid="_x0000_s120913" name="Equation" r:id="rId10" imgW="533400" imgH="279400" progId="Equation.3">
                  <p:embed/>
                </p:oleObj>
              </mc:Choice>
              <mc:Fallback>
                <p:oleObj name="Equation" r:id="rId10" imgW="533400" imgH="279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64138" y="5181600"/>
                        <a:ext cx="180657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
          <p:cNvGraphicFramePr>
            <a:graphicFrameLocks noChangeAspect="1"/>
          </p:cNvGraphicFramePr>
          <p:nvPr/>
        </p:nvGraphicFramePr>
        <p:xfrm>
          <a:off x="1343025" y="2933700"/>
          <a:ext cx="3440113" cy="1247775"/>
        </p:xfrm>
        <a:graphic>
          <a:graphicData uri="http://schemas.openxmlformats.org/presentationml/2006/ole">
            <mc:AlternateContent xmlns:mc="http://schemas.openxmlformats.org/markup-compatibility/2006">
              <mc:Choice xmlns:v="urn:schemas-microsoft-com:vml" Requires="v">
                <p:oleObj spid="_x0000_s120914" name="Equation" r:id="rId12" imgW="1016000" imgH="368300" progId="Equation.3">
                  <p:embed/>
                </p:oleObj>
              </mc:Choice>
              <mc:Fallback>
                <p:oleObj name="Equation" r:id="rId12" imgW="1016000" imgH="3683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43025" y="2933700"/>
                        <a:ext cx="344011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47498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7" name="Object 0"/>
          <p:cNvGraphicFramePr>
            <a:graphicFrameLocks noChangeAspect="1"/>
          </p:cNvGraphicFramePr>
          <p:nvPr>
            <p:extLst>
              <p:ext uri="{D42A27DB-BD31-4B8C-83A1-F6EECF244321}">
                <p14:modId xmlns:p14="http://schemas.microsoft.com/office/powerpoint/2010/main" val="1831748683"/>
              </p:ext>
            </p:extLst>
          </p:nvPr>
        </p:nvGraphicFramePr>
        <p:xfrm>
          <a:off x="627063" y="1990725"/>
          <a:ext cx="3263900" cy="1998663"/>
        </p:xfrm>
        <a:graphic>
          <a:graphicData uri="http://schemas.openxmlformats.org/presentationml/2006/ole">
            <mc:AlternateContent xmlns:mc="http://schemas.openxmlformats.org/markup-compatibility/2006">
              <mc:Choice xmlns:v="urn:schemas-microsoft-com:vml" Requires="v">
                <p:oleObj spid="_x0000_s130081" name="Picture" r:id="rId4" imgW="20571429" imgH="12596825" progId="Word.Picture.8">
                  <p:embed/>
                </p:oleObj>
              </mc:Choice>
              <mc:Fallback>
                <p:oleObj name="Picture" r:id="rId4" imgW="20571429" imgH="12596825"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3" y="1990725"/>
                        <a:ext cx="3263900"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0178" name="Rectangle 2"/>
          <p:cNvSpPr>
            <a:spLocks noGrp="1" noChangeArrowheads="1"/>
          </p:cNvSpPr>
          <p:nvPr>
            <p:ph type="title" idx="4294967295"/>
          </p:nvPr>
        </p:nvSpPr>
        <p:spPr>
          <a:xfrm>
            <a:off x="1109663" y="312738"/>
            <a:ext cx="7070725" cy="1143000"/>
          </a:xfrm>
        </p:spPr>
        <p:txBody>
          <a:bodyPr/>
          <a:lstStyle/>
          <a:p>
            <a:pPr algn="l" eaLnBrk="1" hangingPunct="1"/>
            <a:r>
              <a:rPr lang="en-US">
                <a:latin typeface="Arial" charset="0"/>
                <a:ea typeface="ＭＳ Ｐゴシック" charset="0"/>
                <a:cs typeface="ＭＳ Ｐゴシック" charset="0"/>
              </a:rPr>
              <a:t>Which of the following </a:t>
            </a:r>
            <a:r>
              <a:rPr lang="en-US" i="1">
                <a:latin typeface="Arial" charset="0"/>
                <a:ea typeface="ＭＳ Ｐゴシック" charset="0"/>
                <a:cs typeface="ＭＳ Ｐゴシック" charset="0"/>
              </a:rPr>
              <a:t>could</a:t>
            </a:r>
            <a:r>
              <a:rPr lang="en-US">
                <a:latin typeface="Arial" charset="0"/>
                <a:ea typeface="ＭＳ Ｐゴシック" charset="0"/>
                <a:cs typeface="ＭＳ Ｐゴシック" charset="0"/>
              </a:rPr>
              <a:t> be a static physical E-field in a small region?</a:t>
            </a:r>
            <a:endParaRPr lang="en-US" sz="2600">
              <a:latin typeface="Arial" charset="0"/>
              <a:ea typeface="ＭＳ Ｐゴシック" charset="0"/>
              <a:cs typeface="ＭＳ Ｐゴシック" charset="0"/>
            </a:endParaRPr>
          </a:p>
        </p:txBody>
      </p:sp>
      <p:sp>
        <p:nvSpPr>
          <p:cNvPr id="50179" name="Rectangle 4"/>
          <p:cNvSpPr>
            <a:spLocks noChangeArrowheads="1"/>
          </p:cNvSpPr>
          <p:nvPr/>
        </p:nvSpPr>
        <p:spPr bwMode="auto">
          <a:xfrm>
            <a:off x="4572000" y="2149475"/>
            <a:ext cx="3352800" cy="1752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0" name="Rectangle 5"/>
          <p:cNvSpPr>
            <a:spLocks noChangeArrowheads="1"/>
          </p:cNvSpPr>
          <p:nvPr/>
        </p:nvSpPr>
        <p:spPr bwMode="auto">
          <a:xfrm>
            <a:off x="685800" y="2149475"/>
            <a:ext cx="3352800" cy="1752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1" name="Text Box 6"/>
          <p:cNvSpPr txBox="1">
            <a:spLocks noChangeArrowheads="1"/>
          </p:cNvSpPr>
          <p:nvPr/>
        </p:nvSpPr>
        <p:spPr bwMode="auto">
          <a:xfrm>
            <a:off x="2209800" y="1371600"/>
            <a:ext cx="268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t>I</a:t>
            </a:r>
          </a:p>
        </p:txBody>
      </p:sp>
      <p:sp>
        <p:nvSpPr>
          <p:cNvPr id="50182" name="Text Box 7"/>
          <p:cNvSpPr txBox="1">
            <a:spLocks noChangeArrowheads="1"/>
          </p:cNvSpPr>
          <p:nvPr/>
        </p:nvSpPr>
        <p:spPr bwMode="auto">
          <a:xfrm>
            <a:off x="5943600" y="12954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b="1"/>
              <a:t>II</a:t>
            </a:r>
          </a:p>
        </p:txBody>
      </p:sp>
      <p:sp>
        <p:nvSpPr>
          <p:cNvPr id="50183" name="Text Box 8"/>
          <p:cNvSpPr txBox="1">
            <a:spLocks noChangeArrowheads="1"/>
          </p:cNvSpPr>
          <p:nvPr/>
        </p:nvSpPr>
        <p:spPr bwMode="auto">
          <a:xfrm>
            <a:off x="1473200" y="4578350"/>
            <a:ext cx="66246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2800"/>
              <a:t> Only I 	B) Only II </a:t>
            </a:r>
          </a:p>
          <a:p>
            <a:pPr>
              <a:buFont typeface="Arial" charset="0"/>
              <a:buNone/>
            </a:pPr>
            <a:r>
              <a:rPr lang="en-US" sz="2800"/>
              <a:t>C) Both 	D) Neither</a:t>
            </a:r>
          </a:p>
          <a:p>
            <a:pPr>
              <a:buFont typeface="Arial" charset="0"/>
              <a:buNone/>
            </a:pPr>
            <a:r>
              <a:rPr lang="en-US" sz="2800"/>
              <a:t>E) Cannot answer without further info</a:t>
            </a:r>
            <a:endParaRPr lang="en-US"/>
          </a:p>
        </p:txBody>
      </p:sp>
      <p:sp>
        <p:nvSpPr>
          <p:cNvPr id="50184" name="Text Box 10"/>
          <p:cNvSpPr txBox="1">
            <a:spLocks noChangeArrowheads="1"/>
          </p:cNvSpPr>
          <p:nvPr/>
        </p:nvSpPr>
        <p:spPr bwMode="auto">
          <a:xfrm>
            <a:off x="76200" y="90488"/>
            <a:ext cx="1149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sz="1200"/>
              <a:t>2.43b/1.7b</a:t>
            </a:r>
          </a:p>
        </p:txBody>
      </p:sp>
      <p:graphicFrame>
        <p:nvGraphicFramePr>
          <p:cNvPr id="50185" name="Object 9"/>
          <p:cNvGraphicFramePr>
            <a:graphicFrameLocks noChangeAspect="1"/>
          </p:cNvGraphicFramePr>
          <p:nvPr/>
        </p:nvGraphicFramePr>
        <p:xfrm>
          <a:off x="4572000" y="2032000"/>
          <a:ext cx="3486150" cy="2135188"/>
        </p:xfrm>
        <a:graphic>
          <a:graphicData uri="http://schemas.openxmlformats.org/presentationml/2006/ole">
            <mc:AlternateContent xmlns:mc="http://schemas.openxmlformats.org/markup-compatibility/2006">
              <mc:Choice xmlns:v="urn:schemas-microsoft-com:vml" Requires="v">
                <p:oleObj spid="_x0000_s130082" name="Picture" r:id="rId6" imgW="5143500" imgH="3149600" progId="Word.Picture.8">
                  <p:embed/>
                </p:oleObj>
              </mc:Choice>
              <mc:Fallback>
                <p:oleObj name="Picture" r:id="rId6" imgW="5143500" imgH="314960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032000"/>
                        <a:ext cx="34861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66498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357188" y="254000"/>
            <a:ext cx="7772400" cy="4716463"/>
          </a:xfrm>
        </p:spPr>
        <p:txBody>
          <a:bodyPr/>
          <a:lstStyle/>
          <a:p>
            <a:pPr algn="l" eaLnBrk="1" hangingPunct="1"/>
            <a:r>
              <a:rPr lang="en-US" sz="3200">
                <a:latin typeface="Arial" charset="0"/>
                <a:ea typeface="ヒラギノ角ゴ Pro W3" charset="0"/>
                <a:cs typeface="ヒラギノ角ゴ Pro W3" charset="0"/>
              </a:rPr>
              <a:t> </a:t>
            </a:r>
            <a:br>
              <a:rPr lang="en-US" sz="3200">
                <a:latin typeface="Arial" charset="0"/>
                <a:ea typeface="ヒラギノ角ゴ Pro W3" charset="0"/>
                <a:cs typeface="ヒラギノ角ゴ Pro W3" charset="0"/>
              </a:rPr>
            </a:br>
            <a:endParaRPr lang="en-US">
              <a:latin typeface="Arial" charset="0"/>
              <a:ea typeface="ヒラギノ角ゴ Pro W3" charset="0"/>
              <a:cs typeface="ヒラギノ角ゴ Pro W3" charset="0"/>
            </a:endParaRPr>
          </a:p>
        </p:txBody>
      </p:sp>
      <p:graphicFrame>
        <p:nvGraphicFramePr>
          <p:cNvPr id="55298" name="Object 4"/>
          <p:cNvGraphicFramePr>
            <a:graphicFrameLocks noChangeAspect="1"/>
          </p:cNvGraphicFramePr>
          <p:nvPr/>
        </p:nvGraphicFramePr>
        <p:xfrm>
          <a:off x="1879600" y="0"/>
          <a:ext cx="4919663" cy="1354138"/>
        </p:xfrm>
        <a:graphic>
          <a:graphicData uri="http://schemas.openxmlformats.org/presentationml/2006/ole">
            <mc:AlternateContent xmlns:mc="http://schemas.openxmlformats.org/markup-compatibility/2006">
              <mc:Choice xmlns:v="urn:schemas-microsoft-com:vml" Requires="v">
                <p:oleObj spid="_x0000_s131105" name="Equation" r:id="rId4" imgW="1752600" imgH="482600" progId="Equation.DSMT4">
                  <p:embed/>
                </p:oleObj>
              </mc:Choice>
              <mc:Fallback>
                <p:oleObj name="Equation" r:id="rId4" imgW="17526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0" y="0"/>
                        <a:ext cx="4919663"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5299" name="Object 5"/>
          <p:cNvGraphicFramePr>
            <a:graphicFrameLocks noChangeAspect="1"/>
          </p:cNvGraphicFramePr>
          <p:nvPr/>
        </p:nvGraphicFramePr>
        <p:xfrm>
          <a:off x="1435100" y="1279525"/>
          <a:ext cx="4773613" cy="565150"/>
        </p:xfrm>
        <a:graphic>
          <a:graphicData uri="http://schemas.openxmlformats.org/presentationml/2006/ole">
            <mc:AlternateContent xmlns:mc="http://schemas.openxmlformats.org/markup-compatibility/2006">
              <mc:Choice xmlns:v="urn:schemas-microsoft-com:vml" Requires="v">
                <p:oleObj spid="_x0000_s131106" name="Equation" r:id="rId6" imgW="2032000" imgH="241300" progId="Equation.3">
                  <p:embed/>
                </p:oleObj>
              </mc:Choice>
              <mc:Fallback>
                <p:oleObj name="Equation" r:id="rId6" imgW="20320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5100" y="1279525"/>
                        <a:ext cx="477361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821118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357188" y="254000"/>
            <a:ext cx="7772400" cy="4716463"/>
          </a:xfrm>
        </p:spPr>
        <p:txBody>
          <a:bodyPr/>
          <a:lstStyle/>
          <a:p>
            <a:pPr algn="l" eaLnBrk="1" hangingPunct="1"/>
            <a:r>
              <a:rPr lang="en-US" sz="3200">
                <a:latin typeface="Arial" charset="0"/>
                <a:ea typeface="ヒラギノ角ゴ Pro W3" charset="0"/>
                <a:cs typeface="ヒラギノ角ゴ Pro W3" charset="0"/>
              </a:rPr>
              <a:t> </a:t>
            </a:r>
            <a:br>
              <a:rPr lang="en-US" sz="32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(with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It is also true that</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where</a:t>
            </a:r>
            <a:r>
              <a:rPr lang="en-US" sz="3200">
                <a:solidFill>
                  <a:schemeClr val="accent2"/>
                </a:solidFill>
                <a:latin typeface="Arial" charset="0"/>
                <a:ea typeface="ヒラギノ角ゴ Pro W3" charset="0"/>
                <a:cs typeface="ヒラギノ角ゴ Pro W3" charset="0"/>
              </a:rPr>
              <a:t/>
            </a:r>
            <a:br>
              <a:rPr lang="en-US" sz="3200">
                <a:solidFill>
                  <a:schemeClr val="accent2"/>
                </a:solidFill>
                <a:latin typeface="Arial" charset="0"/>
                <a:ea typeface="ヒラギノ角ゴ Pro W3" charset="0"/>
                <a:cs typeface="ヒラギノ角ゴ Pro W3" charset="0"/>
              </a:rPr>
            </a:br>
            <a:r>
              <a:rPr lang="en-US" sz="3200">
                <a:solidFill>
                  <a:schemeClr val="accent2"/>
                </a:solidFill>
                <a:latin typeface="Arial" charset="0"/>
                <a:ea typeface="ヒラギノ角ゴ Pro W3" charset="0"/>
                <a:cs typeface="ヒラギノ角ゴ Pro W3" charset="0"/>
              </a:rPr>
              <a:t/>
            </a:r>
            <a:br>
              <a:rPr lang="en-US" sz="3200">
                <a:solidFill>
                  <a:schemeClr val="accent2"/>
                </a:solidFill>
                <a:latin typeface="Arial" charset="0"/>
                <a:ea typeface="ヒラギノ角ゴ Pro W3" charset="0"/>
                <a:cs typeface="ヒラギノ角ゴ Pro W3" charset="0"/>
              </a:rPr>
            </a:br>
            <a:endParaRPr lang="en-US">
              <a:latin typeface="Arial" charset="0"/>
              <a:ea typeface="ヒラギノ角ゴ Pro W3" charset="0"/>
              <a:cs typeface="ヒラギノ角ゴ Pro W3" charset="0"/>
            </a:endParaRPr>
          </a:p>
        </p:txBody>
      </p:sp>
      <p:graphicFrame>
        <p:nvGraphicFramePr>
          <p:cNvPr id="57346" name="Object 4"/>
          <p:cNvGraphicFramePr>
            <a:graphicFrameLocks noChangeAspect="1"/>
          </p:cNvGraphicFramePr>
          <p:nvPr/>
        </p:nvGraphicFramePr>
        <p:xfrm>
          <a:off x="1879600" y="0"/>
          <a:ext cx="4919663" cy="1354138"/>
        </p:xfrm>
        <a:graphic>
          <a:graphicData uri="http://schemas.openxmlformats.org/presentationml/2006/ole">
            <mc:AlternateContent xmlns:mc="http://schemas.openxmlformats.org/markup-compatibility/2006">
              <mc:Choice xmlns:v="urn:schemas-microsoft-com:vml" Requires="v">
                <p:oleObj spid="_x0000_s132159" name="Equation" r:id="rId4" imgW="1752600" imgH="482600" progId="Equation.DSMT4">
                  <p:embed/>
                </p:oleObj>
              </mc:Choice>
              <mc:Fallback>
                <p:oleObj name="Equation" r:id="rId4" imgW="17526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0" y="0"/>
                        <a:ext cx="4919663"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7347" name="Object 5"/>
          <p:cNvGraphicFramePr>
            <a:graphicFrameLocks noChangeAspect="1"/>
          </p:cNvGraphicFramePr>
          <p:nvPr/>
        </p:nvGraphicFramePr>
        <p:xfrm>
          <a:off x="1435100" y="1279525"/>
          <a:ext cx="4773613" cy="565150"/>
        </p:xfrm>
        <a:graphic>
          <a:graphicData uri="http://schemas.openxmlformats.org/presentationml/2006/ole">
            <mc:AlternateContent xmlns:mc="http://schemas.openxmlformats.org/markup-compatibility/2006">
              <mc:Choice xmlns:v="urn:schemas-microsoft-com:vml" Requires="v">
                <p:oleObj spid="_x0000_s132160" name="Equation" r:id="rId6" imgW="2032000" imgH="241300" progId="Equation.DSMT4">
                  <p:embed/>
                </p:oleObj>
              </mc:Choice>
              <mc:Fallback>
                <p:oleObj name="Equation" r:id="rId6" imgW="20320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5100" y="1279525"/>
                        <a:ext cx="477361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7348" name="Object 6"/>
          <p:cNvGraphicFramePr>
            <a:graphicFrameLocks noChangeAspect="1"/>
          </p:cNvGraphicFramePr>
          <p:nvPr/>
        </p:nvGraphicFramePr>
        <p:xfrm>
          <a:off x="3927475" y="1931988"/>
          <a:ext cx="2063750" cy="1206500"/>
        </p:xfrm>
        <a:graphic>
          <a:graphicData uri="http://schemas.openxmlformats.org/presentationml/2006/ole">
            <mc:AlternateContent xmlns:mc="http://schemas.openxmlformats.org/markup-compatibility/2006">
              <mc:Choice xmlns:v="urn:schemas-microsoft-com:vml" Requires="v">
                <p:oleObj spid="_x0000_s132161" name="Equation" r:id="rId8" imgW="825500" imgH="482600" progId="Equation.DSMT4">
                  <p:embed/>
                </p:oleObj>
              </mc:Choice>
              <mc:Fallback>
                <p:oleObj name="Equation" r:id="rId8" imgW="8255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7475" y="1931988"/>
                        <a:ext cx="20637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7349" name="Object 7"/>
          <p:cNvGraphicFramePr>
            <a:graphicFrameLocks noChangeAspect="1"/>
          </p:cNvGraphicFramePr>
          <p:nvPr/>
        </p:nvGraphicFramePr>
        <p:xfrm>
          <a:off x="1639888" y="2955925"/>
          <a:ext cx="2492375" cy="1071563"/>
        </p:xfrm>
        <a:graphic>
          <a:graphicData uri="http://schemas.openxmlformats.org/presentationml/2006/ole">
            <mc:AlternateContent xmlns:mc="http://schemas.openxmlformats.org/markup-compatibility/2006">
              <mc:Choice xmlns:v="urn:schemas-microsoft-com:vml" Requires="v">
                <p:oleObj spid="_x0000_s132162" name="Equation" r:id="rId10" imgW="1092200" imgH="469900" progId="Equation.3">
                  <p:embed/>
                </p:oleObj>
              </mc:Choice>
              <mc:Fallback>
                <p:oleObj name="Equation" r:id="rId10" imgW="1092200" imgH="469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9888" y="2955925"/>
                        <a:ext cx="2492375"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68589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12273</TotalTime>
  <Words>3011</Words>
  <Application>Microsoft Macintosh PowerPoint</Application>
  <PresentationFormat>On-screen Show (4:3)</PresentationFormat>
  <Paragraphs>311</Paragraphs>
  <Slides>26</Slides>
  <Notes>26</Notes>
  <HiddenSlides>5</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Blank Presentation</vt:lpstr>
      <vt:lpstr>Equation</vt:lpstr>
      <vt:lpstr>Picture</vt:lpstr>
      <vt:lpstr>PowerPoint Presentation</vt:lpstr>
      <vt:lpstr>PowerPoint Presentation</vt:lpstr>
      <vt:lpstr>PowerPoint Presentation</vt:lpstr>
      <vt:lpstr>PowerPoint Presentation</vt:lpstr>
      <vt:lpstr>PowerPoint Presentation</vt:lpstr>
      <vt:lpstr>PowerPoint Presentation</vt:lpstr>
      <vt:lpstr>Which of the following could be a static physical E-field in a small region?</vt:lpstr>
      <vt:lpstr>  </vt:lpstr>
      <vt:lpstr>    (with                                           )  It is also true that  where  </vt:lpstr>
      <vt:lpstr>    (with                                           )  It is also true that  where  </vt:lpstr>
      <vt:lpstr>    (with                                           )  It is also true that  where  </vt:lpstr>
      <vt:lpstr>PowerPoint Presentation</vt:lpstr>
      <vt:lpstr>Could the following electrostatic field possibly exist in a finite region of space that contains no charges? (A, and c are constants with appropriate units) </vt:lpstr>
      <vt:lpstr>Which of the following electrostatic fields could exist in a finite region of space that contains no charges?</vt:lpstr>
      <vt:lpstr>Given a sphere with uniform surface charge density  what can you say about the potential V inside this sphere? (Assume as usual, V(∞)=0)</vt:lpstr>
      <vt:lpstr>Why is                         in electrostatics?</vt:lpstr>
      <vt:lpstr>PowerPoint Presentation</vt:lpstr>
      <vt:lpstr>PowerPoint Presentation</vt:lpstr>
      <vt:lpstr>PowerPoint Presentation</vt:lpstr>
      <vt:lpstr>PowerPoint Presentation</vt:lpstr>
      <vt:lpstr>Could this be a plot of |E|(r)? Or V(r)? (for SOME physical situation?) </vt:lpstr>
      <vt:lpstr>PowerPoint Presentation</vt:lpstr>
      <vt:lpstr>The voltage is constant everywhere along a line in space.</vt:lpstr>
      <vt:lpstr>PowerPoint Presentation</vt:lpstr>
      <vt:lpstr>Why is                        in electrostatics?</vt:lpstr>
      <vt:lpstr>PowerPoint Presentation</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David Rubin</cp:lastModifiedBy>
  <cp:revision>100</cp:revision>
  <dcterms:created xsi:type="dcterms:W3CDTF">2007-10-23T21:56:36Z</dcterms:created>
  <dcterms:modified xsi:type="dcterms:W3CDTF">2016-09-02T13:10:34Z</dcterms:modified>
</cp:coreProperties>
</file>