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488" r:id="rId2"/>
    <p:sldId id="489" r:id="rId3"/>
    <p:sldId id="490" r:id="rId4"/>
    <p:sldId id="492" r:id="rId5"/>
    <p:sldId id="493" r:id="rId6"/>
    <p:sldId id="499" r:id="rId7"/>
    <p:sldId id="501" r:id="rId8"/>
    <p:sldId id="502" r:id="rId9"/>
    <p:sldId id="504" r:id="rId10"/>
    <p:sldId id="505" r:id="rId11"/>
    <p:sldId id="50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82" autoAdjust="0"/>
    <p:restoredTop sz="50334" autoAdjust="0"/>
  </p:normalViewPr>
  <p:slideViewPr>
    <p:cSldViewPr snapToGrid="0">
      <p:cViewPr varScale="1">
        <p:scale>
          <a:sx n="54" d="100"/>
          <a:sy n="54" d="100"/>
        </p:scale>
        <p:origin x="-26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A8A3DC-BF8C-884E-A3EF-F638737AC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00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C65BFCD4-569B-D341-8757-9F81719AAC00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52463"/>
            <a:ext cx="4646613" cy="3484562"/>
          </a:xfrm>
          <a:solidFill>
            <a:srgbClr val="FFFFFF"/>
          </a:solidFill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4354513"/>
            <a:ext cx="5000625" cy="41370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493" tIns="43247" rIns="86493" bIns="43247"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D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A27309-6C04-064B-8512-62F83882DBB4}" type="slidenum">
              <a:rPr lang="en-US"/>
              <a:pPr/>
              <a:t>10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52463"/>
            <a:ext cx="4646613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4513"/>
            <a:ext cx="5000625" cy="4137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6493" tIns="43247" rIns="86493" bIns="43247"/>
          <a:lstStyle/>
          <a:p>
            <a:r>
              <a:rPr lang="en-US" dirty="0" smtClean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A</a:t>
            </a:r>
            <a:endParaRPr lang="en-US" dirty="0" smtClean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59588-08E5-0A48-9539-EAE6151A5C30}" type="slidenum">
              <a:rPr lang="en-US"/>
              <a:pPr/>
              <a:t>11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52463"/>
            <a:ext cx="4646613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4513"/>
            <a:ext cx="5000625" cy="4137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6493" tIns="43247" rIns="86493" bIns="43247"/>
          <a:lstStyle/>
          <a:p>
            <a:r>
              <a:rPr lang="en-US" dirty="0" smtClean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B</a:t>
            </a:r>
            <a:endParaRPr lang="en-US" dirty="0" smtClean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9DE23-F5C9-5A46-ABF6-BA23FD32846D}" type="slidenum">
              <a:rPr lang="en-US"/>
              <a:pPr/>
              <a:t>2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52463"/>
            <a:ext cx="4646613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4513"/>
            <a:ext cx="5000625" cy="4137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6493" tIns="43247" rIns="86493" bIns="43247"/>
          <a:lstStyle/>
          <a:p>
            <a:pPr eaLnBrk="1" hangingPunct="1"/>
            <a:r>
              <a:rPr lang="en-US" dirty="0" smtClean="0">
                <a:ea typeface="ヒラギノ角ゴ Pro W3" charset="0"/>
                <a:cs typeface="ヒラギノ角ゴ Pro W3" charset="0"/>
              </a:rPr>
              <a:t>CORRECT ANSWER: D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35BB44CA-38F0-CD48-AFF3-2862C1C3F539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52463"/>
            <a:ext cx="4646613" cy="3484562"/>
          </a:xfrm>
          <a:solidFill>
            <a:srgbClr val="FFFFFF"/>
          </a:solidFill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4354513"/>
            <a:ext cx="5000625" cy="41370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493" tIns="43247" rIns="86493" bIns="43247"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A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B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C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42CE0B-DDDA-974D-B19B-174277CB71ED}" type="slidenum">
              <a:rPr lang="en-US"/>
              <a:pPr/>
              <a:t>6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CORRECT ANSWER:  A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313E98CC-F7CD-CC45-BACE-2FC1F7D9157D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301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52463"/>
            <a:ext cx="4646613" cy="3484562"/>
          </a:xfrm>
          <a:solidFill>
            <a:srgbClr val="FFFFFF"/>
          </a:solidFill>
          <a:ln/>
        </p:spPr>
      </p:sp>
      <p:sp>
        <p:nvSpPr>
          <p:cNvPr id="301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4354513"/>
            <a:ext cx="5000625" cy="41370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493" tIns="43247" rIns="86493" bIns="43247"/>
          <a:lstStyle/>
          <a:p>
            <a:r>
              <a:rPr lang="en-US" sz="800" dirty="0" smtClean="0">
                <a:ea typeface="ヒラギノ角ゴ Pro W3" charset="0"/>
              </a:rPr>
              <a:t>CORRECT </a:t>
            </a:r>
            <a:r>
              <a:rPr lang="en-US" sz="800" dirty="0">
                <a:ea typeface="ヒラギノ角ゴ Pro W3" charset="0"/>
              </a:rPr>
              <a:t>ANSWER:  </a:t>
            </a:r>
            <a:r>
              <a:rPr lang="en-US" sz="800" dirty="0" smtClean="0">
                <a:ea typeface="ヒラギノ角ゴ Pro W3" charset="0"/>
              </a:rPr>
              <a:t>C</a:t>
            </a:r>
            <a:endParaRPr lang="en-US" sz="800" dirty="0">
              <a:ea typeface="ヒラギノ角ゴ Pro W3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ヒラギノ角ゴ Pro W3" charset="0"/>
              </a:rPr>
              <a:t>It would be helpful to show the field lines outside the box as well.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A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224CC-30C0-224A-99CE-0393905FC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0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9EF45-6A20-D849-A51C-A885F0DF8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811B7-49B4-8D4A-BB1A-EB8703B8A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0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FF04-2ED8-284A-BCCA-31E9FB3A5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10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0C302-F678-AB40-8523-79D634C06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3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FD47D-39A9-E848-901A-223092275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4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6BABD-5D83-A24C-A997-DEFFC3C76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3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A84A-A2A7-7C4F-93EE-DEA38709A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3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433B6-D776-A349-A9C4-99F181B5B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4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9CF08-4444-0649-8812-47BAB1E8A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0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8EED5-5636-EC47-8B87-CCFEF4F7D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0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7D71A3-AEEE-6B43-93EA-0D11CE1BC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Oval 2"/>
          <p:cNvSpPr>
            <a:spLocks noChangeArrowheads="1"/>
          </p:cNvSpPr>
          <p:nvPr/>
        </p:nvSpPr>
        <p:spPr bwMode="auto">
          <a:xfrm>
            <a:off x="304800" y="3529074"/>
            <a:ext cx="2787650" cy="2697163"/>
          </a:xfrm>
          <a:prstGeom prst="ellipse">
            <a:avLst/>
          </a:prstGeom>
          <a:solidFill>
            <a:srgbClr val="FF9900"/>
          </a:solidFill>
          <a:ln w="76200">
            <a:solidFill>
              <a:srgbClr val="FF99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698" name="Oval 3"/>
          <p:cNvSpPr>
            <a:spLocks noChangeArrowheads="1"/>
          </p:cNvSpPr>
          <p:nvPr/>
        </p:nvSpPr>
        <p:spPr bwMode="auto">
          <a:xfrm>
            <a:off x="3595688" y="4649849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4265613" y="-698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endParaRPr lang="en-US" sz="1800"/>
          </a:p>
        </p:txBody>
      </p:sp>
      <p:sp>
        <p:nvSpPr>
          <p:cNvPr id="29700" name="Text Box 5"/>
          <p:cNvSpPr>
            <a:spLocks noGrp="1" noChangeArrowheads="1"/>
          </p:cNvSpPr>
          <p:nvPr>
            <p:ph type="body" idx="4294967295"/>
          </p:nvPr>
        </p:nvSpPr>
        <p:spPr>
          <a:xfrm>
            <a:off x="330200" y="301625"/>
            <a:ext cx="8356600" cy="1908175"/>
          </a:xfrm>
          <a:noFill/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Arial" charset="0"/>
                <a:ea typeface="ヒラギノ角ゴ Pro W3" charset="0"/>
                <a:cs typeface="Arial" charset="0"/>
              </a:rPr>
              <a:t>A point charge +q sits outside a solid </a:t>
            </a:r>
            <a:r>
              <a:rPr lang="en-US" sz="3000" i="1" dirty="0">
                <a:latin typeface="Arial" charset="0"/>
                <a:ea typeface="ヒラギノ角ゴ Pro W3" charset="0"/>
                <a:cs typeface="Arial" charset="0"/>
              </a:rPr>
              <a:t>neutral </a:t>
            </a:r>
            <a:r>
              <a:rPr lang="en-US" sz="3000" i="1" dirty="0" smtClean="0">
                <a:latin typeface="Arial" charset="0"/>
                <a:ea typeface="ヒラギノ角ゴ Pro W3" charset="0"/>
                <a:cs typeface="Arial" charset="0"/>
              </a:rPr>
              <a:t>conducting </a:t>
            </a:r>
            <a:r>
              <a:rPr lang="en-US" sz="3000" dirty="0" smtClean="0">
                <a:latin typeface="Arial" charset="0"/>
                <a:ea typeface="ヒラギノ角ゴ Pro W3" charset="0"/>
                <a:cs typeface="Arial" charset="0"/>
              </a:rPr>
              <a:t>copper </a:t>
            </a:r>
            <a:r>
              <a:rPr lang="en-US" sz="3000" dirty="0">
                <a:latin typeface="Arial" charset="0"/>
                <a:ea typeface="ヒラギノ角ゴ Pro W3" charset="0"/>
                <a:cs typeface="Arial" charset="0"/>
              </a:rPr>
              <a:t>sphere of radius A. </a:t>
            </a:r>
            <a:r>
              <a:rPr lang="en-US" sz="3000" dirty="0" smtClean="0">
                <a:latin typeface="Arial" charset="0"/>
                <a:ea typeface="ヒラギノ角ゴ Pro W3" charset="0"/>
                <a:cs typeface="Arial" charset="0"/>
              </a:rPr>
              <a:t/>
            </a:r>
            <a:br>
              <a:rPr lang="en-US" sz="3000" dirty="0" smtClean="0">
                <a:latin typeface="Arial" charset="0"/>
                <a:ea typeface="ヒラギノ角ゴ Pro W3" charset="0"/>
                <a:cs typeface="Arial" charset="0"/>
              </a:rPr>
            </a:br>
            <a:r>
              <a:rPr lang="en-US" sz="3000" dirty="0" smtClean="0">
                <a:latin typeface="Arial" charset="0"/>
                <a:ea typeface="ヒラギノ角ゴ Pro W3" charset="0"/>
                <a:cs typeface="Arial" charset="0"/>
              </a:rPr>
              <a:t>The </a:t>
            </a:r>
            <a:r>
              <a:rPr lang="en-US" sz="3000" dirty="0">
                <a:latin typeface="Arial" charset="0"/>
                <a:ea typeface="ヒラギノ角ゴ Pro W3" charset="0"/>
                <a:cs typeface="Arial" charset="0"/>
              </a:rPr>
              <a:t>charge q is a distance r &gt; A from the center, on the right side.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solidFill>
                  <a:schemeClr val="accent2"/>
                </a:solidFill>
                <a:latin typeface="Arial" charset="0"/>
                <a:ea typeface="ヒラギノ角ゴ Pro W3" charset="0"/>
                <a:cs typeface="Arial" charset="0"/>
              </a:rPr>
              <a:t>What is the E-field at the center of the sphere?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b="1" dirty="0" smtClean="0">
                <a:solidFill>
                  <a:schemeClr val="accent2"/>
                </a:solidFill>
                <a:latin typeface="Arial" charset="0"/>
                <a:ea typeface="ヒラギノ角ゴ Pro W3" charset="0"/>
                <a:cs typeface="Arial" charset="0"/>
              </a:rPr>
              <a:t>(Assume equilibrium situation).</a:t>
            </a:r>
            <a:endParaRPr lang="en-US" sz="1600" b="1" dirty="0">
              <a:latin typeface="Arial" charset="0"/>
              <a:ea typeface="ヒラギノ角ゴ Pro W3" charset="0"/>
              <a:cs typeface="Arial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</a:pPr>
            <a:endParaRPr lang="en-US" sz="1600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9701" name="Text Box 8"/>
          <p:cNvSpPr txBox="1">
            <a:spLocks noChangeArrowheads="1"/>
          </p:cNvSpPr>
          <p:nvPr/>
        </p:nvSpPr>
        <p:spPr bwMode="auto">
          <a:xfrm>
            <a:off x="3341688" y="3970399"/>
            <a:ext cx="704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/>
              <a:t>+q</a:t>
            </a:r>
          </a:p>
        </p:txBody>
      </p:sp>
      <p:sp>
        <p:nvSpPr>
          <p:cNvPr id="29702" name="Line 9"/>
          <p:cNvSpPr>
            <a:spLocks noChangeShapeType="1"/>
          </p:cNvSpPr>
          <p:nvPr/>
        </p:nvSpPr>
        <p:spPr bwMode="auto">
          <a:xfrm flipV="1">
            <a:off x="1752600" y="4759387"/>
            <a:ext cx="1831975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703" name="Text Box 10"/>
          <p:cNvSpPr txBox="1">
            <a:spLocks noChangeArrowheads="1"/>
          </p:cNvSpPr>
          <p:nvPr/>
        </p:nvSpPr>
        <p:spPr bwMode="auto">
          <a:xfrm>
            <a:off x="2405063" y="4156137"/>
            <a:ext cx="3032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/>
              <a:t>r</a:t>
            </a:r>
            <a:endParaRPr lang="en-US" sz="2800"/>
          </a:p>
        </p:txBody>
      </p:sp>
      <p:sp>
        <p:nvSpPr>
          <p:cNvPr id="29704" name="Text Box 11"/>
          <p:cNvSpPr txBox="1">
            <a:spLocks noChangeArrowheads="1"/>
          </p:cNvSpPr>
          <p:nvPr/>
        </p:nvSpPr>
        <p:spPr bwMode="auto">
          <a:xfrm>
            <a:off x="4191000" y="3037693"/>
            <a:ext cx="4643438" cy="2538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/>
              <a:t>A) |E| = kq/r</a:t>
            </a:r>
            <a:r>
              <a:rPr lang="en-US" sz="3200" baseline="30000"/>
              <a:t>2</a:t>
            </a:r>
            <a:r>
              <a:rPr lang="en-US" sz="3200"/>
              <a:t>, to left</a:t>
            </a:r>
            <a:endParaRPr lang="en-US" sz="3200" baseline="30000"/>
          </a:p>
          <a:p>
            <a:pPr eaLnBrk="1" hangingPunct="1"/>
            <a:r>
              <a:rPr lang="en-US" sz="3200"/>
              <a:t>B) kq/r</a:t>
            </a:r>
            <a:r>
              <a:rPr lang="en-US" sz="3200" baseline="30000"/>
              <a:t>2</a:t>
            </a:r>
            <a:r>
              <a:rPr lang="en-US" sz="3200"/>
              <a:t> &gt; |E| &gt; 0, to left</a:t>
            </a:r>
            <a:endParaRPr lang="en-US" sz="3200" baseline="30000"/>
          </a:p>
          <a:p>
            <a:pPr eaLnBrk="1" hangingPunct="1"/>
            <a:r>
              <a:rPr lang="en-US" sz="3200"/>
              <a:t>C) |E| &gt; 0, to right</a:t>
            </a:r>
            <a:endParaRPr lang="en-US" sz="3200" baseline="30000"/>
          </a:p>
          <a:p>
            <a:pPr eaLnBrk="1" hangingPunct="1"/>
            <a:r>
              <a:rPr lang="en-US" sz="3200"/>
              <a:t>D) E = 0</a:t>
            </a:r>
          </a:p>
          <a:p>
            <a:pPr eaLnBrk="1" hangingPunct="1"/>
            <a:r>
              <a:rPr lang="en-US" sz="3200"/>
              <a:t>E)None of these</a:t>
            </a:r>
          </a:p>
        </p:txBody>
      </p:sp>
      <p:sp>
        <p:nvSpPr>
          <p:cNvPr id="29705" name="Line 12"/>
          <p:cNvSpPr>
            <a:spLocks noChangeShapeType="1"/>
          </p:cNvSpPr>
          <p:nvPr/>
        </p:nvSpPr>
        <p:spPr bwMode="auto">
          <a:xfrm flipH="1">
            <a:off x="1651000" y="4703824"/>
            <a:ext cx="11113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706" name="Text Box 13"/>
          <p:cNvSpPr txBox="1">
            <a:spLocks noChangeArrowheads="1"/>
          </p:cNvSpPr>
          <p:nvPr/>
        </p:nvSpPr>
        <p:spPr bwMode="auto">
          <a:xfrm>
            <a:off x="1220788" y="5086412"/>
            <a:ext cx="48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/>
              <a:t>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55200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4265613" y="-69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endParaRPr lang="en-US" sz="1800"/>
          </a:p>
        </p:txBody>
      </p:sp>
      <p:sp>
        <p:nvSpPr>
          <p:cNvPr id="176131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330200" y="301625"/>
            <a:ext cx="8183563" cy="2433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FF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cs typeface="Arial" charset="0"/>
              </a:rPr>
              <a:t>A HOLLOW copper sphere has total charge +Q. </a:t>
            </a: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cs typeface="Arial" charset="0"/>
              </a:rPr>
              <a:t>A point charge +q sits </a:t>
            </a:r>
            <a:r>
              <a:rPr lang="en-US" sz="2800" dirty="0" smtClean="0">
                <a:cs typeface="Arial" charset="0"/>
              </a:rPr>
              <a:t>outside at distance a. </a:t>
            </a:r>
            <a:endParaRPr lang="en-US" sz="2800" dirty="0">
              <a:cs typeface="Arial" charset="0"/>
            </a:endParaRP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cs typeface="Arial" charset="0"/>
              </a:rPr>
              <a:t>A charge, q</a:t>
            </a:r>
            <a:r>
              <a:rPr lang="ja-JP" altLang="en-US" sz="2800" dirty="0">
                <a:cs typeface="Arial" charset="0"/>
              </a:rPr>
              <a:t>’</a:t>
            </a:r>
            <a:r>
              <a:rPr lang="en-US" sz="2800" dirty="0">
                <a:cs typeface="Arial" charset="0"/>
              </a:rPr>
              <a:t>, is in the hole</a:t>
            </a:r>
            <a:r>
              <a:rPr lang="en-US" sz="2800" dirty="0" smtClean="0">
                <a:cs typeface="Arial" charset="0"/>
              </a:rPr>
              <a:t>, </a:t>
            </a:r>
            <a:r>
              <a:rPr lang="en-US" sz="2800" dirty="0">
                <a:cs typeface="Arial" charset="0"/>
              </a:rPr>
              <a:t>at the center.     </a:t>
            </a: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chemeClr val="accent2"/>
                </a:solidFill>
                <a:cs typeface="Arial" charset="0"/>
              </a:rPr>
              <a:t>(We are in static equilibrium.)</a:t>
            </a: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chemeClr val="accent2"/>
                </a:solidFill>
                <a:cs typeface="Arial" charset="0"/>
              </a:rPr>
              <a:t>What is the magnitude of the E-field a distance r from q</a:t>
            </a:r>
            <a:r>
              <a:rPr lang="ja-JP" altLang="en-US" sz="2800" dirty="0">
                <a:solidFill>
                  <a:schemeClr val="accent2"/>
                </a:solidFill>
                <a:cs typeface="Arial" charset="0"/>
              </a:rPr>
              <a:t>’</a:t>
            </a:r>
            <a:r>
              <a:rPr lang="en-US" sz="2800" dirty="0">
                <a:solidFill>
                  <a:schemeClr val="accent2"/>
                </a:solidFill>
                <a:cs typeface="Arial" charset="0"/>
              </a:rPr>
              <a:t>, (but, still in the </a:t>
            </a:r>
            <a:r>
              <a:rPr lang="ja-JP" altLang="en-US" sz="2800" dirty="0">
                <a:solidFill>
                  <a:schemeClr val="accent2"/>
                </a:solidFill>
                <a:cs typeface="Arial" charset="0"/>
              </a:rPr>
              <a:t>“</a:t>
            </a:r>
            <a:r>
              <a:rPr lang="en-US" sz="2800" dirty="0">
                <a:solidFill>
                  <a:schemeClr val="accent2"/>
                </a:solidFill>
                <a:cs typeface="Arial" charset="0"/>
              </a:rPr>
              <a:t>hole</a:t>
            </a:r>
            <a:r>
              <a:rPr lang="ja-JP" altLang="en-US" sz="2800" dirty="0">
                <a:solidFill>
                  <a:schemeClr val="accent2"/>
                </a:solidFill>
                <a:cs typeface="Arial" charset="0"/>
              </a:rPr>
              <a:t>”</a:t>
            </a:r>
            <a:r>
              <a:rPr lang="en-US" sz="2800" dirty="0">
                <a:solidFill>
                  <a:schemeClr val="accent2"/>
                </a:solidFill>
                <a:cs typeface="Arial" charset="0"/>
              </a:rPr>
              <a:t> region) </a:t>
            </a:r>
            <a:endParaRPr lang="en-US" sz="800" dirty="0">
              <a:cs typeface="Arial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</a:pPr>
            <a:endParaRPr lang="en-US" sz="500" dirty="0"/>
          </a:p>
          <a:p>
            <a:pPr marL="0" indent="0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en-US" sz="1000" dirty="0">
              <a:latin typeface="Times New Roman" charset="0"/>
            </a:endParaRPr>
          </a:p>
        </p:txBody>
      </p:sp>
      <p:sp>
        <p:nvSpPr>
          <p:cNvPr id="176132" name="Oval 4"/>
          <p:cNvSpPr>
            <a:spLocks noChangeArrowheads="1"/>
          </p:cNvSpPr>
          <p:nvPr/>
        </p:nvSpPr>
        <p:spPr bwMode="auto">
          <a:xfrm>
            <a:off x="614363" y="3021013"/>
            <a:ext cx="2787650" cy="2697162"/>
          </a:xfrm>
          <a:prstGeom prst="ellipse">
            <a:avLst/>
          </a:prstGeom>
          <a:solidFill>
            <a:srgbClr val="996600"/>
          </a:solidFill>
          <a:ln w="76200">
            <a:solidFill>
              <a:srgbClr val="99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6133" name="Oval 5"/>
          <p:cNvSpPr>
            <a:spLocks noChangeArrowheads="1"/>
          </p:cNvSpPr>
          <p:nvPr/>
        </p:nvSpPr>
        <p:spPr bwMode="auto">
          <a:xfrm>
            <a:off x="3933825" y="4151313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3679825" y="3471863"/>
            <a:ext cx="70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cs typeface="Arial" charset="0"/>
              </a:rPr>
              <a:t>+q</a:t>
            </a:r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475163" y="3063875"/>
            <a:ext cx="4668837" cy="34163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 dirty="0">
                <a:cs typeface="Arial" charset="0"/>
              </a:rPr>
              <a:t>A) |E| = </a:t>
            </a:r>
            <a:r>
              <a:rPr lang="en-US" sz="3600" dirty="0" err="1">
                <a:cs typeface="Arial" charset="0"/>
              </a:rPr>
              <a:t>kq</a:t>
            </a:r>
            <a:r>
              <a:rPr lang="ja-JP" altLang="en-US" sz="3600" dirty="0">
                <a:latin typeface="Arial"/>
                <a:cs typeface="Arial" charset="0"/>
              </a:rPr>
              <a:t>’</a:t>
            </a:r>
            <a:r>
              <a:rPr lang="en-US" sz="3600" dirty="0">
                <a:cs typeface="Arial" charset="0"/>
              </a:rPr>
              <a:t>/r</a:t>
            </a:r>
            <a:r>
              <a:rPr lang="en-US" sz="3600" baseline="30000" dirty="0">
                <a:cs typeface="Arial" charset="0"/>
              </a:rPr>
              <a:t>2</a:t>
            </a:r>
          </a:p>
          <a:p>
            <a:pPr eaLnBrk="1" hangingPunct="1"/>
            <a:r>
              <a:rPr lang="en-US" sz="3600" dirty="0">
                <a:cs typeface="Arial" charset="0"/>
              </a:rPr>
              <a:t>B) |E| = k(q</a:t>
            </a:r>
            <a:r>
              <a:rPr lang="ja-JP" altLang="en-US" sz="3600" dirty="0">
                <a:latin typeface="Arial"/>
                <a:cs typeface="Arial" charset="0"/>
              </a:rPr>
              <a:t>’</a:t>
            </a:r>
            <a:r>
              <a:rPr lang="en-US" sz="3600" dirty="0">
                <a:cs typeface="Arial" charset="0"/>
              </a:rPr>
              <a:t>-Q)/r</a:t>
            </a:r>
            <a:r>
              <a:rPr lang="en-US" sz="3600" baseline="30000" dirty="0">
                <a:cs typeface="Arial" charset="0"/>
              </a:rPr>
              <a:t>2</a:t>
            </a:r>
          </a:p>
          <a:p>
            <a:pPr eaLnBrk="1" hangingPunct="1"/>
            <a:r>
              <a:rPr lang="en-US" sz="3600" dirty="0">
                <a:cs typeface="Arial" charset="0"/>
              </a:rPr>
              <a:t>C) |E| = </a:t>
            </a:r>
            <a:r>
              <a:rPr lang="en-US" sz="3600" dirty="0" smtClean="0">
                <a:cs typeface="Arial" charset="0"/>
              </a:rPr>
              <a:t>0</a:t>
            </a:r>
          </a:p>
          <a:p>
            <a:pPr eaLnBrk="1" hangingPunct="1"/>
            <a:r>
              <a:rPr lang="en-US" sz="3600" dirty="0" smtClean="0">
                <a:cs typeface="Arial" charset="0"/>
              </a:rPr>
              <a:t>D) |E| = </a:t>
            </a:r>
            <a:r>
              <a:rPr lang="en-US" sz="3600" dirty="0" err="1" smtClean="0">
                <a:cs typeface="Arial" charset="0"/>
              </a:rPr>
              <a:t>kq</a:t>
            </a:r>
            <a:r>
              <a:rPr lang="en-US" sz="3600" dirty="0">
                <a:cs typeface="Arial" charset="0"/>
              </a:rPr>
              <a:t>/(a-r)</a:t>
            </a:r>
            <a:r>
              <a:rPr lang="en-US" sz="3600" baseline="30000" dirty="0" smtClean="0">
                <a:cs typeface="Arial" charset="0"/>
              </a:rPr>
              <a:t>2</a:t>
            </a:r>
            <a:endParaRPr lang="en-US" sz="3600" dirty="0">
              <a:cs typeface="Arial" charset="0"/>
            </a:endParaRPr>
          </a:p>
          <a:p>
            <a:pPr eaLnBrk="1" hangingPunct="1"/>
            <a:r>
              <a:rPr lang="en-US" sz="3600" dirty="0">
                <a:cs typeface="Arial" charset="0"/>
              </a:rPr>
              <a:t>E</a:t>
            </a:r>
            <a:r>
              <a:rPr lang="en-US" sz="3600" dirty="0" smtClean="0">
                <a:cs typeface="Arial" charset="0"/>
              </a:rPr>
              <a:t>) </a:t>
            </a:r>
            <a:r>
              <a:rPr lang="en-US" sz="3600" dirty="0">
                <a:cs typeface="Arial" charset="0"/>
              </a:rPr>
              <a:t>None of these! / it</a:t>
            </a:r>
            <a:r>
              <a:rPr lang="ja-JP" altLang="en-US" sz="3600" dirty="0">
                <a:latin typeface="Arial"/>
                <a:cs typeface="Arial" charset="0"/>
              </a:rPr>
              <a:t>’</a:t>
            </a:r>
            <a:r>
              <a:rPr lang="en-US" sz="3600" dirty="0">
                <a:cs typeface="Arial" charset="0"/>
              </a:rPr>
              <a:t>s hard to compute</a:t>
            </a:r>
            <a:endParaRPr lang="en-US" sz="2000" dirty="0">
              <a:cs typeface="Arial" charset="0"/>
            </a:endParaRPr>
          </a:p>
        </p:txBody>
      </p:sp>
      <p:sp>
        <p:nvSpPr>
          <p:cNvPr id="176141" name="Oval 13"/>
          <p:cNvSpPr>
            <a:spLocks noChangeArrowheads="1"/>
          </p:cNvSpPr>
          <p:nvPr/>
        </p:nvSpPr>
        <p:spPr bwMode="auto">
          <a:xfrm>
            <a:off x="1166813" y="3511550"/>
            <a:ext cx="1677987" cy="16779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6142" name="Text Box 14"/>
          <p:cNvSpPr txBox="1">
            <a:spLocks noChangeArrowheads="1"/>
          </p:cNvSpPr>
          <p:nvPr/>
        </p:nvSpPr>
        <p:spPr bwMode="auto">
          <a:xfrm>
            <a:off x="1485900" y="5090801"/>
            <a:ext cx="80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 dirty="0">
                <a:cs typeface="Arial" charset="0"/>
              </a:rPr>
              <a:t>+Q</a:t>
            </a:r>
          </a:p>
        </p:txBody>
      </p:sp>
      <p:sp>
        <p:nvSpPr>
          <p:cNvPr id="176143" name="Text Box 15"/>
          <p:cNvSpPr txBox="1">
            <a:spLocks noChangeArrowheads="1"/>
          </p:cNvSpPr>
          <p:nvPr/>
        </p:nvSpPr>
        <p:spPr bwMode="auto">
          <a:xfrm>
            <a:off x="1487488" y="3636963"/>
            <a:ext cx="70326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000" dirty="0">
                <a:cs typeface="Arial" charset="0"/>
              </a:rPr>
              <a:t>+q</a:t>
            </a:r>
            <a:r>
              <a:rPr lang="ja-JP" altLang="en-US" sz="3000" dirty="0">
                <a:latin typeface="Arial"/>
                <a:cs typeface="Arial" charset="0"/>
              </a:rPr>
              <a:t>’</a:t>
            </a:r>
            <a:endParaRPr lang="en-US" sz="3000" dirty="0">
              <a:cs typeface="Arial" charset="0"/>
            </a:endParaRPr>
          </a:p>
        </p:txBody>
      </p:sp>
      <p:sp>
        <p:nvSpPr>
          <p:cNvPr id="176144" name="Oval 16"/>
          <p:cNvSpPr>
            <a:spLocks noChangeArrowheads="1"/>
          </p:cNvSpPr>
          <p:nvPr/>
        </p:nvSpPr>
        <p:spPr bwMode="auto">
          <a:xfrm>
            <a:off x="1871663" y="4181475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145" name="Line 17"/>
          <p:cNvSpPr>
            <a:spLocks noChangeShapeType="1"/>
          </p:cNvSpPr>
          <p:nvPr/>
        </p:nvSpPr>
        <p:spPr bwMode="auto">
          <a:xfrm flipV="1">
            <a:off x="2005013" y="4286250"/>
            <a:ext cx="5619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6146" name="Text Box 18"/>
          <p:cNvSpPr txBox="1">
            <a:spLocks noChangeArrowheads="1"/>
          </p:cNvSpPr>
          <p:nvPr/>
        </p:nvSpPr>
        <p:spPr bwMode="auto">
          <a:xfrm>
            <a:off x="2192338" y="3794125"/>
            <a:ext cx="3032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000" dirty="0">
                <a:cs typeface="Arial" charset="0"/>
              </a:rPr>
              <a:t>r</a:t>
            </a:r>
            <a:endParaRPr lang="en-US" sz="2800" dirty="0">
              <a:cs typeface="Arial" charset="0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V="1">
            <a:off x="2030413" y="4429124"/>
            <a:ext cx="2020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462338" y="4467225"/>
            <a:ext cx="30321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000" dirty="0">
                <a:cs typeface="Arial" charset="0"/>
              </a:rPr>
              <a:t>a</a:t>
            </a:r>
            <a:endParaRPr lang="en-US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363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4265613" y="-69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endParaRPr lang="en-US" sz="1800"/>
          </a:p>
        </p:txBody>
      </p:sp>
      <p:sp>
        <p:nvSpPr>
          <p:cNvPr id="17817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44450" y="301625"/>
            <a:ext cx="8813800" cy="2433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FF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cs typeface="Arial" charset="0"/>
              </a:rPr>
              <a:t>A HOLLOW copper sphere has total charge +Q. </a:t>
            </a: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cs typeface="Arial" charset="0"/>
              </a:rPr>
              <a:t>A point charge +q sits outside. </a:t>
            </a: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cs typeface="Arial" charset="0"/>
              </a:rPr>
              <a:t>A charge, q</a:t>
            </a:r>
            <a:r>
              <a:rPr lang="ja-JP" altLang="en-US" sz="3000" dirty="0">
                <a:cs typeface="Arial" charset="0"/>
              </a:rPr>
              <a:t>’</a:t>
            </a:r>
            <a:r>
              <a:rPr lang="en-US" sz="3000" dirty="0">
                <a:cs typeface="Arial" charset="0"/>
              </a:rPr>
              <a:t>, is in the hole, SHIFTED right a bit.      </a:t>
            </a: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solidFill>
                  <a:schemeClr val="accent2"/>
                </a:solidFill>
                <a:cs typeface="Arial" charset="0"/>
              </a:rPr>
              <a:t>(We are in static equilibrium.)</a:t>
            </a: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solidFill>
                  <a:schemeClr val="accent2"/>
                </a:solidFill>
                <a:cs typeface="Arial" charset="0"/>
              </a:rPr>
              <a:t>What does the E field look like in the </a:t>
            </a:r>
            <a:r>
              <a:rPr lang="ja-JP" altLang="en-US" sz="3000" dirty="0">
                <a:solidFill>
                  <a:schemeClr val="accent2"/>
                </a:solidFill>
                <a:cs typeface="Arial" charset="0"/>
              </a:rPr>
              <a:t>“</a:t>
            </a:r>
            <a:r>
              <a:rPr lang="en-US" sz="3000" dirty="0">
                <a:solidFill>
                  <a:schemeClr val="accent2"/>
                </a:solidFill>
                <a:cs typeface="Arial" charset="0"/>
              </a:rPr>
              <a:t>hole</a:t>
            </a:r>
            <a:r>
              <a:rPr lang="ja-JP" altLang="en-US" sz="3000" dirty="0">
                <a:solidFill>
                  <a:schemeClr val="accent2"/>
                </a:solidFill>
                <a:cs typeface="Arial" charset="0"/>
              </a:rPr>
              <a:t>”</a:t>
            </a:r>
            <a:r>
              <a:rPr lang="en-US" sz="3000" dirty="0">
                <a:solidFill>
                  <a:schemeClr val="accent2"/>
                </a:solidFill>
                <a:cs typeface="Arial" charset="0"/>
              </a:rPr>
              <a:t> region?</a:t>
            </a:r>
            <a:endParaRPr lang="en-US" sz="800" dirty="0">
              <a:cs typeface="Arial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</a:pPr>
            <a:endParaRPr lang="en-US" sz="500" dirty="0"/>
          </a:p>
          <a:p>
            <a:pPr marL="0" indent="0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en-US" sz="1000" dirty="0">
              <a:latin typeface="Times New Roman" charset="0"/>
            </a:endParaRPr>
          </a:p>
        </p:txBody>
      </p:sp>
      <p:sp>
        <p:nvSpPr>
          <p:cNvPr id="178180" name="Oval 4"/>
          <p:cNvSpPr>
            <a:spLocks noChangeArrowheads="1"/>
          </p:cNvSpPr>
          <p:nvPr/>
        </p:nvSpPr>
        <p:spPr bwMode="auto">
          <a:xfrm>
            <a:off x="614363" y="3021013"/>
            <a:ext cx="2787650" cy="2697162"/>
          </a:xfrm>
          <a:prstGeom prst="ellipse">
            <a:avLst/>
          </a:prstGeom>
          <a:solidFill>
            <a:srgbClr val="996600"/>
          </a:solidFill>
          <a:ln w="76200">
            <a:solidFill>
              <a:srgbClr val="99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8181" name="Oval 5"/>
          <p:cNvSpPr>
            <a:spLocks noChangeArrowheads="1"/>
          </p:cNvSpPr>
          <p:nvPr/>
        </p:nvSpPr>
        <p:spPr bwMode="auto">
          <a:xfrm>
            <a:off x="3933825" y="4151313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8182" name="Text Box 6"/>
          <p:cNvSpPr txBox="1">
            <a:spLocks noChangeArrowheads="1"/>
          </p:cNvSpPr>
          <p:nvPr/>
        </p:nvSpPr>
        <p:spPr bwMode="auto">
          <a:xfrm>
            <a:off x="3679825" y="3471863"/>
            <a:ext cx="70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cs typeface="Arial" charset="0"/>
              </a:rPr>
              <a:t>+q</a:t>
            </a:r>
          </a:p>
        </p:txBody>
      </p:sp>
      <p:sp>
        <p:nvSpPr>
          <p:cNvPr id="178183" name="Text Box 7"/>
          <p:cNvSpPr txBox="1">
            <a:spLocks noChangeArrowheads="1"/>
          </p:cNvSpPr>
          <p:nvPr/>
        </p:nvSpPr>
        <p:spPr bwMode="auto">
          <a:xfrm>
            <a:off x="4349750" y="3073400"/>
            <a:ext cx="4668838" cy="3397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Font typeface="Arial" charset="0"/>
              <a:buAutoNum type="alphaUcParenR"/>
            </a:pPr>
            <a:r>
              <a:rPr lang="en-US" sz="3600">
                <a:cs typeface="Arial" charset="0"/>
              </a:rPr>
              <a:t> Simple Coulomb field (straight away from q</a:t>
            </a:r>
            <a:r>
              <a:rPr lang="ja-JP" altLang="en-US" sz="3600">
                <a:latin typeface="Arial"/>
                <a:cs typeface="Arial" charset="0"/>
              </a:rPr>
              <a:t>’</a:t>
            </a:r>
            <a:r>
              <a:rPr lang="en-US" sz="3600">
                <a:cs typeface="Arial" charset="0"/>
              </a:rPr>
              <a:t>, right up to the wall)</a:t>
            </a:r>
          </a:p>
          <a:p>
            <a:pPr eaLnBrk="1" hangingPunct="1"/>
            <a:r>
              <a:rPr lang="en-US" sz="3600">
                <a:cs typeface="Arial" charset="0"/>
              </a:rPr>
              <a:t>B) Complicated/ it</a:t>
            </a:r>
            <a:r>
              <a:rPr lang="ja-JP" altLang="en-US" sz="3600">
                <a:latin typeface="Arial"/>
                <a:cs typeface="Arial" charset="0"/>
              </a:rPr>
              <a:t>’</a:t>
            </a:r>
            <a:r>
              <a:rPr lang="en-US" sz="3600">
                <a:cs typeface="Arial" charset="0"/>
              </a:rPr>
              <a:t>s hard to compute</a:t>
            </a:r>
            <a:endParaRPr lang="en-US" sz="2000">
              <a:cs typeface="Arial" charset="0"/>
            </a:endParaRPr>
          </a:p>
        </p:txBody>
      </p:sp>
      <p:sp>
        <p:nvSpPr>
          <p:cNvPr id="178185" name="Oval 9"/>
          <p:cNvSpPr>
            <a:spLocks noChangeArrowheads="1"/>
          </p:cNvSpPr>
          <p:nvPr/>
        </p:nvSpPr>
        <p:spPr bwMode="auto">
          <a:xfrm>
            <a:off x="1166813" y="3511550"/>
            <a:ext cx="1677987" cy="16779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1485900" y="5103436"/>
            <a:ext cx="80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 dirty="0">
                <a:cs typeface="Arial" charset="0"/>
              </a:rPr>
              <a:t>+Q</a:t>
            </a:r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>
            <a:off x="2087563" y="4351338"/>
            <a:ext cx="70326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000">
                <a:cs typeface="Arial" charset="0"/>
              </a:rPr>
              <a:t>+q</a:t>
            </a:r>
            <a:r>
              <a:rPr lang="ja-JP" altLang="en-US" sz="3000">
                <a:latin typeface="Arial"/>
                <a:cs typeface="Arial" charset="0"/>
              </a:rPr>
              <a:t>’</a:t>
            </a:r>
            <a:endParaRPr lang="en-US" sz="3000">
              <a:cs typeface="Arial" charset="0"/>
            </a:endParaRPr>
          </a:p>
        </p:txBody>
      </p:sp>
      <p:sp>
        <p:nvSpPr>
          <p:cNvPr id="178188" name="Oval 12"/>
          <p:cNvSpPr>
            <a:spLocks noChangeArrowheads="1"/>
          </p:cNvSpPr>
          <p:nvPr/>
        </p:nvSpPr>
        <p:spPr bwMode="auto">
          <a:xfrm>
            <a:off x="2365375" y="4189413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90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4265613" y="-69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endParaRPr lang="en-US" sz="1800"/>
          </a:p>
        </p:txBody>
      </p:sp>
      <p:sp>
        <p:nvSpPr>
          <p:cNvPr id="165891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330200" y="301625"/>
            <a:ext cx="8183563" cy="2433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FF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 smtClean="0">
                <a:cs typeface="Arial" charset="0"/>
              </a:rPr>
              <a:t>In the previous question, suppose the copper sphere is charged, total charge +Q.</a:t>
            </a:r>
            <a:endParaRPr lang="en-US" sz="3200" dirty="0">
              <a:cs typeface="Arial" charset="0"/>
            </a:endParaRP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accent2"/>
                </a:solidFill>
                <a:cs typeface="Arial" charset="0"/>
              </a:rPr>
              <a:t>(We are </a:t>
            </a:r>
            <a:r>
              <a:rPr lang="en-US" sz="3200" dirty="0" smtClean="0">
                <a:solidFill>
                  <a:schemeClr val="accent2"/>
                </a:solidFill>
                <a:cs typeface="Arial" charset="0"/>
              </a:rPr>
              <a:t>still in </a:t>
            </a:r>
            <a:r>
              <a:rPr lang="en-US" sz="3200" dirty="0">
                <a:solidFill>
                  <a:schemeClr val="accent2"/>
                </a:solidFill>
                <a:cs typeface="Arial" charset="0"/>
              </a:rPr>
              <a:t>static equilibrium.)</a:t>
            </a: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accent2"/>
                </a:solidFill>
                <a:cs typeface="Arial" charset="0"/>
              </a:rPr>
              <a:t>What </a:t>
            </a:r>
            <a:r>
              <a:rPr lang="en-US" sz="3200" dirty="0" smtClean="0">
                <a:solidFill>
                  <a:schemeClr val="accent2"/>
                </a:solidFill>
                <a:cs typeface="Arial" charset="0"/>
              </a:rPr>
              <a:t>is now  </a:t>
            </a:r>
            <a:r>
              <a:rPr lang="en-US" sz="3200" dirty="0">
                <a:solidFill>
                  <a:schemeClr val="accent2"/>
                </a:solidFill>
                <a:cs typeface="Arial" charset="0"/>
              </a:rPr>
              <a:t>the magnitude of the E-field at the center of the sphere?</a:t>
            </a:r>
            <a:endParaRPr lang="en-US" sz="900" dirty="0">
              <a:cs typeface="Arial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</a:pPr>
            <a:endParaRPr lang="en-US" sz="600" dirty="0"/>
          </a:p>
          <a:p>
            <a:pPr marL="0" indent="0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en-US" sz="1200" dirty="0">
              <a:latin typeface="Times New Roman" charset="0"/>
            </a:endParaRPr>
          </a:p>
        </p:txBody>
      </p:sp>
      <p:sp>
        <p:nvSpPr>
          <p:cNvPr id="165892" name="Oval 4"/>
          <p:cNvSpPr>
            <a:spLocks noChangeArrowheads="1"/>
          </p:cNvSpPr>
          <p:nvPr/>
        </p:nvSpPr>
        <p:spPr bwMode="auto">
          <a:xfrm>
            <a:off x="642938" y="3030538"/>
            <a:ext cx="2787650" cy="2697162"/>
          </a:xfrm>
          <a:prstGeom prst="ellipse">
            <a:avLst/>
          </a:prstGeom>
          <a:solidFill>
            <a:srgbClr val="996600"/>
          </a:solidFill>
          <a:ln w="76200">
            <a:solidFill>
              <a:srgbClr val="99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5893" name="Oval 5"/>
          <p:cNvSpPr>
            <a:spLocks noChangeArrowheads="1"/>
          </p:cNvSpPr>
          <p:nvPr/>
        </p:nvSpPr>
        <p:spPr bwMode="auto">
          <a:xfrm>
            <a:off x="3933825" y="4151313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5894" name="Text Box 6"/>
          <p:cNvSpPr txBox="1">
            <a:spLocks noChangeArrowheads="1"/>
          </p:cNvSpPr>
          <p:nvPr/>
        </p:nvSpPr>
        <p:spPr bwMode="auto">
          <a:xfrm>
            <a:off x="3679825" y="3471863"/>
            <a:ext cx="70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cs typeface="Arial" charset="0"/>
              </a:rPr>
              <a:t>+q</a:t>
            </a:r>
          </a:p>
        </p:txBody>
      </p:sp>
      <p:sp>
        <p:nvSpPr>
          <p:cNvPr id="165895" name="Line 7"/>
          <p:cNvSpPr>
            <a:spLocks noChangeShapeType="1"/>
          </p:cNvSpPr>
          <p:nvPr/>
        </p:nvSpPr>
        <p:spPr bwMode="auto">
          <a:xfrm flipV="1">
            <a:off x="2090738" y="4260850"/>
            <a:ext cx="1831975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5896" name="Text Box 8"/>
          <p:cNvSpPr txBox="1">
            <a:spLocks noChangeArrowheads="1"/>
          </p:cNvSpPr>
          <p:nvPr/>
        </p:nvSpPr>
        <p:spPr bwMode="auto">
          <a:xfrm>
            <a:off x="2843213" y="3757613"/>
            <a:ext cx="3032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cs typeface="Arial" charset="0"/>
              </a:rPr>
              <a:t>r</a:t>
            </a:r>
            <a:endParaRPr lang="en-US" sz="2800">
              <a:cs typeface="Arial" charset="0"/>
            </a:endParaRPr>
          </a:p>
        </p:txBody>
      </p:sp>
      <p:sp>
        <p:nvSpPr>
          <p:cNvPr id="165897" name="Text Box 9"/>
          <p:cNvSpPr txBox="1">
            <a:spLocks noChangeArrowheads="1"/>
          </p:cNvSpPr>
          <p:nvPr/>
        </p:nvSpPr>
        <p:spPr bwMode="auto">
          <a:xfrm>
            <a:off x="4475163" y="3063875"/>
            <a:ext cx="4668837" cy="3397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cs typeface="Arial" charset="0"/>
              </a:rPr>
              <a:t>A) |E| = kq/r</a:t>
            </a:r>
            <a:r>
              <a:rPr lang="en-US" sz="3600" baseline="30000">
                <a:cs typeface="Arial" charset="0"/>
              </a:rPr>
              <a:t>2</a:t>
            </a:r>
          </a:p>
          <a:p>
            <a:pPr eaLnBrk="1" hangingPunct="1"/>
            <a:r>
              <a:rPr lang="en-US" sz="3600">
                <a:cs typeface="Arial" charset="0"/>
              </a:rPr>
              <a:t>B) |E| = kQ/A</a:t>
            </a:r>
            <a:r>
              <a:rPr lang="en-US" sz="3600" baseline="30000">
                <a:cs typeface="Arial" charset="0"/>
              </a:rPr>
              <a:t>2</a:t>
            </a:r>
          </a:p>
          <a:p>
            <a:pPr eaLnBrk="1" hangingPunct="1"/>
            <a:r>
              <a:rPr lang="en-US" sz="3600">
                <a:cs typeface="Arial" charset="0"/>
              </a:rPr>
              <a:t>C) |E| = k(q-Q)/r</a:t>
            </a:r>
            <a:r>
              <a:rPr lang="en-US" sz="3600" baseline="30000">
                <a:cs typeface="Arial" charset="0"/>
              </a:rPr>
              <a:t>2</a:t>
            </a:r>
          </a:p>
          <a:p>
            <a:pPr eaLnBrk="1" hangingPunct="1"/>
            <a:r>
              <a:rPr lang="en-US" sz="3600">
                <a:cs typeface="Arial" charset="0"/>
              </a:rPr>
              <a:t>D) |E| = 0</a:t>
            </a:r>
          </a:p>
          <a:p>
            <a:pPr eaLnBrk="1" hangingPunct="1"/>
            <a:r>
              <a:rPr lang="en-US" sz="3600">
                <a:cs typeface="Arial" charset="0"/>
              </a:rPr>
              <a:t>E) None of these! / it</a:t>
            </a:r>
            <a:r>
              <a:rPr lang="ja-JP" altLang="en-US" sz="3600">
                <a:latin typeface="Arial"/>
                <a:cs typeface="Arial" charset="0"/>
              </a:rPr>
              <a:t>’</a:t>
            </a:r>
            <a:r>
              <a:rPr lang="en-US" sz="3600">
                <a:cs typeface="Arial" charset="0"/>
              </a:rPr>
              <a:t>s hard to compute</a:t>
            </a:r>
            <a:endParaRPr lang="en-US" sz="2000">
              <a:cs typeface="Arial" charset="0"/>
            </a:endParaRPr>
          </a:p>
        </p:txBody>
      </p:sp>
      <p:sp>
        <p:nvSpPr>
          <p:cNvPr id="165898" name="Line 10"/>
          <p:cNvSpPr>
            <a:spLocks noChangeShapeType="1"/>
          </p:cNvSpPr>
          <p:nvPr/>
        </p:nvSpPr>
        <p:spPr bwMode="auto">
          <a:xfrm flipH="1">
            <a:off x="1989138" y="4205288"/>
            <a:ext cx="11112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5899" name="Text Box 11"/>
          <p:cNvSpPr txBox="1">
            <a:spLocks noChangeArrowheads="1"/>
          </p:cNvSpPr>
          <p:nvPr/>
        </p:nvSpPr>
        <p:spPr bwMode="auto">
          <a:xfrm>
            <a:off x="1558925" y="4587875"/>
            <a:ext cx="488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cs typeface="Arial" charset="0"/>
              </a:rPr>
              <a:t>A</a:t>
            </a:r>
            <a:endParaRPr lang="en-US" sz="280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4"/>
          <p:cNvSpPr>
            <a:spLocks noChangeArrowheads="1"/>
          </p:cNvSpPr>
          <p:nvPr/>
        </p:nvSpPr>
        <p:spPr bwMode="auto">
          <a:xfrm>
            <a:off x="4265613" y="-698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endParaRPr lang="en-US" sz="1800"/>
          </a:p>
        </p:txBody>
      </p:sp>
      <p:sp>
        <p:nvSpPr>
          <p:cNvPr id="46082" name="Text Box 5"/>
          <p:cNvSpPr>
            <a:spLocks noGrp="1" noChangeArrowheads="1"/>
          </p:cNvSpPr>
          <p:nvPr>
            <p:ph type="body" idx="1"/>
          </p:nvPr>
        </p:nvSpPr>
        <p:spPr>
          <a:xfrm>
            <a:off x="423863" y="615950"/>
            <a:ext cx="8278812" cy="1581150"/>
          </a:xfrm>
          <a:noFill/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Arial" charset="0"/>
              </a:rPr>
              <a:t>We have a large copper plate with uniform surface charge density </a:t>
            </a:r>
            <a:r>
              <a:rPr lang="en-US" sz="3600">
                <a:latin typeface="Symbol" charset="0"/>
                <a:ea typeface="ヒラギノ角ゴ Pro W3" charset="0"/>
                <a:cs typeface="Arial" charset="0"/>
                <a:sym typeface="Symbol" charset="0"/>
              </a:rPr>
              <a:t></a:t>
            </a:r>
            <a:endParaRPr lang="en-US" sz="3600">
              <a:latin typeface="Arial" charset="0"/>
              <a:ea typeface="ヒラギノ角ゴ Pro W3" charset="0"/>
              <a:cs typeface="Arial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Arial" charset="0"/>
              </a:rPr>
              <a:t>Imagine the Gaussian surface drawn below.  Calculate the E-field a small distance s </a:t>
            </a:r>
            <a:r>
              <a:rPr lang="en-US" sz="3600" i="1">
                <a:latin typeface="Arial" charset="0"/>
                <a:ea typeface="ヒラギノ角ゴ Pro W3" charset="0"/>
                <a:cs typeface="Arial" charset="0"/>
              </a:rPr>
              <a:t>above</a:t>
            </a:r>
            <a:r>
              <a:rPr lang="en-US" sz="3600">
                <a:latin typeface="Arial" charset="0"/>
                <a:ea typeface="ヒラギノ角ゴ Pro W3" charset="0"/>
                <a:cs typeface="Arial" charset="0"/>
              </a:rPr>
              <a:t> the conductor surface.   </a:t>
            </a:r>
            <a:endParaRPr lang="en-US" sz="1000">
              <a:latin typeface="Arial" charset="0"/>
              <a:ea typeface="ヒラギノ角ゴ Pro W3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</a:pPr>
            <a:endParaRPr lang="en-US" sz="7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4608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3" y="5565775"/>
            <a:ext cx="3316287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AutoShape 7"/>
          <p:cNvSpPr>
            <a:spLocks noChangeArrowheads="1"/>
          </p:cNvSpPr>
          <p:nvPr/>
        </p:nvSpPr>
        <p:spPr bwMode="auto">
          <a:xfrm>
            <a:off x="928688" y="5216525"/>
            <a:ext cx="1374775" cy="685800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085" name="Text Box 8"/>
          <p:cNvSpPr txBox="1">
            <a:spLocks noChangeArrowheads="1"/>
          </p:cNvSpPr>
          <p:nvPr/>
        </p:nvSpPr>
        <p:spPr bwMode="auto">
          <a:xfrm>
            <a:off x="4391025" y="3281363"/>
            <a:ext cx="4524375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>
                <a:cs typeface="Arial" charset="0"/>
              </a:rPr>
              <a:t>A) |E| = </a:t>
            </a:r>
            <a:r>
              <a:rPr lang="en-US" sz="3600">
                <a:latin typeface="Symbol" charset="0"/>
                <a:cs typeface="Arial" charset="0"/>
              </a:rPr>
              <a:t></a:t>
            </a:r>
            <a:r>
              <a:rPr lang="en-US" sz="3600">
                <a:cs typeface="Arial" charset="0"/>
              </a:rPr>
              <a:t>/</a:t>
            </a:r>
            <a:r>
              <a:rPr lang="en-US" sz="3600">
                <a:latin typeface="Symbol" charset="0"/>
                <a:cs typeface="Arial" charset="0"/>
              </a:rPr>
              <a:t>e</a:t>
            </a:r>
            <a:r>
              <a:rPr lang="en-US" sz="3600" baseline="-25000">
                <a:cs typeface="Arial" charset="0"/>
              </a:rPr>
              <a:t>0</a:t>
            </a:r>
          </a:p>
          <a:p>
            <a:pPr eaLnBrk="1" hangingPunct="1"/>
            <a:r>
              <a:rPr lang="en-US" sz="3600">
                <a:cs typeface="Arial" charset="0"/>
              </a:rPr>
              <a:t>B) |E| = </a:t>
            </a:r>
            <a:r>
              <a:rPr lang="en-US" sz="3600">
                <a:latin typeface="Symbol" charset="0"/>
                <a:cs typeface="Arial" charset="0"/>
              </a:rPr>
              <a:t></a:t>
            </a:r>
            <a:r>
              <a:rPr lang="en-US" sz="3600">
                <a:cs typeface="Arial" charset="0"/>
              </a:rPr>
              <a:t>/2</a:t>
            </a:r>
            <a:r>
              <a:rPr lang="en-US" sz="3600">
                <a:latin typeface="Symbol" charset="0"/>
                <a:cs typeface="Arial" charset="0"/>
              </a:rPr>
              <a:t>e</a:t>
            </a:r>
            <a:r>
              <a:rPr lang="en-US" sz="3600" baseline="-25000">
                <a:cs typeface="Arial" charset="0"/>
              </a:rPr>
              <a:t>0</a:t>
            </a:r>
          </a:p>
          <a:p>
            <a:pPr eaLnBrk="1" hangingPunct="1"/>
            <a:r>
              <a:rPr lang="en-US" sz="3600">
                <a:cs typeface="Arial" charset="0"/>
              </a:rPr>
              <a:t>C) |E| = </a:t>
            </a:r>
            <a:r>
              <a:rPr lang="en-US" sz="3600">
                <a:latin typeface="Symbol" charset="0"/>
                <a:cs typeface="Arial" charset="0"/>
              </a:rPr>
              <a:t></a:t>
            </a:r>
            <a:r>
              <a:rPr lang="en-US" sz="3600">
                <a:cs typeface="Arial" charset="0"/>
              </a:rPr>
              <a:t>/4</a:t>
            </a:r>
            <a:r>
              <a:rPr lang="en-US" sz="3600">
                <a:latin typeface="Symbol" charset="0"/>
                <a:cs typeface="Arial" charset="0"/>
              </a:rPr>
              <a:t>e</a:t>
            </a:r>
            <a:r>
              <a:rPr lang="en-US" sz="3600" baseline="-25000">
                <a:cs typeface="Arial" charset="0"/>
              </a:rPr>
              <a:t>0</a:t>
            </a:r>
            <a:endParaRPr lang="en-US" sz="3600">
              <a:cs typeface="Arial" charset="0"/>
            </a:endParaRPr>
          </a:p>
          <a:p>
            <a:pPr eaLnBrk="1" hangingPunct="1"/>
            <a:r>
              <a:rPr lang="en-US" sz="3600">
                <a:cs typeface="Arial" charset="0"/>
              </a:rPr>
              <a:t>D) |E| = (1/4</a:t>
            </a:r>
            <a:r>
              <a:rPr lang="en-US" sz="3600">
                <a:latin typeface="Symbol" charset="0"/>
                <a:cs typeface="Arial" charset="0"/>
              </a:rPr>
              <a:t>pe</a:t>
            </a:r>
            <a:r>
              <a:rPr lang="en-US" sz="3600" baseline="-25000">
                <a:cs typeface="Arial" charset="0"/>
              </a:rPr>
              <a:t>0</a:t>
            </a:r>
            <a:r>
              <a:rPr lang="en-US" sz="3600">
                <a:cs typeface="Arial" charset="0"/>
              </a:rPr>
              <a:t>)(</a:t>
            </a:r>
            <a:r>
              <a:rPr lang="en-US" sz="3600">
                <a:latin typeface="Symbol" charset="0"/>
                <a:cs typeface="Arial" charset="0"/>
              </a:rPr>
              <a:t></a:t>
            </a:r>
            <a:r>
              <a:rPr lang="en-US" sz="3600">
                <a:cs typeface="Arial" charset="0"/>
              </a:rPr>
              <a:t>/s</a:t>
            </a:r>
            <a:r>
              <a:rPr lang="en-US" sz="3600" baseline="30000">
                <a:cs typeface="Arial" charset="0"/>
              </a:rPr>
              <a:t>2</a:t>
            </a:r>
            <a:r>
              <a:rPr lang="en-US" sz="3600">
                <a:cs typeface="Arial" charset="0"/>
              </a:rPr>
              <a:t>)</a:t>
            </a:r>
          </a:p>
          <a:p>
            <a:pPr eaLnBrk="1" hangingPunct="1"/>
            <a:r>
              <a:rPr lang="en-US" sz="3600">
                <a:cs typeface="Arial" charset="0"/>
              </a:rPr>
              <a:t>E) |E| =0</a:t>
            </a:r>
            <a:endParaRPr lang="en-US" sz="2000"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5628" y="503874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2393990" y="5142849"/>
            <a:ext cx="0" cy="3956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944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68685"/>
            <a:ext cx="8534400" cy="4191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600" dirty="0">
                <a:latin typeface="Arial" charset="0"/>
                <a:ea typeface="ヒラギノ角ゴ Pro W3" charset="0"/>
                <a:cs typeface="ヒラギノ角ゴ Pro W3" charset="0"/>
              </a:rPr>
              <a:t>Consider two situations, both with very large (effectively infinite) planes of charge, with the </a:t>
            </a:r>
            <a:r>
              <a:rPr lang="en-US" sz="2600" u="sng" dirty="0">
                <a:latin typeface="Arial" charset="0"/>
                <a:ea typeface="ヒラギノ角ゴ Pro W3" charset="0"/>
                <a:cs typeface="ヒラギノ角ゴ Pro W3" charset="0"/>
              </a:rPr>
              <a:t>same</a:t>
            </a:r>
            <a:r>
              <a:rPr lang="en-US" sz="2600" dirty="0">
                <a:latin typeface="Arial" charset="0"/>
                <a:ea typeface="ヒラギノ角ゴ Pro W3" charset="0"/>
                <a:cs typeface="ヒラギノ角ゴ Pro W3" charset="0"/>
              </a:rPr>
              <a:t> uniform charge per area </a:t>
            </a:r>
            <a:r>
              <a:rPr lang="en-US" sz="2600" dirty="0" smtClean="0">
                <a:latin typeface="Symbol" charset="0"/>
                <a:ea typeface="ヒラギノ角ゴ Pro W3" charset="0"/>
                <a:cs typeface="ヒラギノ角ゴ Pro W3" charset="0"/>
              </a:rPr>
              <a:t>s</a:t>
            </a:r>
            <a:r>
              <a:rPr lang="en-US" sz="2600" dirty="0" smtClean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endParaRPr lang="en-US" sz="2600" dirty="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0" indent="0">
              <a:buFontTx/>
              <a:buNone/>
            </a:pPr>
            <a:r>
              <a:rPr lang="en-US" sz="2600" dirty="0">
                <a:latin typeface="Arial" charset="0"/>
                <a:ea typeface="ヒラギノ角ゴ Pro W3" charset="0"/>
                <a:cs typeface="ヒラギノ角ゴ Pro W3" charset="0"/>
              </a:rPr>
              <a:t>I.   A plane of charge completely isolated in space:</a:t>
            </a:r>
          </a:p>
          <a:p>
            <a:pPr marL="0" indent="0">
              <a:buFontTx/>
              <a:buAutoNum type="romanUcPeriod"/>
            </a:pPr>
            <a:endParaRPr lang="en-US" sz="2600" dirty="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0" indent="0">
              <a:buFontTx/>
              <a:buNone/>
            </a:pPr>
            <a:endParaRPr lang="en-US" sz="2600" dirty="0" smtClean="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0" indent="0">
              <a:buFontTx/>
              <a:buNone/>
            </a:pPr>
            <a:r>
              <a:rPr lang="en-US" sz="2600" dirty="0" smtClean="0">
                <a:latin typeface="Arial" charset="0"/>
                <a:ea typeface="ヒラギノ角ゴ Pro W3" charset="0"/>
                <a:cs typeface="ヒラギノ角ゴ Pro W3" charset="0"/>
              </a:rPr>
              <a:t>II</a:t>
            </a:r>
            <a:r>
              <a:rPr lang="en-US" sz="2600" dirty="0">
                <a:latin typeface="Arial" charset="0"/>
                <a:ea typeface="ヒラギノ角ゴ Pro W3" charset="0"/>
                <a:cs typeface="ヒラギノ角ゴ Pro W3" charset="0"/>
              </a:rPr>
              <a:t>.  A plane of charge on the surface </a:t>
            </a:r>
            <a:r>
              <a:rPr lang="en-US" sz="2600" dirty="0" smtClean="0">
                <a:latin typeface="Arial" charset="0"/>
                <a:ea typeface="ヒラギノ角ゴ Pro W3" charset="0"/>
                <a:cs typeface="ヒラギノ角ゴ Pro W3" charset="0"/>
              </a:rPr>
              <a:t>of </a:t>
            </a:r>
            <a:r>
              <a:rPr lang="en-US" sz="2600" dirty="0">
                <a:latin typeface="Arial" charset="0"/>
                <a:ea typeface="ヒラギノ角ゴ Pro W3" charset="0"/>
                <a:cs typeface="ヒラギノ角ゴ Pro W3" charset="0"/>
              </a:rPr>
              <a:t>metal in </a:t>
            </a:r>
            <a:r>
              <a:rPr lang="en-US" sz="2600" dirty="0" err="1" smtClean="0">
                <a:latin typeface="Arial" charset="0"/>
                <a:ea typeface="ヒラギノ角ゴ Pro W3" charset="0"/>
                <a:cs typeface="ヒラギノ角ゴ Pro W3" charset="0"/>
              </a:rPr>
              <a:t>equilib</a:t>
            </a:r>
            <a:r>
              <a:rPr lang="en-US" sz="2600" dirty="0" smtClean="0">
                <a:latin typeface="Arial" charset="0"/>
                <a:ea typeface="ヒラギノ角ゴ Pro W3" charset="0"/>
                <a:cs typeface="ヒラギノ角ゴ Pro W3" charset="0"/>
              </a:rPr>
              <a:t>:</a:t>
            </a:r>
            <a:endParaRPr lang="en-US" sz="2600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4034" name="Text Box 3"/>
          <p:cNvSpPr txBox="1">
            <a:spLocks noChangeArrowheads="1"/>
          </p:cNvSpPr>
          <p:nvPr/>
        </p:nvSpPr>
        <p:spPr bwMode="auto">
          <a:xfrm>
            <a:off x="685800" y="1644650"/>
            <a:ext cx="7010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dirty="0"/>
              <a:t>+ + + + + + + + + + + + + + + + + + + + + + + + + + + + + + + + + +</a:t>
            </a:r>
          </a:p>
          <a:p>
            <a:pPr eaLnBrk="1" hangingPunct="1"/>
            <a:endParaRPr lang="en-US" sz="1800" dirty="0"/>
          </a:p>
        </p:txBody>
      </p:sp>
      <p:grpSp>
        <p:nvGrpSpPr>
          <p:cNvPr id="44035" name="Group 4"/>
          <p:cNvGrpSpPr>
            <a:grpSpLocks/>
          </p:cNvGrpSpPr>
          <p:nvPr/>
        </p:nvGrpSpPr>
        <p:grpSpPr bwMode="auto">
          <a:xfrm>
            <a:off x="762000" y="3048000"/>
            <a:ext cx="6934200" cy="1219200"/>
            <a:chOff x="624" y="2400"/>
            <a:chExt cx="4368" cy="768"/>
          </a:xfrm>
        </p:grpSpPr>
        <p:sp>
          <p:nvSpPr>
            <p:cNvPr id="44037" name="Rectangle 5"/>
            <p:cNvSpPr>
              <a:spLocks noChangeArrowheads="1"/>
            </p:cNvSpPr>
            <p:nvPr/>
          </p:nvSpPr>
          <p:spPr bwMode="auto">
            <a:xfrm>
              <a:off x="624" y="2592"/>
              <a:ext cx="4272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800"/>
            </a:p>
          </p:txBody>
        </p:sp>
        <p:sp>
          <p:nvSpPr>
            <p:cNvPr id="44038" name="Text Box 6"/>
            <p:cNvSpPr txBox="1">
              <a:spLocks noChangeArrowheads="1"/>
            </p:cNvSpPr>
            <p:nvPr/>
          </p:nvSpPr>
          <p:spPr bwMode="auto">
            <a:xfrm>
              <a:off x="624" y="2400"/>
              <a:ext cx="436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/>
                <a:t>+ + + + + + + + + + + + + + + + + + + + + + + + + + + + + + + + + +</a:t>
              </a:r>
            </a:p>
            <a:p>
              <a:pPr eaLnBrk="1" hangingPunct="1"/>
              <a:endParaRPr lang="en-US" sz="1800"/>
            </a:p>
          </p:txBody>
        </p:sp>
        <p:sp>
          <p:nvSpPr>
            <p:cNvPr id="44039" name="Line 7"/>
            <p:cNvSpPr>
              <a:spLocks noChangeShapeType="1"/>
            </p:cNvSpPr>
            <p:nvPr/>
          </p:nvSpPr>
          <p:spPr bwMode="auto">
            <a:xfrm>
              <a:off x="624" y="2592"/>
              <a:ext cx="4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36" name="Text Box 8"/>
          <p:cNvSpPr txBox="1">
            <a:spLocks noChangeArrowheads="1"/>
          </p:cNvSpPr>
          <p:nvPr/>
        </p:nvSpPr>
        <p:spPr bwMode="auto">
          <a:xfrm>
            <a:off x="197055" y="4582521"/>
            <a:ext cx="875993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 dirty="0"/>
              <a:t>Which situation has the</a:t>
            </a:r>
            <a:r>
              <a:rPr lang="en-US" sz="3200" u="sng" dirty="0"/>
              <a:t> larger </a:t>
            </a:r>
            <a:r>
              <a:rPr lang="en-US" sz="3200" dirty="0"/>
              <a:t>electric field </a:t>
            </a:r>
            <a:endParaRPr lang="en-US" sz="3200" dirty="0" smtClean="0"/>
          </a:p>
          <a:p>
            <a:pPr eaLnBrk="1" hangingPunct="1"/>
            <a:r>
              <a:rPr lang="en-US" sz="3200" u="sng" dirty="0" smtClean="0"/>
              <a:t>above</a:t>
            </a:r>
            <a:r>
              <a:rPr lang="en-US" sz="3200" dirty="0" smtClean="0"/>
              <a:t> </a:t>
            </a:r>
            <a:r>
              <a:rPr lang="en-US" sz="3200" dirty="0"/>
              <a:t>the plane</a:t>
            </a:r>
            <a:r>
              <a:rPr lang="en-US" sz="3200" dirty="0" smtClean="0"/>
              <a:t>?</a:t>
            </a:r>
          </a:p>
          <a:p>
            <a:pPr eaLnBrk="1" hangingPunct="1"/>
            <a:endParaRPr lang="en-US" sz="3200" dirty="0"/>
          </a:p>
          <a:p>
            <a:pPr eaLnBrk="1" hangingPunct="1"/>
            <a:r>
              <a:rPr lang="en-US" sz="3200" dirty="0"/>
              <a:t>A) I	B) II	C) I and II have the same size E-field</a:t>
            </a:r>
          </a:p>
        </p:txBody>
      </p:sp>
    </p:spTree>
    <p:extLst>
      <p:ext uri="{BB962C8B-B14F-4D97-AF65-F5344CB8AC3E}">
        <p14:creationId xmlns:p14="http://schemas.microsoft.com/office/powerpoint/2010/main" val="2035790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1828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A </a:t>
            </a:r>
            <a:r>
              <a:rPr lang="en-US" sz="3000" b="1">
                <a:latin typeface="Arial" charset="0"/>
                <a:ea typeface="ヒラギノ角ゴ Pro W3" charset="0"/>
                <a:cs typeface="ヒラギノ角ゴ Pro W3" charset="0"/>
              </a:rPr>
              <a:t>neutral</a:t>
            </a: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 copper sphere has a spherical hollow in the center.  A charge +q is placed in the center of the hollow.  What is the total charge on the </a:t>
            </a:r>
            <a:r>
              <a:rPr lang="en-US" sz="3000" i="1">
                <a:latin typeface="Arial" charset="0"/>
                <a:ea typeface="ヒラギノ角ゴ Pro W3" charset="0"/>
                <a:cs typeface="ヒラギノ角ゴ Pro W3" charset="0"/>
              </a:rPr>
              <a:t>outside</a:t>
            </a: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 surface of the copper sphere?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(Assume Electrostatic equilibrium.)</a:t>
            </a:r>
            <a:endParaRPr lang="en-US" sz="14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3794" name="Oval 3"/>
          <p:cNvSpPr>
            <a:spLocks noChangeArrowheads="1"/>
          </p:cNvSpPr>
          <p:nvPr/>
        </p:nvSpPr>
        <p:spPr bwMode="auto">
          <a:xfrm>
            <a:off x="1066800" y="2819400"/>
            <a:ext cx="2819400" cy="2819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Oval 4"/>
          <p:cNvSpPr>
            <a:spLocks noChangeArrowheads="1"/>
          </p:cNvSpPr>
          <p:nvPr/>
        </p:nvSpPr>
        <p:spPr bwMode="auto">
          <a:xfrm>
            <a:off x="1752600" y="3505200"/>
            <a:ext cx="1447800" cy="1447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/>
          </a:p>
        </p:txBody>
      </p:sp>
      <p:sp>
        <p:nvSpPr>
          <p:cNvPr id="33796" name="Oval 5"/>
          <p:cNvSpPr>
            <a:spLocks noChangeArrowheads="1"/>
          </p:cNvSpPr>
          <p:nvPr/>
        </p:nvSpPr>
        <p:spPr bwMode="auto">
          <a:xfrm>
            <a:off x="2438400" y="4191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2286000" y="3810000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/>
              <a:t>+q</a:t>
            </a:r>
          </a:p>
        </p:txBody>
      </p:sp>
      <p:sp>
        <p:nvSpPr>
          <p:cNvPr id="33798" name="Text Box 7"/>
          <p:cNvSpPr txBox="1">
            <a:spLocks noChangeArrowheads="1"/>
          </p:cNvSpPr>
          <p:nvPr/>
        </p:nvSpPr>
        <p:spPr bwMode="auto">
          <a:xfrm>
            <a:off x="5257800" y="3124200"/>
            <a:ext cx="3140075" cy="292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FontTx/>
              <a:buAutoNum type="alphaUcParenR"/>
            </a:pPr>
            <a:r>
              <a:rPr lang="en-US" sz="2800"/>
              <a:t> Zero</a:t>
            </a:r>
          </a:p>
          <a:p>
            <a:pPr eaLnBrk="1" hangingPunct="1">
              <a:buFontTx/>
              <a:buAutoNum type="alphaUcParenR"/>
            </a:pPr>
            <a:r>
              <a:rPr lang="en-US" sz="2800"/>
              <a:t> -q</a:t>
            </a:r>
          </a:p>
          <a:p>
            <a:pPr eaLnBrk="1" hangingPunct="1">
              <a:buFontTx/>
              <a:buAutoNum type="alphaUcParenR"/>
            </a:pPr>
            <a:r>
              <a:rPr lang="en-US" sz="2800"/>
              <a:t> +q</a:t>
            </a:r>
          </a:p>
          <a:p>
            <a:pPr eaLnBrk="1" hangingPunct="1">
              <a:buFontTx/>
              <a:buAutoNum type="alphaUcParenR"/>
            </a:pPr>
            <a:r>
              <a:rPr lang="en-US" sz="2800"/>
              <a:t> 0 &lt; q</a:t>
            </a:r>
            <a:r>
              <a:rPr lang="en-US" sz="2800" baseline="-25000"/>
              <a:t>outter </a:t>
            </a:r>
            <a:r>
              <a:rPr lang="en-US" sz="2800"/>
              <a:t>&lt; +q</a:t>
            </a:r>
          </a:p>
          <a:p>
            <a:pPr eaLnBrk="1" hangingPunct="1">
              <a:buFontTx/>
              <a:buAutoNum type="alphaUcParenR"/>
            </a:pPr>
            <a:r>
              <a:rPr lang="en-US" sz="2800"/>
              <a:t> -q &lt; q</a:t>
            </a:r>
            <a:r>
              <a:rPr lang="en-US" sz="2800" baseline="-25000"/>
              <a:t>outer</a:t>
            </a:r>
            <a:r>
              <a:rPr lang="en-US" sz="2800"/>
              <a:t> &lt; 0</a:t>
            </a:r>
          </a:p>
          <a:p>
            <a:pPr eaLnBrk="1" hangingPunct="1">
              <a:buFontTx/>
              <a:buAutoNum type="alphaUcParenR"/>
            </a:pPr>
            <a:endParaRPr lang="en-US" sz="2800"/>
          </a:p>
          <a:p>
            <a:pPr eaLnBrk="1" hangingPunct="1">
              <a:buFontTx/>
              <a:buAutoNum type="alphaUcParenR"/>
            </a:pPr>
            <a:endParaRPr lang="en-US" sz="1800"/>
          </a:p>
        </p:txBody>
      </p:sp>
      <p:sp>
        <p:nvSpPr>
          <p:cNvPr id="33799" name="Arc 8"/>
          <p:cNvSpPr>
            <a:spLocks/>
          </p:cNvSpPr>
          <p:nvPr/>
        </p:nvSpPr>
        <p:spPr bwMode="auto">
          <a:xfrm flipH="1">
            <a:off x="3124200" y="2667000"/>
            <a:ext cx="774700" cy="609600"/>
          </a:xfrm>
          <a:custGeom>
            <a:avLst/>
            <a:gdLst>
              <a:gd name="T0" fmla="*/ 0 w 16877"/>
              <a:gd name="T1" fmla="*/ 0 h 21600"/>
              <a:gd name="T2" fmla="*/ 1632338298 w 16877"/>
              <a:gd name="T3" fmla="*/ 182527702 h 21600"/>
              <a:gd name="T4" fmla="*/ 0 w 16877"/>
              <a:gd name="T5" fmla="*/ 485542646 h 21600"/>
              <a:gd name="T6" fmla="*/ 0 60000 65536"/>
              <a:gd name="T7" fmla="*/ 0 60000 65536"/>
              <a:gd name="T8" fmla="*/ 0 60000 65536"/>
              <a:gd name="T9" fmla="*/ 0 w 16877"/>
              <a:gd name="T10" fmla="*/ 0 h 21600"/>
              <a:gd name="T11" fmla="*/ 16877 w 168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77" h="21600" fill="none" extrusionOk="0">
                <a:moveTo>
                  <a:pt x="0" y="-1"/>
                </a:moveTo>
                <a:cubicBezTo>
                  <a:pt x="6567" y="-1"/>
                  <a:pt x="12778" y="2988"/>
                  <a:pt x="16877" y="8119"/>
                </a:cubicBezTo>
              </a:path>
              <a:path w="16877" h="21600" stroke="0" extrusionOk="0">
                <a:moveTo>
                  <a:pt x="0" y="-1"/>
                </a:moveTo>
                <a:cubicBezTo>
                  <a:pt x="6567" y="-1"/>
                  <a:pt x="12778" y="2988"/>
                  <a:pt x="16877" y="8119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Text Box 9"/>
          <p:cNvSpPr txBox="1">
            <a:spLocks noChangeArrowheads="1"/>
          </p:cNvSpPr>
          <p:nvPr/>
        </p:nvSpPr>
        <p:spPr bwMode="auto">
          <a:xfrm>
            <a:off x="3962400" y="23622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/>
              <a:t>q</a:t>
            </a:r>
            <a:r>
              <a:rPr lang="en-US" baseline="-25000"/>
              <a:t>outer</a:t>
            </a:r>
            <a:r>
              <a:rPr lang="en-US"/>
              <a:t> = 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5144" y="6308839"/>
            <a:ext cx="6942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think about: What about on the </a:t>
            </a:r>
            <a:r>
              <a:rPr lang="en-US" i="1" dirty="0" smtClean="0"/>
              <a:t>inside</a:t>
            </a:r>
            <a:r>
              <a:rPr lang="en-US" dirty="0" smtClean="0"/>
              <a:t> surface?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50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746" name="Group 2"/>
          <p:cNvGrpSpPr>
            <a:grpSpLocks/>
          </p:cNvGrpSpPr>
          <p:nvPr/>
        </p:nvGrpSpPr>
        <p:grpSpPr bwMode="auto">
          <a:xfrm>
            <a:off x="1044575" y="2330450"/>
            <a:ext cx="7491413" cy="2673350"/>
            <a:chOff x="838" y="1384"/>
            <a:chExt cx="4719" cy="1684"/>
          </a:xfrm>
        </p:grpSpPr>
        <p:pic>
          <p:nvPicPr>
            <p:cNvPr id="15974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408"/>
            <a:stretch>
              <a:fillRect/>
            </a:stretch>
          </p:blipFill>
          <p:spPr bwMode="auto">
            <a:xfrm>
              <a:off x="3339" y="1384"/>
              <a:ext cx="2218" cy="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9748" name="Line 4"/>
            <p:cNvSpPr>
              <a:spLocks noChangeShapeType="1"/>
            </p:cNvSpPr>
            <p:nvPr/>
          </p:nvSpPr>
          <p:spPr bwMode="auto">
            <a:xfrm>
              <a:off x="1080" y="2218"/>
              <a:ext cx="143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49" name="Oval 5"/>
            <p:cNvSpPr>
              <a:spLocks noChangeArrowheads="1"/>
            </p:cNvSpPr>
            <p:nvPr/>
          </p:nvSpPr>
          <p:spPr bwMode="auto">
            <a:xfrm>
              <a:off x="957" y="2160"/>
              <a:ext cx="111" cy="11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+</a:t>
              </a:r>
            </a:p>
          </p:txBody>
        </p:sp>
        <p:sp>
          <p:nvSpPr>
            <p:cNvPr id="159750" name="Text Box 6"/>
            <p:cNvSpPr txBox="1">
              <a:spLocks noChangeArrowheads="1"/>
            </p:cNvSpPr>
            <p:nvPr/>
          </p:nvSpPr>
          <p:spPr bwMode="auto">
            <a:xfrm>
              <a:off x="838" y="2409"/>
              <a:ext cx="1333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400"/>
                <a:t>+Q (point)</a:t>
              </a:r>
            </a:p>
          </p:txBody>
        </p:sp>
        <p:sp>
          <p:nvSpPr>
            <p:cNvPr id="159751" name="Text Box 7"/>
            <p:cNvSpPr txBox="1">
              <a:spLocks noChangeArrowheads="1"/>
            </p:cNvSpPr>
            <p:nvPr/>
          </p:nvSpPr>
          <p:spPr bwMode="auto">
            <a:xfrm>
              <a:off x="1606" y="2166"/>
              <a:ext cx="39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800"/>
                <a:t>2L</a:t>
              </a:r>
              <a:endParaRPr lang="en-US" sz="3400"/>
            </a:p>
          </p:txBody>
        </p:sp>
        <p:sp>
          <p:nvSpPr>
            <p:cNvPr id="159752" name="Text Box 8"/>
            <p:cNvSpPr txBox="1">
              <a:spLocks noChangeArrowheads="1"/>
            </p:cNvSpPr>
            <p:nvPr/>
          </p:nvSpPr>
          <p:spPr bwMode="auto">
            <a:xfrm>
              <a:off x="2409" y="1867"/>
              <a:ext cx="39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800"/>
                <a:t>A</a:t>
              </a:r>
              <a:endParaRPr lang="en-US" sz="3400"/>
            </a:p>
          </p:txBody>
        </p:sp>
        <p:sp>
          <p:nvSpPr>
            <p:cNvPr id="159753" name="Oval 9"/>
            <p:cNvSpPr>
              <a:spLocks noChangeArrowheads="1"/>
            </p:cNvSpPr>
            <p:nvPr/>
          </p:nvSpPr>
          <p:spPr bwMode="auto">
            <a:xfrm>
              <a:off x="2545" y="2182"/>
              <a:ext cx="50" cy="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54" name="Line 10"/>
            <p:cNvSpPr>
              <a:spLocks noChangeShapeType="1"/>
            </p:cNvSpPr>
            <p:nvPr/>
          </p:nvSpPr>
          <p:spPr bwMode="auto">
            <a:xfrm>
              <a:off x="2632" y="2213"/>
              <a:ext cx="69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55" name="Text Box 11"/>
            <p:cNvSpPr txBox="1">
              <a:spLocks noChangeArrowheads="1"/>
            </p:cNvSpPr>
            <p:nvPr/>
          </p:nvSpPr>
          <p:spPr bwMode="auto">
            <a:xfrm>
              <a:off x="2892" y="2174"/>
              <a:ext cx="2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800"/>
                <a:t>L</a:t>
              </a:r>
              <a:endParaRPr lang="en-US" sz="3400"/>
            </a:p>
          </p:txBody>
        </p:sp>
        <p:sp>
          <p:nvSpPr>
            <p:cNvPr id="159756" name="Line 12"/>
            <p:cNvSpPr>
              <a:spLocks noChangeShapeType="1"/>
            </p:cNvSpPr>
            <p:nvPr/>
          </p:nvSpPr>
          <p:spPr bwMode="auto">
            <a:xfrm>
              <a:off x="3380" y="2204"/>
              <a:ext cx="69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57" name="Text Box 13"/>
            <p:cNvSpPr txBox="1">
              <a:spLocks noChangeArrowheads="1"/>
            </p:cNvSpPr>
            <p:nvPr/>
          </p:nvSpPr>
          <p:spPr bwMode="auto">
            <a:xfrm>
              <a:off x="3640" y="2165"/>
              <a:ext cx="2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800"/>
                <a:t>L</a:t>
              </a:r>
              <a:endParaRPr lang="en-US" sz="3400"/>
            </a:p>
          </p:txBody>
        </p:sp>
        <p:sp>
          <p:nvSpPr>
            <p:cNvPr id="159758" name="Text Box 14"/>
            <p:cNvSpPr txBox="1">
              <a:spLocks noChangeArrowheads="1"/>
            </p:cNvSpPr>
            <p:nvPr/>
          </p:nvSpPr>
          <p:spPr bwMode="auto">
            <a:xfrm>
              <a:off x="4167" y="2500"/>
              <a:ext cx="39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800"/>
                <a:t>B</a:t>
              </a:r>
              <a:endParaRPr lang="en-US" sz="3400"/>
            </a:p>
          </p:txBody>
        </p:sp>
        <p:sp>
          <p:nvSpPr>
            <p:cNvPr id="159759" name="Oval 15"/>
            <p:cNvSpPr>
              <a:spLocks noChangeArrowheads="1"/>
            </p:cNvSpPr>
            <p:nvPr/>
          </p:nvSpPr>
          <p:spPr bwMode="auto">
            <a:xfrm>
              <a:off x="4136" y="2561"/>
              <a:ext cx="50" cy="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0" name="Text Box 16"/>
            <p:cNvSpPr txBox="1">
              <a:spLocks noChangeArrowheads="1"/>
            </p:cNvSpPr>
            <p:nvPr/>
          </p:nvSpPr>
          <p:spPr bwMode="auto">
            <a:xfrm>
              <a:off x="4197" y="2255"/>
              <a:ext cx="6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800"/>
                <a:t>L/2</a:t>
              </a:r>
              <a:endParaRPr lang="en-US" sz="3400"/>
            </a:p>
          </p:txBody>
        </p:sp>
        <p:sp>
          <p:nvSpPr>
            <p:cNvPr id="159761" name="Line 17"/>
            <p:cNvSpPr>
              <a:spLocks noChangeShapeType="1"/>
            </p:cNvSpPr>
            <p:nvPr/>
          </p:nvSpPr>
          <p:spPr bwMode="auto">
            <a:xfrm rot="5400000">
              <a:off x="3961" y="2382"/>
              <a:ext cx="36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9762" name="Rectangle 18"/>
          <p:cNvSpPr>
            <a:spLocks noGrp="1" noChangeArrowheads="1"/>
          </p:cNvSpPr>
          <p:nvPr>
            <p:ph type="title"/>
          </p:nvPr>
        </p:nvSpPr>
        <p:spPr>
          <a:xfrm>
            <a:off x="9525" y="352425"/>
            <a:ext cx="9029700" cy="1143000"/>
          </a:xfrm>
        </p:spPr>
        <p:txBody>
          <a:bodyPr/>
          <a:lstStyle/>
          <a:p>
            <a:pPr algn="l"/>
            <a:r>
              <a:rPr lang="en-US" sz="3600" dirty="0"/>
              <a:t>A point charge +Q is near a thin hollow insulating sphere (radius L) with charge +Q uniformly distributed on its surface.</a:t>
            </a:r>
            <a:r>
              <a:rPr lang="en-US" sz="1600" dirty="0"/>
              <a:t>  </a:t>
            </a:r>
            <a:endParaRPr lang="en-US" dirty="0"/>
          </a:p>
        </p:txBody>
      </p:sp>
      <p:sp>
        <p:nvSpPr>
          <p:cNvPr id="159763" name="Rectangle 19"/>
          <p:cNvSpPr>
            <a:spLocks noChangeArrowheads="1"/>
          </p:cNvSpPr>
          <p:nvPr/>
        </p:nvSpPr>
        <p:spPr bwMode="auto">
          <a:xfrm>
            <a:off x="38100" y="1724025"/>
            <a:ext cx="9029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What is true of </a:t>
            </a:r>
            <a:r>
              <a:rPr lang="en-US" sz="3600" b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E</a:t>
            </a:r>
            <a:r>
              <a:rPr lang="en-US" sz="360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(point A) and </a:t>
            </a:r>
            <a:r>
              <a:rPr lang="en-US" sz="3600" b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E</a:t>
            </a:r>
            <a:r>
              <a:rPr lang="en-US" sz="360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(B)?</a:t>
            </a:r>
            <a:endParaRPr lang="en-US" sz="320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59764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36513" y="5118100"/>
            <a:ext cx="8936037" cy="12446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400"/>
              <a:t>A)</a:t>
            </a:r>
            <a:r>
              <a:rPr lang="en-US" sz="3400" b="1"/>
              <a:t> E</a:t>
            </a:r>
            <a:r>
              <a:rPr lang="en-US" sz="3400"/>
              <a:t>(A)=0,  </a:t>
            </a:r>
            <a:r>
              <a:rPr lang="en-US" sz="3400" b="1"/>
              <a:t>E</a:t>
            </a:r>
            <a:r>
              <a:rPr lang="en-US" sz="3400"/>
              <a:t>(B)&lt;&gt;0      B)</a:t>
            </a:r>
            <a:r>
              <a:rPr lang="en-US" sz="3400" b="1"/>
              <a:t> E</a:t>
            </a:r>
            <a:r>
              <a:rPr lang="en-US" sz="3400"/>
              <a:t>(A)&lt;&gt;0,  </a:t>
            </a:r>
            <a:r>
              <a:rPr lang="en-US" sz="3400" b="1"/>
              <a:t>E</a:t>
            </a:r>
            <a:r>
              <a:rPr lang="en-US" sz="3400"/>
              <a:t>(B) =0 </a:t>
            </a:r>
          </a:p>
          <a:p>
            <a:pPr marL="609600" indent="-609600" eaLnBrk="0" hangingPunct="0">
              <a:spcBef>
                <a:spcPct val="0"/>
              </a:spcBef>
              <a:buFontTx/>
              <a:buNone/>
            </a:pPr>
            <a:r>
              <a:rPr lang="en-US" sz="3400"/>
              <a:t>C) Both nonzero             D) Both 0      E) ?? </a:t>
            </a:r>
          </a:p>
        </p:txBody>
      </p:sp>
      <p:sp>
        <p:nvSpPr>
          <p:cNvPr id="159765" name="Text Box 21"/>
          <p:cNvSpPr txBox="1">
            <a:spLocks noChangeArrowheads="1"/>
          </p:cNvSpPr>
          <p:nvPr/>
        </p:nvSpPr>
        <p:spPr bwMode="auto">
          <a:xfrm>
            <a:off x="7385050" y="2430463"/>
            <a:ext cx="16240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+Q </a:t>
            </a:r>
          </a:p>
          <a:p>
            <a:r>
              <a:rPr lang="en-US"/>
              <a:t>spread out</a:t>
            </a:r>
          </a:p>
        </p:txBody>
      </p:sp>
    </p:spTree>
    <p:extLst>
      <p:ext uri="{BB962C8B-B14F-4D97-AF65-F5344CB8AC3E}">
        <p14:creationId xmlns:p14="http://schemas.microsoft.com/office/powerpoint/2010/main" val="3373711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3"/>
          <p:cNvSpPr>
            <a:spLocks noChangeArrowheads="1"/>
          </p:cNvSpPr>
          <p:nvPr/>
        </p:nvSpPr>
        <p:spPr bwMode="auto">
          <a:xfrm>
            <a:off x="4265613" y="-698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endParaRPr lang="en-US" sz="1800"/>
          </a:p>
        </p:txBody>
      </p:sp>
      <p:sp>
        <p:nvSpPr>
          <p:cNvPr id="300035" name="Text Box 4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528638"/>
            <a:ext cx="8770937" cy="2324100"/>
          </a:xfrm>
          <a:noFill/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</a:rPr>
              <a:t>A cubical non-conducting </a:t>
            </a:r>
            <a:r>
              <a:rPr lang="en-US" sz="2400" i="1">
                <a:latin typeface="Arial" charset="0"/>
                <a:ea typeface="ヒラギノ角ゴ Pro W3" charset="0"/>
              </a:rPr>
              <a:t>shell</a:t>
            </a:r>
            <a:r>
              <a:rPr lang="en-US" sz="2400">
                <a:latin typeface="Arial" charset="0"/>
                <a:ea typeface="ヒラギノ角ゴ Pro W3" charset="0"/>
              </a:rPr>
              <a:t> has a </a:t>
            </a:r>
            <a:r>
              <a:rPr lang="en-US" sz="2400" b="1" i="1">
                <a:latin typeface="Arial" charset="0"/>
                <a:ea typeface="ヒラギノ角ゴ Pro W3" charset="0"/>
              </a:rPr>
              <a:t>uniform</a:t>
            </a:r>
            <a:r>
              <a:rPr lang="en-US" sz="2400">
                <a:latin typeface="Arial" charset="0"/>
                <a:ea typeface="ヒラギノ角ゴ Pro W3" charset="0"/>
              </a:rPr>
              <a:t> positive charge density on its surface. (There are no other charges around) 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sz="2400">
                <a:solidFill>
                  <a:schemeClr val="accent2"/>
                </a:solidFill>
                <a:latin typeface="Arial" charset="0"/>
                <a:ea typeface="ヒラギノ角ゴ Pro W3" charset="0"/>
              </a:rPr>
              <a:t>What is the field inside the box?</a:t>
            </a:r>
            <a:endParaRPr lang="en-US" sz="1400">
              <a:latin typeface="Arial" charset="0"/>
              <a:ea typeface="ヒラギノ角ゴ Pro W3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en-US" sz="1400">
              <a:solidFill>
                <a:schemeClr val="accent2"/>
              </a:solidFill>
              <a:latin typeface="Arial" charset="0"/>
              <a:ea typeface="ヒラギノ角ゴ Pro W3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en-US" sz="1000">
              <a:latin typeface="Times New Roman" charset="0"/>
              <a:ea typeface="ヒラギノ角ゴ Pro W3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</a:pPr>
            <a:endParaRPr lang="en-US" sz="700">
              <a:latin typeface="Arial" charset="0"/>
              <a:ea typeface="ヒラギノ角ゴ Pro W3" charset="0"/>
            </a:endParaRPr>
          </a:p>
        </p:txBody>
      </p:sp>
      <p:sp>
        <p:nvSpPr>
          <p:cNvPr id="300036" name="Text Box 5"/>
          <p:cNvSpPr txBox="1">
            <a:spLocks noChangeArrowheads="1"/>
          </p:cNvSpPr>
          <p:nvPr/>
        </p:nvSpPr>
        <p:spPr bwMode="auto">
          <a:xfrm>
            <a:off x="304800" y="3444875"/>
            <a:ext cx="7966075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2800"/>
              <a:t>A: </a:t>
            </a:r>
            <a:r>
              <a:rPr lang="en-US" sz="2800" b="1"/>
              <a:t>E</a:t>
            </a:r>
            <a:r>
              <a:rPr lang="en-US" sz="2800"/>
              <a:t>=0 everywhere inside</a:t>
            </a:r>
          </a:p>
          <a:p>
            <a:pPr eaLnBrk="1" hangingPunct="1">
              <a:spcBef>
                <a:spcPts val="600"/>
              </a:spcBef>
            </a:pPr>
            <a:r>
              <a:rPr lang="en-US" sz="2800"/>
              <a:t>B: </a:t>
            </a:r>
            <a:r>
              <a:rPr lang="en-US" sz="2800" b="1"/>
              <a:t>E</a:t>
            </a:r>
            <a:r>
              <a:rPr lang="en-US" sz="2800"/>
              <a:t> is non-zero everywhere inside</a:t>
            </a:r>
          </a:p>
          <a:p>
            <a:pPr eaLnBrk="1" hangingPunct="1"/>
            <a:r>
              <a:rPr lang="en-US" sz="2800"/>
              <a:t>C: </a:t>
            </a:r>
            <a:r>
              <a:rPr lang="en-US" sz="2800" b="1"/>
              <a:t>E</a:t>
            </a:r>
            <a:r>
              <a:rPr lang="en-US" sz="2800"/>
              <a:t>=0 only at the very center, but non-zero elsewhere inside.</a:t>
            </a:r>
          </a:p>
          <a:p>
            <a:pPr eaLnBrk="1" hangingPunct="1"/>
            <a:r>
              <a:rPr lang="en-US" sz="2800"/>
              <a:t>D: Not enough info given</a:t>
            </a:r>
          </a:p>
          <a:p>
            <a:pPr eaLnBrk="1" hangingPunct="1">
              <a:spcBef>
                <a:spcPts val="600"/>
              </a:spcBef>
            </a:pPr>
            <a:endParaRPr lang="en-US" sz="2800"/>
          </a:p>
        </p:txBody>
      </p:sp>
      <p:graphicFrame>
        <p:nvGraphicFramePr>
          <p:cNvPr id="300037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658496"/>
              </p:ext>
            </p:extLst>
          </p:nvPr>
        </p:nvGraphicFramePr>
        <p:xfrm>
          <a:off x="5281367" y="1350882"/>
          <a:ext cx="3054672" cy="3179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65" name="Picture" r:id="rId4" imgW="3263900" imgH="2514600" progId="Word.Picture.8">
                  <p:embed/>
                </p:oleObj>
              </mc:Choice>
              <mc:Fallback>
                <p:oleObj name="Picture" r:id="rId4" imgW="3263900" imgH="25146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11328" r="17188" b="4041"/>
                      <a:stretch>
                        <a:fillRect/>
                      </a:stretch>
                    </p:blipFill>
                    <p:spPr bwMode="auto">
                      <a:xfrm>
                        <a:off x="5281367" y="1350882"/>
                        <a:ext cx="3054672" cy="31799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4901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Text Box 2"/>
          <p:cNvSpPr txBox="1">
            <a:spLocks noChangeArrowheads="1"/>
          </p:cNvSpPr>
          <p:nvPr/>
        </p:nvSpPr>
        <p:spPr bwMode="auto">
          <a:xfrm>
            <a:off x="381000" y="1300163"/>
            <a:ext cx="32004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/>
              <a:t>E-field inside a cubical box </a:t>
            </a:r>
          </a:p>
          <a:p>
            <a:pPr eaLnBrk="1" hangingPunct="1"/>
            <a:r>
              <a:rPr lang="en-US"/>
              <a:t>with a </a:t>
            </a:r>
            <a:r>
              <a:rPr lang="en-US" b="1"/>
              <a:t>uniform</a:t>
            </a:r>
            <a:r>
              <a:rPr lang="en-US"/>
              <a:t> surface charge.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 E-field lines sneak out </a:t>
            </a:r>
          </a:p>
          <a:p>
            <a:pPr eaLnBrk="1" hangingPunct="1"/>
            <a:r>
              <a:rPr lang="en-US"/>
              <a:t>the corners!</a:t>
            </a:r>
            <a:endParaRPr lang="en-US" sz="180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E field inside cubical box (sketch)</a:t>
            </a:r>
            <a:endParaRPr lang="en-US">
              <a:latin typeface="Arial" charset="0"/>
            </a:endParaRPr>
          </a:p>
        </p:txBody>
      </p:sp>
      <p:grpSp>
        <p:nvGrpSpPr>
          <p:cNvPr id="234500" name="Group 4"/>
          <p:cNvGrpSpPr>
            <a:grpSpLocks noChangeAspect="1"/>
          </p:cNvGrpSpPr>
          <p:nvPr/>
        </p:nvGrpSpPr>
        <p:grpSpPr bwMode="auto">
          <a:xfrm>
            <a:off x="3581400" y="457200"/>
            <a:ext cx="5038725" cy="5149850"/>
            <a:chOff x="1800" y="900"/>
            <a:chExt cx="7935" cy="8109"/>
          </a:xfrm>
        </p:grpSpPr>
        <p:sp>
          <p:nvSpPr>
            <p:cNvPr id="234501" name="AutoShape 5"/>
            <p:cNvSpPr>
              <a:spLocks noChangeAspect="1" noChangeArrowheads="1"/>
            </p:cNvSpPr>
            <p:nvPr/>
          </p:nvSpPr>
          <p:spPr bwMode="auto">
            <a:xfrm>
              <a:off x="1800" y="900"/>
              <a:ext cx="7935" cy="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502" name="Rectangle 6"/>
            <p:cNvSpPr>
              <a:spLocks noChangeArrowheads="1"/>
            </p:cNvSpPr>
            <p:nvPr/>
          </p:nvSpPr>
          <p:spPr bwMode="auto">
            <a:xfrm>
              <a:off x="2340" y="1876"/>
              <a:ext cx="6765" cy="6763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4503" name="Group 7"/>
            <p:cNvGrpSpPr>
              <a:grpSpLocks/>
            </p:cNvGrpSpPr>
            <p:nvPr/>
          </p:nvGrpSpPr>
          <p:grpSpPr bwMode="auto">
            <a:xfrm>
              <a:off x="2306" y="1850"/>
              <a:ext cx="6783" cy="6786"/>
              <a:chOff x="2306" y="1850"/>
              <a:chExt cx="6783" cy="6786"/>
            </a:xfrm>
          </p:grpSpPr>
          <p:grpSp>
            <p:nvGrpSpPr>
              <p:cNvPr id="234504" name="Group 8"/>
              <p:cNvGrpSpPr>
                <a:grpSpLocks/>
              </p:cNvGrpSpPr>
              <p:nvPr/>
            </p:nvGrpSpPr>
            <p:grpSpPr bwMode="auto">
              <a:xfrm>
                <a:off x="2329" y="6540"/>
                <a:ext cx="6760" cy="2096"/>
                <a:chOff x="2329" y="6540"/>
                <a:chExt cx="6760" cy="2096"/>
              </a:xfrm>
            </p:grpSpPr>
            <p:grpSp>
              <p:nvGrpSpPr>
                <p:cNvPr id="234505" name="Group 9"/>
                <p:cNvGrpSpPr>
                  <a:grpSpLocks/>
                </p:cNvGrpSpPr>
                <p:nvPr/>
              </p:nvGrpSpPr>
              <p:grpSpPr bwMode="auto">
                <a:xfrm>
                  <a:off x="6229" y="6540"/>
                  <a:ext cx="2860" cy="2084"/>
                  <a:chOff x="6229" y="6540"/>
                  <a:chExt cx="2860" cy="2084"/>
                </a:xfrm>
              </p:grpSpPr>
              <p:grpSp>
                <p:nvGrpSpPr>
                  <p:cNvPr id="234506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6229" y="6540"/>
                    <a:ext cx="2860" cy="2084"/>
                    <a:chOff x="6218" y="6578"/>
                    <a:chExt cx="2384" cy="1737"/>
                  </a:xfrm>
                </p:grpSpPr>
                <p:sp>
                  <p:nvSpPr>
                    <p:cNvPr id="2345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6218" y="6578"/>
                      <a:ext cx="2384" cy="1737"/>
                    </a:xfrm>
                    <a:custGeom>
                      <a:avLst/>
                      <a:gdLst>
                        <a:gd name="T0" fmla="*/ 26 w 2860"/>
                        <a:gd name="T1" fmla="*/ 2040 h 2084"/>
                        <a:gd name="T2" fmla="*/ 70 w 2860"/>
                        <a:gd name="T3" fmla="*/ 495 h 2084"/>
                        <a:gd name="T4" fmla="*/ 445 w 2860"/>
                        <a:gd name="T5" fmla="*/ 15 h 2084"/>
                        <a:gd name="T6" fmla="*/ 1241 w 2860"/>
                        <a:gd name="T7" fmla="*/ 585 h 2084"/>
                        <a:gd name="T8" fmla="*/ 2860 w 2860"/>
                        <a:gd name="T9" fmla="*/ 2084 h 208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60" h="2084">
                          <a:moveTo>
                            <a:pt x="26" y="2040"/>
                          </a:moveTo>
                          <a:cubicBezTo>
                            <a:pt x="31" y="1780"/>
                            <a:pt x="0" y="832"/>
                            <a:pt x="70" y="495"/>
                          </a:cubicBezTo>
                          <a:cubicBezTo>
                            <a:pt x="140" y="158"/>
                            <a:pt x="250" y="0"/>
                            <a:pt x="445" y="15"/>
                          </a:cubicBezTo>
                          <a:cubicBezTo>
                            <a:pt x="640" y="30"/>
                            <a:pt x="839" y="240"/>
                            <a:pt x="1241" y="585"/>
                          </a:cubicBezTo>
                          <a:cubicBezTo>
                            <a:pt x="1643" y="930"/>
                            <a:pt x="2523" y="1772"/>
                            <a:pt x="2860" y="2084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4508" name="Freeform 12"/>
                    <p:cNvSpPr>
                      <a:spLocks/>
                    </p:cNvSpPr>
                    <p:nvPr/>
                  </p:nvSpPr>
                  <p:spPr bwMode="auto">
                    <a:xfrm>
                      <a:off x="7040" y="7503"/>
                      <a:ext cx="1500" cy="775"/>
                    </a:xfrm>
                    <a:custGeom>
                      <a:avLst/>
                      <a:gdLst>
                        <a:gd name="T0" fmla="*/ 0 w 1800"/>
                        <a:gd name="T1" fmla="*/ 930 h 930"/>
                        <a:gd name="T2" fmla="*/ 45 w 1800"/>
                        <a:gd name="T3" fmla="*/ 315 h 930"/>
                        <a:gd name="T4" fmla="*/ 270 w 1800"/>
                        <a:gd name="T5" fmla="*/ 30 h 930"/>
                        <a:gd name="T6" fmla="*/ 735 w 1800"/>
                        <a:gd name="T7" fmla="*/ 150 h 930"/>
                        <a:gd name="T8" fmla="*/ 1800 w 1800"/>
                        <a:gd name="T9" fmla="*/ 930 h 93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800" h="930">
                          <a:moveTo>
                            <a:pt x="0" y="930"/>
                          </a:moveTo>
                          <a:cubicBezTo>
                            <a:pt x="0" y="697"/>
                            <a:pt x="0" y="465"/>
                            <a:pt x="45" y="315"/>
                          </a:cubicBezTo>
                          <a:cubicBezTo>
                            <a:pt x="90" y="165"/>
                            <a:pt x="155" y="57"/>
                            <a:pt x="270" y="30"/>
                          </a:cubicBezTo>
                          <a:cubicBezTo>
                            <a:pt x="385" y="3"/>
                            <a:pt x="480" y="0"/>
                            <a:pt x="735" y="150"/>
                          </a:cubicBezTo>
                          <a:cubicBezTo>
                            <a:pt x="990" y="300"/>
                            <a:pt x="1578" y="767"/>
                            <a:pt x="1800" y="930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4509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55" y="7860"/>
                    <a:ext cx="0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10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7260" y="6960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11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5" y="8247"/>
                    <a:ext cx="1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12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8010" y="7842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4513" name="Group 17"/>
                <p:cNvGrpSpPr>
                  <a:grpSpLocks/>
                </p:cNvGrpSpPr>
                <p:nvPr/>
              </p:nvGrpSpPr>
              <p:grpSpPr bwMode="auto">
                <a:xfrm flipH="1">
                  <a:off x="2329" y="6552"/>
                  <a:ext cx="2860" cy="2084"/>
                  <a:chOff x="6229" y="6540"/>
                  <a:chExt cx="2860" cy="2084"/>
                </a:xfrm>
              </p:grpSpPr>
              <p:grpSp>
                <p:nvGrpSpPr>
                  <p:cNvPr id="234514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6229" y="6540"/>
                    <a:ext cx="2860" cy="2084"/>
                    <a:chOff x="6218" y="6578"/>
                    <a:chExt cx="2384" cy="1737"/>
                  </a:xfrm>
                </p:grpSpPr>
                <p:sp>
                  <p:nvSpPr>
                    <p:cNvPr id="234515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6218" y="6578"/>
                      <a:ext cx="2384" cy="1737"/>
                    </a:xfrm>
                    <a:custGeom>
                      <a:avLst/>
                      <a:gdLst>
                        <a:gd name="T0" fmla="*/ 26 w 2860"/>
                        <a:gd name="T1" fmla="*/ 2040 h 2084"/>
                        <a:gd name="T2" fmla="*/ 70 w 2860"/>
                        <a:gd name="T3" fmla="*/ 495 h 2084"/>
                        <a:gd name="T4" fmla="*/ 445 w 2860"/>
                        <a:gd name="T5" fmla="*/ 15 h 2084"/>
                        <a:gd name="T6" fmla="*/ 1241 w 2860"/>
                        <a:gd name="T7" fmla="*/ 585 h 2084"/>
                        <a:gd name="T8" fmla="*/ 2860 w 2860"/>
                        <a:gd name="T9" fmla="*/ 2084 h 208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60" h="2084">
                          <a:moveTo>
                            <a:pt x="26" y="2040"/>
                          </a:moveTo>
                          <a:cubicBezTo>
                            <a:pt x="31" y="1780"/>
                            <a:pt x="0" y="832"/>
                            <a:pt x="70" y="495"/>
                          </a:cubicBezTo>
                          <a:cubicBezTo>
                            <a:pt x="140" y="158"/>
                            <a:pt x="250" y="0"/>
                            <a:pt x="445" y="15"/>
                          </a:cubicBezTo>
                          <a:cubicBezTo>
                            <a:pt x="640" y="30"/>
                            <a:pt x="839" y="240"/>
                            <a:pt x="1241" y="585"/>
                          </a:cubicBezTo>
                          <a:cubicBezTo>
                            <a:pt x="1643" y="930"/>
                            <a:pt x="2523" y="1772"/>
                            <a:pt x="2860" y="2084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4516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7040" y="7503"/>
                      <a:ext cx="1500" cy="775"/>
                    </a:xfrm>
                    <a:custGeom>
                      <a:avLst/>
                      <a:gdLst>
                        <a:gd name="T0" fmla="*/ 0 w 1800"/>
                        <a:gd name="T1" fmla="*/ 930 h 930"/>
                        <a:gd name="T2" fmla="*/ 45 w 1800"/>
                        <a:gd name="T3" fmla="*/ 315 h 930"/>
                        <a:gd name="T4" fmla="*/ 270 w 1800"/>
                        <a:gd name="T5" fmla="*/ 30 h 930"/>
                        <a:gd name="T6" fmla="*/ 735 w 1800"/>
                        <a:gd name="T7" fmla="*/ 150 h 930"/>
                        <a:gd name="T8" fmla="*/ 1800 w 1800"/>
                        <a:gd name="T9" fmla="*/ 930 h 93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800" h="930">
                          <a:moveTo>
                            <a:pt x="0" y="930"/>
                          </a:moveTo>
                          <a:cubicBezTo>
                            <a:pt x="0" y="697"/>
                            <a:pt x="0" y="465"/>
                            <a:pt x="45" y="315"/>
                          </a:cubicBezTo>
                          <a:cubicBezTo>
                            <a:pt x="90" y="165"/>
                            <a:pt x="155" y="57"/>
                            <a:pt x="270" y="30"/>
                          </a:cubicBezTo>
                          <a:cubicBezTo>
                            <a:pt x="385" y="3"/>
                            <a:pt x="480" y="0"/>
                            <a:pt x="735" y="150"/>
                          </a:cubicBezTo>
                          <a:cubicBezTo>
                            <a:pt x="990" y="300"/>
                            <a:pt x="1578" y="767"/>
                            <a:pt x="1800" y="930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4517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55" y="7860"/>
                    <a:ext cx="0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18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7260" y="6960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19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5" y="8247"/>
                    <a:ext cx="1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20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8010" y="7842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34521" name="Group 25"/>
              <p:cNvGrpSpPr>
                <a:grpSpLocks/>
              </p:cNvGrpSpPr>
              <p:nvPr/>
            </p:nvGrpSpPr>
            <p:grpSpPr bwMode="auto">
              <a:xfrm rot="5400000">
                <a:off x="-26" y="4182"/>
                <a:ext cx="6760" cy="2096"/>
                <a:chOff x="2329" y="6540"/>
                <a:chExt cx="6760" cy="2096"/>
              </a:xfrm>
            </p:grpSpPr>
            <p:grpSp>
              <p:nvGrpSpPr>
                <p:cNvPr id="234522" name="Group 26"/>
                <p:cNvGrpSpPr>
                  <a:grpSpLocks/>
                </p:cNvGrpSpPr>
                <p:nvPr/>
              </p:nvGrpSpPr>
              <p:grpSpPr bwMode="auto">
                <a:xfrm>
                  <a:off x="6229" y="6540"/>
                  <a:ext cx="2860" cy="2084"/>
                  <a:chOff x="6229" y="6540"/>
                  <a:chExt cx="2860" cy="2084"/>
                </a:xfrm>
              </p:grpSpPr>
              <p:grpSp>
                <p:nvGrpSpPr>
                  <p:cNvPr id="23452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6229" y="6540"/>
                    <a:ext cx="2860" cy="2084"/>
                    <a:chOff x="6218" y="6578"/>
                    <a:chExt cx="2384" cy="1737"/>
                  </a:xfrm>
                </p:grpSpPr>
                <p:sp>
                  <p:nvSpPr>
                    <p:cNvPr id="234524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6218" y="6578"/>
                      <a:ext cx="2384" cy="1737"/>
                    </a:xfrm>
                    <a:custGeom>
                      <a:avLst/>
                      <a:gdLst>
                        <a:gd name="T0" fmla="*/ 26 w 2860"/>
                        <a:gd name="T1" fmla="*/ 2040 h 2084"/>
                        <a:gd name="T2" fmla="*/ 70 w 2860"/>
                        <a:gd name="T3" fmla="*/ 495 h 2084"/>
                        <a:gd name="T4" fmla="*/ 445 w 2860"/>
                        <a:gd name="T5" fmla="*/ 15 h 2084"/>
                        <a:gd name="T6" fmla="*/ 1241 w 2860"/>
                        <a:gd name="T7" fmla="*/ 585 h 2084"/>
                        <a:gd name="T8" fmla="*/ 2860 w 2860"/>
                        <a:gd name="T9" fmla="*/ 2084 h 208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60" h="2084">
                          <a:moveTo>
                            <a:pt x="26" y="2040"/>
                          </a:moveTo>
                          <a:cubicBezTo>
                            <a:pt x="31" y="1780"/>
                            <a:pt x="0" y="832"/>
                            <a:pt x="70" y="495"/>
                          </a:cubicBezTo>
                          <a:cubicBezTo>
                            <a:pt x="140" y="158"/>
                            <a:pt x="250" y="0"/>
                            <a:pt x="445" y="15"/>
                          </a:cubicBezTo>
                          <a:cubicBezTo>
                            <a:pt x="640" y="30"/>
                            <a:pt x="839" y="240"/>
                            <a:pt x="1241" y="585"/>
                          </a:cubicBezTo>
                          <a:cubicBezTo>
                            <a:pt x="1643" y="930"/>
                            <a:pt x="2523" y="1772"/>
                            <a:pt x="2860" y="2084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4525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7040" y="7503"/>
                      <a:ext cx="1500" cy="775"/>
                    </a:xfrm>
                    <a:custGeom>
                      <a:avLst/>
                      <a:gdLst>
                        <a:gd name="T0" fmla="*/ 0 w 1800"/>
                        <a:gd name="T1" fmla="*/ 930 h 930"/>
                        <a:gd name="T2" fmla="*/ 45 w 1800"/>
                        <a:gd name="T3" fmla="*/ 315 h 930"/>
                        <a:gd name="T4" fmla="*/ 270 w 1800"/>
                        <a:gd name="T5" fmla="*/ 30 h 930"/>
                        <a:gd name="T6" fmla="*/ 735 w 1800"/>
                        <a:gd name="T7" fmla="*/ 150 h 930"/>
                        <a:gd name="T8" fmla="*/ 1800 w 1800"/>
                        <a:gd name="T9" fmla="*/ 930 h 93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800" h="930">
                          <a:moveTo>
                            <a:pt x="0" y="930"/>
                          </a:moveTo>
                          <a:cubicBezTo>
                            <a:pt x="0" y="697"/>
                            <a:pt x="0" y="465"/>
                            <a:pt x="45" y="315"/>
                          </a:cubicBezTo>
                          <a:cubicBezTo>
                            <a:pt x="90" y="165"/>
                            <a:pt x="155" y="57"/>
                            <a:pt x="270" y="30"/>
                          </a:cubicBezTo>
                          <a:cubicBezTo>
                            <a:pt x="385" y="3"/>
                            <a:pt x="480" y="0"/>
                            <a:pt x="735" y="150"/>
                          </a:cubicBezTo>
                          <a:cubicBezTo>
                            <a:pt x="990" y="300"/>
                            <a:pt x="1578" y="767"/>
                            <a:pt x="1800" y="930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4526" name="Line 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55" y="7860"/>
                    <a:ext cx="0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27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7260" y="6960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28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5" y="8247"/>
                    <a:ext cx="1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2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8010" y="7842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4530" name="Group 34"/>
                <p:cNvGrpSpPr>
                  <a:grpSpLocks/>
                </p:cNvGrpSpPr>
                <p:nvPr/>
              </p:nvGrpSpPr>
              <p:grpSpPr bwMode="auto">
                <a:xfrm flipH="1">
                  <a:off x="2329" y="6552"/>
                  <a:ext cx="2860" cy="2084"/>
                  <a:chOff x="6229" y="6540"/>
                  <a:chExt cx="2860" cy="2084"/>
                </a:xfrm>
              </p:grpSpPr>
              <p:grpSp>
                <p:nvGrpSpPr>
                  <p:cNvPr id="234531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6229" y="6540"/>
                    <a:ext cx="2860" cy="2084"/>
                    <a:chOff x="6218" y="6578"/>
                    <a:chExt cx="2384" cy="1737"/>
                  </a:xfrm>
                </p:grpSpPr>
                <p:sp>
                  <p:nvSpPr>
                    <p:cNvPr id="234532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6218" y="6578"/>
                      <a:ext cx="2384" cy="1737"/>
                    </a:xfrm>
                    <a:custGeom>
                      <a:avLst/>
                      <a:gdLst>
                        <a:gd name="T0" fmla="*/ 26 w 2860"/>
                        <a:gd name="T1" fmla="*/ 2040 h 2084"/>
                        <a:gd name="T2" fmla="*/ 70 w 2860"/>
                        <a:gd name="T3" fmla="*/ 495 h 2084"/>
                        <a:gd name="T4" fmla="*/ 445 w 2860"/>
                        <a:gd name="T5" fmla="*/ 15 h 2084"/>
                        <a:gd name="T6" fmla="*/ 1241 w 2860"/>
                        <a:gd name="T7" fmla="*/ 585 h 2084"/>
                        <a:gd name="T8" fmla="*/ 2860 w 2860"/>
                        <a:gd name="T9" fmla="*/ 2084 h 208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60" h="2084">
                          <a:moveTo>
                            <a:pt x="26" y="2040"/>
                          </a:moveTo>
                          <a:cubicBezTo>
                            <a:pt x="31" y="1780"/>
                            <a:pt x="0" y="832"/>
                            <a:pt x="70" y="495"/>
                          </a:cubicBezTo>
                          <a:cubicBezTo>
                            <a:pt x="140" y="158"/>
                            <a:pt x="250" y="0"/>
                            <a:pt x="445" y="15"/>
                          </a:cubicBezTo>
                          <a:cubicBezTo>
                            <a:pt x="640" y="30"/>
                            <a:pt x="839" y="240"/>
                            <a:pt x="1241" y="585"/>
                          </a:cubicBezTo>
                          <a:cubicBezTo>
                            <a:pt x="1643" y="930"/>
                            <a:pt x="2523" y="1772"/>
                            <a:pt x="2860" y="2084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4533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7040" y="7503"/>
                      <a:ext cx="1500" cy="775"/>
                    </a:xfrm>
                    <a:custGeom>
                      <a:avLst/>
                      <a:gdLst>
                        <a:gd name="T0" fmla="*/ 0 w 1800"/>
                        <a:gd name="T1" fmla="*/ 930 h 930"/>
                        <a:gd name="T2" fmla="*/ 45 w 1800"/>
                        <a:gd name="T3" fmla="*/ 315 h 930"/>
                        <a:gd name="T4" fmla="*/ 270 w 1800"/>
                        <a:gd name="T5" fmla="*/ 30 h 930"/>
                        <a:gd name="T6" fmla="*/ 735 w 1800"/>
                        <a:gd name="T7" fmla="*/ 150 h 930"/>
                        <a:gd name="T8" fmla="*/ 1800 w 1800"/>
                        <a:gd name="T9" fmla="*/ 930 h 93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800" h="930">
                          <a:moveTo>
                            <a:pt x="0" y="930"/>
                          </a:moveTo>
                          <a:cubicBezTo>
                            <a:pt x="0" y="697"/>
                            <a:pt x="0" y="465"/>
                            <a:pt x="45" y="315"/>
                          </a:cubicBezTo>
                          <a:cubicBezTo>
                            <a:pt x="90" y="165"/>
                            <a:pt x="155" y="57"/>
                            <a:pt x="270" y="30"/>
                          </a:cubicBezTo>
                          <a:cubicBezTo>
                            <a:pt x="385" y="3"/>
                            <a:pt x="480" y="0"/>
                            <a:pt x="735" y="150"/>
                          </a:cubicBezTo>
                          <a:cubicBezTo>
                            <a:pt x="990" y="300"/>
                            <a:pt x="1578" y="767"/>
                            <a:pt x="1800" y="930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4534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55" y="7860"/>
                    <a:ext cx="0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3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7260" y="6960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36" name="Line 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5" y="8247"/>
                    <a:ext cx="1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3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8010" y="7842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4538" name="Group 42"/>
            <p:cNvGrpSpPr>
              <a:grpSpLocks/>
            </p:cNvGrpSpPr>
            <p:nvPr/>
          </p:nvGrpSpPr>
          <p:grpSpPr bwMode="auto">
            <a:xfrm rot="10800000">
              <a:off x="2346" y="1832"/>
              <a:ext cx="6783" cy="6786"/>
              <a:chOff x="2306" y="1850"/>
              <a:chExt cx="6783" cy="6786"/>
            </a:xfrm>
          </p:grpSpPr>
          <p:grpSp>
            <p:nvGrpSpPr>
              <p:cNvPr id="234539" name="Group 43"/>
              <p:cNvGrpSpPr>
                <a:grpSpLocks/>
              </p:cNvGrpSpPr>
              <p:nvPr/>
            </p:nvGrpSpPr>
            <p:grpSpPr bwMode="auto">
              <a:xfrm>
                <a:off x="2329" y="6540"/>
                <a:ext cx="6760" cy="2096"/>
                <a:chOff x="2329" y="6540"/>
                <a:chExt cx="6760" cy="2096"/>
              </a:xfrm>
            </p:grpSpPr>
            <p:grpSp>
              <p:nvGrpSpPr>
                <p:cNvPr id="234540" name="Group 44"/>
                <p:cNvGrpSpPr>
                  <a:grpSpLocks/>
                </p:cNvGrpSpPr>
                <p:nvPr/>
              </p:nvGrpSpPr>
              <p:grpSpPr bwMode="auto">
                <a:xfrm>
                  <a:off x="6229" y="6540"/>
                  <a:ext cx="2860" cy="2084"/>
                  <a:chOff x="6229" y="6540"/>
                  <a:chExt cx="2860" cy="2084"/>
                </a:xfrm>
              </p:grpSpPr>
              <p:grpSp>
                <p:nvGrpSpPr>
                  <p:cNvPr id="234541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6229" y="6540"/>
                    <a:ext cx="2860" cy="2084"/>
                    <a:chOff x="6218" y="6578"/>
                    <a:chExt cx="2384" cy="1737"/>
                  </a:xfrm>
                </p:grpSpPr>
                <p:sp>
                  <p:nvSpPr>
                    <p:cNvPr id="234542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6218" y="6578"/>
                      <a:ext cx="2384" cy="1737"/>
                    </a:xfrm>
                    <a:custGeom>
                      <a:avLst/>
                      <a:gdLst>
                        <a:gd name="T0" fmla="*/ 26 w 2860"/>
                        <a:gd name="T1" fmla="*/ 2040 h 2084"/>
                        <a:gd name="T2" fmla="*/ 70 w 2860"/>
                        <a:gd name="T3" fmla="*/ 495 h 2084"/>
                        <a:gd name="T4" fmla="*/ 445 w 2860"/>
                        <a:gd name="T5" fmla="*/ 15 h 2084"/>
                        <a:gd name="T6" fmla="*/ 1241 w 2860"/>
                        <a:gd name="T7" fmla="*/ 585 h 2084"/>
                        <a:gd name="T8" fmla="*/ 2860 w 2860"/>
                        <a:gd name="T9" fmla="*/ 2084 h 208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60" h="2084">
                          <a:moveTo>
                            <a:pt x="26" y="2040"/>
                          </a:moveTo>
                          <a:cubicBezTo>
                            <a:pt x="31" y="1780"/>
                            <a:pt x="0" y="832"/>
                            <a:pt x="70" y="495"/>
                          </a:cubicBezTo>
                          <a:cubicBezTo>
                            <a:pt x="140" y="158"/>
                            <a:pt x="250" y="0"/>
                            <a:pt x="445" y="15"/>
                          </a:cubicBezTo>
                          <a:cubicBezTo>
                            <a:pt x="640" y="30"/>
                            <a:pt x="839" y="240"/>
                            <a:pt x="1241" y="585"/>
                          </a:cubicBezTo>
                          <a:cubicBezTo>
                            <a:pt x="1643" y="930"/>
                            <a:pt x="2523" y="1772"/>
                            <a:pt x="2860" y="2084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4543" name="Freeform 47"/>
                    <p:cNvSpPr>
                      <a:spLocks/>
                    </p:cNvSpPr>
                    <p:nvPr/>
                  </p:nvSpPr>
                  <p:spPr bwMode="auto">
                    <a:xfrm>
                      <a:off x="7040" y="7503"/>
                      <a:ext cx="1500" cy="775"/>
                    </a:xfrm>
                    <a:custGeom>
                      <a:avLst/>
                      <a:gdLst>
                        <a:gd name="T0" fmla="*/ 0 w 1800"/>
                        <a:gd name="T1" fmla="*/ 930 h 930"/>
                        <a:gd name="T2" fmla="*/ 45 w 1800"/>
                        <a:gd name="T3" fmla="*/ 315 h 930"/>
                        <a:gd name="T4" fmla="*/ 270 w 1800"/>
                        <a:gd name="T5" fmla="*/ 30 h 930"/>
                        <a:gd name="T6" fmla="*/ 735 w 1800"/>
                        <a:gd name="T7" fmla="*/ 150 h 930"/>
                        <a:gd name="T8" fmla="*/ 1800 w 1800"/>
                        <a:gd name="T9" fmla="*/ 930 h 93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800" h="930">
                          <a:moveTo>
                            <a:pt x="0" y="930"/>
                          </a:moveTo>
                          <a:cubicBezTo>
                            <a:pt x="0" y="697"/>
                            <a:pt x="0" y="465"/>
                            <a:pt x="45" y="315"/>
                          </a:cubicBezTo>
                          <a:cubicBezTo>
                            <a:pt x="90" y="165"/>
                            <a:pt x="155" y="57"/>
                            <a:pt x="270" y="30"/>
                          </a:cubicBezTo>
                          <a:cubicBezTo>
                            <a:pt x="385" y="3"/>
                            <a:pt x="480" y="0"/>
                            <a:pt x="735" y="150"/>
                          </a:cubicBezTo>
                          <a:cubicBezTo>
                            <a:pt x="990" y="300"/>
                            <a:pt x="1578" y="767"/>
                            <a:pt x="1800" y="930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4544" name="Line 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55" y="7860"/>
                    <a:ext cx="0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45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7260" y="6960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46" name="Line 5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5" y="8247"/>
                    <a:ext cx="1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47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8010" y="7842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4548" name="Group 52"/>
                <p:cNvGrpSpPr>
                  <a:grpSpLocks/>
                </p:cNvGrpSpPr>
                <p:nvPr/>
              </p:nvGrpSpPr>
              <p:grpSpPr bwMode="auto">
                <a:xfrm flipH="1">
                  <a:off x="2329" y="6552"/>
                  <a:ext cx="2860" cy="2084"/>
                  <a:chOff x="6229" y="6540"/>
                  <a:chExt cx="2860" cy="2084"/>
                </a:xfrm>
              </p:grpSpPr>
              <p:grpSp>
                <p:nvGrpSpPr>
                  <p:cNvPr id="234549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6229" y="6540"/>
                    <a:ext cx="2860" cy="2084"/>
                    <a:chOff x="6218" y="6578"/>
                    <a:chExt cx="2384" cy="1737"/>
                  </a:xfrm>
                </p:grpSpPr>
                <p:sp>
                  <p:nvSpPr>
                    <p:cNvPr id="234550" name="Freeform 54"/>
                    <p:cNvSpPr>
                      <a:spLocks/>
                    </p:cNvSpPr>
                    <p:nvPr/>
                  </p:nvSpPr>
                  <p:spPr bwMode="auto">
                    <a:xfrm>
                      <a:off x="6218" y="6578"/>
                      <a:ext cx="2384" cy="1737"/>
                    </a:xfrm>
                    <a:custGeom>
                      <a:avLst/>
                      <a:gdLst>
                        <a:gd name="T0" fmla="*/ 26 w 2860"/>
                        <a:gd name="T1" fmla="*/ 2040 h 2084"/>
                        <a:gd name="T2" fmla="*/ 70 w 2860"/>
                        <a:gd name="T3" fmla="*/ 495 h 2084"/>
                        <a:gd name="T4" fmla="*/ 445 w 2860"/>
                        <a:gd name="T5" fmla="*/ 15 h 2084"/>
                        <a:gd name="T6" fmla="*/ 1241 w 2860"/>
                        <a:gd name="T7" fmla="*/ 585 h 2084"/>
                        <a:gd name="T8" fmla="*/ 2860 w 2860"/>
                        <a:gd name="T9" fmla="*/ 2084 h 208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60" h="2084">
                          <a:moveTo>
                            <a:pt x="26" y="2040"/>
                          </a:moveTo>
                          <a:cubicBezTo>
                            <a:pt x="31" y="1780"/>
                            <a:pt x="0" y="832"/>
                            <a:pt x="70" y="495"/>
                          </a:cubicBezTo>
                          <a:cubicBezTo>
                            <a:pt x="140" y="158"/>
                            <a:pt x="250" y="0"/>
                            <a:pt x="445" y="15"/>
                          </a:cubicBezTo>
                          <a:cubicBezTo>
                            <a:pt x="640" y="30"/>
                            <a:pt x="839" y="240"/>
                            <a:pt x="1241" y="585"/>
                          </a:cubicBezTo>
                          <a:cubicBezTo>
                            <a:pt x="1643" y="930"/>
                            <a:pt x="2523" y="1772"/>
                            <a:pt x="2860" y="2084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4551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7040" y="7503"/>
                      <a:ext cx="1500" cy="775"/>
                    </a:xfrm>
                    <a:custGeom>
                      <a:avLst/>
                      <a:gdLst>
                        <a:gd name="T0" fmla="*/ 0 w 1800"/>
                        <a:gd name="T1" fmla="*/ 930 h 930"/>
                        <a:gd name="T2" fmla="*/ 45 w 1800"/>
                        <a:gd name="T3" fmla="*/ 315 h 930"/>
                        <a:gd name="T4" fmla="*/ 270 w 1800"/>
                        <a:gd name="T5" fmla="*/ 30 h 930"/>
                        <a:gd name="T6" fmla="*/ 735 w 1800"/>
                        <a:gd name="T7" fmla="*/ 150 h 930"/>
                        <a:gd name="T8" fmla="*/ 1800 w 1800"/>
                        <a:gd name="T9" fmla="*/ 930 h 93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800" h="930">
                          <a:moveTo>
                            <a:pt x="0" y="930"/>
                          </a:moveTo>
                          <a:cubicBezTo>
                            <a:pt x="0" y="697"/>
                            <a:pt x="0" y="465"/>
                            <a:pt x="45" y="315"/>
                          </a:cubicBezTo>
                          <a:cubicBezTo>
                            <a:pt x="90" y="165"/>
                            <a:pt x="155" y="57"/>
                            <a:pt x="270" y="30"/>
                          </a:cubicBezTo>
                          <a:cubicBezTo>
                            <a:pt x="385" y="3"/>
                            <a:pt x="480" y="0"/>
                            <a:pt x="735" y="150"/>
                          </a:cubicBezTo>
                          <a:cubicBezTo>
                            <a:pt x="990" y="300"/>
                            <a:pt x="1578" y="767"/>
                            <a:pt x="1800" y="930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4552" name="Line 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55" y="7860"/>
                    <a:ext cx="0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53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7260" y="6960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54" name="Line 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5" y="8247"/>
                    <a:ext cx="1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55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8010" y="7842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34556" name="Group 60"/>
              <p:cNvGrpSpPr>
                <a:grpSpLocks/>
              </p:cNvGrpSpPr>
              <p:nvPr/>
            </p:nvGrpSpPr>
            <p:grpSpPr bwMode="auto">
              <a:xfrm rot="5400000">
                <a:off x="-26" y="4182"/>
                <a:ext cx="6760" cy="2096"/>
                <a:chOff x="2329" y="6540"/>
                <a:chExt cx="6760" cy="2096"/>
              </a:xfrm>
            </p:grpSpPr>
            <p:grpSp>
              <p:nvGrpSpPr>
                <p:cNvPr id="234557" name="Group 61"/>
                <p:cNvGrpSpPr>
                  <a:grpSpLocks/>
                </p:cNvGrpSpPr>
                <p:nvPr/>
              </p:nvGrpSpPr>
              <p:grpSpPr bwMode="auto">
                <a:xfrm>
                  <a:off x="6229" y="6540"/>
                  <a:ext cx="2860" cy="2084"/>
                  <a:chOff x="6229" y="6540"/>
                  <a:chExt cx="2860" cy="2084"/>
                </a:xfrm>
              </p:grpSpPr>
              <p:grpSp>
                <p:nvGrpSpPr>
                  <p:cNvPr id="234558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6229" y="6540"/>
                    <a:ext cx="2860" cy="2084"/>
                    <a:chOff x="6218" y="6578"/>
                    <a:chExt cx="2384" cy="1737"/>
                  </a:xfrm>
                </p:grpSpPr>
                <p:sp>
                  <p:nvSpPr>
                    <p:cNvPr id="234559" name="Freeform 63"/>
                    <p:cNvSpPr>
                      <a:spLocks/>
                    </p:cNvSpPr>
                    <p:nvPr/>
                  </p:nvSpPr>
                  <p:spPr bwMode="auto">
                    <a:xfrm>
                      <a:off x="6218" y="6578"/>
                      <a:ext cx="2384" cy="1737"/>
                    </a:xfrm>
                    <a:custGeom>
                      <a:avLst/>
                      <a:gdLst>
                        <a:gd name="T0" fmla="*/ 26 w 2860"/>
                        <a:gd name="T1" fmla="*/ 2040 h 2084"/>
                        <a:gd name="T2" fmla="*/ 70 w 2860"/>
                        <a:gd name="T3" fmla="*/ 495 h 2084"/>
                        <a:gd name="T4" fmla="*/ 445 w 2860"/>
                        <a:gd name="T5" fmla="*/ 15 h 2084"/>
                        <a:gd name="T6" fmla="*/ 1241 w 2860"/>
                        <a:gd name="T7" fmla="*/ 585 h 2084"/>
                        <a:gd name="T8" fmla="*/ 2860 w 2860"/>
                        <a:gd name="T9" fmla="*/ 2084 h 208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60" h="2084">
                          <a:moveTo>
                            <a:pt x="26" y="2040"/>
                          </a:moveTo>
                          <a:cubicBezTo>
                            <a:pt x="31" y="1780"/>
                            <a:pt x="0" y="832"/>
                            <a:pt x="70" y="495"/>
                          </a:cubicBezTo>
                          <a:cubicBezTo>
                            <a:pt x="140" y="158"/>
                            <a:pt x="250" y="0"/>
                            <a:pt x="445" y="15"/>
                          </a:cubicBezTo>
                          <a:cubicBezTo>
                            <a:pt x="640" y="30"/>
                            <a:pt x="839" y="240"/>
                            <a:pt x="1241" y="585"/>
                          </a:cubicBezTo>
                          <a:cubicBezTo>
                            <a:pt x="1643" y="930"/>
                            <a:pt x="2523" y="1772"/>
                            <a:pt x="2860" y="2084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4560" name="Freeform 64"/>
                    <p:cNvSpPr>
                      <a:spLocks/>
                    </p:cNvSpPr>
                    <p:nvPr/>
                  </p:nvSpPr>
                  <p:spPr bwMode="auto">
                    <a:xfrm>
                      <a:off x="7040" y="7503"/>
                      <a:ext cx="1500" cy="775"/>
                    </a:xfrm>
                    <a:custGeom>
                      <a:avLst/>
                      <a:gdLst>
                        <a:gd name="T0" fmla="*/ 0 w 1800"/>
                        <a:gd name="T1" fmla="*/ 930 h 930"/>
                        <a:gd name="T2" fmla="*/ 45 w 1800"/>
                        <a:gd name="T3" fmla="*/ 315 h 930"/>
                        <a:gd name="T4" fmla="*/ 270 w 1800"/>
                        <a:gd name="T5" fmla="*/ 30 h 930"/>
                        <a:gd name="T6" fmla="*/ 735 w 1800"/>
                        <a:gd name="T7" fmla="*/ 150 h 930"/>
                        <a:gd name="T8" fmla="*/ 1800 w 1800"/>
                        <a:gd name="T9" fmla="*/ 930 h 93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800" h="930">
                          <a:moveTo>
                            <a:pt x="0" y="930"/>
                          </a:moveTo>
                          <a:cubicBezTo>
                            <a:pt x="0" y="697"/>
                            <a:pt x="0" y="465"/>
                            <a:pt x="45" y="315"/>
                          </a:cubicBezTo>
                          <a:cubicBezTo>
                            <a:pt x="90" y="165"/>
                            <a:pt x="155" y="57"/>
                            <a:pt x="270" y="30"/>
                          </a:cubicBezTo>
                          <a:cubicBezTo>
                            <a:pt x="385" y="3"/>
                            <a:pt x="480" y="0"/>
                            <a:pt x="735" y="150"/>
                          </a:cubicBezTo>
                          <a:cubicBezTo>
                            <a:pt x="990" y="300"/>
                            <a:pt x="1578" y="767"/>
                            <a:pt x="1800" y="930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4561" name="Line 6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55" y="7860"/>
                    <a:ext cx="0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62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7260" y="6960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63" name="Line 6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5" y="8247"/>
                    <a:ext cx="1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64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8010" y="7842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4565" name="Group 69"/>
                <p:cNvGrpSpPr>
                  <a:grpSpLocks/>
                </p:cNvGrpSpPr>
                <p:nvPr/>
              </p:nvGrpSpPr>
              <p:grpSpPr bwMode="auto">
                <a:xfrm flipH="1">
                  <a:off x="2329" y="6552"/>
                  <a:ext cx="2860" cy="2084"/>
                  <a:chOff x="6229" y="6540"/>
                  <a:chExt cx="2860" cy="2084"/>
                </a:xfrm>
              </p:grpSpPr>
              <p:grpSp>
                <p:nvGrpSpPr>
                  <p:cNvPr id="234566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6229" y="6540"/>
                    <a:ext cx="2860" cy="2084"/>
                    <a:chOff x="6218" y="6578"/>
                    <a:chExt cx="2384" cy="1737"/>
                  </a:xfrm>
                </p:grpSpPr>
                <p:sp>
                  <p:nvSpPr>
                    <p:cNvPr id="234567" name="Freeform 71"/>
                    <p:cNvSpPr>
                      <a:spLocks/>
                    </p:cNvSpPr>
                    <p:nvPr/>
                  </p:nvSpPr>
                  <p:spPr bwMode="auto">
                    <a:xfrm>
                      <a:off x="6218" y="6578"/>
                      <a:ext cx="2384" cy="1737"/>
                    </a:xfrm>
                    <a:custGeom>
                      <a:avLst/>
                      <a:gdLst>
                        <a:gd name="T0" fmla="*/ 26 w 2860"/>
                        <a:gd name="T1" fmla="*/ 2040 h 2084"/>
                        <a:gd name="T2" fmla="*/ 70 w 2860"/>
                        <a:gd name="T3" fmla="*/ 495 h 2084"/>
                        <a:gd name="T4" fmla="*/ 445 w 2860"/>
                        <a:gd name="T5" fmla="*/ 15 h 2084"/>
                        <a:gd name="T6" fmla="*/ 1241 w 2860"/>
                        <a:gd name="T7" fmla="*/ 585 h 2084"/>
                        <a:gd name="T8" fmla="*/ 2860 w 2860"/>
                        <a:gd name="T9" fmla="*/ 2084 h 208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60" h="2084">
                          <a:moveTo>
                            <a:pt x="26" y="2040"/>
                          </a:moveTo>
                          <a:cubicBezTo>
                            <a:pt x="31" y="1780"/>
                            <a:pt x="0" y="832"/>
                            <a:pt x="70" y="495"/>
                          </a:cubicBezTo>
                          <a:cubicBezTo>
                            <a:pt x="140" y="158"/>
                            <a:pt x="250" y="0"/>
                            <a:pt x="445" y="15"/>
                          </a:cubicBezTo>
                          <a:cubicBezTo>
                            <a:pt x="640" y="30"/>
                            <a:pt x="839" y="240"/>
                            <a:pt x="1241" y="585"/>
                          </a:cubicBezTo>
                          <a:cubicBezTo>
                            <a:pt x="1643" y="930"/>
                            <a:pt x="2523" y="1772"/>
                            <a:pt x="2860" y="2084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4568" name="Freeform 72"/>
                    <p:cNvSpPr>
                      <a:spLocks/>
                    </p:cNvSpPr>
                    <p:nvPr/>
                  </p:nvSpPr>
                  <p:spPr bwMode="auto">
                    <a:xfrm>
                      <a:off x="7040" y="7503"/>
                      <a:ext cx="1500" cy="775"/>
                    </a:xfrm>
                    <a:custGeom>
                      <a:avLst/>
                      <a:gdLst>
                        <a:gd name="T0" fmla="*/ 0 w 1800"/>
                        <a:gd name="T1" fmla="*/ 930 h 930"/>
                        <a:gd name="T2" fmla="*/ 45 w 1800"/>
                        <a:gd name="T3" fmla="*/ 315 h 930"/>
                        <a:gd name="T4" fmla="*/ 270 w 1800"/>
                        <a:gd name="T5" fmla="*/ 30 h 930"/>
                        <a:gd name="T6" fmla="*/ 735 w 1800"/>
                        <a:gd name="T7" fmla="*/ 150 h 930"/>
                        <a:gd name="T8" fmla="*/ 1800 w 1800"/>
                        <a:gd name="T9" fmla="*/ 930 h 93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800" h="930">
                          <a:moveTo>
                            <a:pt x="0" y="930"/>
                          </a:moveTo>
                          <a:cubicBezTo>
                            <a:pt x="0" y="697"/>
                            <a:pt x="0" y="465"/>
                            <a:pt x="45" y="315"/>
                          </a:cubicBezTo>
                          <a:cubicBezTo>
                            <a:pt x="90" y="165"/>
                            <a:pt x="155" y="57"/>
                            <a:pt x="270" y="30"/>
                          </a:cubicBezTo>
                          <a:cubicBezTo>
                            <a:pt x="385" y="3"/>
                            <a:pt x="480" y="0"/>
                            <a:pt x="735" y="150"/>
                          </a:cubicBezTo>
                          <a:cubicBezTo>
                            <a:pt x="990" y="300"/>
                            <a:pt x="1578" y="767"/>
                            <a:pt x="1800" y="930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4569" name="Line 7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55" y="7860"/>
                    <a:ext cx="0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70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7260" y="6960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71" name="Line 7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5" y="8247"/>
                    <a:ext cx="1" cy="15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72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8010" y="7842"/>
                    <a:ext cx="180" cy="12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06138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8229600" cy="1981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A point charge +q is near a neutral copper sphere with a hollow interior space.  In equilibrium, the surface charge density </a:t>
            </a:r>
            <a:r>
              <a:rPr lang="en-US" sz="2800">
                <a:latin typeface="Symbol" charset="0"/>
                <a:ea typeface="ヒラギノ角ゴ Pro W3" charset="0"/>
                <a:cs typeface="ヒラギノ角ゴ Pro W3" charset="0"/>
              </a:rPr>
              <a:t>s</a:t>
            </a:r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 on the interior of the hollow space is..</a:t>
            </a:r>
            <a:endParaRPr lang="en-US" sz="16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5842" name="Oval 3"/>
          <p:cNvSpPr>
            <a:spLocks noChangeArrowheads="1"/>
          </p:cNvSpPr>
          <p:nvPr/>
        </p:nvSpPr>
        <p:spPr bwMode="auto">
          <a:xfrm>
            <a:off x="762000" y="3048000"/>
            <a:ext cx="2514600" cy="25146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Oval 5"/>
          <p:cNvSpPr>
            <a:spLocks noChangeArrowheads="1"/>
          </p:cNvSpPr>
          <p:nvPr/>
        </p:nvSpPr>
        <p:spPr bwMode="auto">
          <a:xfrm>
            <a:off x="3940175" y="4111625"/>
            <a:ext cx="204788" cy="190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3679825" y="3471863"/>
            <a:ext cx="704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/>
              <a:t>+q</a:t>
            </a:r>
          </a:p>
        </p:txBody>
      </p:sp>
      <p:sp>
        <p:nvSpPr>
          <p:cNvPr id="35845" name="Oval 6"/>
          <p:cNvSpPr>
            <a:spLocks noChangeArrowheads="1"/>
          </p:cNvSpPr>
          <p:nvPr/>
        </p:nvSpPr>
        <p:spPr bwMode="auto">
          <a:xfrm>
            <a:off x="1295400" y="3657600"/>
            <a:ext cx="1371600" cy="1371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rc 7"/>
          <p:cNvSpPr>
            <a:spLocks/>
          </p:cNvSpPr>
          <p:nvPr/>
        </p:nvSpPr>
        <p:spPr bwMode="auto">
          <a:xfrm flipV="1">
            <a:off x="1371600" y="2667000"/>
            <a:ext cx="1552575" cy="1752600"/>
          </a:xfrm>
          <a:custGeom>
            <a:avLst/>
            <a:gdLst>
              <a:gd name="T0" fmla="*/ 0 w 20968"/>
              <a:gd name="T1" fmla="*/ 0 h 21600"/>
              <a:gd name="T2" fmla="*/ 2147483647 w 20968"/>
              <a:gd name="T3" fmla="*/ 2147483647 h 21600"/>
              <a:gd name="T4" fmla="*/ 0 w 20968"/>
              <a:gd name="T5" fmla="*/ 2147483647 h 21600"/>
              <a:gd name="T6" fmla="*/ 0 60000 65536"/>
              <a:gd name="T7" fmla="*/ 0 60000 65536"/>
              <a:gd name="T8" fmla="*/ 0 60000 65536"/>
              <a:gd name="T9" fmla="*/ 0 w 20968"/>
              <a:gd name="T10" fmla="*/ 0 h 21600"/>
              <a:gd name="T11" fmla="*/ 20968 w 2096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68" h="21600" fill="none" extrusionOk="0">
                <a:moveTo>
                  <a:pt x="0" y="-1"/>
                </a:moveTo>
                <a:cubicBezTo>
                  <a:pt x="9931" y="-1"/>
                  <a:pt x="18583" y="6772"/>
                  <a:pt x="20968" y="16413"/>
                </a:cubicBezTo>
              </a:path>
              <a:path w="20968" h="21600" stroke="0" extrusionOk="0">
                <a:moveTo>
                  <a:pt x="0" y="-1"/>
                </a:moveTo>
                <a:cubicBezTo>
                  <a:pt x="9931" y="-1"/>
                  <a:pt x="18583" y="6772"/>
                  <a:pt x="20968" y="16413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2667000" y="2590800"/>
            <a:ext cx="1001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800">
                <a:latin typeface="Symbol" charset="0"/>
              </a:rPr>
              <a:t>s</a:t>
            </a:r>
            <a:r>
              <a:rPr lang="en-US" sz="2800"/>
              <a:t> = ?</a:t>
            </a:r>
          </a:p>
        </p:txBody>
      </p:sp>
      <p:sp>
        <p:nvSpPr>
          <p:cNvPr id="35848" name="Text Box 9"/>
          <p:cNvSpPr txBox="1">
            <a:spLocks noChangeArrowheads="1"/>
          </p:cNvSpPr>
          <p:nvPr/>
        </p:nvSpPr>
        <p:spPr bwMode="auto">
          <a:xfrm>
            <a:off x="4585362" y="2667862"/>
            <a:ext cx="4267200" cy="310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FontTx/>
              <a:buAutoNum type="alphaUcParenR"/>
            </a:pPr>
            <a:r>
              <a:rPr lang="en-US" sz="2800" dirty="0" smtClean="0"/>
              <a:t> Zero </a:t>
            </a:r>
            <a:r>
              <a:rPr lang="en-US" sz="2800" dirty="0"/>
              <a:t>everywhere</a:t>
            </a:r>
          </a:p>
          <a:p>
            <a:pPr eaLnBrk="1" hangingPunct="1">
              <a:buFontTx/>
              <a:buAutoNum type="alphaUcParenR"/>
            </a:pPr>
            <a:r>
              <a:rPr lang="en-US" sz="2800" dirty="0" smtClean="0"/>
              <a:t> Non</a:t>
            </a:r>
            <a:r>
              <a:rPr lang="en-US" sz="2800" dirty="0"/>
              <a:t>-zero, but with zero net total charge on interior surface</a:t>
            </a:r>
          </a:p>
          <a:p>
            <a:pPr eaLnBrk="1" hangingPunct="1"/>
            <a:r>
              <a:rPr lang="en-US" sz="2800" dirty="0"/>
              <a:t>C) Non-zero with non-zero net total charge on interior surface.</a:t>
            </a:r>
          </a:p>
        </p:txBody>
      </p:sp>
    </p:spTree>
    <p:extLst>
      <p:ext uri="{BB962C8B-B14F-4D97-AF65-F5344CB8AC3E}">
        <p14:creationId xmlns:p14="http://schemas.microsoft.com/office/powerpoint/2010/main" val="387510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8847</TotalTime>
  <Words>1029</Words>
  <Application>Microsoft Macintosh PowerPoint</Application>
  <PresentationFormat>On-screen Show (4:3)</PresentationFormat>
  <Paragraphs>127</Paragraphs>
  <Slides>11</Slides>
  <Notes>11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Blank Presentation</vt:lpstr>
      <vt:lpstr>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point charge +Q is near a thin hollow insulating sphere (radius L) with charge +Q uniformly distributed on its surface.  </vt:lpstr>
      <vt:lpstr>PowerPoint Presentation</vt:lpstr>
      <vt:lpstr>E field inside cubical box (sketch)</vt:lpstr>
      <vt:lpstr>PowerPoint Presentation</vt:lpstr>
      <vt:lpstr>PowerPoint Presentation</vt:lpstr>
      <vt:lpstr>PowerPoint Presentation</vt:lpstr>
    </vt:vector>
  </TitlesOfParts>
  <Company>CU Boulder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Stephanie Chasteen</dc:creator>
  <cp:lastModifiedBy>David Rubin</cp:lastModifiedBy>
  <cp:revision>99</cp:revision>
  <dcterms:created xsi:type="dcterms:W3CDTF">2007-10-23T21:56:36Z</dcterms:created>
  <dcterms:modified xsi:type="dcterms:W3CDTF">2016-09-07T16:20:25Z</dcterms:modified>
</cp:coreProperties>
</file>