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530" r:id="rId2"/>
    <p:sldId id="508" r:id="rId3"/>
    <p:sldId id="509" r:id="rId4"/>
    <p:sldId id="522" r:id="rId5"/>
    <p:sldId id="523" r:id="rId6"/>
    <p:sldId id="524" r:id="rId7"/>
    <p:sldId id="514" r:id="rId8"/>
    <p:sldId id="53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0334" autoAdjust="0"/>
  </p:normalViewPr>
  <p:slideViewPr>
    <p:cSldViewPr snapToGrid="0">
      <p:cViewPr varScale="1">
        <p:scale>
          <a:sx n="54" d="100"/>
          <a:sy n="54" d="100"/>
        </p:scale>
        <p:origin x="-23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A8A3DC-BF8C-884E-A3EF-F638737AC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00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971F33A6-EA62-0641-A9E5-64A383601E3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/>
            <a:fld id="{97978D8C-F1C3-434F-85AB-BE83FFA3FF60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dirty="0">
                <a:ea typeface="ヒラギノ角ゴ Pro W3" charset="0"/>
                <a:cs typeface="ヒラギノ角ゴ Pro W3" charset="0"/>
              </a:rPr>
              <a:t>CORRECT ANSWER: B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 eaLnBrk="1" hangingPunct="1"/>
            <a:fld id="{CC4D6240-0D06-174D-B9F6-91BA27CB51F0}" type="slidenum">
              <a:rPr lang="en-US" sz="1200">
                <a:ea typeface="ＭＳ Ｐゴシック" charset="0"/>
                <a:cs typeface="ＭＳ Ｐゴシック" charset="0"/>
              </a:rPr>
              <a:pPr algn="r" eaLnBrk="1" hangingPunct="1"/>
              <a:t>3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457200"/>
            <a:r>
              <a:rPr lang="en-US" dirty="0">
                <a:ea typeface="ヒラギノ角ゴ Pro W3" charset="0"/>
                <a:cs typeface="ヒラギノ角ゴ Pro W3" charset="0"/>
              </a:rPr>
              <a:t>CORRECT ANSWER: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D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457200" eaLnBrk="1" hangingPunct="1">
              <a:spcBef>
                <a:spcPct val="0"/>
              </a:spcBef>
            </a:pPr>
            <a:r>
              <a:rPr lang="en-US" dirty="0" smtClean="0">
                <a:ea typeface="ヒラギノ角ゴ Pro W3" charset="0"/>
                <a:cs typeface="ヒラギノ角ゴ Pro W3" charset="0"/>
              </a:rPr>
              <a:t>CORRECT </a:t>
            </a:r>
            <a:r>
              <a:rPr lang="en-US" dirty="0">
                <a:ea typeface="ヒラギノ角ゴ Pro W3" charset="0"/>
                <a:cs typeface="ヒラギノ角ゴ Pro W3" charset="0"/>
              </a:rPr>
              <a:t>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B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C6B91A87-8548-5D42-B9EB-F8E82F8034A9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ヒラギノ角ゴ Pro W3" charset="0"/>
                <a:cs typeface="ヒラギノ角ゴ Pro W3" charset="0"/>
              </a:rPr>
              <a:t>CORRECT ANSWER: A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30ADA3A4-A78D-5446-8816-0BC06B6B734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ea typeface="ヒラギノ角ゴ Pro W3" charset="0"/>
                <a:cs typeface="ヒラギノ角ゴ Pro W3" charset="0"/>
              </a:rPr>
              <a:t>CORRECT ANSWER: D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B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 eaLnBrk="1" hangingPunct="1">
              <a:spcBef>
                <a:spcPct val="0"/>
              </a:spcBef>
            </a:pPr>
            <a:r>
              <a:rPr lang="en-US" dirty="0" smtClean="0">
                <a:ea typeface="ヒラギノ角ゴ Pro W3" charset="0"/>
                <a:cs typeface="ヒラギノ角ゴ Pro W3" charset="0"/>
              </a:rPr>
              <a:t>CORRECT </a:t>
            </a:r>
            <a:r>
              <a:rPr lang="en-US" dirty="0">
                <a:ea typeface="ヒラギノ角ゴ Pro W3" charset="0"/>
                <a:cs typeface="ヒラギノ角ゴ Pro W3" charset="0"/>
              </a:rPr>
              <a:t>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A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224CC-30C0-224A-99CE-0393905FC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0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9EF45-6A20-D849-A51C-A885F0DF8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811B7-49B4-8D4A-BB1A-EB8703B8A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0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FFF04-2ED8-284A-BCCA-31E9FB3A5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1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0C302-F678-AB40-8523-79D634C06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3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FD47D-39A9-E848-901A-223092275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4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6BABD-5D83-A24C-A997-DEFFC3C76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3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4A84A-A2A7-7C4F-93EE-DEA38709A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3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433B6-D776-A349-A9C4-99F181B5B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4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9CF08-4444-0649-8812-47BAB1E8A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0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8EED5-5636-EC47-8B87-CCFEF4F7D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0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57D71A3-AEEE-6B43-93EA-0D11CE1BC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CAPACITORS</a:t>
            </a:r>
          </a:p>
        </p:txBody>
      </p:sp>
    </p:spTree>
    <p:extLst>
      <p:ext uri="{BB962C8B-B14F-4D97-AF65-F5344CB8AC3E}">
        <p14:creationId xmlns:p14="http://schemas.microsoft.com/office/powerpoint/2010/main" val="3916624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3"/>
          <p:cNvSpPr txBox="1">
            <a:spLocks noChangeArrowheads="1"/>
          </p:cNvSpPr>
          <p:nvPr/>
        </p:nvSpPr>
        <p:spPr bwMode="auto">
          <a:xfrm>
            <a:off x="914400" y="838200"/>
            <a:ext cx="708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endParaRPr lang="en-US" sz="2800"/>
          </a:p>
        </p:txBody>
      </p:sp>
      <p:sp>
        <p:nvSpPr>
          <p:cNvPr id="50178" name="Text Box 5"/>
          <p:cNvSpPr txBox="1">
            <a:spLocks noChangeArrowheads="1"/>
          </p:cNvSpPr>
          <p:nvPr/>
        </p:nvSpPr>
        <p:spPr bwMode="auto">
          <a:xfrm>
            <a:off x="1524000" y="3352800"/>
            <a:ext cx="3730625" cy="289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Font typeface="Arial" charset="0"/>
              <a:buAutoNum type="alphaUcParenR"/>
            </a:pPr>
            <a:r>
              <a:rPr lang="en-US" sz="3200">
                <a:latin typeface="Symbol" charset="0"/>
                <a:sym typeface="Symbol" charset="0"/>
              </a:rPr>
              <a:t>  </a:t>
            </a:r>
            <a:r>
              <a:rPr lang="en-US" sz="3200" baseline="-25000">
                <a:latin typeface="Symbol" charset="0"/>
                <a:sym typeface="Symbol" charset="0"/>
              </a:rPr>
              <a:t></a:t>
            </a:r>
            <a:endParaRPr lang="en-US" sz="3200"/>
          </a:p>
          <a:p>
            <a:pPr>
              <a:buFont typeface="Arial" charset="0"/>
              <a:buNone/>
            </a:pPr>
            <a:r>
              <a:rPr lang="en-US" sz="3200"/>
              <a:t>B)   </a:t>
            </a:r>
            <a:r>
              <a:rPr lang="en-US" sz="3200">
                <a:latin typeface="Symbol" charset="0"/>
                <a:sym typeface="Symbol" charset="0"/>
              </a:rPr>
              <a:t></a:t>
            </a:r>
            <a:r>
              <a:rPr lang="en-US" sz="3200" baseline="-25000">
                <a:latin typeface="Symbol" charset="0"/>
                <a:sym typeface="Symbol" charset="0"/>
              </a:rPr>
              <a:t></a:t>
            </a:r>
          </a:p>
          <a:p>
            <a:pPr>
              <a:buFont typeface="Arial" charset="0"/>
              <a:buNone/>
            </a:pPr>
            <a:r>
              <a:rPr lang="en-US" sz="3200"/>
              <a:t>C)   2</a:t>
            </a:r>
            <a:r>
              <a:rPr lang="en-US" sz="3200">
                <a:latin typeface="Symbol" charset="0"/>
                <a:sym typeface="Symbol" charset="0"/>
              </a:rPr>
              <a:t></a:t>
            </a:r>
            <a:r>
              <a:rPr lang="en-US" sz="3200" baseline="-25000">
                <a:latin typeface="Symbol" charset="0"/>
                <a:sym typeface="Symbol" charset="0"/>
              </a:rPr>
              <a:t></a:t>
            </a:r>
            <a:endParaRPr lang="en-US" sz="3200"/>
          </a:p>
          <a:p>
            <a:pPr>
              <a:buFont typeface="Arial" charset="0"/>
              <a:buNone/>
            </a:pPr>
            <a:r>
              <a:rPr lang="en-US" sz="3200"/>
              <a:t>D)   4</a:t>
            </a:r>
            <a:r>
              <a:rPr lang="en-US" sz="3200">
                <a:latin typeface="Symbol" charset="0"/>
                <a:sym typeface="Symbol" charset="0"/>
              </a:rPr>
              <a:t></a:t>
            </a:r>
            <a:r>
              <a:rPr lang="en-US" sz="3200" baseline="-25000">
                <a:latin typeface="Symbol" charset="0"/>
                <a:sym typeface="Symbol" charset="0"/>
              </a:rPr>
              <a:t></a:t>
            </a:r>
          </a:p>
          <a:p>
            <a:pPr>
              <a:buFont typeface="Arial" charset="0"/>
              <a:buNone/>
            </a:pPr>
            <a:r>
              <a:rPr lang="en-US" sz="3200"/>
              <a:t>E)   Something else</a:t>
            </a:r>
            <a:endParaRPr lang="en-US" sz="3200" baseline="-25000">
              <a:latin typeface="Symbol" charset="0"/>
              <a:sym typeface="Symbol" charset="0"/>
            </a:endParaRPr>
          </a:p>
          <a:p>
            <a:pPr>
              <a:buFont typeface="Arial" charset="0"/>
              <a:buNone/>
            </a:pPr>
            <a:endParaRPr lang="en-US" sz="3600" baseline="-25000">
              <a:latin typeface="Symbol" charset="0"/>
              <a:sym typeface="Symbol" charset="0"/>
            </a:endParaRPr>
          </a:p>
        </p:txBody>
      </p:sp>
      <p:sp>
        <p:nvSpPr>
          <p:cNvPr id="50179" name="Text Box 6"/>
          <p:cNvSpPr txBox="1">
            <a:spLocks noChangeArrowheads="1"/>
          </p:cNvSpPr>
          <p:nvPr/>
        </p:nvSpPr>
        <p:spPr bwMode="auto">
          <a:xfrm>
            <a:off x="149225" y="31750"/>
            <a:ext cx="579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1600"/>
              <a:t>2.49</a:t>
            </a:r>
          </a:p>
        </p:txBody>
      </p:sp>
      <p:sp>
        <p:nvSpPr>
          <p:cNvPr id="50180" name="Rectangle 14"/>
          <p:cNvSpPr>
            <a:spLocks noChangeArrowheads="1"/>
          </p:cNvSpPr>
          <p:nvPr/>
        </p:nvSpPr>
        <p:spPr bwMode="auto">
          <a:xfrm>
            <a:off x="4187825" y="2754313"/>
            <a:ext cx="4722813" cy="706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   +Q</a:t>
            </a:r>
            <a:r>
              <a:rPr lang="en-US" sz="2000"/>
              <a:t>	</a:t>
            </a:r>
          </a:p>
        </p:txBody>
      </p:sp>
      <p:sp>
        <p:nvSpPr>
          <p:cNvPr id="50181" name="Rectangle 16"/>
          <p:cNvSpPr>
            <a:spLocks noChangeArrowheads="1"/>
          </p:cNvSpPr>
          <p:nvPr/>
        </p:nvSpPr>
        <p:spPr bwMode="auto">
          <a:xfrm>
            <a:off x="4170363" y="4038600"/>
            <a:ext cx="4746625" cy="739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    </a:t>
            </a:r>
          </a:p>
          <a:p>
            <a:pPr algn="ctr"/>
            <a:r>
              <a:rPr lang="en-US" sz="2800"/>
              <a:t>   -Q	</a:t>
            </a:r>
            <a:endParaRPr lang="en-US" sz="2000"/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4195763" y="3149600"/>
            <a:ext cx="464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+ + + + + + + + + + + + + + + +</a:t>
            </a:r>
          </a:p>
        </p:txBody>
      </p: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4313238" y="4017963"/>
            <a:ext cx="457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- - - - - - - - - - - - - - - -</a:t>
            </a:r>
            <a:endParaRPr lang="en-US" sz="1800"/>
          </a:p>
        </p:txBody>
      </p:sp>
      <p:sp>
        <p:nvSpPr>
          <p:cNvPr id="50184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81050"/>
            <a:ext cx="7772400" cy="1143000"/>
          </a:xfrm>
        </p:spPr>
        <p:txBody>
          <a:bodyPr/>
          <a:lstStyle/>
          <a:p>
            <a:pPr algn="l"/>
            <a:r>
              <a:rPr lang="en-US" sz="3400">
                <a:latin typeface="Arial" charset="0"/>
                <a:ea typeface="ＭＳ Ｐゴシック" charset="0"/>
                <a:cs typeface="ＭＳ Ｐゴシック" charset="0"/>
              </a:rPr>
              <a:t>Given a pair of very large, flat, conducting capacitor plates with surface charge densities +/- </a:t>
            </a:r>
            <a:r>
              <a:rPr lang="en-US" sz="3400"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</a:t>
            </a:r>
            <a:r>
              <a:rPr lang="en-US" sz="3400">
                <a:latin typeface="Arial" charset="0"/>
                <a:ea typeface="ＭＳ Ｐゴシック" charset="0"/>
                <a:cs typeface="ＭＳ Ｐゴシック" charset="0"/>
              </a:rPr>
              <a:t>, what is the E field in the region between the plates?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76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3"/>
          <p:cNvSpPr txBox="1">
            <a:spLocks noChangeArrowheads="1"/>
          </p:cNvSpPr>
          <p:nvPr/>
        </p:nvSpPr>
        <p:spPr bwMode="auto">
          <a:xfrm>
            <a:off x="914400" y="838200"/>
            <a:ext cx="708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endParaRPr lang="en-US" sz="2800">
              <a:ea typeface="ＭＳ Ｐゴシック" charset="0"/>
              <a:cs typeface="ＭＳ Ｐゴシック" charset="0"/>
            </a:endParaRPr>
          </a:p>
        </p:txBody>
      </p:sp>
      <p:sp>
        <p:nvSpPr>
          <p:cNvPr id="52226" name="Text Box 5"/>
          <p:cNvSpPr txBox="1">
            <a:spLocks noChangeArrowheads="1"/>
          </p:cNvSpPr>
          <p:nvPr/>
        </p:nvSpPr>
        <p:spPr bwMode="auto">
          <a:xfrm>
            <a:off x="149225" y="2949575"/>
            <a:ext cx="8469313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200">
                <a:ea typeface="ＭＳ Ｐゴシック" charset="0"/>
                <a:cs typeface="ＭＳ Ｐゴシック" charset="0"/>
                <a:sym typeface="Symbol" charset="0"/>
              </a:rPr>
              <a:t>A)  Throughout each plate</a:t>
            </a:r>
            <a:endParaRPr lang="en-US" sz="3200"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3200">
                <a:ea typeface="ＭＳ Ｐゴシック" charset="0"/>
                <a:cs typeface="ＭＳ Ｐゴシック" charset="0"/>
              </a:rPr>
              <a:t>B)   </a:t>
            </a:r>
            <a:r>
              <a:rPr lang="en-US" sz="3200">
                <a:ea typeface="ＭＳ Ｐゴシック" charset="0"/>
                <a:cs typeface="ＭＳ Ｐゴシック" charset="0"/>
                <a:sym typeface="Symbol" charset="0"/>
              </a:rPr>
              <a:t>Uniformly on both side of each plate</a:t>
            </a:r>
            <a:endParaRPr lang="en-US" sz="3200" baseline="-25000">
              <a:latin typeface="Symbo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3200">
                <a:ea typeface="ＭＳ Ｐゴシック" charset="0"/>
                <a:cs typeface="ＭＳ Ｐゴシック" charset="0"/>
              </a:rPr>
              <a:t>C)   Uniformly on top of + Q plate and bottom of –Q plate</a:t>
            </a:r>
          </a:p>
          <a:p>
            <a:pPr eaLnBrk="1" hangingPunct="1">
              <a:buFont typeface="Arial" charset="0"/>
              <a:buNone/>
            </a:pPr>
            <a:r>
              <a:rPr lang="en-US" sz="3200">
                <a:ea typeface="ＭＳ Ｐゴシック" charset="0"/>
                <a:cs typeface="ＭＳ Ｐゴシック" charset="0"/>
              </a:rPr>
              <a:t>D)   Uniformly on bottom of +Q plate and top of –Q plate</a:t>
            </a:r>
            <a:endParaRPr lang="en-US" sz="3200" baseline="-25000">
              <a:latin typeface="Symbo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3200">
                <a:ea typeface="ＭＳ Ｐゴシック" charset="0"/>
                <a:cs typeface="ＭＳ Ｐゴシック" charset="0"/>
              </a:rPr>
              <a:t>E)   Something else</a:t>
            </a:r>
            <a:endParaRPr lang="en-US" sz="3200" baseline="-25000">
              <a:latin typeface="Symbo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buFont typeface="Arial" charset="0"/>
              <a:buNone/>
            </a:pPr>
            <a:endParaRPr lang="en-US" sz="3600" baseline="-25000">
              <a:latin typeface="Symbol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52227" name="Text Box 6"/>
          <p:cNvSpPr txBox="1">
            <a:spLocks noChangeArrowheads="1"/>
          </p:cNvSpPr>
          <p:nvPr/>
        </p:nvSpPr>
        <p:spPr bwMode="auto">
          <a:xfrm>
            <a:off x="149225" y="31750"/>
            <a:ext cx="7556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600">
                <a:ea typeface="ＭＳ Ｐゴシック" charset="0"/>
                <a:cs typeface="ＭＳ Ｐゴシック" charset="0"/>
              </a:rPr>
              <a:t>2.49m</a:t>
            </a:r>
          </a:p>
        </p:txBody>
      </p:sp>
      <p:grpSp>
        <p:nvGrpSpPr>
          <p:cNvPr id="52228" name="Group 9"/>
          <p:cNvGrpSpPr>
            <a:grpSpLocks/>
          </p:cNvGrpSpPr>
          <p:nvPr/>
        </p:nvGrpSpPr>
        <p:grpSpPr bwMode="auto">
          <a:xfrm>
            <a:off x="5195888" y="2227263"/>
            <a:ext cx="3735387" cy="1054100"/>
            <a:chOff x="4170363" y="2754313"/>
            <a:chExt cx="4746625" cy="2024062"/>
          </a:xfrm>
        </p:grpSpPr>
        <p:sp>
          <p:nvSpPr>
            <p:cNvPr id="52230" name="Rectangle 14"/>
            <p:cNvSpPr>
              <a:spLocks noChangeArrowheads="1"/>
            </p:cNvSpPr>
            <p:nvPr/>
          </p:nvSpPr>
          <p:spPr bwMode="auto">
            <a:xfrm>
              <a:off x="4187825" y="2754313"/>
              <a:ext cx="4722813" cy="7064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457200" eaLnBrk="1" hangingPunct="1"/>
              <a:r>
                <a:rPr lang="en-US" sz="2800">
                  <a:ea typeface="ＭＳ Ｐゴシック" charset="0"/>
                  <a:cs typeface="ＭＳ Ｐゴシック" charset="0"/>
                </a:rPr>
                <a:t>   +Q</a:t>
              </a:r>
              <a:r>
                <a:rPr lang="en-US" sz="2000">
                  <a:ea typeface="ＭＳ Ｐゴシック" charset="0"/>
                  <a:cs typeface="ＭＳ Ｐゴシック" charset="0"/>
                </a:rPr>
                <a:t>	</a:t>
              </a:r>
            </a:p>
          </p:txBody>
        </p:sp>
        <p:sp>
          <p:nvSpPr>
            <p:cNvPr id="52231" name="Rectangle 16"/>
            <p:cNvSpPr>
              <a:spLocks noChangeArrowheads="1"/>
            </p:cNvSpPr>
            <p:nvPr/>
          </p:nvSpPr>
          <p:spPr bwMode="auto">
            <a:xfrm>
              <a:off x="4170363" y="4038600"/>
              <a:ext cx="4746625" cy="7397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457200" eaLnBrk="1" hangingPunct="1"/>
              <a:r>
                <a:rPr lang="en-US" sz="2000">
                  <a:ea typeface="ＭＳ Ｐゴシック" charset="0"/>
                  <a:cs typeface="ＭＳ Ｐゴシック" charset="0"/>
                </a:rPr>
                <a:t>    </a:t>
              </a:r>
              <a:r>
                <a:rPr lang="en-US" sz="2800">
                  <a:ea typeface="ＭＳ Ｐゴシック" charset="0"/>
                  <a:cs typeface="ＭＳ Ｐゴシック" charset="0"/>
                </a:rPr>
                <a:t>-Q	</a:t>
              </a:r>
              <a:endParaRPr lang="en-US" sz="2000"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52229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846138" y="78105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3400">
                <a:latin typeface="Arial" charset="0"/>
                <a:ea typeface="ヒラギノ角ゴ Pro W3" charset="0"/>
                <a:cs typeface="ヒラギノ角ゴ Pro W3" charset="0"/>
              </a:rPr>
              <a:t>Given a pair of very large, flat, conducting capacitor plates with total charges +Q and –Q. Ignoring edges, what is the equilibrium distribution of the charge?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20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908300" y="28209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endParaRPr lang="en-US" sz="18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52400"/>
            <a:ext cx="8001000" cy="12954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260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Which of the following cases could actually occur above and below a sheet of surface charge?</a:t>
            </a:r>
          </a:p>
        </p:txBody>
      </p:sp>
      <p:sp>
        <p:nvSpPr>
          <p:cNvPr id="46084" name="Text Box 14"/>
          <p:cNvSpPr txBox="1">
            <a:spLocks noChangeArrowheads="1"/>
          </p:cNvSpPr>
          <p:nvPr/>
        </p:nvSpPr>
        <p:spPr bwMode="auto">
          <a:xfrm>
            <a:off x="115888" y="228600"/>
            <a:ext cx="7985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3.X</a:t>
            </a:r>
          </a:p>
        </p:txBody>
      </p:sp>
      <p:sp>
        <p:nvSpPr>
          <p:cNvPr id="46085" name="TextBox 19"/>
          <p:cNvSpPr txBox="1">
            <a:spLocks noChangeArrowheads="1"/>
          </p:cNvSpPr>
          <p:nvPr/>
        </p:nvSpPr>
        <p:spPr bwMode="auto">
          <a:xfrm>
            <a:off x="1371600" y="2820988"/>
            <a:ext cx="2454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ea typeface="ＭＳ Ｐゴシック" charset="0"/>
                <a:cs typeface="ＭＳ Ｐゴシック" charset="0"/>
              </a:rPr>
              <a:t>+++++++++++++++++</a:t>
            </a:r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V="1">
            <a:off x="1828800" y="2287588"/>
            <a:ext cx="1524000" cy="533400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7" name="Straight Arrow Connector 26"/>
          <p:cNvCxnSpPr>
            <a:cxnSpLocks noChangeShapeType="1"/>
          </p:cNvCxnSpPr>
          <p:nvPr/>
        </p:nvCxnSpPr>
        <p:spPr bwMode="auto">
          <a:xfrm flipV="1">
            <a:off x="1828800" y="3190875"/>
            <a:ext cx="1524000" cy="466725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>
            <a:off x="5562600" y="3370263"/>
            <a:ext cx="1524000" cy="457200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46089" name="TextBox 29"/>
          <p:cNvSpPr txBox="1">
            <a:spLocks noChangeArrowheads="1"/>
          </p:cNvSpPr>
          <p:nvPr/>
        </p:nvSpPr>
        <p:spPr bwMode="auto">
          <a:xfrm>
            <a:off x="1371600" y="5029200"/>
            <a:ext cx="2454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ea typeface="ＭＳ Ｐゴシック" charset="0"/>
                <a:cs typeface="ＭＳ Ｐゴシック" charset="0"/>
              </a:rPr>
              <a:t>+++++++++++++++++</a:t>
            </a:r>
          </a:p>
        </p:txBody>
      </p:sp>
      <p:sp>
        <p:nvSpPr>
          <p:cNvPr id="46090" name="TextBox 30"/>
          <p:cNvSpPr txBox="1">
            <a:spLocks noChangeArrowheads="1"/>
          </p:cNvSpPr>
          <p:nvPr/>
        </p:nvSpPr>
        <p:spPr bwMode="auto">
          <a:xfrm>
            <a:off x="4932363" y="2820988"/>
            <a:ext cx="2454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ea typeface="ＭＳ Ｐゴシック" charset="0"/>
                <a:cs typeface="ＭＳ Ｐゴシック" charset="0"/>
              </a:rPr>
              <a:t>+++++++++++++++++</a:t>
            </a:r>
          </a:p>
        </p:txBody>
      </p:sp>
      <p:cxnSp>
        <p:nvCxnSpPr>
          <p:cNvPr id="32" name="Straight Arrow Connector 31"/>
          <p:cNvCxnSpPr>
            <a:cxnSpLocks noChangeShapeType="1"/>
          </p:cNvCxnSpPr>
          <p:nvPr/>
        </p:nvCxnSpPr>
        <p:spPr bwMode="auto">
          <a:xfrm flipV="1">
            <a:off x="5562600" y="2287588"/>
            <a:ext cx="1524000" cy="533400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 flipV="1">
            <a:off x="1828800" y="4495800"/>
            <a:ext cx="1524000" cy="533400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 rot="10800000" flipV="1">
            <a:off x="1828800" y="5448300"/>
            <a:ext cx="1524000" cy="533400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46094" name="TextBox 36"/>
          <p:cNvSpPr txBox="1">
            <a:spLocks noChangeArrowheads="1"/>
          </p:cNvSpPr>
          <p:nvPr/>
        </p:nvSpPr>
        <p:spPr bwMode="auto">
          <a:xfrm>
            <a:off x="4932363" y="5029200"/>
            <a:ext cx="2454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>
                <a:ea typeface="ＭＳ Ｐゴシック" charset="0"/>
                <a:cs typeface="ＭＳ Ｐゴシック" charset="0"/>
              </a:rPr>
              <a:t>+++++++++++++++++</a:t>
            </a:r>
          </a:p>
        </p:txBody>
      </p: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 flipV="1">
            <a:off x="5562600" y="4495800"/>
            <a:ext cx="1524000" cy="533400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40" name="Straight Arrow Connector 39"/>
          <p:cNvCxnSpPr>
            <a:cxnSpLocks noChangeShapeType="1"/>
          </p:cNvCxnSpPr>
          <p:nvPr/>
        </p:nvCxnSpPr>
        <p:spPr bwMode="auto">
          <a:xfrm rot="10800000">
            <a:off x="5562600" y="5638800"/>
            <a:ext cx="1524000" cy="342900"/>
          </a:xfrm>
          <a:prstGeom prst="straightConnector1">
            <a:avLst/>
          </a:prstGeom>
          <a:noFill/>
          <a:ln w="25400">
            <a:solidFill>
              <a:schemeClr val="accent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46097" name="TextBox 40"/>
          <p:cNvSpPr txBox="1">
            <a:spLocks noChangeArrowheads="1"/>
          </p:cNvSpPr>
          <p:nvPr/>
        </p:nvSpPr>
        <p:spPr bwMode="auto">
          <a:xfrm>
            <a:off x="2152650" y="2057400"/>
            <a:ext cx="500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E</a:t>
            </a:r>
            <a:r>
              <a:rPr lang="en-US" baseline="-25000"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6098" name="TextBox 41"/>
          <p:cNvSpPr txBox="1">
            <a:spLocks noChangeArrowheads="1"/>
          </p:cNvSpPr>
          <p:nvPr/>
        </p:nvSpPr>
        <p:spPr bwMode="auto">
          <a:xfrm>
            <a:off x="2655888" y="3352800"/>
            <a:ext cx="500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E</a:t>
            </a:r>
            <a:r>
              <a:rPr lang="en-US" baseline="-25000"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6099" name="TextBox 42"/>
          <p:cNvSpPr txBox="1">
            <a:spLocks noChangeArrowheads="1"/>
          </p:cNvSpPr>
          <p:nvPr/>
        </p:nvSpPr>
        <p:spPr bwMode="auto">
          <a:xfrm>
            <a:off x="5867400" y="4265613"/>
            <a:ext cx="500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E</a:t>
            </a:r>
            <a:r>
              <a:rPr lang="en-US" baseline="-25000"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6100" name="TextBox 43"/>
          <p:cNvSpPr txBox="1">
            <a:spLocks noChangeArrowheads="1"/>
          </p:cNvSpPr>
          <p:nvPr/>
        </p:nvSpPr>
        <p:spPr bwMode="auto">
          <a:xfrm>
            <a:off x="1952625" y="4265613"/>
            <a:ext cx="500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E</a:t>
            </a:r>
            <a:r>
              <a:rPr lang="en-US" baseline="-25000"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6101" name="TextBox 44"/>
          <p:cNvSpPr txBox="1">
            <a:spLocks noChangeArrowheads="1"/>
          </p:cNvSpPr>
          <p:nvPr/>
        </p:nvSpPr>
        <p:spPr bwMode="auto">
          <a:xfrm>
            <a:off x="5867400" y="2057400"/>
            <a:ext cx="500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E</a:t>
            </a:r>
            <a:r>
              <a:rPr lang="en-US" baseline="-25000">
                <a:ea typeface="ＭＳ Ｐゴシック" charset="0"/>
                <a:cs typeface="ＭＳ Ｐゴシック" charset="0"/>
              </a:rPr>
              <a:t>1</a:t>
            </a:r>
          </a:p>
        </p:txBody>
      </p:sp>
      <p:sp>
        <p:nvSpPr>
          <p:cNvPr id="46102" name="TextBox 45"/>
          <p:cNvSpPr txBox="1">
            <a:spLocks noChangeArrowheads="1"/>
          </p:cNvSpPr>
          <p:nvPr/>
        </p:nvSpPr>
        <p:spPr bwMode="auto">
          <a:xfrm>
            <a:off x="2555875" y="5751513"/>
            <a:ext cx="500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E</a:t>
            </a:r>
            <a:r>
              <a:rPr lang="en-US" baseline="-25000"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6103" name="TextBox 46"/>
          <p:cNvSpPr txBox="1">
            <a:spLocks noChangeArrowheads="1"/>
          </p:cNvSpPr>
          <p:nvPr/>
        </p:nvSpPr>
        <p:spPr bwMode="auto">
          <a:xfrm>
            <a:off x="5614988" y="5751513"/>
            <a:ext cx="500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E</a:t>
            </a:r>
            <a:r>
              <a:rPr lang="en-US" baseline="-25000"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6104" name="TextBox 47"/>
          <p:cNvSpPr txBox="1">
            <a:spLocks noChangeArrowheads="1"/>
          </p:cNvSpPr>
          <p:nvPr/>
        </p:nvSpPr>
        <p:spPr bwMode="auto">
          <a:xfrm>
            <a:off x="5362575" y="3505200"/>
            <a:ext cx="500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E</a:t>
            </a:r>
            <a:r>
              <a:rPr lang="en-US" baseline="-25000">
                <a:ea typeface="ＭＳ Ｐゴシック" charset="0"/>
                <a:cs typeface="ＭＳ Ｐゴシック" charset="0"/>
              </a:rPr>
              <a:t>2</a:t>
            </a:r>
          </a:p>
        </p:txBody>
      </p:sp>
      <p:sp>
        <p:nvSpPr>
          <p:cNvPr id="46105" name="TextBox 48"/>
          <p:cNvSpPr txBox="1">
            <a:spLocks noChangeArrowheads="1"/>
          </p:cNvSpPr>
          <p:nvPr/>
        </p:nvSpPr>
        <p:spPr bwMode="auto">
          <a:xfrm>
            <a:off x="838200" y="282892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800">
                <a:ea typeface="ＭＳ Ｐゴシック" charset="0"/>
                <a:cs typeface="ＭＳ Ｐゴシック" charset="0"/>
              </a:rPr>
              <a:t>A</a:t>
            </a:r>
          </a:p>
        </p:txBody>
      </p:sp>
      <p:sp>
        <p:nvSpPr>
          <p:cNvPr id="46106" name="TextBox 49"/>
          <p:cNvSpPr txBox="1">
            <a:spLocks noChangeArrowheads="1"/>
          </p:cNvSpPr>
          <p:nvPr/>
        </p:nvSpPr>
        <p:spPr bwMode="auto">
          <a:xfrm>
            <a:off x="3260725" y="6334125"/>
            <a:ext cx="2833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800">
                <a:ea typeface="ＭＳ Ｐゴシック" charset="0"/>
                <a:cs typeface="ＭＳ Ｐゴシック" charset="0"/>
              </a:rPr>
              <a:t>E: None of these</a:t>
            </a:r>
          </a:p>
        </p:txBody>
      </p:sp>
      <p:sp>
        <p:nvSpPr>
          <p:cNvPr id="46107" name="TextBox 50"/>
          <p:cNvSpPr txBox="1">
            <a:spLocks noChangeArrowheads="1"/>
          </p:cNvSpPr>
          <p:nvPr/>
        </p:nvSpPr>
        <p:spPr bwMode="auto">
          <a:xfrm>
            <a:off x="990600" y="50292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800">
                <a:ea typeface="ＭＳ Ｐゴシック" charset="0"/>
                <a:cs typeface="ＭＳ Ｐゴシック" charset="0"/>
              </a:rPr>
              <a:t>C</a:t>
            </a:r>
          </a:p>
        </p:txBody>
      </p:sp>
      <p:sp>
        <p:nvSpPr>
          <p:cNvPr id="46108" name="TextBox 51"/>
          <p:cNvSpPr txBox="1">
            <a:spLocks noChangeArrowheads="1"/>
          </p:cNvSpPr>
          <p:nvPr/>
        </p:nvSpPr>
        <p:spPr bwMode="auto">
          <a:xfrm>
            <a:off x="4503738" y="50292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800">
                <a:ea typeface="ＭＳ Ｐゴシック" charset="0"/>
                <a:cs typeface="ＭＳ Ｐゴシック" charset="0"/>
              </a:rPr>
              <a:t>D</a:t>
            </a:r>
          </a:p>
        </p:txBody>
      </p:sp>
      <p:sp>
        <p:nvSpPr>
          <p:cNvPr id="46109" name="TextBox 52"/>
          <p:cNvSpPr txBox="1">
            <a:spLocks noChangeArrowheads="1"/>
          </p:cNvSpPr>
          <p:nvPr/>
        </p:nvSpPr>
        <p:spPr bwMode="auto">
          <a:xfrm>
            <a:off x="4503738" y="2820988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2800">
                <a:ea typeface="ＭＳ Ｐゴシック" charset="0"/>
                <a:cs typeface="ＭＳ Ｐゴシック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10926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742950"/>
            <a:ext cx="8310563" cy="1143000"/>
          </a:xfrm>
        </p:spPr>
        <p:txBody>
          <a:bodyPr/>
          <a:lstStyle/>
          <a:p>
            <a:pPr algn="l" eaLnBrk="1" hangingPunct="1"/>
            <a:r>
              <a:rPr lang="en-US" sz="3000" dirty="0">
                <a:latin typeface="Arial" charset="0"/>
                <a:ea typeface="ヒラギノ角ゴ Pro W3" charset="0"/>
                <a:cs typeface="ヒラギノ角ゴ Pro W3" charset="0"/>
              </a:rPr>
              <a:t>You have two </a:t>
            </a:r>
            <a:r>
              <a:rPr lang="en-US" sz="3000" dirty="0" smtClean="0">
                <a:latin typeface="Arial" charset="0"/>
                <a:ea typeface="ヒラギノ角ゴ Pro W3" charset="0"/>
                <a:cs typeface="ヒラギノ角ゴ Pro W3" charset="0"/>
              </a:rPr>
              <a:t>very large parallel </a:t>
            </a:r>
            <a:r>
              <a:rPr lang="en-US" sz="3000" dirty="0">
                <a:latin typeface="Arial" charset="0"/>
                <a:ea typeface="ヒラギノ角ゴ Pro W3" charset="0"/>
                <a:cs typeface="ヒラギノ角ゴ Pro W3" charset="0"/>
              </a:rPr>
              <a:t>plate capacitors, both with the same area and the same charge Q. </a:t>
            </a:r>
            <a:br>
              <a:rPr lang="en-US" sz="3000" dirty="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3000" dirty="0">
                <a:latin typeface="Arial" charset="0"/>
                <a:ea typeface="ヒラギノ角ゴ Pro W3" charset="0"/>
                <a:cs typeface="ヒラギノ角ゴ Pro W3" charset="0"/>
              </a:rPr>
              <a:t>Capacitor #1 has twice the gap of Capacitor #2.</a:t>
            </a:r>
            <a:br>
              <a:rPr lang="en-US" sz="3000" dirty="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3000" dirty="0">
                <a:latin typeface="Arial" charset="0"/>
                <a:ea typeface="ヒラギノ角ゴ Pro W3" charset="0"/>
                <a:cs typeface="ヒラギノ角ゴ Pro W3" charset="0"/>
              </a:rPr>
              <a:t>Which has more stored potential energy?</a:t>
            </a:r>
            <a:endParaRPr lang="en-US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3030538"/>
            <a:ext cx="7772400" cy="2857500"/>
          </a:xfrm>
        </p:spPr>
        <p:txBody>
          <a:bodyPr/>
          <a:lstStyle/>
          <a:p>
            <a:pPr marL="381000" indent="-381000" eaLnBrk="1" hangingPunct="1">
              <a:buFontTx/>
              <a:buAutoNum type="alphaUcParenR"/>
            </a:pP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  #1 has twice the stored energy</a:t>
            </a:r>
          </a:p>
          <a:p>
            <a:pPr marL="381000" indent="-381000" eaLnBrk="1" hangingPunct="1">
              <a:buFontTx/>
              <a:buNone/>
            </a:pP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B) #1 has </a:t>
            </a:r>
            <a:r>
              <a:rPr lang="en-US" sz="3000" i="1">
                <a:latin typeface="Arial" charset="0"/>
                <a:ea typeface="ヒラギノ角ゴ Pro W3" charset="0"/>
                <a:cs typeface="ヒラギノ角ゴ Pro W3" charset="0"/>
              </a:rPr>
              <a:t>more</a:t>
            </a: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 than twice</a:t>
            </a:r>
          </a:p>
          <a:p>
            <a:pPr marL="381000" indent="-381000" eaLnBrk="1" hangingPunct="1">
              <a:buFontTx/>
              <a:buNone/>
            </a:pP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C) They both have the same</a:t>
            </a:r>
          </a:p>
          <a:p>
            <a:pPr marL="381000" indent="-381000" eaLnBrk="1" hangingPunct="1">
              <a:buFontTx/>
              <a:buNone/>
            </a:pP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D) #2 has twice the stored energy</a:t>
            </a:r>
          </a:p>
          <a:p>
            <a:pPr marL="381000" indent="-381000" eaLnBrk="1" hangingPunct="1">
              <a:buFontTx/>
              <a:buNone/>
            </a:pP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E)  #2 has more than twice.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Text Box 15"/>
          <p:cNvSpPr txBox="1">
            <a:spLocks noChangeArrowheads="1"/>
          </p:cNvSpPr>
          <p:nvPr/>
        </p:nvSpPr>
        <p:spPr bwMode="auto">
          <a:xfrm>
            <a:off x="149225" y="31750"/>
            <a:ext cx="579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1600"/>
              <a:t>2.50</a:t>
            </a:r>
          </a:p>
        </p:txBody>
      </p:sp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6454775" y="5546725"/>
            <a:ext cx="2516188" cy="322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    +Q	</a:t>
            </a:r>
          </a:p>
        </p:txBody>
      </p:sp>
      <p:sp>
        <p:nvSpPr>
          <p:cNvPr id="3077" name="Text Box 17"/>
          <p:cNvSpPr txBox="1">
            <a:spLocks noChangeArrowheads="1"/>
          </p:cNvSpPr>
          <p:nvPr/>
        </p:nvSpPr>
        <p:spPr bwMode="auto">
          <a:xfrm>
            <a:off x="7512050" y="48926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#2</a:t>
            </a:r>
          </a:p>
        </p:txBody>
      </p:sp>
      <p:sp>
        <p:nvSpPr>
          <p:cNvPr id="3078" name="Rectangle 18"/>
          <p:cNvSpPr>
            <a:spLocks noChangeArrowheads="1"/>
          </p:cNvSpPr>
          <p:nvPr/>
        </p:nvSpPr>
        <p:spPr bwMode="auto">
          <a:xfrm>
            <a:off x="6461125" y="6102350"/>
            <a:ext cx="2516188" cy="322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    -Q	</a:t>
            </a:r>
          </a:p>
        </p:txBody>
      </p:sp>
      <p:sp>
        <p:nvSpPr>
          <p:cNvPr id="3079" name="Rectangle 19"/>
          <p:cNvSpPr>
            <a:spLocks noChangeArrowheads="1"/>
          </p:cNvSpPr>
          <p:nvPr/>
        </p:nvSpPr>
        <p:spPr bwMode="auto">
          <a:xfrm>
            <a:off x="6394450" y="2905125"/>
            <a:ext cx="2516188" cy="322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    +Q	</a:t>
            </a:r>
          </a:p>
        </p:txBody>
      </p:sp>
      <p:sp>
        <p:nvSpPr>
          <p:cNvPr id="3080" name="Text Box 20"/>
          <p:cNvSpPr txBox="1">
            <a:spLocks noChangeArrowheads="1"/>
          </p:cNvSpPr>
          <p:nvPr/>
        </p:nvSpPr>
        <p:spPr bwMode="auto">
          <a:xfrm>
            <a:off x="7451725" y="227171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#1</a:t>
            </a:r>
          </a:p>
        </p:txBody>
      </p:sp>
      <p:sp>
        <p:nvSpPr>
          <p:cNvPr id="3081" name="Rectangle 21"/>
          <p:cNvSpPr>
            <a:spLocks noChangeArrowheads="1"/>
          </p:cNvSpPr>
          <p:nvPr/>
        </p:nvSpPr>
        <p:spPr bwMode="auto">
          <a:xfrm>
            <a:off x="6400800" y="3687763"/>
            <a:ext cx="2516188" cy="322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    -Q	</a:t>
            </a:r>
          </a:p>
        </p:txBody>
      </p:sp>
    </p:spTree>
    <p:extLst>
      <p:ext uri="{BB962C8B-B14F-4D97-AF65-F5344CB8AC3E}">
        <p14:creationId xmlns:p14="http://schemas.microsoft.com/office/powerpoint/2010/main" val="3478672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84138" y="742950"/>
            <a:ext cx="9059862" cy="1143000"/>
          </a:xfrm>
        </p:spPr>
        <p:txBody>
          <a:bodyPr/>
          <a:lstStyle/>
          <a:p>
            <a:pPr algn="l" eaLnBrk="1" hangingPunct="1"/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You have two parallel plate capacitors, both with the same area and the same gap size. </a:t>
            </a:r>
            <a:b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Capacitor #1 has twice the charge of  #2.</a:t>
            </a:r>
            <a:b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Which has more capacitance? More stored energy?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2452688"/>
            <a:ext cx="7772400" cy="4114800"/>
          </a:xfrm>
        </p:spPr>
        <p:txBody>
          <a:bodyPr/>
          <a:lstStyle/>
          <a:p>
            <a:pPr marL="381000" indent="-381000" eaLnBrk="1" hangingPunct="1">
              <a:buFontTx/>
              <a:buAutoNum type="alphaUcParenR"/>
            </a:pP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 C1&gt;C2, PE1&gt;PE2</a:t>
            </a:r>
          </a:p>
          <a:p>
            <a:pPr marL="381000" indent="-381000" eaLnBrk="1" hangingPunct="1">
              <a:buFontTx/>
              <a:buNone/>
            </a:pP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B) C1&gt;C2, PE1=PE2</a:t>
            </a:r>
          </a:p>
          <a:p>
            <a:pPr marL="381000" indent="-381000" eaLnBrk="1" hangingPunct="1">
              <a:buFontTx/>
              <a:buNone/>
            </a:pP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C) C1=C2, PE1=PE2</a:t>
            </a:r>
          </a:p>
          <a:p>
            <a:pPr marL="381000" indent="-381000" eaLnBrk="1" hangingPunct="1">
              <a:buFontTx/>
              <a:buNone/>
            </a:pP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D) C1=C2, PE1&gt;PE2</a:t>
            </a:r>
          </a:p>
          <a:p>
            <a:pPr marL="381000" indent="-381000" eaLnBrk="1" hangingPunct="1">
              <a:buFontTx/>
              <a:buNone/>
            </a:pP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E) Some other combination!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6388100" y="3233738"/>
            <a:ext cx="2516188" cy="322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    +2Q	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7445375" y="257968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#1</a:t>
            </a: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6394450" y="3995738"/>
            <a:ext cx="2516188" cy="322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    -2Q	</a:t>
            </a:r>
          </a:p>
        </p:txBody>
      </p:sp>
      <p:sp>
        <p:nvSpPr>
          <p:cNvPr id="5126" name="Rectangle 14"/>
          <p:cNvSpPr>
            <a:spLocks noChangeArrowheads="1"/>
          </p:cNvSpPr>
          <p:nvPr/>
        </p:nvSpPr>
        <p:spPr bwMode="auto">
          <a:xfrm>
            <a:off x="6454775" y="5567363"/>
            <a:ext cx="2516188" cy="322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    +Q	</a:t>
            </a:r>
          </a:p>
        </p:txBody>
      </p:sp>
      <p:sp>
        <p:nvSpPr>
          <p:cNvPr id="5127" name="Text Box 15"/>
          <p:cNvSpPr txBox="1">
            <a:spLocks noChangeArrowheads="1"/>
          </p:cNvSpPr>
          <p:nvPr/>
        </p:nvSpPr>
        <p:spPr bwMode="auto">
          <a:xfrm>
            <a:off x="7512050" y="491331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/>
              <a:t>#2</a:t>
            </a:r>
          </a:p>
        </p:txBody>
      </p:sp>
      <p:sp>
        <p:nvSpPr>
          <p:cNvPr id="5128" name="Rectangle 16"/>
          <p:cNvSpPr>
            <a:spLocks noChangeArrowheads="1"/>
          </p:cNvSpPr>
          <p:nvPr/>
        </p:nvSpPr>
        <p:spPr bwMode="auto">
          <a:xfrm>
            <a:off x="6461125" y="6329363"/>
            <a:ext cx="2516188" cy="322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    -Q	</a:t>
            </a:r>
          </a:p>
        </p:txBody>
      </p:sp>
      <p:sp>
        <p:nvSpPr>
          <p:cNvPr id="5129" name="Text Box 17"/>
          <p:cNvSpPr txBox="1">
            <a:spLocks noChangeArrowheads="1"/>
          </p:cNvSpPr>
          <p:nvPr/>
        </p:nvSpPr>
        <p:spPr bwMode="auto">
          <a:xfrm>
            <a:off x="149225" y="31750"/>
            <a:ext cx="579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1600"/>
              <a:t>2.51</a:t>
            </a:r>
          </a:p>
        </p:txBody>
      </p:sp>
    </p:spTree>
    <p:extLst>
      <p:ext uri="{BB962C8B-B14F-4D97-AF65-F5344CB8AC3E}">
        <p14:creationId xmlns:p14="http://schemas.microsoft.com/office/powerpoint/2010/main" val="1943632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8077200" cy="3429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3000">
                <a:latin typeface="Arial" charset="0"/>
                <a:ea typeface="ヒラギノ角ゴ Pro W3" charset="0"/>
                <a:cs typeface="ヒラギノ角ゴ Pro W3" charset="0"/>
              </a:rPr>
              <a:t>A parallel plate capacitor is attached to a battery which maintains a constant voltage difference V between the capacitor plates.  While the battery is attached, the plates are pulled apart. The electrostatic energy stored in the capacitor</a:t>
            </a:r>
            <a:r>
              <a:rPr lang="en-US" sz="2400"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  <a:ea typeface="ヒラギノ角ゴ Pro W3" charset="0"/>
                <a:cs typeface="ヒラギノ角ゴ Pro W3" charset="0"/>
              </a:rPr>
              <a:t>		A) increases	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  <a:ea typeface="ヒラギノ角ゴ Pro W3" charset="0"/>
                <a:cs typeface="ヒラギノ角ゴ Pro W3" charset="0"/>
              </a:rPr>
              <a:t>		B) decreases	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Arial" charset="0"/>
                <a:ea typeface="ヒラギノ角ゴ Pro W3" charset="0"/>
                <a:cs typeface="ヒラギノ角ゴ Pro W3" charset="0"/>
              </a:rPr>
              <a:t>		C) stays constant.</a:t>
            </a:r>
          </a:p>
          <a:p>
            <a:pPr marL="0" indent="0">
              <a:lnSpc>
                <a:spcPct val="90000"/>
              </a:lnSpc>
            </a:pPr>
            <a:endParaRPr lang="en-US" sz="160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8370" name="Rectangle 3"/>
          <p:cNvSpPr>
            <a:spLocks noChangeArrowheads="1"/>
          </p:cNvSpPr>
          <p:nvPr/>
        </p:nvSpPr>
        <p:spPr bwMode="auto">
          <a:xfrm>
            <a:off x="2438400" y="1600200"/>
            <a:ext cx="51054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2438400" y="990600"/>
            <a:ext cx="51054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Line 5"/>
          <p:cNvSpPr>
            <a:spLocks noChangeShapeType="1"/>
          </p:cNvSpPr>
          <p:nvPr/>
        </p:nvSpPr>
        <p:spPr bwMode="auto">
          <a:xfrm>
            <a:off x="2971800" y="106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3" name="Line 6"/>
          <p:cNvSpPr>
            <a:spLocks noChangeShapeType="1"/>
          </p:cNvSpPr>
          <p:nvPr/>
        </p:nvSpPr>
        <p:spPr bwMode="auto">
          <a:xfrm>
            <a:off x="3352800" y="106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4" name="Line 7"/>
          <p:cNvSpPr>
            <a:spLocks noChangeShapeType="1"/>
          </p:cNvSpPr>
          <p:nvPr/>
        </p:nvSpPr>
        <p:spPr bwMode="auto">
          <a:xfrm>
            <a:off x="3733800" y="106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Line 8"/>
          <p:cNvSpPr>
            <a:spLocks noChangeShapeType="1"/>
          </p:cNvSpPr>
          <p:nvPr/>
        </p:nvSpPr>
        <p:spPr bwMode="auto">
          <a:xfrm>
            <a:off x="4114800" y="106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6" name="Line 9"/>
          <p:cNvSpPr>
            <a:spLocks noChangeShapeType="1"/>
          </p:cNvSpPr>
          <p:nvPr/>
        </p:nvSpPr>
        <p:spPr bwMode="auto">
          <a:xfrm>
            <a:off x="4495800" y="106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Line 10"/>
          <p:cNvSpPr>
            <a:spLocks noChangeShapeType="1"/>
          </p:cNvSpPr>
          <p:nvPr/>
        </p:nvSpPr>
        <p:spPr bwMode="auto">
          <a:xfrm>
            <a:off x="5257800" y="106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8" name="Line 11"/>
          <p:cNvSpPr>
            <a:spLocks noChangeShapeType="1"/>
          </p:cNvSpPr>
          <p:nvPr/>
        </p:nvSpPr>
        <p:spPr bwMode="auto">
          <a:xfrm>
            <a:off x="4876800" y="106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9" name="Line 12"/>
          <p:cNvSpPr>
            <a:spLocks noChangeShapeType="1"/>
          </p:cNvSpPr>
          <p:nvPr/>
        </p:nvSpPr>
        <p:spPr bwMode="auto">
          <a:xfrm>
            <a:off x="6400800" y="106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0" name="Line 13"/>
          <p:cNvSpPr>
            <a:spLocks noChangeShapeType="1"/>
          </p:cNvSpPr>
          <p:nvPr/>
        </p:nvSpPr>
        <p:spPr bwMode="auto">
          <a:xfrm>
            <a:off x="6019800" y="106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1" name="Line 14"/>
          <p:cNvSpPr>
            <a:spLocks noChangeShapeType="1"/>
          </p:cNvSpPr>
          <p:nvPr/>
        </p:nvSpPr>
        <p:spPr bwMode="auto">
          <a:xfrm>
            <a:off x="5638800" y="106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Line 15"/>
          <p:cNvSpPr>
            <a:spLocks noChangeShapeType="1"/>
          </p:cNvSpPr>
          <p:nvPr/>
        </p:nvSpPr>
        <p:spPr bwMode="auto">
          <a:xfrm>
            <a:off x="6781800" y="106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Line 16"/>
          <p:cNvSpPr>
            <a:spLocks noChangeShapeType="1"/>
          </p:cNvSpPr>
          <p:nvPr/>
        </p:nvSpPr>
        <p:spPr bwMode="auto">
          <a:xfrm>
            <a:off x="7162800" y="106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17"/>
          <p:cNvSpPr>
            <a:spLocks noChangeShapeType="1"/>
          </p:cNvSpPr>
          <p:nvPr/>
        </p:nvSpPr>
        <p:spPr bwMode="auto">
          <a:xfrm>
            <a:off x="533400" y="1066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Line 18"/>
          <p:cNvSpPr>
            <a:spLocks noChangeShapeType="1"/>
          </p:cNvSpPr>
          <p:nvPr/>
        </p:nvSpPr>
        <p:spPr bwMode="auto">
          <a:xfrm>
            <a:off x="762000" y="121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6" name="Line 19"/>
          <p:cNvSpPr>
            <a:spLocks noChangeShapeType="1"/>
          </p:cNvSpPr>
          <p:nvPr/>
        </p:nvSpPr>
        <p:spPr bwMode="auto">
          <a:xfrm>
            <a:off x="990600" y="1219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7" name="Line 20"/>
          <p:cNvSpPr>
            <a:spLocks noChangeShapeType="1"/>
          </p:cNvSpPr>
          <p:nvPr/>
        </p:nvSpPr>
        <p:spPr bwMode="auto">
          <a:xfrm>
            <a:off x="990600" y="19812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8" name="Line 21"/>
          <p:cNvSpPr>
            <a:spLocks noChangeShapeType="1"/>
          </p:cNvSpPr>
          <p:nvPr/>
        </p:nvSpPr>
        <p:spPr bwMode="auto">
          <a:xfrm flipV="1">
            <a:off x="990600" y="53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9" name="Line 22"/>
          <p:cNvSpPr>
            <a:spLocks noChangeShapeType="1"/>
          </p:cNvSpPr>
          <p:nvPr/>
        </p:nvSpPr>
        <p:spPr bwMode="auto">
          <a:xfrm>
            <a:off x="990600" y="5334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0" name="Line 23"/>
          <p:cNvSpPr>
            <a:spLocks noChangeShapeType="1"/>
          </p:cNvSpPr>
          <p:nvPr/>
        </p:nvSpPr>
        <p:spPr bwMode="auto">
          <a:xfrm>
            <a:off x="4648200" y="53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1" name="Line 24"/>
          <p:cNvSpPr>
            <a:spLocks noChangeShapeType="1"/>
          </p:cNvSpPr>
          <p:nvPr/>
        </p:nvSpPr>
        <p:spPr bwMode="auto">
          <a:xfrm flipV="1">
            <a:off x="4648200" y="167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2" name="Text Box 25"/>
          <p:cNvSpPr txBox="1">
            <a:spLocks noChangeArrowheads="1"/>
          </p:cNvSpPr>
          <p:nvPr/>
        </p:nvSpPr>
        <p:spPr bwMode="auto">
          <a:xfrm>
            <a:off x="457200" y="533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8393" name="Line 26"/>
          <p:cNvSpPr>
            <a:spLocks noChangeShapeType="1"/>
          </p:cNvSpPr>
          <p:nvPr/>
        </p:nvSpPr>
        <p:spPr bwMode="auto">
          <a:xfrm flipV="1">
            <a:off x="5486400" y="3810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4" name="Line 27"/>
          <p:cNvSpPr>
            <a:spLocks noChangeShapeType="1"/>
          </p:cNvSpPr>
          <p:nvPr/>
        </p:nvSpPr>
        <p:spPr bwMode="auto">
          <a:xfrm>
            <a:off x="5486400" y="18288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2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908300" y="25161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endParaRPr lang="en-US" sz="1800">
              <a:ea typeface="ＭＳ Ｐゴシック" charset="0"/>
              <a:cs typeface="ＭＳ Ｐゴシック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152400"/>
            <a:ext cx="6934200" cy="1295400"/>
          </a:xfrm>
        </p:spPr>
        <p:txBody>
          <a:bodyPr/>
          <a:lstStyle/>
          <a:p>
            <a:pPr algn="l" eaLnBrk="1" hangingPunct="1"/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Two very strong (big C) ideal capacitors are well separated. 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898525" y="3098800"/>
            <a:ext cx="436563" cy="3686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 eaLnBrk="1" hangingPunct="1"/>
            <a:r>
              <a:rPr lang="en-US" sz="1800">
                <a:ea typeface="ＭＳ Ｐゴシック" charset="0"/>
                <a:cs typeface="ＭＳ Ｐゴシック" charset="0"/>
              </a:rPr>
              <a:t>-Q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490663" y="3105150"/>
            <a:ext cx="436562" cy="3686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 eaLnBrk="1" hangingPunct="1"/>
            <a:r>
              <a:rPr lang="en-US" sz="1800">
                <a:ea typeface="ＭＳ Ｐゴシック" charset="0"/>
                <a:cs typeface="ＭＳ Ｐゴシック" charset="0"/>
              </a:rPr>
              <a:t>Q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7337425" y="3086100"/>
            <a:ext cx="436563" cy="3686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 eaLnBrk="1" hangingPunct="1"/>
            <a:r>
              <a:rPr lang="en-US" sz="1800">
                <a:ea typeface="ＭＳ Ｐゴシック" charset="0"/>
                <a:cs typeface="ＭＳ Ｐゴシック" charset="0"/>
              </a:rPr>
              <a:t>-Q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7929563" y="3092450"/>
            <a:ext cx="436562" cy="3686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 eaLnBrk="1" hangingPunct="1"/>
            <a:r>
              <a:rPr lang="en-US" sz="1800">
                <a:ea typeface="ＭＳ Ｐゴシック" charset="0"/>
                <a:cs typeface="ＭＳ Ｐゴシック" charset="0"/>
              </a:rPr>
              <a:t>Q</a:t>
            </a:r>
          </a:p>
        </p:txBody>
      </p:sp>
      <p:sp>
        <p:nvSpPr>
          <p:cNvPr id="120840" name="Line 8"/>
          <p:cNvSpPr>
            <a:spLocks noChangeShapeType="1"/>
          </p:cNvSpPr>
          <p:nvPr/>
        </p:nvSpPr>
        <p:spPr bwMode="auto">
          <a:xfrm>
            <a:off x="1960563" y="4848225"/>
            <a:ext cx="53292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1443038" y="3340100"/>
            <a:ext cx="31908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  <a:endParaRPr lang="en-US" sz="1800">
              <a:ea typeface="ＭＳ Ｐゴシック" charset="0"/>
              <a:cs typeface="ＭＳ Ｐゴシック" charset="0"/>
            </a:endParaRP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1149350" y="3240088"/>
            <a:ext cx="26035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  <a:endParaRPr lang="en-US" sz="1800">
              <a:ea typeface="ＭＳ Ｐゴシック" charset="0"/>
              <a:cs typeface="ＭＳ Ｐゴシック" charset="0"/>
            </a:endParaRP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7872413" y="3143250"/>
            <a:ext cx="31908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  <a:endParaRPr lang="en-US" sz="1800">
              <a:ea typeface="ＭＳ Ｐゴシック" charset="0"/>
              <a:cs typeface="ＭＳ Ｐゴシック" charset="0"/>
            </a:endParaRP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7548563" y="3351213"/>
            <a:ext cx="26035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  <a:endParaRPr lang="en-US" sz="1800">
              <a:ea typeface="ＭＳ Ｐゴシック" charset="0"/>
              <a:cs typeface="ＭＳ Ｐゴシック" charset="0"/>
            </a:endParaRPr>
          </a:p>
        </p:txBody>
      </p:sp>
      <p:sp>
        <p:nvSpPr>
          <p:cNvPr id="120845" name="Text Box 13"/>
          <p:cNvSpPr txBox="1">
            <a:spLocks noChangeArrowheads="1"/>
          </p:cNvSpPr>
          <p:nvPr/>
        </p:nvSpPr>
        <p:spPr bwMode="auto">
          <a:xfrm>
            <a:off x="3856038" y="3213100"/>
            <a:ext cx="1430337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buFont typeface="Arial" charset="0"/>
              <a:buAutoNum type="alphaUcParenR"/>
            </a:pPr>
            <a:r>
              <a:rPr lang="en-US" sz="3600">
                <a:ea typeface="ＭＳ Ｐゴシック" charset="0"/>
                <a:cs typeface="ＭＳ Ｐゴシック" charset="0"/>
              </a:rPr>
              <a:t>Yes</a:t>
            </a:r>
          </a:p>
          <a:p>
            <a:pPr eaLnBrk="1" hangingPunct="1">
              <a:buFont typeface="Arial" charset="0"/>
              <a:buAutoNum type="alphaUcParenR"/>
            </a:pPr>
            <a:r>
              <a:rPr lang="en-US" sz="3600">
                <a:ea typeface="ＭＳ Ｐゴシック" charset="0"/>
                <a:cs typeface="ＭＳ Ｐゴシック" charset="0"/>
              </a:rPr>
              <a:t>No</a:t>
            </a:r>
          </a:p>
          <a:p>
            <a:pPr eaLnBrk="1" hangingPunct="1">
              <a:buFont typeface="Arial" charset="0"/>
              <a:buAutoNum type="alphaUcParenR"/>
            </a:pPr>
            <a:r>
              <a:rPr lang="en-US" sz="3600">
                <a:ea typeface="ＭＳ Ｐゴシック" charset="0"/>
                <a:cs typeface="ＭＳ Ｐゴシック" charset="0"/>
              </a:rPr>
              <a:t>???</a:t>
            </a:r>
            <a:endParaRPr lang="en-US" sz="1800">
              <a:ea typeface="ＭＳ Ｐゴシック" charset="0"/>
              <a:cs typeface="ＭＳ Ｐゴシック" charset="0"/>
            </a:endParaRP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115888" y="549275"/>
            <a:ext cx="798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ea typeface="ＭＳ Ｐゴシック" charset="0"/>
                <a:cs typeface="ＭＳ Ｐゴシック" charset="0"/>
              </a:rPr>
              <a:t>3.4</a:t>
            </a:r>
          </a:p>
        </p:txBody>
      </p:sp>
      <p:sp>
        <p:nvSpPr>
          <p:cNvPr id="120847" name="Rectangle 15"/>
          <p:cNvSpPr>
            <a:spLocks noChangeArrowheads="1"/>
          </p:cNvSpPr>
          <p:nvPr/>
        </p:nvSpPr>
        <p:spPr bwMode="auto">
          <a:xfrm>
            <a:off x="609600" y="1295400"/>
            <a:ext cx="83058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eaLnBrk="1" hangingPunct="1"/>
            <a:r>
              <a:rPr lang="en-US" sz="360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What if they are connected by one thin conducting wire, is this electrostatic situation physically stable?</a:t>
            </a:r>
            <a:endParaRPr lang="en-US" sz="6000">
              <a:solidFill>
                <a:schemeClr val="tx2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957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0" grpId="0" animBg="1"/>
      <p:bldP spid="120845" grpId="0"/>
      <p:bldP spid="120847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8673</TotalTime>
  <Words>616</Words>
  <Application>Microsoft Macintosh PowerPoint</Application>
  <PresentationFormat>On-screen Show (4:3)</PresentationFormat>
  <Paragraphs>142</Paragraphs>
  <Slides>8</Slides>
  <Notes>8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CAPACITORS</vt:lpstr>
      <vt:lpstr>Given a pair of very large, flat, conducting capacitor plates with surface charge densities +/- , what is the E field in the region between the plates?</vt:lpstr>
      <vt:lpstr>Given a pair of very large, flat, conducting capacitor plates with total charges +Q and –Q. Ignoring edges, what is the equilibrium distribution of the charge?</vt:lpstr>
      <vt:lpstr>Which of the following cases could actually occur above and below a sheet of surface charge?</vt:lpstr>
      <vt:lpstr>You have two very large parallel plate capacitors, both with the same area and the same charge Q.  Capacitor #1 has twice the gap of Capacitor #2. Which has more stored potential energy?</vt:lpstr>
      <vt:lpstr>You have two parallel plate capacitors, both with the same area and the same gap size.  Capacitor #1 has twice the charge of  #2. Which has more capacitance? More stored energy?</vt:lpstr>
      <vt:lpstr>PowerPoint Presentation</vt:lpstr>
      <vt:lpstr>Two very strong (big C) ideal capacitors are well separated. </vt:lpstr>
    </vt:vector>
  </TitlesOfParts>
  <Company>CU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Stephanie Chasteen</dc:creator>
  <cp:lastModifiedBy>David Rubin</cp:lastModifiedBy>
  <cp:revision>100</cp:revision>
  <dcterms:created xsi:type="dcterms:W3CDTF">2007-10-23T21:56:36Z</dcterms:created>
  <dcterms:modified xsi:type="dcterms:W3CDTF">2016-10-07T00:27:52Z</dcterms:modified>
</cp:coreProperties>
</file>