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530" r:id="rId2"/>
    <p:sldId id="508" r:id="rId3"/>
    <p:sldId id="509" r:id="rId4"/>
    <p:sldId id="522" r:id="rId5"/>
    <p:sldId id="523" r:id="rId6"/>
    <p:sldId id="524" r:id="rId7"/>
    <p:sldId id="514" r:id="rId8"/>
    <p:sldId id="53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0334" autoAdjust="0"/>
  </p:normalViewPr>
  <p:slideViewPr>
    <p:cSldViewPr snapToGrid="0">
      <p:cViewPr varScale="1">
        <p:scale>
          <a:sx n="54" d="100"/>
          <a:sy n="54" d="100"/>
        </p:scale>
        <p:origin x="-23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A8A3DC-BF8C-884E-A3EF-F638737AC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00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971F33A6-EA62-0641-A9E5-64A383601E33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97978D8C-F1C3-434F-85AB-BE83FFA3FF60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CORRECT ANSWER: B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CC4D6240-0D06-174D-B9F6-91BA27CB51F0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3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solidFill>
            <a:srgbClr val="FFFFFF"/>
          </a:solidFill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457200"/>
            <a:r>
              <a:rPr lang="en-US" dirty="0">
                <a:ea typeface="ヒラギノ角ゴ Pro W3" charset="0"/>
                <a:cs typeface="ヒラギノ角ゴ Pro W3" charset="0"/>
              </a:rPr>
              <a:t>CORRECT ANSWER: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D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r>
              <a:rPr lang="en-US" dirty="0" smtClean="0">
                <a:ea typeface="ヒラギノ角ゴ Pro W3" charset="0"/>
                <a:cs typeface="ヒラギノ角ゴ Pro W3" charset="0"/>
              </a:rPr>
              <a:t>CORRECT </a:t>
            </a:r>
            <a:r>
              <a:rPr lang="en-US" dirty="0">
                <a:ea typeface="ヒラギノ角ゴ Pro W3" charset="0"/>
                <a:cs typeface="ヒラギノ角ゴ Pro W3" charset="0"/>
              </a:rPr>
              <a:t>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C6B91A87-8548-5D42-B9EB-F8E82F8034A9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A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30ADA3A4-A78D-5446-8816-0BC06B6B734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D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r>
              <a:rPr lang="en-US" dirty="0" smtClean="0">
                <a:ea typeface="ヒラギノ角ゴ Pro W3" charset="0"/>
                <a:cs typeface="ヒラギノ角ゴ Pro W3" charset="0"/>
              </a:rPr>
              <a:t>CORRECT </a:t>
            </a:r>
            <a:r>
              <a:rPr lang="en-US" dirty="0">
                <a:ea typeface="ヒラギノ角ゴ Pro W3" charset="0"/>
                <a:cs typeface="ヒラギノ角ゴ Pro W3" charset="0"/>
              </a:rPr>
              <a:t>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224CC-30C0-224A-99CE-0393905FC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0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9EF45-6A20-D849-A51C-A885F0DF8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811B7-49B4-8D4A-BB1A-EB8703B8A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0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FF04-2ED8-284A-BCCA-31E9FB3A5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1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0C302-F678-AB40-8523-79D634C06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3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FD47D-39A9-E848-901A-223092275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4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6BABD-5D83-A24C-A997-DEFFC3C76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3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A84A-A2A7-7C4F-93EE-DEA38709A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3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433B6-D776-A349-A9C4-99F181B5B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4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9CF08-4444-0649-8812-47BAB1E8A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0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8EED5-5636-EC47-8B87-CCFEF4F7D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0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7D71A3-AEEE-6B43-93EA-0D11CE1BC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CAPACITORS</a:t>
            </a:r>
          </a:p>
        </p:txBody>
      </p:sp>
    </p:spTree>
    <p:extLst>
      <p:ext uri="{BB962C8B-B14F-4D97-AF65-F5344CB8AC3E}">
        <p14:creationId xmlns:p14="http://schemas.microsoft.com/office/powerpoint/2010/main" val="3916624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3"/>
          <p:cNvSpPr txBox="1">
            <a:spLocks noChangeArrowheads="1"/>
          </p:cNvSpPr>
          <p:nvPr/>
        </p:nvSpPr>
        <p:spPr bwMode="auto">
          <a:xfrm>
            <a:off x="914400" y="838200"/>
            <a:ext cx="708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lang="en-US" sz="2800"/>
          </a:p>
        </p:txBody>
      </p:sp>
      <p:sp>
        <p:nvSpPr>
          <p:cNvPr id="50178" name="Text Box 5"/>
          <p:cNvSpPr txBox="1">
            <a:spLocks noChangeArrowheads="1"/>
          </p:cNvSpPr>
          <p:nvPr/>
        </p:nvSpPr>
        <p:spPr bwMode="auto">
          <a:xfrm>
            <a:off x="1524000" y="3352800"/>
            <a:ext cx="3730625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Font typeface="Arial" charset="0"/>
              <a:buAutoNum type="alphaUcParenR"/>
            </a:pPr>
            <a:r>
              <a:rPr lang="en-US" sz="3200">
                <a:latin typeface="Symbol" charset="0"/>
                <a:sym typeface="Symbol" charset="0"/>
              </a:rPr>
              <a:t>  </a:t>
            </a:r>
            <a:r>
              <a:rPr lang="en-US" sz="3200" baseline="-25000">
                <a:latin typeface="Symbol" charset="0"/>
                <a:sym typeface="Symbol" charset="0"/>
              </a:rPr>
              <a:t></a:t>
            </a:r>
            <a:endParaRPr lang="en-US" sz="3200"/>
          </a:p>
          <a:p>
            <a:pPr>
              <a:buFont typeface="Arial" charset="0"/>
              <a:buNone/>
            </a:pPr>
            <a:r>
              <a:rPr lang="en-US" sz="3200"/>
              <a:t>B)   </a:t>
            </a:r>
            <a:r>
              <a:rPr lang="en-US" sz="3200">
                <a:latin typeface="Symbol" charset="0"/>
                <a:sym typeface="Symbol" charset="0"/>
              </a:rPr>
              <a:t></a:t>
            </a:r>
            <a:r>
              <a:rPr lang="en-US" sz="3200" baseline="-25000">
                <a:latin typeface="Symbol" charset="0"/>
                <a:sym typeface="Symbol" charset="0"/>
              </a:rPr>
              <a:t></a:t>
            </a:r>
          </a:p>
          <a:p>
            <a:pPr>
              <a:buFont typeface="Arial" charset="0"/>
              <a:buNone/>
            </a:pPr>
            <a:r>
              <a:rPr lang="en-US" sz="3200"/>
              <a:t>C)   2</a:t>
            </a:r>
            <a:r>
              <a:rPr lang="en-US" sz="3200">
                <a:latin typeface="Symbol" charset="0"/>
                <a:sym typeface="Symbol" charset="0"/>
              </a:rPr>
              <a:t></a:t>
            </a:r>
            <a:r>
              <a:rPr lang="en-US" sz="3200" baseline="-25000">
                <a:latin typeface="Symbol" charset="0"/>
                <a:sym typeface="Symbol" charset="0"/>
              </a:rPr>
              <a:t></a:t>
            </a:r>
            <a:endParaRPr lang="en-US" sz="3200"/>
          </a:p>
          <a:p>
            <a:pPr>
              <a:buFont typeface="Arial" charset="0"/>
              <a:buNone/>
            </a:pPr>
            <a:r>
              <a:rPr lang="en-US" sz="3200"/>
              <a:t>D)   4</a:t>
            </a:r>
            <a:r>
              <a:rPr lang="en-US" sz="3200">
                <a:latin typeface="Symbol" charset="0"/>
                <a:sym typeface="Symbol" charset="0"/>
              </a:rPr>
              <a:t></a:t>
            </a:r>
            <a:r>
              <a:rPr lang="en-US" sz="3200" baseline="-25000">
                <a:latin typeface="Symbol" charset="0"/>
                <a:sym typeface="Symbol" charset="0"/>
              </a:rPr>
              <a:t></a:t>
            </a:r>
          </a:p>
          <a:p>
            <a:pPr>
              <a:buFont typeface="Arial" charset="0"/>
              <a:buNone/>
            </a:pPr>
            <a:r>
              <a:rPr lang="en-US" sz="3200"/>
              <a:t>E)   Something else</a:t>
            </a:r>
            <a:endParaRPr lang="en-US" sz="3200" baseline="-25000">
              <a:latin typeface="Symbol" charset="0"/>
              <a:sym typeface="Symbol" charset="0"/>
            </a:endParaRPr>
          </a:p>
          <a:p>
            <a:pPr>
              <a:buFont typeface="Arial" charset="0"/>
              <a:buNone/>
            </a:pPr>
            <a:endParaRPr lang="en-US" sz="3600" baseline="-25000">
              <a:latin typeface="Symbol" charset="0"/>
              <a:sym typeface="Symbol" charset="0"/>
            </a:endParaRPr>
          </a:p>
        </p:txBody>
      </p:sp>
      <p:sp>
        <p:nvSpPr>
          <p:cNvPr id="50179" name="Text Box 6"/>
          <p:cNvSpPr txBox="1">
            <a:spLocks noChangeArrowheads="1"/>
          </p:cNvSpPr>
          <p:nvPr/>
        </p:nvSpPr>
        <p:spPr bwMode="auto">
          <a:xfrm>
            <a:off x="149225" y="31750"/>
            <a:ext cx="579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600"/>
              <a:t>2.49</a:t>
            </a:r>
          </a:p>
        </p:txBody>
      </p:sp>
      <p:sp>
        <p:nvSpPr>
          <p:cNvPr id="50180" name="Rectangle 14"/>
          <p:cNvSpPr>
            <a:spLocks noChangeArrowheads="1"/>
          </p:cNvSpPr>
          <p:nvPr/>
        </p:nvSpPr>
        <p:spPr bwMode="auto">
          <a:xfrm>
            <a:off x="4187825" y="2754313"/>
            <a:ext cx="4722813" cy="706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   +Q</a:t>
            </a:r>
            <a:r>
              <a:rPr lang="en-US" sz="2000"/>
              <a:t>	</a:t>
            </a:r>
          </a:p>
        </p:txBody>
      </p:sp>
      <p:sp>
        <p:nvSpPr>
          <p:cNvPr id="50181" name="Rectangle 16"/>
          <p:cNvSpPr>
            <a:spLocks noChangeArrowheads="1"/>
          </p:cNvSpPr>
          <p:nvPr/>
        </p:nvSpPr>
        <p:spPr bwMode="auto">
          <a:xfrm>
            <a:off x="4170363" y="4038600"/>
            <a:ext cx="4746625" cy="739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  </a:t>
            </a:r>
          </a:p>
          <a:p>
            <a:pPr algn="ctr"/>
            <a:r>
              <a:rPr lang="en-US" sz="2800"/>
              <a:t>   -Q	</a:t>
            </a:r>
            <a:endParaRPr lang="en-US" sz="200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4195763" y="3149600"/>
            <a:ext cx="464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Courier New" charset="0"/>
              </a:rPr>
              <a:t>+ + + + + + + + + + + + + + + +</a:t>
            </a:r>
          </a:p>
        </p:txBody>
      </p: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4313238" y="4017963"/>
            <a:ext cx="457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Courier New" charset="0"/>
              </a:rPr>
              <a:t>- - - - - - - - - - - - - - - -</a:t>
            </a:r>
            <a:endParaRPr lang="en-US" sz="1800"/>
          </a:p>
        </p:txBody>
      </p:sp>
      <p:sp>
        <p:nvSpPr>
          <p:cNvPr id="50184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81050"/>
            <a:ext cx="7772400" cy="1143000"/>
          </a:xfrm>
        </p:spPr>
        <p:txBody>
          <a:bodyPr/>
          <a:lstStyle/>
          <a:p>
            <a:pPr algn="l"/>
            <a:r>
              <a:rPr lang="en-US" sz="3400">
                <a:latin typeface="Arial" charset="0"/>
                <a:ea typeface="ＭＳ Ｐゴシック" charset="0"/>
                <a:cs typeface="ＭＳ Ｐゴシック" charset="0"/>
              </a:rPr>
              <a:t>Given a pair of very large, flat, conducting capacitor plates with surface charge densities +/- </a:t>
            </a:r>
            <a:r>
              <a:rPr lang="en-US" sz="3400"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</a:t>
            </a:r>
            <a:r>
              <a:rPr lang="en-US" sz="3400">
                <a:latin typeface="Arial" charset="0"/>
                <a:ea typeface="ＭＳ Ｐゴシック" charset="0"/>
                <a:cs typeface="ＭＳ Ｐゴシック" charset="0"/>
              </a:rPr>
              <a:t>, what is the E field in the region between the plates?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76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3"/>
          <p:cNvSpPr txBox="1">
            <a:spLocks noChangeArrowheads="1"/>
          </p:cNvSpPr>
          <p:nvPr/>
        </p:nvSpPr>
        <p:spPr bwMode="auto">
          <a:xfrm>
            <a:off x="914400" y="838200"/>
            <a:ext cx="708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</p:txBody>
      </p:sp>
      <p:sp>
        <p:nvSpPr>
          <p:cNvPr id="52226" name="Text Box 5"/>
          <p:cNvSpPr txBox="1">
            <a:spLocks noChangeArrowheads="1"/>
          </p:cNvSpPr>
          <p:nvPr/>
        </p:nvSpPr>
        <p:spPr bwMode="auto">
          <a:xfrm>
            <a:off x="149225" y="2949575"/>
            <a:ext cx="8469313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ea typeface="ＭＳ Ｐゴシック" charset="0"/>
                <a:cs typeface="ＭＳ Ｐゴシック" charset="0"/>
                <a:sym typeface="Symbol" charset="0"/>
              </a:rPr>
              <a:t>A)  Throughout each plate</a:t>
            </a:r>
            <a:endParaRPr lang="en-US" sz="3200"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3200">
                <a:ea typeface="ＭＳ Ｐゴシック" charset="0"/>
                <a:cs typeface="ＭＳ Ｐゴシック" charset="0"/>
              </a:rPr>
              <a:t>B)   </a:t>
            </a:r>
            <a:r>
              <a:rPr lang="en-US" sz="3200">
                <a:ea typeface="ＭＳ Ｐゴシック" charset="0"/>
                <a:cs typeface="ＭＳ Ｐゴシック" charset="0"/>
                <a:sym typeface="Symbol" charset="0"/>
              </a:rPr>
              <a:t>Uniformly on both side of each plate</a:t>
            </a:r>
            <a:endParaRPr lang="en-US" sz="3200" baseline="-25000">
              <a:latin typeface="Symbo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3200">
                <a:ea typeface="ＭＳ Ｐゴシック" charset="0"/>
                <a:cs typeface="ＭＳ Ｐゴシック" charset="0"/>
              </a:rPr>
              <a:t>C)   Uniformly on top of + Q plate and bottom of –Q plate</a:t>
            </a:r>
          </a:p>
          <a:p>
            <a:pPr eaLnBrk="1" hangingPunct="1">
              <a:buFont typeface="Arial" charset="0"/>
              <a:buNone/>
            </a:pPr>
            <a:r>
              <a:rPr lang="en-US" sz="3200">
                <a:ea typeface="ＭＳ Ｐゴシック" charset="0"/>
                <a:cs typeface="ＭＳ Ｐゴシック" charset="0"/>
              </a:rPr>
              <a:t>D)   Uniformly on bottom of +Q plate and top of –Q plate</a:t>
            </a:r>
            <a:endParaRPr lang="en-US" sz="3200" baseline="-25000">
              <a:latin typeface="Symbo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3200">
                <a:ea typeface="ＭＳ Ｐゴシック" charset="0"/>
                <a:cs typeface="ＭＳ Ｐゴシック" charset="0"/>
              </a:rPr>
              <a:t>E)   Something else</a:t>
            </a:r>
            <a:endParaRPr lang="en-US" sz="3200" baseline="-25000">
              <a:latin typeface="Symbo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buFont typeface="Arial" charset="0"/>
              <a:buNone/>
            </a:pPr>
            <a:endParaRPr lang="en-US" sz="3600" baseline="-25000">
              <a:latin typeface="Symbol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52227" name="Text Box 6"/>
          <p:cNvSpPr txBox="1">
            <a:spLocks noChangeArrowheads="1"/>
          </p:cNvSpPr>
          <p:nvPr/>
        </p:nvSpPr>
        <p:spPr bwMode="auto">
          <a:xfrm>
            <a:off x="149225" y="31750"/>
            <a:ext cx="7556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>
                <a:ea typeface="ＭＳ Ｐゴシック" charset="0"/>
                <a:cs typeface="ＭＳ Ｐゴシック" charset="0"/>
              </a:rPr>
              <a:t>2.49m</a:t>
            </a:r>
          </a:p>
        </p:txBody>
      </p:sp>
      <p:grpSp>
        <p:nvGrpSpPr>
          <p:cNvPr id="52228" name="Group 9"/>
          <p:cNvGrpSpPr>
            <a:grpSpLocks/>
          </p:cNvGrpSpPr>
          <p:nvPr/>
        </p:nvGrpSpPr>
        <p:grpSpPr bwMode="auto">
          <a:xfrm>
            <a:off x="5195888" y="2227263"/>
            <a:ext cx="3735387" cy="1054100"/>
            <a:chOff x="4170363" y="2754313"/>
            <a:chExt cx="4746625" cy="2024062"/>
          </a:xfrm>
        </p:grpSpPr>
        <p:sp>
          <p:nvSpPr>
            <p:cNvPr id="52230" name="Rectangle 14"/>
            <p:cNvSpPr>
              <a:spLocks noChangeArrowheads="1"/>
            </p:cNvSpPr>
            <p:nvPr/>
          </p:nvSpPr>
          <p:spPr bwMode="auto">
            <a:xfrm>
              <a:off x="4187825" y="2754313"/>
              <a:ext cx="4722813" cy="7064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457200" eaLnBrk="1" hangingPunct="1"/>
              <a:r>
                <a:rPr lang="en-US" sz="2800">
                  <a:ea typeface="ＭＳ Ｐゴシック" charset="0"/>
                  <a:cs typeface="ＭＳ Ｐゴシック" charset="0"/>
                </a:rPr>
                <a:t>   +Q</a:t>
              </a:r>
              <a:r>
                <a:rPr lang="en-US" sz="2000">
                  <a:ea typeface="ＭＳ Ｐゴシック" charset="0"/>
                  <a:cs typeface="ＭＳ Ｐゴシック" charset="0"/>
                </a:rPr>
                <a:t>	</a:t>
              </a:r>
            </a:p>
          </p:txBody>
        </p:sp>
        <p:sp>
          <p:nvSpPr>
            <p:cNvPr id="52231" name="Rectangle 16"/>
            <p:cNvSpPr>
              <a:spLocks noChangeArrowheads="1"/>
            </p:cNvSpPr>
            <p:nvPr/>
          </p:nvSpPr>
          <p:spPr bwMode="auto">
            <a:xfrm>
              <a:off x="4170363" y="4038600"/>
              <a:ext cx="4746625" cy="7397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457200" eaLnBrk="1" hangingPunct="1"/>
              <a:r>
                <a:rPr lang="en-US" sz="2000">
                  <a:ea typeface="ＭＳ Ｐゴシック" charset="0"/>
                  <a:cs typeface="ＭＳ Ｐゴシック" charset="0"/>
                </a:rPr>
                <a:t>    </a:t>
              </a:r>
              <a:r>
                <a:rPr lang="en-US" sz="2800">
                  <a:ea typeface="ＭＳ Ｐゴシック" charset="0"/>
                  <a:cs typeface="ＭＳ Ｐゴシック" charset="0"/>
                </a:rPr>
                <a:t>-Q	</a:t>
              </a:r>
              <a:endParaRPr lang="en-US" sz="2000"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5222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46138" y="78105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z="3400">
                <a:latin typeface="Arial" charset="0"/>
                <a:ea typeface="ヒラギノ角ゴ Pro W3" charset="0"/>
                <a:cs typeface="ヒラギノ角ゴ Pro W3" charset="0"/>
              </a:rPr>
              <a:t>Given a pair of very large, flat, conducting capacitor plates with total charges +Q and –Q. Ignoring edges, what is the equilibrium distribution of the charge?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0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908300" y="28209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endParaRPr lang="en-US" sz="18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52400"/>
            <a:ext cx="8001000" cy="12954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26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Which of the following cases could actually occur above and below a sheet of surface charge?</a:t>
            </a:r>
          </a:p>
        </p:txBody>
      </p:sp>
      <p:sp>
        <p:nvSpPr>
          <p:cNvPr id="46084" name="Text Box 14"/>
          <p:cNvSpPr txBox="1">
            <a:spLocks noChangeArrowheads="1"/>
          </p:cNvSpPr>
          <p:nvPr/>
        </p:nvSpPr>
        <p:spPr bwMode="auto">
          <a:xfrm>
            <a:off x="115888" y="228600"/>
            <a:ext cx="7985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3.X</a:t>
            </a:r>
          </a:p>
        </p:txBody>
      </p:sp>
      <p:sp>
        <p:nvSpPr>
          <p:cNvPr id="46085" name="TextBox 19"/>
          <p:cNvSpPr txBox="1">
            <a:spLocks noChangeArrowheads="1"/>
          </p:cNvSpPr>
          <p:nvPr/>
        </p:nvSpPr>
        <p:spPr bwMode="auto">
          <a:xfrm>
            <a:off x="1371600" y="2820988"/>
            <a:ext cx="2454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+++++++++++++++++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1828800" y="2287588"/>
            <a:ext cx="1524000" cy="533400"/>
          </a:xfrm>
          <a:prstGeom prst="straightConnector1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 flipV="1">
            <a:off x="1828800" y="3190875"/>
            <a:ext cx="1524000" cy="466725"/>
          </a:xfrm>
          <a:prstGeom prst="straightConnector1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>
            <a:off x="5562600" y="3370263"/>
            <a:ext cx="1524000" cy="457200"/>
          </a:xfrm>
          <a:prstGeom prst="straightConnector1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6089" name="TextBox 29"/>
          <p:cNvSpPr txBox="1">
            <a:spLocks noChangeArrowheads="1"/>
          </p:cNvSpPr>
          <p:nvPr/>
        </p:nvSpPr>
        <p:spPr bwMode="auto">
          <a:xfrm>
            <a:off x="1371600" y="5029200"/>
            <a:ext cx="2454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+++++++++++++++++</a:t>
            </a:r>
          </a:p>
        </p:txBody>
      </p:sp>
      <p:sp>
        <p:nvSpPr>
          <p:cNvPr id="46090" name="TextBox 30"/>
          <p:cNvSpPr txBox="1">
            <a:spLocks noChangeArrowheads="1"/>
          </p:cNvSpPr>
          <p:nvPr/>
        </p:nvSpPr>
        <p:spPr bwMode="auto">
          <a:xfrm>
            <a:off x="4932363" y="2820988"/>
            <a:ext cx="2454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+++++++++++++++++</a:t>
            </a:r>
          </a:p>
        </p:txBody>
      </p:sp>
      <p:cxnSp>
        <p:nvCxnSpPr>
          <p:cNvPr id="32" name="Straight Arrow Connector 31"/>
          <p:cNvCxnSpPr>
            <a:cxnSpLocks noChangeShapeType="1"/>
          </p:cNvCxnSpPr>
          <p:nvPr/>
        </p:nvCxnSpPr>
        <p:spPr bwMode="auto">
          <a:xfrm flipV="1">
            <a:off x="5562600" y="2287588"/>
            <a:ext cx="1524000" cy="533400"/>
          </a:xfrm>
          <a:prstGeom prst="straightConnector1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 flipV="1">
            <a:off x="1828800" y="4495800"/>
            <a:ext cx="1524000" cy="533400"/>
          </a:xfrm>
          <a:prstGeom prst="straightConnector1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10800000" flipV="1">
            <a:off x="1828800" y="5448300"/>
            <a:ext cx="1524000" cy="533400"/>
          </a:xfrm>
          <a:prstGeom prst="straightConnector1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6094" name="TextBox 36"/>
          <p:cNvSpPr txBox="1">
            <a:spLocks noChangeArrowheads="1"/>
          </p:cNvSpPr>
          <p:nvPr/>
        </p:nvSpPr>
        <p:spPr bwMode="auto">
          <a:xfrm>
            <a:off x="4932363" y="5029200"/>
            <a:ext cx="2454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+++++++++++++++++</a:t>
            </a:r>
          </a:p>
        </p:txBody>
      </p: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flipV="1">
            <a:off x="5562600" y="4495800"/>
            <a:ext cx="1524000" cy="533400"/>
          </a:xfrm>
          <a:prstGeom prst="straightConnector1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rot="10800000">
            <a:off x="5562600" y="5638800"/>
            <a:ext cx="1524000" cy="342900"/>
          </a:xfrm>
          <a:prstGeom prst="straightConnector1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6097" name="TextBox 40"/>
          <p:cNvSpPr txBox="1">
            <a:spLocks noChangeArrowheads="1"/>
          </p:cNvSpPr>
          <p:nvPr/>
        </p:nvSpPr>
        <p:spPr bwMode="auto">
          <a:xfrm>
            <a:off x="2152650" y="2057400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</a:t>
            </a:r>
            <a:r>
              <a:rPr lang="en-US" baseline="-25000"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6098" name="TextBox 41"/>
          <p:cNvSpPr txBox="1">
            <a:spLocks noChangeArrowheads="1"/>
          </p:cNvSpPr>
          <p:nvPr/>
        </p:nvSpPr>
        <p:spPr bwMode="auto">
          <a:xfrm>
            <a:off x="2655888" y="3352800"/>
            <a:ext cx="500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</a:t>
            </a:r>
            <a:r>
              <a:rPr lang="en-US" baseline="-25000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6099" name="TextBox 42"/>
          <p:cNvSpPr txBox="1">
            <a:spLocks noChangeArrowheads="1"/>
          </p:cNvSpPr>
          <p:nvPr/>
        </p:nvSpPr>
        <p:spPr bwMode="auto">
          <a:xfrm>
            <a:off x="5867400" y="4265613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</a:t>
            </a:r>
            <a:r>
              <a:rPr lang="en-US" baseline="-25000"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6100" name="TextBox 43"/>
          <p:cNvSpPr txBox="1">
            <a:spLocks noChangeArrowheads="1"/>
          </p:cNvSpPr>
          <p:nvPr/>
        </p:nvSpPr>
        <p:spPr bwMode="auto">
          <a:xfrm>
            <a:off x="1952625" y="4265613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</a:t>
            </a:r>
            <a:r>
              <a:rPr lang="en-US" baseline="-25000"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6101" name="TextBox 44"/>
          <p:cNvSpPr txBox="1">
            <a:spLocks noChangeArrowheads="1"/>
          </p:cNvSpPr>
          <p:nvPr/>
        </p:nvSpPr>
        <p:spPr bwMode="auto">
          <a:xfrm>
            <a:off x="5867400" y="2057400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</a:t>
            </a:r>
            <a:r>
              <a:rPr lang="en-US" baseline="-25000"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6102" name="TextBox 45"/>
          <p:cNvSpPr txBox="1">
            <a:spLocks noChangeArrowheads="1"/>
          </p:cNvSpPr>
          <p:nvPr/>
        </p:nvSpPr>
        <p:spPr bwMode="auto">
          <a:xfrm>
            <a:off x="2555875" y="5751513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</a:t>
            </a:r>
            <a:r>
              <a:rPr lang="en-US" baseline="-25000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6103" name="TextBox 46"/>
          <p:cNvSpPr txBox="1">
            <a:spLocks noChangeArrowheads="1"/>
          </p:cNvSpPr>
          <p:nvPr/>
        </p:nvSpPr>
        <p:spPr bwMode="auto">
          <a:xfrm>
            <a:off x="5614988" y="5751513"/>
            <a:ext cx="500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</a:t>
            </a:r>
            <a:r>
              <a:rPr lang="en-US" baseline="-25000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6104" name="TextBox 47"/>
          <p:cNvSpPr txBox="1">
            <a:spLocks noChangeArrowheads="1"/>
          </p:cNvSpPr>
          <p:nvPr/>
        </p:nvSpPr>
        <p:spPr bwMode="auto">
          <a:xfrm>
            <a:off x="5362575" y="3505200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</a:t>
            </a:r>
            <a:r>
              <a:rPr lang="en-US" baseline="-25000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6105" name="TextBox 48"/>
          <p:cNvSpPr txBox="1">
            <a:spLocks noChangeArrowheads="1"/>
          </p:cNvSpPr>
          <p:nvPr/>
        </p:nvSpPr>
        <p:spPr bwMode="auto">
          <a:xfrm>
            <a:off x="838200" y="2828925"/>
            <a:ext cx="42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A</a:t>
            </a:r>
          </a:p>
        </p:txBody>
      </p:sp>
      <p:sp>
        <p:nvSpPr>
          <p:cNvPr id="46106" name="TextBox 49"/>
          <p:cNvSpPr txBox="1">
            <a:spLocks noChangeArrowheads="1"/>
          </p:cNvSpPr>
          <p:nvPr/>
        </p:nvSpPr>
        <p:spPr bwMode="auto">
          <a:xfrm>
            <a:off x="3260725" y="6334125"/>
            <a:ext cx="2833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E: None of these</a:t>
            </a:r>
          </a:p>
        </p:txBody>
      </p:sp>
      <p:sp>
        <p:nvSpPr>
          <p:cNvPr id="46107" name="TextBox 50"/>
          <p:cNvSpPr txBox="1">
            <a:spLocks noChangeArrowheads="1"/>
          </p:cNvSpPr>
          <p:nvPr/>
        </p:nvSpPr>
        <p:spPr bwMode="auto">
          <a:xfrm>
            <a:off x="990600" y="502920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C</a:t>
            </a:r>
          </a:p>
        </p:txBody>
      </p:sp>
      <p:sp>
        <p:nvSpPr>
          <p:cNvPr id="46108" name="TextBox 51"/>
          <p:cNvSpPr txBox="1">
            <a:spLocks noChangeArrowheads="1"/>
          </p:cNvSpPr>
          <p:nvPr/>
        </p:nvSpPr>
        <p:spPr bwMode="auto">
          <a:xfrm>
            <a:off x="4503738" y="502920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D</a:t>
            </a:r>
          </a:p>
        </p:txBody>
      </p:sp>
      <p:sp>
        <p:nvSpPr>
          <p:cNvPr id="46109" name="TextBox 52"/>
          <p:cNvSpPr txBox="1">
            <a:spLocks noChangeArrowheads="1"/>
          </p:cNvSpPr>
          <p:nvPr/>
        </p:nvSpPr>
        <p:spPr bwMode="auto">
          <a:xfrm>
            <a:off x="4503738" y="2820988"/>
            <a:ext cx="420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10926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742950"/>
            <a:ext cx="8310563" cy="1143000"/>
          </a:xfrm>
        </p:spPr>
        <p:txBody>
          <a:bodyPr/>
          <a:lstStyle/>
          <a:p>
            <a:pPr algn="l" eaLnBrk="1" hangingPunct="1"/>
            <a:r>
              <a:rPr lang="en-US" sz="3000" dirty="0">
                <a:latin typeface="Arial" charset="0"/>
                <a:ea typeface="ヒラギノ角ゴ Pro W3" charset="0"/>
                <a:cs typeface="ヒラギノ角ゴ Pro W3" charset="0"/>
              </a:rPr>
              <a:t>You have two </a:t>
            </a:r>
            <a:r>
              <a:rPr lang="en-US" sz="3000" dirty="0" smtClean="0">
                <a:latin typeface="Arial" charset="0"/>
                <a:ea typeface="ヒラギノ角ゴ Pro W3" charset="0"/>
                <a:cs typeface="ヒラギノ角ゴ Pro W3" charset="0"/>
              </a:rPr>
              <a:t>very large parallel </a:t>
            </a:r>
            <a:r>
              <a:rPr lang="en-US" sz="3000" dirty="0">
                <a:latin typeface="Arial" charset="0"/>
                <a:ea typeface="ヒラギノ角ゴ Pro W3" charset="0"/>
                <a:cs typeface="ヒラギノ角ゴ Pro W3" charset="0"/>
              </a:rPr>
              <a:t>plate capacitors, both with the same area and the same charge Q. </a:t>
            </a:r>
            <a:br>
              <a:rPr lang="en-US" sz="3000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000" dirty="0">
                <a:latin typeface="Arial" charset="0"/>
                <a:ea typeface="ヒラギノ角ゴ Pro W3" charset="0"/>
                <a:cs typeface="ヒラギノ角ゴ Pro W3" charset="0"/>
              </a:rPr>
              <a:t>Capacitor #1 has twice the gap of Capacitor #2.</a:t>
            </a:r>
            <a:br>
              <a:rPr lang="en-US" sz="3000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000" dirty="0">
                <a:latin typeface="Arial" charset="0"/>
                <a:ea typeface="ヒラギノ角ゴ Pro W3" charset="0"/>
                <a:cs typeface="ヒラギノ角ゴ Pro W3" charset="0"/>
              </a:rPr>
              <a:t>Which has more stored potential energy?</a:t>
            </a:r>
            <a:endParaRPr lang="en-US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3030538"/>
            <a:ext cx="7772400" cy="2857500"/>
          </a:xfrm>
        </p:spPr>
        <p:txBody>
          <a:bodyPr/>
          <a:lstStyle/>
          <a:p>
            <a:pPr marL="381000" indent="-381000" eaLnBrk="1" hangingPunct="1">
              <a:buFontTx/>
              <a:buAutoNum type="alphaUcParenR"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  #1 has twice the stored energy</a:t>
            </a:r>
          </a:p>
          <a:p>
            <a:pPr marL="381000" indent="-381000" eaLnBrk="1" hangingPunct="1"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B) #1 has </a:t>
            </a:r>
            <a:r>
              <a:rPr lang="en-US" sz="3000" i="1">
                <a:latin typeface="Arial" charset="0"/>
                <a:ea typeface="ヒラギノ角ゴ Pro W3" charset="0"/>
                <a:cs typeface="ヒラギノ角ゴ Pro W3" charset="0"/>
              </a:rPr>
              <a:t>more</a:t>
            </a: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 than twice</a:t>
            </a:r>
          </a:p>
          <a:p>
            <a:pPr marL="381000" indent="-381000" eaLnBrk="1" hangingPunct="1"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C) They both have the same</a:t>
            </a:r>
          </a:p>
          <a:p>
            <a:pPr marL="381000" indent="-381000" eaLnBrk="1" hangingPunct="1"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D) #2 has twice the stored energy</a:t>
            </a:r>
          </a:p>
          <a:p>
            <a:pPr marL="381000" indent="-381000" eaLnBrk="1" hangingPunct="1"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E)  #2 has more than twice.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149225" y="31750"/>
            <a:ext cx="579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600"/>
              <a:t>2.50</a:t>
            </a:r>
          </a:p>
        </p:txBody>
      </p:sp>
      <p:sp>
        <p:nvSpPr>
          <p:cNvPr id="3076" name="Rectangle 16"/>
          <p:cNvSpPr>
            <a:spLocks noChangeArrowheads="1"/>
          </p:cNvSpPr>
          <p:nvPr/>
        </p:nvSpPr>
        <p:spPr bwMode="auto">
          <a:xfrm>
            <a:off x="6454775" y="5546725"/>
            <a:ext cx="2516188" cy="322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  +Q	</a:t>
            </a:r>
          </a:p>
        </p:txBody>
      </p:sp>
      <p:sp>
        <p:nvSpPr>
          <p:cNvPr id="3077" name="Text Box 17"/>
          <p:cNvSpPr txBox="1">
            <a:spLocks noChangeArrowheads="1"/>
          </p:cNvSpPr>
          <p:nvPr/>
        </p:nvSpPr>
        <p:spPr bwMode="auto">
          <a:xfrm>
            <a:off x="7512050" y="48926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#2</a:t>
            </a:r>
          </a:p>
        </p:txBody>
      </p:sp>
      <p:sp>
        <p:nvSpPr>
          <p:cNvPr id="3078" name="Rectangle 18"/>
          <p:cNvSpPr>
            <a:spLocks noChangeArrowheads="1"/>
          </p:cNvSpPr>
          <p:nvPr/>
        </p:nvSpPr>
        <p:spPr bwMode="auto">
          <a:xfrm>
            <a:off x="6461125" y="6102350"/>
            <a:ext cx="2516188" cy="322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  -Q	</a:t>
            </a:r>
          </a:p>
        </p:txBody>
      </p:sp>
      <p:sp>
        <p:nvSpPr>
          <p:cNvPr id="3079" name="Rectangle 19"/>
          <p:cNvSpPr>
            <a:spLocks noChangeArrowheads="1"/>
          </p:cNvSpPr>
          <p:nvPr/>
        </p:nvSpPr>
        <p:spPr bwMode="auto">
          <a:xfrm>
            <a:off x="6394450" y="2905125"/>
            <a:ext cx="2516188" cy="322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  +Q	</a:t>
            </a:r>
          </a:p>
        </p:txBody>
      </p:sp>
      <p:sp>
        <p:nvSpPr>
          <p:cNvPr id="3080" name="Text Box 20"/>
          <p:cNvSpPr txBox="1">
            <a:spLocks noChangeArrowheads="1"/>
          </p:cNvSpPr>
          <p:nvPr/>
        </p:nvSpPr>
        <p:spPr bwMode="auto">
          <a:xfrm>
            <a:off x="7451725" y="227171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#1</a:t>
            </a:r>
          </a:p>
        </p:txBody>
      </p:sp>
      <p:sp>
        <p:nvSpPr>
          <p:cNvPr id="3081" name="Rectangle 21"/>
          <p:cNvSpPr>
            <a:spLocks noChangeArrowheads="1"/>
          </p:cNvSpPr>
          <p:nvPr/>
        </p:nvSpPr>
        <p:spPr bwMode="auto">
          <a:xfrm>
            <a:off x="6400800" y="3687763"/>
            <a:ext cx="2516188" cy="322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  -Q	</a:t>
            </a:r>
          </a:p>
        </p:txBody>
      </p:sp>
    </p:spTree>
    <p:extLst>
      <p:ext uri="{BB962C8B-B14F-4D97-AF65-F5344CB8AC3E}">
        <p14:creationId xmlns:p14="http://schemas.microsoft.com/office/powerpoint/2010/main" val="3478672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84138" y="742950"/>
            <a:ext cx="9059862" cy="1143000"/>
          </a:xfrm>
        </p:spPr>
        <p:txBody>
          <a:bodyPr/>
          <a:lstStyle/>
          <a:p>
            <a:pPr algn="l" eaLnBrk="1" hangingPunct="1"/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You have two parallel plate capacitors, both with the same area and the same gap size. </a:t>
            </a:r>
            <a:b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Capacitor #1 has twice the charge of  #2.</a:t>
            </a:r>
            <a:b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Which has more capacitance? More stored energy?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2452688"/>
            <a:ext cx="7772400" cy="4114800"/>
          </a:xfrm>
        </p:spPr>
        <p:txBody>
          <a:bodyPr/>
          <a:lstStyle/>
          <a:p>
            <a:pPr marL="381000" indent="-381000" eaLnBrk="1" hangingPunct="1">
              <a:buFontTx/>
              <a:buAutoNum type="alphaUcParenR"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 C1&gt;C2, PE1&gt;PE2</a:t>
            </a:r>
          </a:p>
          <a:p>
            <a:pPr marL="381000" indent="-381000" eaLnBrk="1" hangingPunct="1"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B) C1&gt;C2, PE1=PE2</a:t>
            </a:r>
          </a:p>
          <a:p>
            <a:pPr marL="381000" indent="-381000" eaLnBrk="1" hangingPunct="1"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C) C1=C2, PE1=PE2</a:t>
            </a:r>
          </a:p>
          <a:p>
            <a:pPr marL="381000" indent="-381000" eaLnBrk="1" hangingPunct="1"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D) C1=C2, PE1&gt;PE2</a:t>
            </a:r>
          </a:p>
          <a:p>
            <a:pPr marL="381000" indent="-381000" eaLnBrk="1" hangingPunct="1"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E) Some other combination!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6388100" y="3233738"/>
            <a:ext cx="2516188" cy="322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  +2Q	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7445375" y="2579688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#1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6394450" y="3995738"/>
            <a:ext cx="2516188" cy="322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  -2Q	</a:t>
            </a:r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6454775" y="5567363"/>
            <a:ext cx="2516188" cy="322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  +Q	</a:t>
            </a: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7512050" y="491331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#2</a:t>
            </a:r>
          </a:p>
        </p:txBody>
      </p:sp>
      <p:sp>
        <p:nvSpPr>
          <p:cNvPr id="5128" name="Rectangle 16"/>
          <p:cNvSpPr>
            <a:spLocks noChangeArrowheads="1"/>
          </p:cNvSpPr>
          <p:nvPr/>
        </p:nvSpPr>
        <p:spPr bwMode="auto">
          <a:xfrm>
            <a:off x="6461125" y="6329363"/>
            <a:ext cx="2516188" cy="322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   -Q	</a:t>
            </a:r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149225" y="31750"/>
            <a:ext cx="579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600"/>
              <a:t>2.51</a:t>
            </a:r>
          </a:p>
        </p:txBody>
      </p:sp>
    </p:spTree>
    <p:extLst>
      <p:ext uri="{BB962C8B-B14F-4D97-AF65-F5344CB8AC3E}">
        <p14:creationId xmlns:p14="http://schemas.microsoft.com/office/powerpoint/2010/main" val="1943632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743200"/>
            <a:ext cx="8077200" cy="3429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A parallel plate capacitor is attached to a battery which maintains a constant voltage difference V between the capacitor plates.  While the battery is attached, the plates are pulled apart. The electrostatic energy stored in the capacitor</a:t>
            </a: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		A) increases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		B) decreases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		C) stays constant.</a:t>
            </a:r>
          </a:p>
          <a:p>
            <a:pPr marL="0" indent="0">
              <a:lnSpc>
                <a:spcPct val="90000"/>
              </a:lnSpc>
            </a:pPr>
            <a:endParaRPr lang="en-US" sz="16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8370" name="Rectangle 3"/>
          <p:cNvSpPr>
            <a:spLocks noChangeArrowheads="1"/>
          </p:cNvSpPr>
          <p:nvPr/>
        </p:nvSpPr>
        <p:spPr bwMode="auto">
          <a:xfrm>
            <a:off x="2438400" y="16002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2438400" y="9906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Line 5"/>
          <p:cNvSpPr>
            <a:spLocks noChangeShapeType="1"/>
          </p:cNvSpPr>
          <p:nvPr/>
        </p:nvSpPr>
        <p:spPr bwMode="auto">
          <a:xfrm>
            <a:off x="2971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3" name="Line 6"/>
          <p:cNvSpPr>
            <a:spLocks noChangeShapeType="1"/>
          </p:cNvSpPr>
          <p:nvPr/>
        </p:nvSpPr>
        <p:spPr bwMode="auto">
          <a:xfrm>
            <a:off x="3352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4" name="Line 7"/>
          <p:cNvSpPr>
            <a:spLocks noChangeShapeType="1"/>
          </p:cNvSpPr>
          <p:nvPr/>
        </p:nvSpPr>
        <p:spPr bwMode="auto">
          <a:xfrm>
            <a:off x="3733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5" name="Line 8"/>
          <p:cNvSpPr>
            <a:spLocks noChangeShapeType="1"/>
          </p:cNvSpPr>
          <p:nvPr/>
        </p:nvSpPr>
        <p:spPr bwMode="auto">
          <a:xfrm>
            <a:off x="4114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6" name="Line 9"/>
          <p:cNvSpPr>
            <a:spLocks noChangeShapeType="1"/>
          </p:cNvSpPr>
          <p:nvPr/>
        </p:nvSpPr>
        <p:spPr bwMode="auto">
          <a:xfrm>
            <a:off x="4495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7" name="Line 10"/>
          <p:cNvSpPr>
            <a:spLocks noChangeShapeType="1"/>
          </p:cNvSpPr>
          <p:nvPr/>
        </p:nvSpPr>
        <p:spPr bwMode="auto">
          <a:xfrm>
            <a:off x="5257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8" name="Line 11"/>
          <p:cNvSpPr>
            <a:spLocks noChangeShapeType="1"/>
          </p:cNvSpPr>
          <p:nvPr/>
        </p:nvSpPr>
        <p:spPr bwMode="auto">
          <a:xfrm>
            <a:off x="4876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9" name="Line 12"/>
          <p:cNvSpPr>
            <a:spLocks noChangeShapeType="1"/>
          </p:cNvSpPr>
          <p:nvPr/>
        </p:nvSpPr>
        <p:spPr bwMode="auto">
          <a:xfrm>
            <a:off x="6400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0" name="Line 13"/>
          <p:cNvSpPr>
            <a:spLocks noChangeShapeType="1"/>
          </p:cNvSpPr>
          <p:nvPr/>
        </p:nvSpPr>
        <p:spPr bwMode="auto">
          <a:xfrm>
            <a:off x="6019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1" name="Line 14"/>
          <p:cNvSpPr>
            <a:spLocks noChangeShapeType="1"/>
          </p:cNvSpPr>
          <p:nvPr/>
        </p:nvSpPr>
        <p:spPr bwMode="auto">
          <a:xfrm>
            <a:off x="5638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5"/>
          <p:cNvSpPr>
            <a:spLocks noChangeShapeType="1"/>
          </p:cNvSpPr>
          <p:nvPr/>
        </p:nvSpPr>
        <p:spPr bwMode="auto">
          <a:xfrm>
            <a:off x="6781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16"/>
          <p:cNvSpPr>
            <a:spLocks noChangeShapeType="1"/>
          </p:cNvSpPr>
          <p:nvPr/>
        </p:nvSpPr>
        <p:spPr bwMode="auto">
          <a:xfrm>
            <a:off x="71628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17"/>
          <p:cNvSpPr>
            <a:spLocks noChangeShapeType="1"/>
          </p:cNvSpPr>
          <p:nvPr/>
        </p:nvSpPr>
        <p:spPr bwMode="auto">
          <a:xfrm>
            <a:off x="533400" y="1066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Line 18"/>
          <p:cNvSpPr>
            <a:spLocks noChangeShapeType="1"/>
          </p:cNvSpPr>
          <p:nvPr/>
        </p:nvSpPr>
        <p:spPr bwMode="auto">
          <a:xfrm>
            <a:off x="762000" y="121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6" name="Line 19"/>
          <p:cNvSpPr>
            <a:spLocks noChangeShapeType="1"/>
          </p:cNvSpPr>
          <p:nvPr/>
        </p:nvSpPr>
        <p:spPr bwMode="auto">
          <a:xfrm>
            <a:off x="990600" y="1219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7" name="Line 20"/>
          <p:cNvSpPr>
            <a:spLocks noChangeShapeType="1"/>
          </p:cNvSpPr>
          <p:nvPr/>
        </p:nvSpPr>
        <p:spPr bwMode="auto">
          <a:xfrm>
            <a:off x="990600" y="1981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8" name="Line 21"/>
          <p:cNvSpPr>
            <a:spLocks noChangeShapeType="1"/>
          </p:cNvSpPr>
          <p:nvPr/>
        </p:nvSpPr>
        <p:spPr bwMode="auto">
          <a:xfrm flipV="1">
            <a:off x="990600" y="53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9" name="Line 22"/>
          <p:cNvSpPr>
            <a:spLocks noChangeShapeType="1"/>
          </p:cNvSpPr>
          <p:nvPr/>
        </p:nvSpPr>
        <p:spPr bwMode="auto">
          <a:xfrm>
            <a:off x="990600" y="5334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0" name="Line 23"/>
          <p:cNvSpPr>
            <a:spLocks noChangeShapeType="1"/>
          </p:cNvSpPr>
          <p:nvPr/>
        </p:nvSpPr>
        <p:spPr bwMode="auto">
          <a:xfrm>
            <a:off x="4648200" y="53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1" name="Line 24"/>
          <p:cNvSpPr>
            <a:spLocks noChangeShapeType="1"/>
          </p:cNvSpPr>
          <p:nvPr/>
        </p:nvSpPr>
        <p:spPr bwMode="auto">
          <a:xfrm flipV="1">
            <a:off x="46482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5"/>
          <p:cNvSpPr txBox="1">
            <a:spLocks noChangeArrowheads="1"/>
          </p:cNvSpPr>
          <p:nvPr/>
        </p:nvSpPr>
        <p:spPr bwMode="auto">
          <a:xfrm>
            <a:off x="457200" y="533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58393" name="Line 26"/>
          <p:cNvSpPr>
            <a:spLocks noChangeShapeType="1"/>
          </p:cNvSpPr>
          <p:nvPr/>
        </p:nvSpPr>
        <p:spPr bwMode="auto">
          <a:xfrm flipV="1">
            <a:off x="5486400" y="381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4" name="Line 27"/>
          <p:cNvSpPr>
            <a:spLocks noChangeShapeType="1"/>
          </p:cNvSpPr>
          <p:nvPr/>
        </p:nvSpPr>
        <p:spPr bwMode="auto">
          <a:xfrm>
            <a:off x="5486400" y="1828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2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908300" y="2516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52400"/>
            <a:ext cx="6934200" cy="1295400"/>
          </a:xfrm>
        </p:spPr>
        <p:txBody>
          <a:bodyPr/>
          <a:lstStyle/>
          <a:p>
            <a:pPr algn="l" eaLnBrk="1" hangingPunct="1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Two very strong (big C) ideal capacitors are well separated. 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898525" y="3098800"/>
            <a:ext cx="436563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 eaLnBrk="1" hangingPunct="1"/>
            <a:r>
              <a:rPr lang="en-US" sz="1800">
                <a:ea typeface="ＭＳ Ｐゴシック" charset="0"/>
                <a:cs typeface="ＭＳ Ｐゴシック" charset="0"/>
              </a:rPr>
              <a:t>-Q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490663" y="3105150"/>
            <a:ext cx="436562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 eaLnBrk="1" hangingPunct="1"/>
            <a:r>
              <a:rPr lang="en-US" sz="1800">
                <a:ea typeface="ＭＳ Ｐゴシック" charset="0"/>
                <a:cs typeface="ＭＳ Ｐゴシック" charset="0"/>
              </a:rPr>
              <a:t>Q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7337425" y="3086100"/>
            <a:ext cx="436563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 eaLnBrk="1" hangingPunct="1"/>
            <a:r>
              <a:rPr lang="en-US" sz="1800">
                <a:ea typeface="ＭＳ Ｐゴシック" charset="0"/>
                <a:cs typeface="ＭＳ Ｐゴシック" charset="0"/>
              </a:rPr>
              <a:t>-Q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7929563" y="3092450"/>
            <a:ext cx="436562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 eaLnBrk="1" hangingPunct="1"/>
            <a:r>
              <a:rPr lang="en-US" sz="1800">
                <a:ea typeface="ＭＳ Ｐゴシック" charset="0"/>
                <a:cs typeface="ＭＳ Ｐゴシック" charset="0"/>
              </a:rPr>
              <a:t>Q</a:t>
            </a:r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>
            <a:off x="1960563" y="4848225"/>
            <a:ext cx="53292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1443038" y="3340100"/>
            <a:ext cx="31908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1149350" y="3240088"/>
            <a:ext cx="2603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7872413" y="3143250"/>
            <a:ext cx="31908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7548563" y="3351213"/>
            <a:ext cx="2603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120845" name="Text Box 13"/>
          <p:cNvSpPr txBox="1">
            <a:spLocks noChangeArrowheads="1"/>
          </p:cNvSpPr>
          <p:nvPr/>
        </p:nvSpPr>
        <p:spPr bwMode="auto">
          <a:xfrm>
            <a:off x="3856038" y="3213100"/>
            <a:ext cx="1430337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Font typeface="Arial" charset="0"/>
              <a:buAutoNum type="alphaUcParenR"/>
            </a:pPr>
            <a:r>
              <a:rPr lang="en-US" sz="3600">
                <a:ea typeface="ＭＳ Ｐゴシック" charset="0"/>
                <a:cs typeface="ＭＳ Ｐゴシック" charset="0"/>
              </a:rPr>
              <a:t>Yes</a:t>
            </a:r>
          </a:p>
          <a:p>
            <a:pPr eaLnBrk="1" hangingPunct="1">
              <a:buFont typeface="Arial" charset="0"/>
              <a:buAutoNum type="alphaUcParenR"/>
            </a:pPr>
            <a:r>
              <a:rPr lang="en-US" sz="3600">
                <a:ea typeface="ＭＳ Ｐゴシック" charset="0"/>
                <a:cs typeface="ＭＳ Ｐゴシック" charset="0"/>
              </a:rPr>
              <a:t>No</a:t>
            </a:r>
          </a:p>
          <a:p>
            <a:pPr eaLnBrk="1" hangingPunct="1">
              <a:buFont typeface="Arial" charset="0"/>
              <a:buAutoNum type="alphaUcParenR"/>
            </a:pPr>
            <a:r>
              <a:rPr lang="en-US" sz="3600">
                <a:ea typeface="ＭＳ Ｐゴシック" charset="0"/>
                <a:cs typeface="ＭＳ Ｐゴシック" charset="0"/>
              </a:rPr>
              <a:t>???</a:t>
            </a:r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115888" y="549275"/>
            <a:ext cx="798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ea typeface="ＭＳ Ｐゴシック" charset="0"/>
                <a:cs typeface="ＭＳ Ｐゴシック" charset="0"/>
              </a:rPr>
              <a:t>3.4</a:t>
            </a:r>
          </a:p>
        </p:txBody>
      </p:sp>
      <p:sp>
        <p:nvSpPr>
          <p:cNvPr id="120847" name="Rectangle 15"/>
          <p:cNvSpPr>
            <a:spLocks noChangeArrowheads="1"/>
          </p:cNvSpPr>
          <p:nvPr/>
        </p:nvSpPr>
        <p:spPr bwMode="auto">
          <a:xfrm>
            <a:off x="609600" y="1295400"/>
            <a:ext cx="83058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 eaLnBrk="1" hangingPunct="1"/>
            <a:r>
              <a:rPr lang="en-US" sz="36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What if they are connected by one thin conducting wire, is this electrostatic situation physically stable?</a:t>
            </a:r>
            <a:endParaRPr lang="en-US" sz="600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957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0" grpId="0" animBg="1"/>
      <p:bldP spid="120845" grpId="0"/>
      <p:bldP spid="120847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8673</TotalTime>
  <Words>616</Words>
  <Application>Microsoft Macintosh PowerPoint</Application>
  <PresentationFormat>On-screen Show (4:3)</PresentationFormat>
  <Paragraphs>142</Paragraphs>
  <Slides>8</Slides>
  <Notes>8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CAPACITORS</vt:lpstr>
      <vt:lpstr>Given a pair of very large, flat, conducting capacitor plates with surface charge densities +/- , what is the E field in the region between the plates?</vt:lpstr>
      <vt:lpstr>Given a pair of very large, flat, conducting capacitor plates with total charges +Q and –Q. Ignoring edges, what is the equilibrium distribution of the charge?</vt:lpstr>
      <vt:lpstr>Which of the following cases could actually occur above and below a sheet of surface charge?</vt:lpstr>
      <vt:lpstr>You have two very large parallel plate capacitors, both with the same area and the same charge Q.  Capacitor #1 has twice the gap of Capacitor #2. Which has more stored potential energy?</vt:lpstr>
      <vt:lpstr>You have two parallel plate capacitors, both with the same area and the same gap size.  Capacitor #1 has twice the charge of  #2. Which has more capacitance? More stored energy?</vt:lpstr>
      <vt:lpstr>PowerPoint Presentation</vt:lpstr>
      <vt:lpstr>Two very strong (big C) ideal capacitors are well separated. </vt:lpstr>
    </vt:vector>
  </TitlesOfParts>
  <Company>CU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Stephanie Chasteen</dc:creator>
  <cp:lastModifiedBy>David Rubin</cp:lastModifiedBy>
  <cp:revision>100</cp:revision>
  <dcterms:created xsi:type="dcterms:W3CDTF">2007-10-23T21:56:36Z</dcterms:created>
  <dcterms:modified xsi:type="dcterms:W3CDTF">2016-10-07T00:27:52Z</dcterms:modified>
</cp:coreProperties>
</file>