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notesSlides/notesSlide3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embeddings/oleObject4.bin" ContentType="application/vnd.openxmlformats-officedocument.oleObject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24" r:id="rId2"/>
    <p:sldId id="525" r:id="rId3"/>
    <p:sldId id="526" r:id="rId4"/>
    <p:sldId id="340" r:id="rId5"/>
    <p:sldId id="341" r:id="rId6"/>
    <p:sldId id="354" r:id="rId7"/>
    <p:sldId id="338" r:id="rId8"/>
    <p:sldId id="360" r:id="rId9"/>
    <p:sldId id="364" r:id="rId10"/>
    <p:sldId id="365" r:id="rId11"/>
    <p:sldId id="36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hiddenSlides="1" frameSlides="1"/>
  <p:clrMru>
    <a:srgbClr val="80008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803" autoAdjust="0"/>
    <p:restoredTop sz="53226" autoAdjust="0"/>
  </p:normalViewPr>
  <p:slideViewPr>
    <p:cSldViewPr snapToGrid="0">
      <p:cViewPr varScale="1">
        <p:scale>
          <a:sx n="58" d="100"/>
          <a:sy n="58" d="100"/>
        </p:scale>
        <p:origin x="-154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C7D59-39C0-A04A-867B-0967FA5F0A0A}" type="datetimeFigureOut">
              <a:rPr lang="en-US" smtClean="0"/>
              <a:t>9/12/16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DEBC1-4C08-1947-A2D0-662D198A3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85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0F17323-29B6-344C-BA96-22CC287E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2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A7E61F30-30E3-D44B-9F1E-271F909B890A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ea typeface="ヒラギノ角ゴ Pro W3" charset="0"/>
                <a:cs typeface="ヒラギノ角ゴ Pro W3" charset="0"/>
              </a:rPr>
              <a:t>WRITTEN BY: Steven Pollock (CU-Boulder)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B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0C6D3D26-752E-464C-88A7-1E8BB18E10B6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3072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</a:t>
            </a:r>
            <a:r>
              <a:rPr lang="en-US">
                <a:ea typeface="ヒラギノ角ゴ Pro W3" charset="0"/>
                <a:cs typeface="ヒラギノ角ゴ Pro W3" charset="0"/>
              </a:rPr>
              <a:t>:  </a:t>
            </a:r>
            <a:r>
              <a:rPr lang="en-US" smtClean="0">
                <a:ea typeface="ヒラギノ角ゴ Pro W3" charset="0"/>
                <a:cs typeface="ヒラギノ角ゴ Pro W3" charset="0"/>
              </a:rPr>
              <a:t>D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F8FCA067-F363-0C40-9C38-55D467870D2C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D 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A</a:t>
            </a:r>
            <a:endParaRPr lang="en-US" dirty="0" smtClean="0"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F17323-29B6-344C-BA96-22CC287E9BD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43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B</a:t>
            </a:r>
            <a:endParaRPr lang="en-US" dirty="0" smtClean="0"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F17323-29B6-344C-BA96-22CC287E9BD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53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457200" eaLnBrk="1" hangingPunct="1">
              <a:spcBef>
                <a:spcPct val="0"/>
              </a:spcBef>
            </a:pPr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A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6BF8B81C-E9E5-864A-96F6-F641EF52610D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1894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B</a:t>
            </a:r>
            <a:endParaRPr lang="en-US" dirty="0" smtClean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B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00634-DF0A-2A4A-B0B5-153EFD727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23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8BA0C-E02D-434C-B2B5-23D096E84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4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754BF-135E-5445-84C4-A1291A0F3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869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07566-D457-E840-B54A-E1B2028941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1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D79CA-52B8-3042-B801-6BC649864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4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1D991-39D5-9F43-8443-4406DC9F1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0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604D3-D691-5E46-8FD8-F5FA045E0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4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4E9E5-0689-7741-A7A0-337F10BCA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9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BCF28-102B-4941-A61A-1117FDD9A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0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3D7E-B06F-964F-A797-AE47E3992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1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4A83F-F5F7-9D47-9C8B-D6317026E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9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5EA33-B0F4-C241-B5E2-A1264F702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6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858B37B-570B-D744-BA6D-EF137B9D3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LAPLACE</a:t>
            </a:r>
            <a:r>
              <a:rPr lang="ja-JP" altLang="en-US" sz="2400">
                <a:latin typeface="Arial" charset="0"/>
                <a:ea typeface="ヒラギノ角ゴ Pro W3" charset="0"/>
                <a:cs typeface="ヒラギノ角ゴ Pro W3" charset="0"/>
              </a:rPr>
              <a:t>’</a:t>
            </a: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S EQUATION AND UNIQUENESS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272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Box 4"/>
          <p:cNvSpPr txBox="1">
            <a:spLocks noChangeArrowheads="1"/>
          </p:cNvSpPr>
          <p:nvPr/>
        </p:nvSpPr>
        <p:spPr bwMode="auto">
          <a:xfrm>
            <a:off x="228600" y="76200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 eaLnBrk="1" hangingPunct="1"/>
            <a:r>
              <a:rPr lang="en-US" sz="3200" b="1">
                <a:ea typeface="ＭＳ Ｐゴシック" charset="0"/>
                <a:cs typeface="ＭＳ Ｐゴシック" charset="0"/>
              </a:rPr>
              <a:t>General properties of solutions of </a:t>
            </a:r>
            <a:r>
              <a:rPr lang="en-US" sz="3200" b="1">
                <a:ea typeface="ＭＳ Ｐゴシック" charset="0"/>
                <a:cs typeface="ＭＳ Ｐゴシック" charset="0"/>
                <a:sym typeface="Symbol" charset="0"/>
              </a:rPr>
              <a:t></a:t>
            </a:r>
            <a:r>
              <a:rPr lang="en-US" sz="3200" b="1" baseline="30000"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 sz="3200" b="1">
                <a:ea typeface="ＭＳ Ｐゴシック" charset="0"/>
                <a:cs typeface="ＭＳ Ｐゴシック" charset="0"/>
                <a:sym typeface="Symbol" charset="0"/>
              </a:rPr>
              <a:t> V=0</a:t>
            </a:r>
            <a:r>
              <a:rPr lang="en-US" sz="3200" b="1"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" y="914400"/>
            <a:ext cx="8686800" cy="575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3550" indent="-4635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AutoNum type="arabicParenBoth"/>
            </a:pPr>
            <a:r>
              <a:rPr lang="en-US" sz="2800" dirty="0">
                <a:ea typeface="ＭＳ Ｐゴシック" charset="0"/>
                <a:cs typeface="ＭＳ Ｐゴシック" charset="0"/>
              </a:rPr>
              <a:t>V has no local maxima or minima inside. Maxima and minima are located on surrounding boundary.</a:t>
            </a:r>
          </a:p>
          <a:p>
            <a:pPr eaLnBrk="1" hangingPunct="1">
              <a:spcBef>
                <a:spcPts val="1200"/>
              </a:spcBef>
              <a:buFontTx/>
              <a:buAutoNum type="arabicParenBoth"/>
            </a:pPr>
            <a:r>
              <a:rPr lang="en-US" sz="2800" dirty="0">
                <a:ea typeface="ＭＳ Ｐゴシック" charset="0"/>
                <a:cs typeface="ＭＳ Ｐゴシック" charset="0"/>
              </a:rPr>
              <a:t>V is boring. (I mean 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smooth &amp; continuous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”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everywhere).</a:t>
            </a:r>
          </a:p>
          <a:p>
            <a:pPr eaLnBrk="1" hangingPunct="1">
              <a:spcBef>
                <a:spcPts val="1200"/>
              </a:spcBef>
              <a:buFontTx/>
              <a:buAutoNum type="arabicParenBoth"/>
            </a:pPr>
            <a:r>
              <a:rPr lang="en-US" sz="2800" dirty="0">
                <a:ea typeface="ＭＳ Ｐゴシック" charset="0"/>
                <a:cs typeface="ＭＳ Ｐゴシック" charset="0"/>
              </a:rPr>
              <a:t>V(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r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) = average of V over any surrounding sphere:</a:t>
            </a:r>
          </a:p>
          <a:p>
            <a:pPr eaLnBrk="1" hangingPunct="1">
              <a:spcBef>
                <a:spcPts val="1200"/>
              </a:spcBef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ts val="1200"/>
              </a:spcBef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ts val="1200"/>
              </a:spcBef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ts val="1200"/>
              </a:spcBef>
            </a:pPr>
            <a:r>
              <a:rPr lang="en-US" sz="2800" dirty="0">
                <a:ea typeface="ＭＳ Ｐゴシック" charset="0"/>
                <a:cs typeface="ＭＳ Ｐゴシック" charset="0"/>
              </a:rPr>
              <a:t>(4) V is unique: The solution of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the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Laplace eq. is uniquely determined if V is specified on the boundary surface around the volume.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338171"/>
              </p:ext>
            </p:extLst>
          </p:nvPr>
        </p:nvGraphicFramePr>
        <p:xfrm>
          <a:off x="2274888" y="3332163"/>
          <a:ext cx="4643437" cy="177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Equation" r:id="rId4" imgW="1663700" imgH="635000" progId="Equation.3">
                  <p:embed/>
                </p:oleObj>
              </mc:Choice>
              <mc:Fallback>
                <p:oleObj name="Equation" r:id="rId4" imgW="1663700" imgH="63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4888" y="3332163"/>
                        <a:ext cx="4643437" cy="177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5089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Line 27"/>
          <p:cNvSpPr>
            <a:spLocks noChangeShapeType="1"/>
          </p:cNvSpPr>
          <p:nvPr/>
        </p:nvSpPr>
        <p:spPr bwMode="auto">
          <a:xfrm flipV="1">
            <a:off x="3733800" y="5257800"/>
            <a:ext cx="99060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Line 26"/>
          <p:cNvSpPr>
            <a:spLocks noChangeShapeType="1"/>
          </p:cNvSpPr>
          <p:nvPr/>
        </p:nvSpPr>
        <p:spPr bwMode="auto">
          <a:xfrm flipH="1">
            <a:off x="4876800" y="52578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Line 28"/>
          <p:cNvSpPr>
            <a:spLocks noChangeShapeType="1"/>
          </p:cNvSpPr>
          <p:nvPr/>
        </p:nvSpPr>
        <p:spPr bwMode="auto">
          <a:xfrm rot="16200000" flipH="1">
            <a:off x="3238500" y="36195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Text Box 2"/>
          <p:cNvSpPr txBox="1">
            <a:spLocks noChangeArrowheads="1"/>
          </p:cNvSpPr>
          <p:nvPr/>
        </p:nvSpPr>
        <p:spPr bwMode="auto">
          <a:xfrm>
            <a:off x="2908300" y="28209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lang="en-US"/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152400"/>
            <a:ext cx="8001000" cy="1295400"/>
          </a:xfrm>
        </p:spPr>
        <p:txBody>
          <a:bodyPr/>
          <a:lstStyle/>
          <a:p>
            <a:pPr algn="l"/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If you put a + test charge at the </a:t>
            </a:r>
            <a:r>
              <a:rPr lang="en-US" sz="3600" i="1">
                <a:latin typeface="Arial" charset="0"/>
                <a:ea typeface="ヒラギノ角ゴ Pro W3" charset="0"/>
                <a:cs typeface="ヒラギノ角ゴ Pro W3" charset="0"/>
              </a:rPr>
              <a:t>center </a:t>
            </a: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of this cube of charges, </a:t>
            </a:r>
            <a:r>
              <a:rPr lang="en-US" sz="3600">
                <a:solidFill>
                  <a:schemeClr val="accent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could it be in stable equilibrium?</a:t>
            </a:r>
            <a:endParaRPr lang="en-US" sz="36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44039" name="Text Box 13"/>
          <p:cNvSpPr txBox="1">
            <a:spLocks noChangeArrowheads="1"/>
          </p:cNvSpPr>
          <p:nvPr/>
        </p:nvSpPr>
        <p:spPr bwMode="auto">
          <a:xfrm>
            <a:off x="398463" y="2863850"/>
            <a:ext cx="1557337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Font typeface="Arial" charset="0"/>
              <a:buAutoNum type="alphaUcParenR"/>
            </a:pPr>
            <a:r>
              <a:rPr lang="en-US" sz="3600"/>
              <a:t> Yes</a:t>
            </a:r>
          </a:p>
          <a:p>
            <a:pPr>
              <a:buFont typeface="Arial" charset="0"/>
              <a:buAutoNum type="alphaUcParenR"/>
            </a:pPr>
            <a:r>
              <a:rPr lang="en-US" sz="3600"/>
              <a:t> No</a:t>
            </a:r>
          </a:p>
          <a:p>
            <a:pPr>
              <a:buFont typeface="Arial" charset="0"/>
              <a:buAutoNum type="alphaUcParenR"/>
            </a:pPr>
            <a:r>
              <a:rPr lang="en-US" sz="3600"/>
              <a:t> ???</a:t>
            </a:r>
            <a:endParaRPr lang="en-US"/>
          </a:p>
        </p:txBody>
      </p:sp>
      <p:sp>
        <p:nvSpPr>
          <p:cNvPr id="44041" name="Rectangle 15"/>
          <p:cNvSpPr>
            <a:spLocks noChangeArrowheads="1"/>
          </p:cNvSpPr>
          <p:nvPr/>
        </p:nvSpPr>
        <p:spPr bwMode="auto">
          <a:xfrm>
            <a:off x="609600" y="1295400"/>
            <a:ext cx="8305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6000">
                <a:solidFill>
                  <a:schemeClr val="accent2"/>
                </a:solidFill>
              </a:rPr>
              <a:t> </a:t>
            </a:r>
            <a:endParaRPr lang="en-US" sz="6000">
              <a:solidFill>
                <a:schemeClr val="tx2"/>
              </a:solidFill>
            </a:endParaRPr>
          </a:p>
        </p:txBody>
      </p:sp>
      <p:sp>
        <p:nvSpPr>
          <p:cNvPr id="44042" name="AutoShape 16"/>
          <p:cNvSpPr>
            <a:spLocks noChangeArrowheads="1"/>
          </p:cNvSpPr>
          <p:nvPr/>
        </p:nvSpPr>
        <p:spPr bwMode="auto">
          <a:xfrm>
            <a:off x="3657600" y="2057400"/>
            <a:ext cx="4343400" cy="4343400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Oval 17"/>
          <p:cNvSpPr>
            <a:spLocks noChangeArrowheads="1"/>
          </p:cNvSpPr>
          <p:nvPr/>
        </p:nvSpPr>
        <p:spPr bwMode="auto">
          <a:xfrm>
            <a:off x="3429000" y="2895600"/>
            <a:ext cx="6096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+q</a:t>
            </a:r>
          </a:p>
        </p:txBody>
      </p:sp>
      <p:sp>
        <p:nvSpPr>
          <p:cNvPr id="44044" name="Oval 19"/>
          <p:cNvSpPr>
            <a:spLocks noChangeArrowheads="1"/>
          </p:cNvSpPr>
          <p:nvPr/>
        </p:nvSpPr>
        <p:spPr bwMode="auto">
          <a:xfrm>
            <a:off x="7620000" y="4953000"/>
            <a:ext cx="6096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+q</a:t>
            </a:r>
          </a:p>
        </p:txBody>
      </p:sp>
      <p:sp>
        <p:nvSpPr>
          <p:cNvPr id="44045" name="Oval 20"/>
          <p:cNvSpPr>
            <a:spLocks noChangeArrowheads="1"/>
          </p:cNvSpPr>
          <p:nvPr/>
        </p:nvSpPr>
        <p:spPr bwMode="auto">
          <a:xfrm>
            <a:off x="7696200" y="1752600"/>
            <a:ext cx="6096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+q</a:t>
            </a:r>
          </a:p>
        </p:txBody>
      </p:sp>
      <p:sp>
        <p:nvSpPr>
          <p:cNvPr id="44046" name="Oval 21"/>
          <p:cNvSpPr>
            <a:spLocks noChangeArrowheads="1"/>
          </p:cNvSpPr>
          <p:nvPr/>
        </p:nvSpPr>
        <p:spPr bwMode="auto">
          <a:xfrm>
            <a:off x="4495800" y="1905000"/>
            <a:ext cx="6096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+q</a:t>
            </a:r>
          </a:p>
        </p:txBody>
      </p:sp>
      <p:sp>
        <p:nvSpPr>
          <p:cNvPr id="44047" name="Oval 22"/>
          <p:cNvSpPr>
            <a:spLocks noChangeArrowheads="1"/>
          </p:cNvSpPr>
          <p:nvPr/>
        </p:nvSpPr>
        <p:spPr bwMode="auto">
          <a:xfrm>
            <a:off x="6553200" y="2819400"/>
            <a:ext cx="6096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+q</a:t>
            </a:r>
          </a:p>
        </p:txBody>
      </p:sp>
      <p:sp>
        <p:nvSpPr>
          <p:cNvPr id="44048" name="Oval 23"/>
          <p:cNvSpPr>
            <a:spLocks noChangeArrowheads="1"/>
          </p:cNvSpPr>
          <p:nvPr/>
        </p:nvSpPr>
        <p:spPr bwMode="auto">
          <a:xfrm>
            <a:off x="6553200" y="6019800"/>
            <a:ext cx="6096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+q</a:t>
            </a:r>
          </a:p>
        </p:txBody>
      </p:sp>
      <p:sp>
        <p:nvSpPr>
          <p:cNvPr id="44049" name="Oval 24"/>
          <p:cNvSpPr>
            <a:spLocks noChangeArrowheads="1"/>
          </p:cNvSpPr>
          <p:nvPr/>
        </p:nvSpPr>
        <p:spPr bwMode="auto">
          <a:xfrm>
            <a:off x="4419600" y="4876800"/>
            <a:ext cx="6096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+q</a:t>
            </a:r>
          </a:p>
        </p:txBody>
      </p:sp>
      <p:sp>
        <p:nvSpPr>
          <p:cNvPr id="44050" name="Oval 25"/>
          <p:cNvSpPr>
            <a:spLocks noChangeArrowheads="1"/>
          </p:cNvSpPr>
          <p:nvPr/>
        </p:nvSpPr>
        <p:spPr bwMode="auto">
          <a:xfrm>
            <a:off x="3352800" y="6096000"/>
            <a:ext cx="6096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+q</a:t>
            </a:r>
          </a:p>
        </p:txBody>
      </p:sp>
      <p:sp>
        <p:nvSpPr>
          <p:cNvPr id="124957" name="Text Box 29"/>
          <p:cNvSpPr txBox="1">
            <a:spLocks noChangeArrowheads="1"/>
          </p:cNvSpPr>
          <p:nvPr/>
        </p:nvSpPr>
        <p:spPr bwMode="auto">
          <a:xfrm>
            <a:off x="381000" y="5210175"/>
            <a:ext cx="2743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/>
              <a:t>Earnshaw's Theorem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68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3429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3600">
                <a:latin typeface="Lucida Grande" charset="0"/>
                <a:ea typeface="ヒラギノ角ゴ Pro W3" charset="0"/>
                <a:cs typeface="ヒラギノ角ゴ Pro W3" charset="0"/>
              </a:rPr>
              <a:t>Poisson</a:t>
            </a:r>
            <a:r>
              <a:rPr lang="ja-JP" altLang="en-US" sz="3600">
                <a:latin typeface="Arial" charset="0"/>
                <a:ea typeface="ヒラギノ角ゴ Pro W3" charset="0"/>
                <a:cs typeface="ヒラギノ角ゴ Pro W3" charset="0"/>
              </a:rPr>
              <a:t>’</a:t>
            </a:r>
            <a:r>
              <a:rPr lang="en-US" sz="3600">
                <a:latin typeface="Lucida Grande" charset="0"/>
                <a:ea typeface="ヒラギノ角ゴ Pro W3" charset="0"/>
                <a:cs typeface="ヒラギノ角ゴ Pro W3" charset="0"/>
              </a:rPr>
              <a:t>s equation tells us that       </a:t>
            </a:r>
          </a:p>
          <a:p>
            <a:pPr marL="0" indent="0" eaLnBrk="1" hangingPunct="1">
              <a:lnSpc>
                <a:spcPct val="90000"/>
              </a:lnSpc>
            </a:pPr>
            <a:endParaRPr lang="en-US" sz="3600">
              <a:latin typeface="Lucida Grande" charset="0"/>
              <a:ea typeface="ヒラギノ角ゴ Pro W3" charset="0"/>
              <a:cs typeface="ヒラギノ角ゴ Pro W3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3600">
              <a:latin typeface="Lucida Grande" charset="0"/>
              <a:ea typeface="ヒラギノ角ゴ Pro W3" charset="0"/>
              <a:cs typeface="ヒラギノ角ゴ Pro W3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3600">
                <a:latin typeface="Lucida Grande" charset="0"/>
                <a:ea typeface="ヒラギノ角ゴ Pro W3" charset="0"/>
                <a:cs typeface="ヒラギノ角ゴ Pro W3" charset="0"/>
              </a:rPr>
              <a:t>If the charge density throughout some volume is zero, what else </a:t>
            </a:r>
            <a:r>
              <a:rPr lang="en-US" sz="3600" i="1">
                <a:latin typeface="Lucida Grande" charset="0"/>
                <a:ea typeface="ヒラギノ角ゴ Pro W3" charset="0"/>
                <a:cs typeface="ヒラギノ角ゴ Pro W3" charset="0"/>
              </a:rPr>
              <a:t>must</a:t>
            </a:r>
            <a:r>
              <a:rPr lang="en-US" sz="3600">
                <a:latin typeface="Lucida Grande" charset="0"/>
                <a:ea typeface="ヒラギノ角ゴ Pro W3" charset="0"/>
                <a:cs typeface="ヒラギノ角ゴ Pro W3" charset="0"/>
              </a:rPr>
              <a:t> be true throughout that volume:</a:t>
            </a:r>
            <a:endParaRPr lang="en-US" sz="4400">
              <a:latin typeface="Lucida Grande" charset="0"/>
              <a:ea typeface="ヒラギノ角ゴ Pro W3" charset="0"/>
              <a:cs typeface="ヒラギノ角ゴ Pro W3" charset="0"/>
            </a:endParaRPr>
          </a:p>
          <a:p>
            <a:pPr marL="1295400" lvl="2" indent="-438150" eaLnBrk="1" hangingPunct="1">
              <a:lnSpc>
                <a:spcPct val="90000"/>
              </a:lnSpc>
            </a:pPr>
            <a:endParaRPr lang="en-US" sz="2000">
              <a:latin typeface="Lucida Grande" charset="0"/>
              <a:ea typeface="ＭＳ Ｐゴシック" charset="0"/>
              <a:cs typeface="Times New Roman" charset="0"/>
            </a:endParaRPr>
          </a:p>
          <a:p>
            <a:pPr marL="1295400" lvl="2" indent="-438150" eaLnBrk="1" hangingPunct="1">
              <a:lnSpc>
                <a:spcPct val="90000"/>
              </a:lnSpc>
              <a:buFontTx/>
              <a:buNone/>
            </a:pPr>
            <a:endParaRPr lang="en-US" sz="2000" u="sng">
              <a:latin typeface="Lucida Grande" charset="0"/>
              <a:ea typeface="ヒラギノ角ゴ Pro W3" charset="0"/>
              <a:cs typeface="ヒラギノ角ゴ Pro W3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800" i="1" u="sng">
              <a:latin typeface="Lucida Grande" charset="0"/>
              <a:ea typeface="ヒラギノ角ゴ Pro W3" charset="0"/>
              <a:cs typeface="ヒラギノ角ゴ Pro W3" charset="0"/>
            </a:endParaRPr>
          </a:p>
          <a:p>
            <a:pPr marL="0" indent="0" eaLnBrk="1" hangingPunct="1">
              <a:lnSpc>
                <a:spcPct val="90000"/>
              </a:lnSpc>
            </a:pPr>
            <a:endParaRPr lang="en-US" sz="28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graphicFrame>
        <p:nvGraphicFramePr>
          <p:cNvPr id="29698" name="Object 1026"/>
          <p:cNvGraphicFramePr>
            <a:graphicFrameLocks noGrp="1" noChangeAspect="1"/>
          </p:cNvGraphicFramePr>
          <p:nvPr>
            <p:ph type="title"/>
          </p:nvPr>
        </p:nvGraphicFramePr>
        <p:xfrm>
          <a:off x="2895600" y="685800"/>
          <a:ext cx="236220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5" name="Equation" r:id="rId4" imgW="711200" imgH="406400" progId="Equation.3">
                  <p:embed/>
                </p:oleObj>
              </mc:Choice>
              <mc:Fallback>
                <p:oleObj name="Equation" r:id="rId4" imgW="7112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685800"/>
                        <a:ext cx="2362200" cy="1352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28600" y="3810000"/>
            <a:ext cx="8686800" cy="288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lvl="2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600">
                <a:latin typeface="Lucida Grande" charset="0"/>
              </a:rPr>
              <a:t>A) V=0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600">
                <a:latin typeface="Lucida Grande" charset="0"/>
              </a:rPr>
              <a:t>B) E=0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600">
                <a:latin typeface="Lucida Grande" charset="0"/>
              </a:rPr>
              <a:t>C) Both V and E must be zero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600">
                <a:latin typeface="Lucida Grande" charset="0"/>
              </a:rPr>
              <a:t>D) None of the above is necessarily true</a:t>
            </a:r>
          </a:p>
        </p:txBody>
      </p:sp>
    </p:spTree>
    <p:extLst>
      <p:ext uri="{BB962C8B-B14F-4D97-AF65-F5344CB8AC3E}">
        <p14:creationId xmlns:p14="http://schemas.microsoft.com/office/powerpoint/2010/main" val="2469389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90500"/>
            <a:ext cx="8902700" cy="1143000"/>
          </a:xfrm>
        </p:spPr>
        <p:txBody>
          <a:bodyPr/>
          <a:lstStyle/>
          <a:p>
            <a:pPr algn="l" eaLnBrk="1" hangingPunct="1"/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Why is                      =0 in electrostatics?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174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6200" y="1841500"/>
            <a:ext cx="8966200" cy="44958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AutoNum type="alphaLcParenR"/>
            </a:pPr>
            <a:r>
              <a:rPr lang="en-US">
                <a:latin typeface="Arial" charset="0"/>
                <a:ea typeface="ヒラギノ角ゴ Pro W3" charset="0"/>
                <a:cs typeface="ヒラギノ角ゴ Pro W3" charset="0"/>
              </a:rPr>
              <a:t> Because </a:t>
            </a:r>
          </a:p>
          <a:p>
            <a:pPr eaLnBrk="1" hangingPunct="1">
              <a:lnSpc>
                <a:spcPct val="70000"/>
              </a:lnSpc>
              <a:buFontTx/>
              <a:buAutoNum type="alphaLcParenR"/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  <a:p>
            <a:pPr eaLnBrk="1" hangingPunct="1">
              <a:lnSpc>
                <a:spcPct val="70000"/>
              </a:lnSpc>
              <a:buFontTx/>
              <a:buAutoNum type="alphaLcParenR"/>
            </a:pPr>
            <a:r>
              <a:rPr lang="en-US">
                <a:latin typeface="Arial" charset="0"/>
                <a:ea typeface="ヒラギノ角ゴ Pro W3" charset="0"/>
                <a:cs typeface="ヒラギノ角ゴ Pro W3" charset="0"/>
              </a:rPr>
              <a:t> Because E is a conservative field</a:t>
            </a:r>
          </a:p>
          <a:p>
            <a:pPr eaLnBrk="1" hangingPunct="1">
              <a:lnSpc>
                <a:spcPct val="70000"/>
              </a:lnSpc>
              <a:buFontTx/>
              <a:buAutoNum type="alphaLcParenR"/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  <a:p>
            <a:pPr eaLnBrk="1" hangingPunct="1">
              <a:lnSpc>
                <a:spcPct val="70000"/>
              </a:lnSpc>
              <a:buFontTx/>
              <a:buAutoNum type="alphaLcParenR"/>
            </a:pPr>
            <a:r>
              <a:rPr lang="en-US">
                <a:latin typeface="Arial" charset="0"/>
                <a:ea typeface="ヒラギノ角ゴ Pro W3" charset="0"/>
                <a:cs typeface="ヒラギノ角ゴ Pro W3" charset="0"/>
              </a:rPr>
              <a:t> Because the potential between two points is independent of the path</a:t>
            </a:r>
          </a:p>
          <a:p>
            <a:pPr eaLnBrk="1" hangingPunct="1">
              <a:lnSpc>
                <a:spcPct val="70000"/>
              </a:lnSpc>
              <a:buFontTx/>
              <a:buAutoNum type="alphaLcParenR" startAt="4"/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  <a:p>
            <a:pPr eaLnBrk="1" hangingPunct="1">
              <a:lnSpc>
                <a:spcPct val="70000"/>
              </a:lnSpc>
              <a:buFontTx/>
              <a:buAutoNum type="alphaLcParenR" startAt="4"/>
            </a:pPr>
            <a:r>
              <a:rPr lang="en-US">
                <a:latin typeface="Arial" charset="0"/>
                <a:ea typeface="ヒラギノ角ゴ Pro W3" charset="0"/>
                <a:cs typeface="ヒラギノ角ゴ Pro W3" charset="0"/>
              </a:rPr>
              <a:t> All of the above</a:t>
            </a:r>
          </a:p>
          <a:p>
            <a:pPr eaLnBrk="1" hangingPunct="1">
              <a:lnSpc>
                <a:spcPct val="70000"/>
              </a:lnSpc>
              <a:buFontTx/>
              <a:buAutoNum type="alphaLcParenR" startAt="4"/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  <a:p>
            <a:pPr eaLnBrk="1" hangingPunct="1">
              <a:lnSpc>
                <a:spcPct val="70000"/>
              </a:lnSpc>
              <a:buFontTx/>
              <a:buAutoNum type="alphaLcParenR" startAt="4"/>
            </a:pPr>
            <a:r>
              <a:rPr lang="en-US">
                <a:latin typeface="Arial" charset="0"/>
                <a:ea typeface="ヒラギノ角ゴ Pro W3" charset="0"/>
                <a:cs typeface="ヒラギノ角ゴ Pro W3" charset="0"/>
              </a:rPr>
              <a:t> NONE of the above - it's not true!</a:t>
            </a:r>
          </a:p>
        </p:txBody>
      </p:sp>
      <p:graphicFrame>
        <p:nvGraphicFramePr>
          <p:cNvPr id="31746" name="Object 1024"/>
          <p:cNvGraphicFramePr>
            <a:graphicFrameLocks noChangeAspect="1"/>
          </p:cNvGraphicFramePr>
          <p:nvPr/>
        </p:nvGraphicFramePr>
        <p:xfrm>
          <a:off x="2366963" y="1690688"/>
          <a:ext cx="1735137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8" name="Equation" r:id="rId4" imgW="584200" imgH="177800" progId="Equation.3">
                  <p:embed/>
                </p:oleObj>
              </mc:Choice>
              <mc:Fallback>
                <p:oleObj name="Equation" r:id="rId4" imgW="5842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963" y="1690688"/>
                        <a:ext cx="1735137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1025"/>
          <p:cNvGraphicFramePr>
            <a:graphicFrameLocks noChangeAspect="1"/>
          </p:cNvGraphicFramePr>
          <p:nvPr/>
        </p:nvGraphicFramePr>
        <p:xfrm>
          <a:off x="2078038" y="312738"/>
          <a:ext cx="1966912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9" name="Equation" r:id="rId6" imgW="533400" imgH="254000" progId="Equation.3">
                  <p:embed/>
                </p:oleObj>
              </mc:Choice>
              <mc:Fallback>
                <p:oleObj name="Equation" r:id="rId6" imgW="5334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312738"/>
                        <a:ext cx="1966912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7945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ChangeArrowheads="1"/>
          </p:cNvSpPr>
          <p:nvPr/>
        </p:nvSpPr>
        <p:spPr bwMode="auto">
          <a:xfrm>
            <a:off x="0" y="1524000"/>
            <a:ext cx="4648200" cy="5343525"/>
          </a:xfrm>
          <a:prstGeom prst="rect">
            <a:avLst/>
          </a:prstGeom>
          <a:solidFill>
            <a:srgbClr val="C0C0C0">
              <a:alpha val="3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47713" y="1524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A region of space contains no charges. </a:t>
            </a:r>
            <a:r>
              <a:rPr lang="en-US" sz="3600">
                <a:solidFill>
                  <a:schemeClr val="accent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What can I say about V in the interior?</a:t>
            </a: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4876800" y="1600200"/>
            <a:ext cx="4097338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AutoNum type="alphaUcParenR"/>
            </a:pPr>
            <a:r>
              <a:rPr lang="en-US" sz="3200"/>
              <a:t> Not much, there are lots of possibilities for V(r) in there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3200"/>
              <a:t>B) V(r)=0 everywhere in the interior.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3200"/>
              <a:t>C) V(r)=constant </a:t>
            </a:r>
            <a:br>
              <a:rPr lang="en-US" sz="3200"/>
            </a:br>
            <a:r>
              <a:rPr lang="en-US" sz="3200"/>
              <a:t>everywhere in the interior</a:t>
            </a:r>
            <a:endParaRPr lang="en-US" sz="3600"/>
          </a:p>
        </p:txBody>
      </p:sp>
      <p:sp>
        <p:nvSpPr>
          <p:cNvPr id="9221" name="Freeform 6"/>
          <p:cNvSpPr>
            <a:spLocks/>
          </p:cNvSpPr>
          <p:nvPr/>
        </p:nvSpPr>
        <p:spPr bwMode="auto">
          <a:xfrm>
            <a:off x="457200" y="2057400"/>
            <a:ext cx="3656013" cy="3962400"/>
          </a:xfrm>
          <a:custGeom>
            <a:avLst/>
            <a:gdLst>
              <a:gd name="T0" fmla="*/ 983076 w 1707"/>
              <a:gd name="T1" fmla="*/ 3513409 h 1968"/>
              <a:gd name="T2" fmla="*/ 591130 w 1707"/>
              <a:gd name="T3" fmla="*/ 2931532 h 1968"/>
              <a:gd name="T4" fmla="*/ 505459 w 1707"/>
              <a:gd name="T5" fmla="*/ 2693949 h 1968"/>
              <a:gd name="T6" fmla="*/ 477616 w 1707"/>
              <a:gd name="T7" fmla="*/ 2589251 h 1968"/>
              <a:gd name="T8" fmla="*/ 421930 w 1707"/>
              <a:gd name="T9" fmla="*/ 2430191 h 1968"/>
              <a:gd name="T10" fmla="*/ 394087 w 1707"/>
              <a:gd name="T11" fmla="*/ 2244957 h 1968"/>
              <a:gd name="T12" fmla="*/ 310558 w 1707"/>
              <a:gd name="T13" fmla="*/ 2140260 h 1968"/>
              <a:gd name="T14" fmla="*/ 280573 w 1707"/>
              <a:gd name="T15" fmla="*/ 2033549 h 1968"/>
              <a:gd name="T16" fmla="*/ 113514 w 1707"/>
              <a:gd name="T17" fmla="*/ 1743617 h 1968"/>
              <a:gd name="T18" fmla="*/ 27843 w 1707"/>
              <a:gd name="T19" fmla="*/ 1506034 h 1968"/>
              <a:gd name="T20" fmla="*/ 0 w 1707"/>
              <a:gd name="T21" fmla="*/ 1427511 h 1968"/>
              <a:gd name="T22" fmla="*/ 366244 w 1707"/>
              <a:gd name="T23" fmla="*/ 185234 h 1968"/>
              <a:gd name="T24" fmla="*/ 843860 w 1707"/>
              <a:gd name="T25" fmla="*/ 0 h 1968"/>
              <a:gd name="T26" fmla="*/ 1405006 w 1707"/>
              <a:gd name="T27" fmla="*/ 26174 h 1968"/>
              <a:gd name="T28" fmla="*/ 2079665 w 1707"/>
              <a:gd name="T29" fmla="*/ 132885 h 1968"/>
              <a:gd name="T30" fmla="*/ 2977070 w 1707"/>
              <a:gd name="T31" fmla="*/ 318120 h 1968"/>
              <a:gd name="T32" fmla="*/ 3090584 w 1707"/>
              <a:gd name="T33" fmla="*/ 396643 h 1968"/>
              <a:gd name="T34" fmla="*/ 3257643 w 1707"/>
              <a:gd name="T35" fmla="*/ 448991 h 1968"/>
              <a:gd name="T36" fmla="*/ 3426843 w 1707"/>
              <a:gd name="T37" fmla="*/ 634226 h 1968"/>
              <a:gd name="T38" fmla="*/ 3568200 w 1707"/>
              <a:gd name="T39" fmla="*/ 978520 h 1968"/>
              <a:gd name="T40" fmla="*/ 3596043 w 1707"/>
              <a:gd name="T41" fmla="*/ 1109391 h 1968"/>
              <a:gd name="T42" fmla="*/ 3651729 w 1707"/>
              <a:gd name="T43" fmla="*/ 1268451 h 1968"/>
              <a:gd name="T44" fmla="*/ 3623886 w 1707"/>
              <a:gd name="T45" fmla="*/ 1453685 h 1968"/>
              <a:gd name="T46" fmla="*/ 3426843 w 1707"/>
              <a:gd name="T47" fmla="*/ 1532209 h 1968"/>
              <a:gd name="T48" fmla="*/ 3062741 w 1707"/>
              <a:gd name="T49" fmla="*/ 1822140 h 1968"/>
              <a:gd name="T50" fmla="*/ 2949227 w 1707"/>
              <a:gd name="T51" fmla="*/ 2192609 h 1968"/>
              <a:gd name="T52" fmla="*/ 2724340 w 1707"/>
              <a:gd name="T53" fmla="*/ 3221463 h 1968"/>
              <a:gd name="T54" fmla="*/ 2499454 w 1707"/>
              <a:gd name="T55" fmla="*/ 3750991 h 1968"/>
              <a:gd name="T56" fmla="*/ 2274567 w 1707"/>
              <a:gd name="T57" fmla="*/ 3936226 h 1968"/>
              <a:gd name="T58" fmla="*/ 1405006 w 1707"/>
              <a:gd name="T59" fmla="*/ 3777166 h 1968"/>
              <a:gd name="T60" fmla="*/ 1349319 w 1707"/>
              <a:gd name="T61" fmla="*/ 3618106 h 1968"/>
              <a:gd name="T62" fmla="*/ 983076 w 1707"/>
              <a:gd name="T63" fmla="*/ 3513409 h 196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707" h="1968">
                <a:moveTo>
                  <a:pt x="459" y="1745"/>
                </a:moveTo>
                <a:cubicBezTo>
                  <a:pt x="436" y="1628"/>
                  <a:pt x="375" y="1522"/>
                  <a:pt x="276" y="1456"/>
                </a:cubicBezTo>
                <a:cubicBezTo>
                  <a:pt x="262" y="1416"/>
                  <a:pt x="246" y="1378"/>
                  <a:pt x="236" y="1338"/>
                </a:cubicBezTo>
                <a:cubicBezTo>
                  <a:pt x="231" y="1320"/>
                  <a:pt x="228" y="1303"/>
                  <a:pt x="223" y="1286"/>
                </a:cubicBezTo>
                <a:cubicBezTo>
                  <a:pt x="215" y="1259"/>
                  <a:pt x="197" y="1207"/>
                  <a:pt x="197" y="1207"/>
                </a:cubicBezTo>
                <a:cubicBezTo>
                  <a:pt x="192" y="1176"/>
                  <a:pt x="194" y="1144"/>
                  <a:pt x="184" y="1115"/>
                </a:cubicBezTo>
                <a:cubicBezTo>
                  <a:pt x="176" y="1094"/>
                  <a:pt x="154" y="1082"/>
                  <a:pt x="145" y="1063"/>
                </a:cubicBezTo>
                <a:cubicBezTo>
                  <a:pt x="136" y="1046"/>
                  <a:pt x="138" y="1026"/>
                  <a:pt x="131" y="1010"/>
                </a:cubicBezTo>
                <a:cubicBezTo>
                  <a:pt x="39" y="805"/>
                  <a:pt x="147" y="1100"/>
                  <a:pt x="53" y="866"/>
                </a:cubicBezTo>
                <a:cubicBezTo>
                  <a:pt x="37" y="827"/>
                  <a:pt x="26" y="787"/>
                  <a:pt x="13" y="748"/>
                </a:cubicBezTo>
                <a:cubicBezTo>
                  <a:pt x="8" y="735"/>
                  <a:pt x="0" y="709"/>
                  <a:pt x="0" y="709"/>
                </a:cubicBezTo>
                <a:cubicBezTo>
                  <a:pt x="17" y="500"/>
                  <a:pt x="9" y="253"/>
                  <a:pt x="171" y="92"/>
                </a:cubicBezTo>
                <a:cubicBezTo>
                  <a:pt x="221" y="41"/>
                  <a:pt x="326" y="13"/>
                  <a:pt x="394" y="0"/>
                </a:cubicBezTo>
                <a:cubicBezTo>
                  <a:pt x="481" y="4"/>
                  <a:pt x="568" y="6"/>
                  <a:pt x="656" y="13"/>
                </a:cubicBezTo>
                <a:cubicBezTo>
                  <a:pt x="762" y="21"/>
                  <a:pt x="864" y="54"/>
                  <a:pt x="971" y="66"/>
                </a:cubicBezTo>
                <a:cubicBezTo>
                  <a:pt x="1107" y="111"/>
                  <a:pt x="1253" y="112"/>
                  <a:pt x="1390" y="158"/>
                </a:cubicBezTo>
                <a:cubicBezTo>
                  <a:pt x="1407" y="171"/>
                  <a:pt x="1423" y="187"/>
                  <a:pt x="1443" y="197"/>
                </a:cubicBezTo>
                <a:cubicBezTo>
                  <a:pt x="1467" y="209"/>
                  <a:pt x="1521" y="223"/>
                  <a:pt x="1521" y="223"/>
                </a:cubicBezTo>
                <a:cubicBezTo>
                  <a:pt x="1585" y="287"/>
                  <a:pt x="1560" y="255"/>
                  <a:pt x="1600" y="315"/>
                </a:cubicBezTo>
                <a:cubicBezTo>
                  <a:pt x="1615" y="376"/>
                  <a:pt x="1637" y="429"/>
                  <a:pt x="1666" y="486"/>
                </a:cubicBezTo>
                <a:cubicBezTo>
                  <a:pt x="1670" y="507"/>
                  <a:pt x="1673" y="529"/>
                  <a:pt x="1679" y="551"/>
                </a:cubicBezTo>
                <a:cubicBezTo>
                  <a:pt x="1686" y="577"/>
                  <a:pt x="1705" y="630"/>
                  <a:pt x="1705" y="630"/>
                </a:cubicBezTo>
                <a:cubicBezTo>
                  <a:pt x="1700" y="660"/>
                  <a:pt x="1707" y="694"/>
                  <a:pt x="1692" y="722"/>
                </a:cubicBezTo>
                <a:cubicBezTo>
                  <a:pt x="1681" y="740"/>
                  <a:pt x="1619" y="751"/>
                  <a:pt x="1600" y="761"/>
                </a:cubicBezTo>
                <a:cubicBezTo>
                  <a:pt x="1528" y="796"/>
                  <a:pt x="1493" y="862"/>
                  <a:pt x="1430" y="905"/>
                </a:cubicBezTo>
                <a:cubicBezTo>
                  <a:pt x="1390" y="963"/>
                  <a:pt x="1390" y="1019"/>
                  <a:pt x="1377" y="1089"/>
                </a:cubicBezTo>
                <a:cubicBezTo>
                  <a:pt x="1343" y="1259"/>
                  <a:pt x="1327" y="1434"/>
                  <a:pt x="1272" y="1600"/>
                </a:cubicBezTo>
                <a:cubicBezTo>
                  <a:pt x="1256" y="1694"/>
                  <a:pt x="1236" y="1793"/>
                  <a:pt x="1167" y="1863"/>
                </a:cubicBezTo>
                <a:cubicBezTo>
                  <a:pt x="1148" y="1918"/>
                  <a:pt x="1116" y="1936"/>
                  <a:pt x="1062" y="1955"/>
                </a:cubicBezTo>
                <a:cubicBezTo>
                  <a:pt x="840" y="1935"/>
                  <a:pt x="794" y="1968"/>
                  <a:pt x="656" y="1876"/>
                </a:cubicBezTo>
                <a:cubicBezTo>
                  <a:pt x="647" y="1849"/>
                  <a:pt x="653" y="1812"/>
                  <a:pt x="630" y="1797"/>
                </a:cubicBezTo>
                <a:cubicBezTo>
                  <a:pt x="525" y="1728"/>
                  <a:pt x="582" y="1745"/>
                  <a:pt x="459" y="1745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1065213" y="2362200"/>
            <a:ext cx="2420937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600">
                <a:latin typeface="Symbol" charset="0"/>
                <a:sym typeface="Symbol" charset="0"/>
              </a:rPr>
              <a:t></a:t>
            </a:r>
            <a:r>
              <a:rPr lang="en-US" sz="3600"/>
              <a:t>=0 </a:t>
            </a:r>
          </a:p>
          <a:p>
            <a:r>
              <a:rPr lang="en-US" sz="3600"/>
              <a:t>throughout</a:t>
            </a:r>
          </a:p>
          <a:p>
            <a:r>
              <a:rPr lang="en-US" sz="3600"/>
              <a:t>this interior</a:t>
            </a:r>
          </a:p>
          <a:p>
            <a:r>
              <a:rPr lang="en-US" sz="3600"/>
              <a:t>region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ChangeArrowheads="1"/>
          </p:cNvSpPr>
          <p:nvPr/>
        </p:nvSpPr>
        <p:spPr bwMode="auto">
          <a:xfrm>
            <a:off x="0" y="2495550"/>
            <a:ext cx="4572000" cy="4352925"/>
          </a:xfrm>
          <a:prstGeom prst="rect">
            <a:avLst/>
          </a:prstGeom>
          <a:solidFill>
            <a:srgbClr val="C0C0C0">
              <a:alpha val="3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47713" y="382588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A region of space contains no charges. The </a:t>
            </a:r>
            <a:r>
              <a:rPr lang="en-US" sz="3600" i="1">
                <a:latin typeface="Arial" charset="0"/>
                <a:ea typeface="ヒラギノ角ゴ Pro W3" charset="0"/>
                <a:cs typeface="ヒラギノ角ゴ Pro W3" charset="0"/>
              </a:rPr>
              <a:t>boundary</a:t>
            </a: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 has V=0 everywhere.</a:t>
            </a:r>
            <a:b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600">
                <a:solidFill>
                  <a:schemeClr val="accent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What can I say about V in the interior? 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244" name="Freeform 5"/>
          <p:cNvSpPr>
            <a:spLocks/>
          </p:cNvSpPr>
          <p:nvPr/>
        </p:nvSpPr>
        <p:spPr bwMode="auto">
          <a:xfrm>
            <a:off x="831850" y="2995613"/>
            <a:ext cx="2709863" cy="3124200"/>
          </a:xfrm>
          <a:custGeom>
            <a:avLst/>
            <a:gdLst>
              <a:gd name="T0" fmla="*/ 728663 w 1707"/>
              <a:gd name="T1" fmla="*/ 2770188 h 1968"/>
              <a:gd name="T2" fmla="*/ 438150 w 1707"/>
              <a:gd name="T3" fmla="*/ 2311400 h 1968"/>
              <a:gd name="T4" fmla="*/ 374650 w 1707"/>
              <a:gd name="T5" fmla="*/ 2124075 h 1968"/>
              <a:gd name="T6" fmla="*/ 354013 w 1707"/>
              <a:gd name="T7" fmla="*/ 2041525 h 1968"/>
              <a:gd name="T8" fmla="*/ 312738 w 1707"/>
              <a:gd name="T9" fmla="*/ 1916113 h 1968"/>
              <a:gd name="T10" fmla="*/ 292100 w 1707"/>
              <a:gd name="T11" fmla="*/ 1770063 h 1968"/>
              <a:gd name="T12" fmla="*/ 230188 w 1707"/>
              <a:gd name="T13" fmla="*/ 1687513 h 1968"/>
              <a:gd name="T14" fmla="*/ 207963 w 1707"/>
              <a:gd name="T15" fmla="*/ 1603375 h 1968"/>
              <a:gd name="T16" fmla="*/ 84138 w 1707"/>
              <a:gd name="T17" fmla="*/ 1374775 h 1968"/>
              <a:gd name="T18" fmla="*/ 20638 w 1707"/>
              <a:gd name="T19" fmla="*/ 1187450 h 1968"/>
              <a:gd name="T20" fmla="*/ 0 w 1707"/>
              <a:gd name="T21" fmla="*/ 1125538 h 1968"/>
              <a:gd name="T22" fmla="*/ 271463 w 1707"/>
              <a:gd name="T23" fmla="*/ 146050 h 1968"/>
              <a:gd name="T24" fmla="*/ 625475 w 1707"/>
              <a:gd name="T25" fmla="*/ 0 h 1968"/>
              <a:gd name="T26" fmla="*/ 1041400 w 1707"/>
              <a:gd name="T27" fmla="*/ 20638 h 1968"/>
              <a:gd name="T28" fmla="*/ 1541463 w 1707"/>
              <a:gd name="T29" fmla="*/ 104775 h 1968"/>
              <a:gd name="T30" fmla="*/ 2206625 w 1707"/>
              <a:gd name="T31" fmla="*/ 250825 h 1968"/>
              <a:gd name="T32" fmla="*/ 2290763 w 1707"/>
              <a:gd name="T33" fmla="*/ 312738 h 1968"/>
              <a:gd name="T34" fmla="*/ 2414588 w 1707"/>
              <a:gd name="T35" fmla="*/ 354013 h 1968"/>
              <a:gd name="T36" fmla="*/ 2540000 w 1707"/>
              <a:gd name="T37" fmla="*/ 500063 h 1968"/>
              <a:gd name="T38" fmla="*/ 2644775 w 1707"/>
              <a:gd name="T39" fmla="*/ 771525 h 1968"/>
              <a:gd name="T40" fmla="*/ 2665413 w 1707"/>
              <a:gd name="T41" fmla="*/ 874713 h 1968"/>
              <a:gd name="T42" fmla="*/ 2706688 w 1707"/>
              <a:gd name="T43" fmla="*/ 1000125 h 1968"/>
              <a:gd name="T44" fmla="*/ 2686050 w 1707"/>
              <a:gd name="T45" fmla="*/ 1146175 h 1968"/>
              <a:gd name="T46" fmla="*/ 2540000 w 1707"/>
              <a:gd name="T47" fmla="*/ 1208088 h 1968"/>
              <a:gd name="T48" fmla="*/ 2270125 w 1707"/>
              <a:gd name="T49" fmla="*/ 1436688 h 1968"/>
              <a:gd name="T50" fmla="*/ 2185988 w 1707"/>
              <a:gd name="T51" fmla="*/ 1728788 h 1968"/>
              <a:gd name="T52" fmla="*/ 2019300 w 1707"/>
              <a:gd name="T53" fmla="*/ 2540000 h 1968"/>
              <a:gd name="T54" fmla="*/ 1852613 w 1707"/>
              <a:gd name="T55" fmla="*/ 2957513 h 1968"/>
              <a:gd name="T56" fmla="*/ 1685925 w 1707"/>
              <a:gd name="T57" fmla="*/ 3103563 h 1968"/>
              <a:gd name="T58" fmla="*/ 1041400 w 1707"/>
              <a:gd name="T59" fmla="*/ 2978150 h 1968"/>
              <a:gd name="T60" fmla="*/ 1000125 w 1707"/>
              <a:gd name="T61" fmla="*/ 2852738 h 1968"/>
              <a:gd name="T62" fmla="*/ 728663 w 1707"/>
              <a:gd name="T63" fmla="*/ 2770188 h 196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707" h="1968">
                <a:moveTo>
                  <a:pt x="459" y="1745"/>
                </a:moveTo>
                <a:cubicBezTo>
                  <a:pt x="436" y="1628"/>
                  <a:pt x="375" y="1522"/>
                  <a:pt x="276" y="1456"/>
                </a:cubicBezTo>
                <a:cubicBezTo>
                  <a:pt x="262" y="1416"/>
                  <a:pt x="246" y="1378"/>
                  <a:pt x="236" y="1338"/>
                </a:cubicBezTo>
                <a:cubicBezTo>
                  <a:pt x="231" y="1320"/>
                  <a:pt x="228" y="1303"/>
                  <a:pt x="223" y="1286"/>
                </a:cubicBezTo>
                <a:cubicBezTo>
                  <a:pt x="215" y="1259"/>
                  <a:pt x="197" y="1207"/>
                  <a:pt x="197" y="1207"/>
                </a:cubicBezTo>
                <a:cubicBezTo>
                  <a:pt x="192" y="1176"/>
                  <a:pt x="194" y="1144"/>
                  <a:pt x="184" y="1115"/>
                </a:cubicBezTo>
                <a:cubicBezTo>
                  <a:pt x="176" y="1094"/>
                  <a:pt x="154" y="1082"/>
                  <a:pt x="145" y="1063"/>
                </a:cubicBezTo>
                <a:cubicBezTo>
                  <a:pt x="136" y="1046"/>
                  <a:pt x="138" y="1026"/>
                  <a:pt x="131" y="1010"/>
                </a:cubicBezTo>
                <a:cubicBezTo>
                  <a:pt x="39" y="805"/>
                  <a:pt x="147" y="1100"/>
                  <a:pt x="53" y="866"/>
                </a:cubicBezTo>
                <a:cubicBezTo>
                  <a:pt x="37" y="827"/>
                  <a:pt x="26" y="787"/>
                  <a:pt x="13" y="748"/>
                </a:cubicBezTo>
                <a:cubicBezTo>
                  <a:pt x="8" y="735"/>
                  <a:pt x="0" y="709"/>
                  <a:pt x="0" y="709"/>
                </a:cubicBezTo>
                <a:cubicBezTo>
                  <a:pt x="17" y="500"/>
                  <a:pt x="9" y="253"/>
                  <a:pt x="171" y="92"/>
                </a:cubicBezTo>
                <a:cubicBezTo>
                  <a:pt x="221" y="41"/>
                  <a:pt x="326" y="13"/>
                  <a:pt x="394" y="0"/>
                </a:cubicBezTo>
                <a:cubicBezTo>
                  <a:pt x="481" y="4"/>
                  <a:pt x="568" y="6"/>
                  <a:pt x="656" y="13"/>
                </a:cubicBezTo>
                <a:cubicBezTo>
                  <a:pt x="762" y="21"/>
                  <a:pt x="864" y="54"/>
                  <a:pt x="971" y="66"/>
                </a:cubicBezTo>
                <a:cubicBezTo>
                  <a:pt x="1107" y="111"/>
                  <a:pt x="1253" y="112"/>
                  <a:pt x="1390" y="158"/>
                </a:cubicBezTo>
                <a:cubicBezTo>
                  <a:pt x="1407" y="171"/>
                  <a:pt x="1423" y="187"/>
                  <a:pt x="1443" y="197"/>
                </a:cubicBezTo>
                <a:cubicBezTo>
                  <a:pt x="1467" y="209"/>
                  <a:pt x="1521" y="223"/>
                  <a:pt x="1521" y="223"/>
                </a:cubicBezTo>
                <a:cubicBezTo>
                  <a:pt x="1585" y="287"/>
                  <a:pt x="1560" y="255"/>
                  <a:pt x="1600" y="315"/>
                </a:cubicBezTo>
                <a:cubicBezTo>
                  <a:pt x="1615" y="376"/>
                  <a:pt x="1637" y="429"/>
                  <a:pt x="1666" y="486"/>
                </a:cubicBezTo>
                <a:cubicBezTo>
                  <a:pt x="1670" y="507"/>
                  <a:pt x="1673" y="529"/>
                  <a:pt x="1679" y="551"/>
                </a:cubicBezTo>
                <a:cubicBezTo>
                  <a:pt x="1686" y="577"/>
                  <a:pt x="1705" y="630"/>
                  <a:pt x="1705" y="630"/>
                </a:cubicBezTo>
                <a:cubicBezTo>
                  <a:pt x="1700" y="660"/>
                  <a:pt x="1707" y="694"/>
                  <a:pt x="1692" y="722"/>
                </a:cubicBezTo>
                <a:cubicBezTo>
                  <a:pt x="1681" y="740"/>
                  <a:pt x="1619" y="751"/>
                  <a:pt x="1600" y="761"/>
                </a:cubicBezTo>
                <a:cubicBezTo>
                  <a:pt x="1528" y="796"/>
                  <a:pt x="1493" y="862"/>
                  <a:pt x="1430" y="905"/>
                </a:cubicBezTo>
                <a:cubicBezTo>
                  <a:pt x="1390" y="963"/>
                  <a:pt x="1390" y="1019"/>
                  <a:pt x="1377" y="1089"/>
                </a:cubicBezTo>
                <a:cubicBezTo>
                  <a:pt x="1343" y="1259"/>
                  <a:pt x="1327" y="1434"/>
                  <a:pt x="1272" y="1600"/>
                </a:cubicBezTo>
                <a:cubicBezTo>
                  <a:pt x="1256" y="1694"/>
                  <a:pt x="1236" y="1793"/>
                  <a:pt x="1167" y="1863"/>
                </a:cubicBezTo>
                <a:cubicBezTo>
                  <a:pt x="1148" y="1918"/>
                  <a:pt x="1116" y="1936"/>
                  <a:pt x="1062" y="1955"/>
                </a:cubicBezTo>
                <a:cubicBezTo>
                  <a:pt x="840" y="1935"/>
                  <a:pt x="794" y="1968"/>
                  <a:pt x="656" y="1876"/>
                </a:cubicBezTo>
                <a:cubicBezTo>
                  <a:pt x="647" y="1849"/>
                  <a:pt x="653" y="1812"/>
                  <a:pt x="630" y="1797"/>
                </a:cubicBezTo>
                <a:cubicBezTo>
                  <a:pt x="525" y="1728"/>
                  <a:pt x="582" y="1745"/>
                  <a:pt x="459" y="1745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3073400" y="2538413"/>
            <a:ext cx="1009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600"/>
              <a:t>V=0</a:t>
            </a:r>
          </a:p>
        </p:txBody>
      </p:sp>
      <p:sp>
        <p:nvSpPr>
          <p:cNvPr id="10246" name="Freeform 7"/>
          <p:cNvSpPr>
            <a:spLocks/>
          </p:cNvSpPr>
          <p:nvPr/>
        </p:nvSpPr>
        <p:spPr bwMode="auto">
          <a:xfrm>
            <a:off x="2352675" y="2719388"/>
            <a:ext cx="603250" cy="300037"/>
          </a:xfrm>
          <a:custGeom>
            <a:avLst/>
            <a:gdLst>
              <a:gd name="T0" fmla="*/ 603250 w 380"/>
              <a:gd name="T1" fmla="*/ 28575 h 189"/>
              <a:gd name="T2" fmla="*/ 187325 w 380"/>
              <a:gd name="T3" fmla="*/ 49212 h 189"/>
              <a:gd name="T4" fmla="*/ 103188 w 380"/>
              <a:gd name="T5" fmla="*/ 133350 h 189"/>
              <a:gd name="T6" fmla="*/ 41275 w 380"/>
              <a:gd name="T7" fmla="*/ 195262 h 189"/>
              <a:gd name="T8" fmla="*/ 0 w 380"/>
              <a:gd name="T9" fmla="*/ 300037 h 1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0" h="189">
                <a:moveTo>
                  <a:pt x="380" y="18"/>
                </a:moveTo>
                <a:cubicBezTo>
                  <a:pt x="291" y="0"/>
                  <a:pt x="205" y="1"/>
                  <a:pt x="118" y="31"/>
                </a:cubicBezTo>
                <a:cubicBezTo>
                  <a:pt x="100" y="48"/>
                  <a:pt x="82" y="66"/>
                  <a:pt x="65" y="84"/>
                </a:cubicBezTo>
                <a:cubicBezTo>
                  <a:pt x="52" y="97"/>
                  <a:pt x="26" y="123"/>
                  <a:pt x="26" y="123"/>
                </a:cubicBezTo>
                <a:cubicBezTo>
                  <a:pt x="10" y="172"/>
                  <a:pt x="19" y="150"/>
                  <a:pt x="0" y="189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Freeform 8"/>
          <p:cNvSpPr>
            <a:spLocks/>
          </p:cNvSpPr>
          <p:nvPr/>
        </p:nvSpPr>
        <p:spPr bwMode="auto">
          <a:xfrm>
            <a:off x="2998788" y="3165475"/>
            <a:ext cx="1200150" cy="1958975"/>
          </a:xfrm>
          <a:custGeom>
            <a:avLst/>
            <a:gdLst>
              <a:gd name="T0" fmla="*/ 1035050 w 756"/>
              <a:gd name="T1" fmla="*/ 0 h 1234"/>
              <a:gd name="T2" fmla="*/ 1116013 w 756"/>
              <a:gd name="T3" fmla="*/ 674688 h 1234"/>
              <a:gd name="T4" fmla="*/ 1176338 w 756"/>
              <a:gd name="T5" fmla="*/ 1169988 h 1234"/>
              <a:gd name="T6" fmla="*/ 0 w 756"/>
              <a:gd name="T7" fmla="*/ 1958975 h 123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56" h="1234">
                <a:moveTo>
                  <a:pt x="652" y="0"/>
                </a:moveTo>
                <a:cubicBezTo>
                  <a:pt x="669" y="137"/>
                  <a:pt x="687" y="281"/>
                  <a:pt x="703" y="425"/>
                </a:cubicBezTo>
                <a:cubicBezTo>
                  <a:pt x="716" y="529"/>
                  <a:pt x="741" y="737"/>
                  <a:pt x="741" y="737"/>
                </a:cubicBezTo>
                <a:cubicBezTo>
                  <a:pt x="756" y="1130"/>
                  <a:pt x="155" y="1130"/>
                  <a:pt x="0" y="123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4800600" y="1828800"/>
            <a:ext cx="4097338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AutoNum type="alphaUcParenR"/>
            </a:pPr>
            <a:r>
              <a:rPr lang="en-US" sz="3200"/>
              <a:t> Not much, there are lots of possibilities for V(r) in there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3200"/>
              <a:t>B) V(r)=0 everywhere in the interior.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3200"/>
              <a:t>C) V(r)=constant </a:t>
            </a:r>
            <a:br>
              <a:rPr lang="en-US" sz="3200"/>
            </a:br>
            <a:r>
              <a:rPr lang="en-US" sz="3200"/>
              <a:t>everywhere in the interior</a:t>
            </a:r>
            <a:endParaRPr lang="en-US" sz="3600"/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1584325" y="4143375"/>
            <a:ext cx="10826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600">
                <a:latin typeface="Symbol" charset="0"/>
                <a:sym typeface="Symbol" charset="0"/>
              </a:rPr>
              <a:t></a:t>
            </a:r>
            <a:r>
              <a:rPr lang="en-US" sz="3600"/>
              <a:t>=0 </a:t>
            </a:r>
          </a:p>
          <a:p>
            <a:endParaRPr lang="en-US" sz="36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2"/>
          <p:cNvSpPr txBox="1">
            <a:spLocks noChangeArrowheads="1"/>
          </p:cNvSpPr>
          <p:nvPr/>
        </p:nvSpPr>
        <p:spPr bwMode="auto">
          <a:xfrm>
            <a:off x="2908300" y="2516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endParaRPr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52400"/>
            <a:ext cx="6934200" cy="1295400"/>
          </a:xfrm>
        </p:spPr>
        <p:txBody>
          <a:bodyPr/>
          <a:lstStyle/>
          <a:p>
            <a:pPr algn="l" eaLnBrk="1" hangingPunct="1"/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Two very strong (big C) ideal capacitors are well separated. </a:t>
            </a:r>
          </a:p>
        </p:txBody>
      </p:sp>
      <p:sp>
        <p:nvSpPr>
          <p:cNvPr id="60419" name="Rectangle 4"/>
          <p:cNvSpPr>
            <a:spLocks noChangeArrowheads="1"/>
          </p:cNvSpPr>
          <p:nvPr/>
        </p:nvSpPr>
        <p:spPr bwMode="auto">
          <a:xfrm>
            <a:off x="898525" y="3098800"/>
            <a:ext cx="436563" cy="368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 eaLnBrk="1" hangingPunct="1"/>
            <a:r>
              <a:rPr lang="en-US" sz="1800">
                <a:ea typeface="ＭＳ Ｐゴシック" charset="0"/>
                <a:cs typeface="ＭＳ Ｐゴシック" charset="0"/>
              </a:rPr>
              <a:t>-Q</a:t>
            </a:r>
          </a:p>
        </p:txBody>
      </p:sp>
      <p:sp>
        <p:nvSpPr>
          <p:cNvPr id="60420" name="Rectangle 5"/>
          <p:cNvSpPr>
            <a:spLocks noChangeArrowheads="1"/>
          </p:cNvSpPr>
          <p:nvPr/>
        </p:nvSpPr>
        <p:spPr bwMode="auto">
          <a:xfrm>
            <a:off x="1490663" y="3105150"/>
            <a:ext cx="436562" cy="368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 eaLnBrk="1" hangingPunct="1"/>
            <a:r>
              <a:rPr lang="en-US" sz="1800">
                <a:ea typeface="ＭＳ Ｐゴシック" charset="0"/>
                <a:cs typeface="ＭＳ Ｐゴシック" charset="0"/>
              </a:rPr>
              <a:t>Q</a:t>
            </a:r>
          </a:p>
        </p:txBody>
      </p:sp>
      <p:sp>
        <p:nvSpPr>
          <p:cNvPr id="60421" name="Rectangle 6"/>
          <p:cNvSpPr>
            <a:spLocks noChangeArrowheads="1"/>
          </p:cNvSpPr>
          <p:nvPr/>
        </p:nvSpPr>
        <p:spPr bwMode="auto">
          <a:xfrm>
            <a:off x="7337425" y="3086100"/>
            <a:ext cx="436563" cy="368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 eaLnBrk="1" hangingPunct="1"/>
            <a:r>
              <a:rPr lang="en-US" sz="1800">
                <a:ea typeface="ＭＳ Ｐゴシック" charset="0"/>
                <a:cs typeface="ＭＳ Ｐゴシック" charset="0"/>
              </a:rPr>
              <a:t>-Q</a:t>
            </a:r>
          </a:p>
        </p:txBody>
      </p:sp>
      <p:sp>
        <p:nvSpPr>
          <p:cNvPr id="60422" name="Rectangle 7"/>
          <p:cNvSpPr>
            <a:spLocks noChangeArrowheads="1"/>
          </p:cNvSpPr>
          <p:nvPr/>
        </p:nvSpPr>
        <p:spPr bwMode="auto">
          <a:xfrm>
            <a:off x="7929563" y="3092450"/>
            <a:ext cx="436562" cy="368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457200" eaLnBrk="1" hangingPunct="1"/>
            <a:r>
              <a:rPr lang="en-US" sz="1800">
                <a:ea typeface="ＭＳ Ｐゴシック" charset="0"/>
                <a:cs typeface="ＭＳ Ｐゴシック" charset="0"/>
              </a:rPr>
              <a:t>Q</a:t>
            </a:r>
          </a:p>
        </p:txBody>
      </p:sp>
      <p:sp>
        <p:nvSpPr>
          <p:cNvPr id="120840" name="Line 8"/>
          <p:cNvSpPr>
            <a:spLocks noChangeShapeType="1"/>
          </p:cNvSpPr>
          <p:nvPr/>
        </p:nvSpPr>
        <p:spPr bwMode="auto">
          <a:xfrm>
            <a:off x="1960563" y="4848225"/>
            <a:ext cx="53292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4" name="Text Box 9"/>
          <p:cNvSpPr txBox="1">
            <a:spLocks noChangeArrowheads="1"/>
          </p:cNvSpPr>
          <p:nvPr/>
        </p:nvSpPr>
        <p:spPr bwMode="auto">
          <a:xfrm>
            <a:off x="1443038" y="3340100"/>
            <a:ext cx="319087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  <a:endParaRPr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60425" name="Text Box 10"/>
          <p:cNvSpPr txBox="1">
            <a:spLocks noChangeArrowheads="1"/>
          </p:cNvSpPr>
          <p:nvPr/>
        </p:nvSpPr>
        <p:spPr bwMode="auto">
          <a:xfrm>
            <a:off x="1149350" y="3240088"/>
            <a:ext cx="26035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  <a:endParaRPr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60426" name="Text Box 11"/>
          <p:cNvSpPr txBox="1">
            <a:spLocks noChangeArrowheads="1"/>
          </p:cNvSpPr>
          <p:nvPr/>
        </p:nvSpPr>
        <p:spPr bwMode="auto">
          <a:xfrm>
            <a:off x="7872413" y="3143250"/>
            <a:ext cx="319087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+</a:t>
            </a:r>
            <a:endParaRPr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60427" name="Text Box 12"/>
          <p:cNvSpPr txBox="1">
            <a:spLocks noChangeArrowheads="1"/>
          </p:cNvSpPr>
          <p:nvPr/>
        </p:nvSpPr>
        <p:spPr bwMode="auto">
          <a:xfrm>
            <a:off x="7548563" y="3351213"/>
            <a:ext cx="26035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</a:p>
          <a:p>
            <a:pPr eaLnBrk="1" hangingPunct="1"/>
            <a:r>
              <a:rPr lang="en-US" sz="1800" b="1">
                <a:ea typeface="ＭＳ Ｐゴシック" charset="0"/>
                <a:cs typeface="ＭＳ Ｐゴシック" charset="0"/>
              </a:rPr>
              <a:t>-</a:t>
            </a:r>
            <a:endParaRPr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120845" name="Text Box 13"/>
          <p:cNvSpPr txBox="1">
            <a:spLocks noChangeArrowheads="1"/>
          </p:cNvSpPr>
          <p:nvPr/>
        </p:nvSpPr>
        <p:spPr bwMode="auto">
          <a:xfrm>
            <a:off x="3856038" y="3213100"/>
            <a:ext cx="1430337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buFont typeface="Arial" charset="0"/>
              <a:buAutoNum type="alphaUcParenR"/>
            </a:pPr>
            <a:r>
              <a:rPr lang="en-US" sz="3600">
                <a:ea typeface="ＭＳ Ｐゴシック" charset="0"/>
                <a:cs typeface="ＭＳ Ｐゴシック" charset="0"/>
              </a:rPr>
              <a:t>Yes</a:t>
            </a:r>
          </a:p>
          <a:p>
            <a:pPr eaLnBrk="1" hangingPunct="1">
              <a:buFont typeface="Arial" charset="0"/>
              <a:buAutoNum type="alphaUcParenR"/>
            </a:pPr>
            <a:r>
              <a:rPr lang="en-US" sz="3600">
                <a:ea typeface="ＭＳ Ｐゴシック" charset="0"/>
                <a:cs typeface="ＭＳ Ｐゴシック" charset="0"/>
              </a:rPr>
              <a:t>No</a:t>
            </a:r>
          </a:p>
          <a:p>
            <a:pPr eaLnBrk="1" hangingPunct="1">
              <a:buFont typeface="Arial" charset="0"/>
              <a:buAutoNum type="alphaUcParenR"/>
            </a:pPr>
            <a:r>
              <a:rPr lang="en-US" sz="3600">
                <a:ea typeface="ＭＳ Ｐゴシック" charset="0"/>
                <a:cs typeface="ＭＳ Ｐゴシック" charset="0"/>
              </a:rPr>
              <a:t>???</a:t>
            </a:r>
            <a:endParaRPr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120847" name="Rectangle 15"/>
          <p:cNvSpPr>
            <a:spLocks noChangeArrowheads="1"/>
          </p:cNvSpPr>
          <p:nvPr/>
        </p:nvSpPr>
        <p:spPr bwMode="auto">
          <a:xfrm>
            <a:off x="609600" y="1295400"/>
            <a:ext cx="83058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57200" eaLnBrk="1" hangingPunct="1"/>
            <a:r>
              <a:rPr lang="en-US" sz="360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What if they are connected by one thin conducting wire, is this electrostatic situation physically stable?</a:t>
            </a:r>
            <a:endParaRPr lang="en-US" sz="600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444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0" grpId="0" animBg="1"/>
      <p:bldP spid="120845" grpId="0"/>
      <p:bldP spid="1208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2"/>
          <p:cNvSpPr txBox="1">
            <a:spLocks noChangeArrowheads="1"/>
          </p:cNvSpPr>
          <p:nvPr/>
        </p:nvSpPr>
        <p:spPr bwMode="auto">
          <a:xfrm>
            <a:off x="2908300" y="2516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lang="en-US"/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093788" y="152400"/>
            <a:ext cx="8126412" cy="1295400"/>
          </a:xfrm>
        </p:spPr>
        <p:txBody>
          <a:bodyPr/>
          <a:lstStyle/>
          <a:p>
            <a:pPr algn="l" eaLnBrk="1" hangingPunct="1"/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Two very strong (big C) ideal capacitors are well separated. 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898525" y="3098800"/>
            <a:ext cx="436563" cy="368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-Q</a:t>
            </a: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1490663" y="3105150"/>
            <a:ext cx="436562" cy="368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7337425" y="3086100"/>
            <a:ext cx="436563" cy="368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-Q</a:t>
            </a:r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7929563" y="3092450"/>
            <a:ext cx="436562" cy="368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188424" name="Line 8"/>
          <p:cNvSpPr>
            <a:spLocks noChangeShapeType="1"/>
          </p:cNvSpPr>
          <p:nvPr/>
        </p:nvSpPr>
        <p:spPr bwMode="auto">
          <a:xfrm>
            <a:off x="1960563" y="4848225"/>
            <a:ext cx="53292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1366838" y="3378200"/>
            <a:ext cx="4445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+_</a:t>
            </a:r>
            <a:endParaRPr lang="en-US"/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1187450" y="3240088"/>
            <a:ext cx="26035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  <a:endParaRPr lang="en-US"/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7832725" y="3162300"/>
            <a:ext cx="4445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</a:t>
            </a:r>
          </a:p>
          <a:p>
            <a:r>
              <a:rPr lang="en-US" sz="1800" b="1"/>
              <a:t>+_</a:t>
            </a:r>
            <a:endParaRPr lang="en-US"/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7605713" y="3351213"/>
            <a:ext cx="26035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</a:p>
          <a:p>
            <a:r>
              <a:rPr lang="en-US" sz="1800" b="1"/>
              <a:t>-</a:t>
            </a:r>
            <a:endParaRPr lang="en-US"/>
          </a:p>
        </p:txBody>
      </p:sp>
      <p:sp>
        <p:nvSpPr>
          <p:cNvPr id="188429" name="Text Box 13"/>
          <p:cNvSpPr txBox="1">
            <a:spLocks noChangeArrowheads="1"/>
          </p:cNvSpPr>
          <p:nvPr/>
        </p:nvSpPr>
        <p:spPr bwMode="auto">
          <a:xfrm>
            <a:off x="3856038" y="3213100"/>
            <a:ext cx="1430337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Font typeface="Arial" charset="0"/>
              <a:buAutoNum type="alphaUcParenR"/>
            </a:pPr>
            <a:r>
              <a:rPr lang="en-US" sz="3600"/>
              <a:t>Yes</a:t>
            </a:r>
          </a:p>
          <a:p>
            <a:pPr>
              <a:buFont typeface="Arial" charset="0"/>
              <a:buAutoNum type="alphaUcParenR"/>
            </a:pPr>
            <a:r>
              <a:rPr lang="en-US" sz="3600"/>
              <a:t>No</a:t>
            </a:r>
          </a:p>
          <a:p>
            <a:pPr>
              <a:buFont typeface="Arial" charset="0"/>
              <a:buAutoNum type="alphaUcParenR"/>
            </a:pPr>
            <a:r>
              <a:rPr lang="en-US" sz="3600"/>
              <a:t>???</a:t>
            </a:r>
            <a:endParaRPr lang="en-US"/>
          </a:p>
        </p:txBody>
      </p:sp>
      <p:sp>
        <p:nvSpPr>
          <p:cNvPr id="188432" name="Freeform 16"/>
          <p:cNvSpPr>
            <a:spLocks/>
          </p:cNvSpPr>
          <p:nvPr/>
        </p:nvSpPr>
        <p:spPr bwMode="auto">
          <a:xfrm>
            <a:off x="533400" y="2971800"/>
            <a:ext cx="8382000" cy="533400"/>
          </a:xfrm>
          <a:custGeom>
            <a:avLst/>
            <a:gdLst>
              <a:gd name="T0" fmla="*/ 240 w 5280"/>
              <a:gd name="T1" fmla="*/ 288 h 336"/>
              <a:gd name="T2" fmla="*/ 0 w 5280"/>
              <a:gd name="T3" fmla="*/ 288 h 336"/>
              <a:gd name="T4" fmla="*/ 0 w 5280"/>
              <a:gd name="T5" fmla="*/ 0 h 336"/>
              <a:gd name="T6" fmla="*/ 5280 w 5280"/>
              <a:gd name="T7" fmla="*/ 0 h 336"/>
              <a:gd name="T8" fmla="*/ 5280 w 5280"/>
              <a:gd name="T9" fmla="*/ 336 h 336"/>
              <a:gd name="T10" fmla="*/ 4944 w 5280"/>
              <a:gd name="T11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280" h="336">
                <a:moveTo>
                  <a:pt x="240" y="288"/>
                </a:moveTo>
                <a:lnTo>
                  <a:pt x="0" y="288"/>
                </a:lnTo>
                <a:lnTo>
                  <a:pt x="0" y="0"/>
                </a:lnTo>
                <a:lnTo>
                  <a:pt x="5280" y="0"/>
                </a:lnTo>
                <a:lnTo>
                  <a:pt x="5280" y="336"/>
                </a:lnTo>
                <a:lnTo>
                  <a:pt x="4944" y="336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48355" y="1374046"/>
            <a:ext cx="88686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If they are connected by 2 thin conducting wires, as shown, is this electrostatic situation physically stable?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4" grpId="0" animBg="1"/>
      <p:bldP spid="1884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23900" y="2290763"/>
            <a:ext cx="77724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Calculate voltage 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(everywhere in space!) for 2 equal/opposite 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point charges a distance </a:t>
            </a:r>
            <a:r>
              <a:rPr lang="ja-JP" altLang="en-US" dirty="0">
                <a:latin typeface="Arial" charset="0"/>
                <a:ea typeface="ヒラギノ角ゴ Pro W3" charset="0"/>
                <a:cs typeface="ヒラギノ角ゴ Pro W3" charset="0"/>
              </a:rPr>
              <a:t>“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d</a:t>
            </a:r>
            <a:r>
              <a:rPr lang="ja-JP" altLang="en-US" dirty="0">
                <a:latin typeface="Arial" charset="0"/>
                <a:ea typeface="ヒラギノ角ゴ Pro W3" charset="0"/>
                <a:cs typeface="ヒラギノ角ゴ Pro W3" charset="0"/>
              </a:rPr>
              <a:t>”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 above and below the origin.  Where is V(r)=0?</a:t>
            </a:r>
          </a:p>
        </p:txBody>
      </p:sp>
    </p:spTree>
    <p:extLst>
      <p:ext uri="{BB962C8B-B14F-4D97-AF65-F5344CB8AC3E}">
        <p14:creationId xmlns:p14="http://schemas.microsoft.com/office/powerpoint/2010/main" val="4026272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685800" y="381000"/>
            <a:ext cx="7924800" cy="175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600" dirty="0">
                <a:ea typeface="ＭＳ Ｐゴシック" charset="0"/>
                <a:cs typeface="ＭＳ Ｐゴシック" charset="0"/>
              </a:rPr>
              <a:t>Is this a stable charge distribution for two neutral, conducting spheres</a:t>
            </a:r>
            <a:r>
              <a:rPr lang="en-US" sz="3600" dirty="0" smtClean="0">
                <a:ea typeface="ＭＳ Ｐゴシック" charset="0"/>
                <a:cs typeface="ＭＳ Ｐゴシック" charset="0"/>
              </a:rPr>
              <a:t>? (There are no other charges around) </a:t>
            </a:r>
            <a:endParaRPr lang="en-US" sz="3600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44035" name="Group 31"/>
          <p:cNvGrpSpPr>
            <a:grpSpLocks/>
          </p:cNvGrpSpPr>
          <p:nvPr/>
        </p:nvGrpSpPr>
        <p:grpSpPr bwMode="auto">
          <a:xfrm>
            <a:off x="1600200" y="2362200"/>
            <a:ext cx="2693988" cy="2438400"/>
            <a:chOff x="1112476" y="3276600"/>
            <a:chExt cx="2694294" cy="2438400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1218851" y="3276600"/>
              <a:ext cx="2438677" cy="2438400"/>
            </a:xfrm>
            <a:prstGeom prst="ellipse">
              <a:avLst/>
            </a:prstGeom>
            <a:gradFill rotWithShape="1">
              <a:gsLst>
                <a:gs pos="0">
                  <a:srgbClr val="8C9192"/>
                </a:gs>
                <a:gs pos="50000">
                  <a:srgbClr val="CAD2D2"/>
                </a:gs>
                <a:gs pos="100000">
                  <a:srgbClr val="F1F9FA"/>
                </a:gs>
              </a:gsLst>
              <a:lin ang="18900000" scaled="1"/>
            </a:gradFill>
            <a:ln w="9525">
              <a:solidFill>
                <a:srgbClr val="00B0F0"/>
              </a:solidFill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defTabSz="457200" eaLnBrk="1" hangingPunct="1"/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4052" name="TextBox 8"/>
            <p:cNvSpPr txBox="1">
              <a:spLocks noChangeArrowheads="1"/>
            </p:cNvSpPr>
            <p:nvPr/>
          </p:nvSpPr>
          <p:spPr bwMode="auto">
            <a:xfrm>
              <a:off x="3051230" y="3468469"/>
              <a:ext cx="4539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3600">
                  <a:ea typeface="ＭＳ Ｐゴシック" charset="0"/>
                  <a:cs typeface="ＭＳ Ｐゴシック" charset="0"/>
                </a:rPr>
                <a:t>+</a:t>
              </a:r>
            </a:p>
          </p:txBody>
        </p:sp>
        <p:sp>
          <p:nvSpPr>
            <p:cNvPr id="44053" name="TextBox 9"/>
            <p:cNvSpPr txBox="1">
              <a:spLocks noChangeArrowheads="1"/>
            </p:cNvSpPr>
            <p:nvPr/>
          </p:nvSpPr>
          <p:spPr bwMode="auto">
            <a:xfrm>
              <a:off x="3293478" y="3823648"/>
              <a:ext cx="4539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3600">
                  <a:ea typeface="ＭＳ Ｐゴシック" charset="0"/>
                  <a:cs typeface="ＭＳ Ｐゴシック" charset="0"/>
                </a:rPr>
                <a:t>+</a:t>
              </a:r>
            </a:p>
          </p:txBody>
        </p:sp>
        <p:sp>
          <p:nvSpPr>
            <p:cNvPr id="44054" name="TextBox 10"/>
            <p:cNvSpPr txBox="1">
              <a:spLocks noChangeArrowheads="1"/>
            </p:cNvSpPr>
            <p:nvPr/>
          </p:nvSpPr>
          <p:spPr bwMode="auto">
            <a:xfrm>
              <a:off x="3352800" y="4230469"/>
              <a:ext cx="4539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3600">
                  <a:ea typeface="ＭＳ Ｐゴシック" charset="0"/>
                  <a:cs typeface="ＭＳ Ｐゴシック" charset="0"/>
                </a:rPr>
                <a:t>+</a:t>
              </a:r>
            </a:p>
          </p:txBody>
        </p:sp>
        <p:sp>
          <p:nvSpPr>
            <p:cNvPr id="44055" name="TextBox 11"/>
            <p:cNvSpPr txBox="1">
              <a:spLocks noChangeArrowheads="1"/>
            </p:cNvSpPr>
            <p:nvPr/>
          </p:nvSpPr>
          <p:spPr bwMode="auto">
            <a:xfrm>
              <a:off x="3254992" y="4597821"/>
              <a:ext cx="4539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3600">
                  <a:ea typeface="ＭＳ Ｐゴシック" charset="0"/>
                  <a:cs typeface="ＭＳ Ｐゴシック" charset="0"/>
                </a:rPr>
                <a:t>+</a:t>
              </a:r>
            </a:p>
          </p:txBody>
        </p:sp>
        <p:sp>
          <p:nvSpPr>
            <p:cNvPr id="44056" name="TextBox 12"/>
            <p:cNvSpPr txBox="1">
              <a:spLocks noChangeArrowheads="1"/>
            </p:cNvSpPr>
            <p:nvPr/>
          </p:nvSpPr>
          <p:spPr bwMode="auto">
            <a:xfrm>
              <a:off x="3051230" y="4916269"/>
              <a:ext cx="4539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3600">
                  <a:ea typeface="ＭＳ Ｐゴシック" charset="0"/>
                  <a:cs typeface="ＭＳ Ｐゴシック" charset="0"/>
                </a:rPr>
                <a:t>+</a:t>
              </a:r>
            </a:p>
          </p:txBody>
        </p:sp>
        <p:grpSp>
          <p:nvGrpSpPr>
            <p:cNvPr id="44057" name="Group 18"/>
            <p:cNvGrpSpPr>
              <a:grpSpLocks/>
            </p:cNvGrpSpPr>
            <p:nvPr/>
          </p:nvGrpSpPr>
          <p:grpSpPr bwMode="auto">
            <a:xfrm flipH="1">
              <a:off x="1112476" y="3429000"/>
              <a:ext cx="640124" cy="2094131"/>
              <a:chOff x="4349860" y="3505200"/>
              <a:chExt cx="640124" cy="2094131"/>
            </a:xfrm>
          </p:grpSpPr>
          <p:sp>
            <p:nvSpPr>
              <p:cNvPr id="44058" name="TextBox 13"/>
              <p:cNvSpPr txBox="1">
                <a:spLocks noChangeArrowheads="1"/>
              </p:cNvSpPr>
              <p:nvPr/>
            </p:nvSpPr>
            <p:spPr bwMode="auto">
              <a:xfrm>
                <a:off x="4349860" y="3505200"/>
                <a:ext cx="33855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1pPr>
                <a:lvl2pPr marL="37931725" indent="-37474525"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9pPr>
              </a:lstStyle>
              <a:p>
                <a:pPr eaLnBrk="1" hangingPunct="1"/>
                <a:r>
                  <a:rPr lang="en-US" sz="3600">
                    <a:ea typeface="ＭＳ Ｐゴシック" charset="0"/>
                    <a:cs typeface="ＭＳ Ｐゴシック" charset="0"/>
                  </a:rPr>
                  <a:t>-</a:t>
                </a:r>
              </a:p>
            </p:txBody>
          </p:sp>
          <p:sp>
            <p:nvSpPr>
              <p:cNvPr id="44059" name="TextBox 14"/>
              <p:cNvSpPr txBox="1">
                <a:spLocks noChangeArrowheads="1"/>
              </p:cNvSpPr>
              <p:nvPr/>
            </p:nvSpPr>
            <p:spPr bwMode="auto">
              <a:xfrm>
                <a:off x="4592108" y="3860379"/>
                <a:ext cx="33855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1pPr>
                <a:lvl2pPr marL="37931725" indent="-37474525"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9pPr>
              </a:lstStyle>
              <a:p>
                <a:pPr eaLnBrk="1" hangingPunct="1"/>
                <a:r>
                  <a:rPr lang="en-US" sz="3600">
                    <a:ea typeface="ＭＳ Ｐゴシック" charset="0"/>
                    <a:cs typeface="ＭＳ Ｐゴシック" charset="0"/>
                  </a:rPr>
                  <a:t>-</a:t>
                </a:r>
              </a:p>
            </p:txBody>
          </p:sp>
          <p:sp>
            <p:nvSpPr>
              <p:cNvPr id="44060" name="TextBox 15"/>
              <p:cNvSpPr txBox="1">
                <a:spLocks noChangeArrowheads="1"/>
              </p:cNvSpPr>
              <p:nvPr/>
            </p:nvSpPr>
            <p:spPr bwMode="auto">
              <a:xfrm>
                <a:off x="4651430" y="4267200"/>
                <a:ext cx="33855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1pPr>
                <a:lvl2pPr marL="37931725" indent="-37474525"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9pPr>
              </a:lstStyle>
              <a:p>
                <a:pPr eaLnBrk="1" hangingPunct="1"/>
                <a:r>
                  <a:rPr lang="en-US" sz="3600">
                    <a:ea typeface="ＭＳ Ｐゴシック" charset="0"/>
                    <a:cs typeface="ＭＳ Ｐゴシック" charset="0"/>
                  </a:rPr>
                  <a:t>-</a:t>
                </a:r>
              </a:p>
            </p:txBody>
          </p:sp>
          <p:sp>
            <p:nvSpPr>
              <p:cNvPr id="44061" name="TextBox 16"/>
              <p:cNvSpPr txBox="1">
                <a:spLocks noChangeArrowheads="1"/>
              </p:cNvSpPr>
              <p:nvPr/>
            </p:nvSpPr>
            <p:spPr bwMode="auto">
              <a:xfrm>
                <a:off x="4553622" y="4634552"/>
                <a:ext cx="33855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1pPr>
                <a:lvl2pPr marL="37931725" indent="-37474525"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9pPr>
              </a:lstStyle>
              <a:p>
                <a:pPr eaLnBrk="1" hangingPunct="1"/>
                <a:r>
                  <a:rPr lang="en-US" sz="3600">
                    <a:ea typeface="ＭＳ Ｐゴシック" charset="0"/>
                    <a:cs typeface="ＭＳ Ｐゴシック" charset="0"/>
                  </a:rPr>
                  <a:t>-</a:t>
                </a:r>
              </a:p>
            </p:txBody>
          </p:sp>
          <p:sp>
            <p:nvSpPr>
              <p:cNvPr id="44062" name="TextBox 17"/>
              <p:cNvSpPr txBox="1">
                <a:spLocks noChangeArrowheads="1"/>
              </p:cNvSpPr>
              <p:nvPr/>
            </p:nvSpPr>
            <p:spPr bwMode="auto">
              <a:xfrm>
                <a:off x="4349860" y="4953000"/>
                <a:ext cx="33855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1pPr>
                <a:lvl2pPr marL="37931725" indent="-37474525"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9pPr>
              </a:lstStyle>
              <a:p>
                <a:pPr eaLnBrk="1" hangingPunct="1"/>
                <a:r>
                  <a:rPr lang="en-US" sz="3600">
                    <a:ea typeface="ＭＳ Ｐゴシック" charset="0"/>
                    <a:cs typeface="ＭＳ Ｐゴシック" charset="0"/>
                  </a:rPr>
                  <a:t>-</a:t>
                </a:r>
              </a:p>
            </p:txBody>
          </p:sp>
        </p:grpSp>
      </p:grpSp>
      <p:grpSp>
        <p:nvGrpSpPr>
          <p:cNvPr id="44036" name="Group 32"/>
          <p:cNvGrpSpPr>
            <a:grpSpLocks/>
          </p:cNvGrpSpPr>
          <p:nvPr/>
        </p:nvGrpSpPr>
        <p:grpSpPr bwMode="auto">
          <a:xfrm>
            <a:off x="4598988" y="2362200"/>
            <a:ext cx="2693987" cy="2438400"/>
            <a:chOff x="1112476" y="3276600"/>
            <a:chExt cx="2694294" cy="2438400"/>
          </a:xfrm>
        </p:grpSpPr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1218850" y="3276600"/>
              <a:ext cx="2438678" cy="2438400"/>
            </a:xfrm>
            <a:prstGeom prst="ellipse">
              <a:avLst/>
            </a:prstGeom>
            <a:gradFill rotWithShape="1">
              <a:gsLst>
                <a:gs pos="0">
                  <a:srgbClr val="8C9192"/>
                </a:gs>
                <a:gs pos="50000">
                  <a:srgbClr val="CAD2D2"/>
                </a:gs>
                <a:gs pos="100000">
                  <a:srgbClr val="F1F9FA"/>
                </a:gs>
              </a:gsLst>
              <a:lin ang="18900000" scaled="1"/>
            </a:gradFill>
            <a:ln w="9525">
              <a:solidFill>
                <a:srgbClr val="00B0F0"/>
              </a:solidFill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defTabSz="457200" eaLnBrk="1" hangingPunct="1"/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4040" name="TextBox 34"/>
            <p:cNvSpPr txBox="1">
              <a:spLocks noChangeArrowheads="1"/>
            </p:cNvSpPr>
            <p:nvPr/>
          </p:nvSpPr>
          <p:spPr bwMode="auto">
            <a:xfrm>
              <a:off x="3051230" y="3468469"/>
              <a:ext cx="4539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3600">
                  <a:ea typeface="ＭＳ Ｐゴシック" charset="0"/>
                  <a:cs typeface="ＭＳ Ｐゴシック" charset="0"/>
                </a:rPr>
                <a:t>+</a:t>
              </a:r>
            </a:p>
          </p:txBody>
        </p:sp>
        <p:sp>
          <p:nvSpPr>
            <p:cNvPr id="44041" name="TextBox 35"/>
            <p:cNvSpPr txBox="1">
              <a:spLocks noChangeArrowheads="1"/>
            </p:cNvSpPr>
            <p:nvPr/>
          </p:nvSpPr>
          <p:spPr bwMode="auto">
            <a:xfrm>
              <a:off x="3293478" y="3823648"/>
              <a:ext cx="4539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3600">
                  <a:ea typeface="ＭＳ Ｐゴシック" charset="0"/>
                  <a:cs typeface="ＭＳ Ｐゴシック" charset="0"/>
                </a:rPr>
                <a:t>+</a:t>
              </a:r>
            </a:p>
          </p:txBody>
        </p:sp>
        <p:sp>
          <p:nvSpPr>
            <p:cNvPr id="44042" name="TextBox 36"/>
            <p:cNvSpPr txBox="1">
              <a:spLocks noChangeArrowheads="1"/>
            </p:cNvSpPr>
            <p:nvPr/>
          </p:nvSpPr>
          <p:spPr bwMode="auto">
            <a:xfrm>
              <a:off x="3352800" y="4230469"/>
              <a:ext cx="4539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3600">
                  <a:ea typeface="ＭＳ Ｐゴシック" charset="0"/>
                  <a:cs typeface="ＭＳ Ｐゴシック" charset="0"/>
                </a:rPr>
                <a:t>+</a:t>
              </a:r>
            </a:p>
          </p:txBody>
        </p:sp>
        <p:sp>
          <p:nvSpPr>
            <p:cNvPr id="44043" name="TextBox 37"/>
            <p:cNvSpPr txBox="1">
              <a:spLocks noChangeArrowheads="1"/>
            </p:cNvSpPr>
            <p:nvPr/>
          </p:nvSpPr>
          <p:spPr bwMode="auto">
            <a:xfrm>
              <a:off x="3254992" y="4597821"/>
              <a:ext cx="4539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3600">
                  <a:ea typeface="ＭＳ Ｐゴシック" charset="0"/>
                  <a:cs typeface="ＭＳ Ｐゴシック" charset="0"/>
                </a:rPr>
                <a:t>+</a:t>
              </a:r>
            </a:p>
          </p:txBody>
        </p:sp>
        <p:sp>
          <p:nvSpPr>
            <p:cNvPr id="44044" name="TextBox 38"/>
            <p:cNvSpPr txBox="1">
              <a:spLocks noChangeArrowheads="1"/>
            </p:cNvSpPr>
            <p:nvPr/>
          </p:nvSpPr>
          <p:spPr bwMode="auto">
            <a:xfrm>
              <a:off x="3051230" y="4916269"/>
              <a:ext cx="4539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3600">
                  <a:ea typeface="ＭＳ Ｐゴシック" charset="0"/>
                  <a:cs typeface="ＭＳ Ｐゴシック" charset="0"/>
                </a:rPr>
                <a:t>+</a:t>
              </a:r>
            </a:p>
          </p:txBody>
        </p:sp>
        <p:grpSp>
          <p:nvGrpSpPr>
            <p:cNvPr id="44045" name="Group 18"/>
            <p:cNvGrpSpPr>
              <a:grpSpLocks/>
            </p:cNvGrpSpPr>
            <p:nvPr/>
          </p:nvGrpSpPr>
          <p:grpSpPr bwMode="auto">
            <a:xfrm flipH="1">
              <a:off x="1112476" y="3429000"/>
              <a:ext cx="640124" cy="2094131"/>
              <a:chOff x="4349860" y="3505200"/>
              <a:chExt cx="640124" cy="2094131"/>
            </a:xfrm>
          </p:grpSpPr>
          <p:sp>
            <p:nvSpPr>
              <p:cNvPr id="44046" name="TextBox 13"/>
              <p:cNvSpPr txBox="1">
                <a:spLocks noChangeArrowheads="1"/>
              </p:cNvSpPr>
              <p:nvPr/>
            </p:nvSpPr>
            <p:spPr bwMode="auto">
              <a:xfrm>
                <a:off x="4349860" y="3505200"/>
                <a:ext cx="33855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1pPr>
                <a:lvl2pPr marL="37931725" indent="-37474525"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9pPr>
              </a:lstStyle>
              <a:p>
                <a:pPr eaLnBrk="1" hangingPunct="1"/>
                <a:r>
                  <a:rPr lang="en-US" sz="3600">
                    <a:ea typeface="ＭＳ Ｐゴシック" charset="0"/>
                    <a:cs typeface="ＭＳ Ｐゴシック" charset="0"/>
                  </a:rPr>
                  <a:t>-</a:t>
                </a:r>
              </a:p>
            </p:txBody>
          </p:sp>
          <p:sp>
            <p:nvSpPr>
              <p:cNvPr id="44047" name="TextBox 41"/>
              <p:cNvSpPr txBox="1">
                <a:spLocks noChangeArrowheads="1"/>
              </p:cNvSpPr>
              <p:nvPr/>
            </p:nvSpPr>
            <p:spPr bwMode="auto">
              <a:xfrm>
                <a:off x="4592108" y="3860379"/>
                <a:ext cx="33855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1pPr>
                <a:lvl2pPr marL="37931725" indent="-37474525"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9pPr>
              </a:lstStyle>
              <a:p>
                <a:pPr eaLnBrk="1" hangingPunct="1"/>
                <a:r>
                  <a:rPr lang="en-US" sz="3600">
                    <a:ea typeface="ＭＳ Ｐゴシック" charset="0"/>
                    <a:cs typeface="ＭＳ Ｐゴシック" charset="0"/>
                  </a:rPr>
                  <a:t>-</a:t>
                </a:r>
              </a:p>
            </p:txBody>
          </p:sp>
          <p:sp>
            <p:nvSpPr>
              <p:cNvPr id="44048" name="TextBox 42"/>
              <p:cNvSpPr txBox="1">
                <a:spLocks noChangeArrowheads="1"/>
              </p:cNvSpPr>
              <p:nvPr/>
            </p:nvSpPr>
            <p:spPr bwMode="auto">
              <a:xfrm>
                <a:off x="4651430" y="4267200"/>
                <a:ext cx="33855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1pPr>
                <a:lvl2pPr marL="37931725" indent="-37474525"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9pPr>
              </a:lstStyle>
              <a:p>
                <a:pPr eaLnBrk="1" hangingPunct="1"/>
                <a:r>
                  <a:rPr lang="en-US" sz="3600">
                    <a:ea typeface="ＭＳ Ｐゴシック" charset="0"/>
                    <a:cs typeface="ＭＳ Ｐゴシック" charset="0"/>
                  </a:rPr>
                  <a:t>-</a:t>
                </a:r>
              </a:p>
            </p:txBody>
          </p:sp>
          <p:sp>
            <p:nvSpPr>
              <p:cNvPr id="44049" name="TextBox 43"/>
              <p:cNvSpPr txBox="1">
                <a:spLocks noChangeArrowheads="1"/>
              </p:cNvSpPr>
              <p:nvPr/>
            </p:nvSpPr>
            <p:spPr bwMode="auto">
              <a:xfrm>
                <a:off x="4553622" y="4634552"/>
                <a:ext cx="33855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1pPr>
                <a:lvl2pPr marL="37931725" indent="-37474525"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9pPr>
              </a:lstStyle>
              <a:p>
                <a:pPr eaLnBrk="1" hangingPunct="1"/>
                <a:r>
                  <a:rPr lang="en-US" sz="3600">
                    <a:ea typeface="ＭＳ Ｐゴシック" charset="0"/>
                    <a:cs typeface="ＭＳ Ｐゴシック" charset="0"/>
                  </a:rPr>
                  <a:t>-</a:t>
                </a:r>
              </a:p>
            </p:txBody>
          </p:sp>
          <p:sp>
            <p:nvSpPr>
              <p:cNvPr id="44050" name="TextBox 44"/>
              <p:cNvSpPr txBox="1">
                <a:spLocks noChangeArrowheads="1"/>
              </p:cNvSpPr>
              <p:nvPr/>
            </p:nvSpPr>
            <p:spPr bwMode="auto">
              <a:xfrm>
                <a:off x="4349860" y="4953000"/>
                <a:ext cx="33855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1pPr>
                <a:lvl2pPr marL="37931725" indent="-37474525" defTabSz="45720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9pPr>
              </a:lstStyle>
              <a:p>
                <a:pPr eaLnBrk="1" hangingPunct="1"/>
                <a:r>
                  <a:rPr lang="en-US" sz="3600">
                    <a:ea typeface="ＭＳ Ｐゴシック" charset="0"/>
                    <a:cs typeface="ＭＳ Ｐゴシック" charset="0"/>
                  </a:rPr>
                  <a:t>-</a:t>
                </a:r>
              </a:p>
            </p:txBody>
          </p:sp>
        </p:grpSp>
      </p:grpSp>
      <p:sp>
        <p:nvSpPr>
          <p:cNvPr id="44037" name="TextBox 45"/>
          <p:cNvSpPr txBox="1">
            <a:spLocks noChangeArrowheads="1"/>
          </p:cNvSpPr>
          <p:nvPr/>
        </p:nvSpPr>
        <p:spPr bwMode="auto">
          <a:xfrm>
            <a:off x="1447800" y="5311775"/>
            <a:ext cx="17716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742950" indent="-7429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buFontTx/>
              <a:buAutoNum type="alphaUcParenR"/>
            </a:pPr>
            <a:r>
              <a:rPr lang="en-US" sz="4000">
                <a:ea typeface="ＭＳ Ｐゴシック" charset="0"/>
                <a:cs typeface="ＭＳ Ｐゴシック" charset="0"/>
              </a:rPr>
              <a:t>Yes</a:t>
            </a:r>
          </a:p>
          <a:p>
            <a:pPr eaLnBrk="1" hangingPunct="1">
              <a:buFontTx/>
              <a:buAutoNum type="alphaUcParenR"/>
            </a:pPr>
            <a:r>
              <a:rPr lang="en-US" sz="4000">
                <a:ea typeface="ＭＳ Ｐゴシック" charset="0"/>
                <a:cs typeface="ＭＳ Ｐゴシック" charset="0"/>
              </a:rPr>
              <a:t>No</a:t>
            </a:r>
          </a:p>
        </p:txBody>
      </p:sp>
      <p:sp>
        <p:nvSpPr>
          <p:cNvPr id="44038" name="TextBox 46"/>
          <p:cNvSpPr txBox="1">
            <a:spLocks noChangeArrowheads="1"/>
          </p:cNvSpPr>
          <p:nvPr/>
        </p:nvSpPr>
        <p:spPr bwMode="auto">
          <a:xfrm>
            <a:off x="4476750" y="5616575"/>
            <a:ext cx="17256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742950" indent="-7429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4000">
                <a:ea typeface="ＭＳ Ｐゴシック" charset="0"/>
                <a:cs typeface="ＭＳ Ｐゴシック" charset="0"/>
              </a:rPr>
              <a:t>C) ???</a:t>
            </a:r>
          </a:p>
        </p:txBody>
      </p:sp>
    </p:spTree>
    <p:extLst>
      <p:ext uri="{BB962C8B-B14F-4D97-AF65-F5344CB8AC3E}">
        <p14:creationId xmlns:p14="http://schemas.microsoft.com/office/powerpoint/2010/main" val="4051794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8124</TotalTime>
  <Words>635</Words>
  <Application>Microsoft Macintosh PowerPoint</Application>
  <PresentationFormat>On-screen Show (4:3)</PresentationFormat>
  <Paragraphs>211</Paragraphs>
  <Slides>11</Slides>
  <Notes>11</Notes>
  <HiddenSlides>3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Blank Presentation</vt:lpstr>
      <vt:lpstr>Equation</vt:lpstr>
      <vt:lpstr>LAPLACE’S EQUATION AND UNIQUENESS</vt:lpstr>
      <vt:lpstr>PowerPoint Presentation</vt:lpstr>
      <vt:lpstr>Why is                      =0 in electrostatics?</vt:lpstr>
      <vt:lpstr>A region of space contains no charges. What can I say about V in the interior? </vt:lpstr>
      <vt:lpstr>A region of space contains no charges. The boundary has V=0 everywhere. What can I say about V in the interior? </vt:lpstr>
      <vt:lpstr>Two very strong (big C) ideal capacitors are well separated. </vt:lpstr>
      <vt:lpstr>Two very strong (big C) ideal capacitors are well separated. </vt:lpstr>
      <vt:lpstr> Calculate voltage (everywhere in space!) for 2 equal/opposite point charges a distance “d” above and below the origin.  Where is V(r)=0?</vt:lpstr>
      <vt:lpstr>PowerPoint Presentation</vt:lpstr>
      <vt:lpstr>PowerPoint Presentation</vt:lpstr>
      <vt:lpstr>If you put a + test charge at the center of this cube of charges, could it be in stable equilibrium?</vt:lpstr>
    </vt:vector>
  </TitlesOfParts>
  <Company>CU Boulder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Stephanie Chasteen</dc:creator>
  <cp:lastModifiedBy>David Rubin</cp:lastModifiedBy>
  <cp:revision>147</cp:revision>
  <cp:lastPrinted>2013-02-09T04:08:17Z</cp:lastPrinted>
  <dcterms:created xsi:type="dcterms:W3CDTF">2007-10-23T21:56:36Z</dcterms:created>
  <dcterms:modified xsi:type="dcterms:W3CDTF">2016-09-12T16:18:20Z</dcterms:modified>
</cp:coreProperties>
</file>