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ppt/notesSlides/notesSlide6.xml" ContentType="application/vnd.openxmlformats-officedocument.presentationml.notesSlide+xml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embeddings/oleObject1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3.bin" ContentType="application/vnd.openxmlformats-officedocument.oleObject"/>
  <Override PartName="/ppt/notesSlides/notesSlide11.xml" ContentType="application/vnd.openxmlformats-officedocument.presentationml.notesSlide+xml"/>
  <Override PartName="/ppt/embeddings/oleObject14.bin" ContentType="application/vnd.openxmlformats-officedocument.oleObject"/>
  <Override PartName="/ppt/notesSlides/notesSlide12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3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4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5.xml" ContentType="application/vnd.openxmlformats-officedocument.presentationml.notesSlide+xml"/>
  <Override PartName="/ppt/embeddings/oleObject21.bin" ContentType="application/vnd.openxmlformats-officedocument.oleObject"/>
  <Override PartName="/ppt/notesSlides/notesSlide16.xml" ContentType="application/vnd.openxmlformats-officedocument.presentationml.notesSlide+xml"/>
  <Override PartName="/ppt/embeddings/oleObject22.bin" ContentType="application/vnd.openxmlformats-officedocument.oleObject"/>
  <Override PartName="/ppt/notesSlides/notesSlide17.xml" ContentType="application/vnd.openxmlformats-officedocument.presentationml.notesSlide+xml"/>
  <Override PartName="/ppt/embeddings/oleObject23.bin" ContentType="application/vnd.openxmlformats-officedocument.oleObject"/>
  <Override PartName="/ppt/notesSlides/notesSlide18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9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22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24" r:id="rId2"/>
    <p:sldId id="478" r:id="rId3"/>
    <p:sldId id="479" r:id="rId4"/>
    <p:sldId id="480" r:id="rId5"/>
    <p:sldId id="484" r:id="rId6"/>
    <p:sldId id="498" r:id="rId7"/>
    <p:sldId id="499" r:id="rId8"/>
    <p:sldId id="501" r:id="rId9"/>
    <p:sldId id="485" r:id="rId10"/>
    <p:sldId id="487" r:id="rId11"/>
    <p:sldId id="488" r:id="rId12"/>
    <p:sldId id="489" r:id="rId13"/>
    <p:sldId id="492" r:id="rId14"/>
    <p:sldId id="493" r:id="rId15"/>
    <p:sldId id="494" r:id="rId16"/>
    <p:sldId id="495" r:id="rId17"/>
    <p:sldId id="496" r:id="rId18"/>
    <p:sldId id="497" r:id="rId19"/>
    <p:sldId id="505" r:id="rId20"/>
    <p:sldId id="506" r:id="rId21"/>
    <p:sldId id="508" r:id="rId22"/>
    <p:sldId id="516" r:id="rId23"/>
    <p:sldId id="51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369A1A2-7337-5548-87FE-CD7C9D0EECF1}">
          <p14:sldIdLst>
            <p14:sldId id="524"/>
            <p14:sldId id="478"/>
            <p14:sldId id="479"/>
            <p14:sldId id="480"/>
            <p14:sldId id="484"/>
            <p14:sldId id="498"/>
            <p14:sldId id="499"/>
            <p14:sldId id="501"/>
            <p14:sldId id="485"/>
            <p14:sldId id="487"/>
            <p14:sldId id="488"/>
            <p14:sldId id="489"/>
            <p14:sldId id="492"/>
            <p14:sldId id="493"/>
            <p14:sldId id="494"/>
            <p14:sldId id="495"/>
            <p14:sldId id="496"/>
            <p14:sldId id="497"/>
            <p14:sldId id="505"/>
            <p14:sldId id="506"/>
            <p14:sldId id="508"/>
            <p14:sldId id="516"/>
            <p14:sldId id="518"/>
          </p14:sldIdLst>
        </p14:section>
        <p14:section name="Untitled Section" id="{E5CB6830-D236-FB43-83A7-08F49F02C7D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285" autoAdjust="0"/>
  </p:normalViewPr>
  <p:slideViewPr>
    <p:cSldViewPr snapToGrid="0">
      <p:cViewPr varScale="1">
        <p:scale>
          <a:sx n="83" d="100"/>
          <a:sy n="83" d="100"/>
        </p:scale>
        <p:origin x="-1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image" Target="../media/image26.png"/><Relationship Id="rId2" Type="http://schemas.openxmlformats.org/officeDocument/2006/relationships/image" Target="../media/image2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emf"/><Relationship Id="rId12" Type="http://schemas.openxmlformats.org/officeDocument/2006/relationships/image" Target="../media/image45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C7D59-39C0-A04A-867B-0967FA5F0A0A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DEBC1-4C08-1947-A2D0-662D198A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0F17323-29B6-344C-BA96-22CC287E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2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01CB2D8-32E3-C940-B8A2-CA4191B2A84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ヒラギノ角ゴ Pro W3" charset="0"/>
                <a:cs typeface="ヒラギノ角ゴ Pro W3" charset="0"/>
              </a:rPr>
              <a:t>-SJP</a:t>
            </a:r>
          </a:p>
          <a:p>
            <a:pPr eaLnBrk="1" hangingPunct="1"/>
            <a:r>
              <a:rPr lang="en-US">
                <a:ea typeface="ヒラギノ角ゴ Pro W3" charset="0"/>
                <a:cs typeface="ヒラギノ角ゴ Pro W3" charset="0"/>
              </a:rPr>
              <a:t>WRITTEN BY: Steven Pollock (CU-Boulder)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C3505-0A7C-014E-9FF8-494003D06EF1}" type="slidenum">
              <a:rPr lang="en-US"/>
              <a:pPr/>
              <a:t>11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ANSWER:  C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794B8-8892-BF4C-8E54-6F121483DAA2}" type="slidenum">
              <a:rPr lang="en-US"/>
              <a:pPr/>
              <a:t>12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CORRECT ANSWER:  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B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B</a:t>
            </a:r>
            <a:endParaRPr lang="en-US" dirty="0" smtClean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B</a:t>
            </a:r>
            <a:endParaRPr lang="en-US" dirty="0" smtClean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B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871A4-38BF-E146-A572-86DBCE0F7AB1}" type="slidenum">
              <a:rPr lang="en-US"/>
              <a:pPr/>
              <a:t>17</a:t>
            </a:fld>
            <a:endParaRPr lang="en-US"/>
          </a:p>
        </p:txBody>
      </p:sp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BD42FF52-7B85-AA42-8AB4-479AAA27F78B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B</a:t>
            </a:r>
            <a:endParaRPr lang="en-US" dirty="0" smtClean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1365C-B6F1-E545-B48C-7DA35A54618D}" type="slidenum">
              <a:rPr lang="en-US"/>
              <a:pPr/>
              <a:t>18</a:t>
            </a:fld>
            <a:endParaRPr lang="en-US"/>
          </a:p>
        </p:txBody>
      </p:sp>
      <p:sp>
        <p:nvSpPr>
          <p:cNvPr id="272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71EBE361-791A-A643-A5E5-4EBBBC11D150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 smtClean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ヒラギノ角ゴ Pro W3" charset="0"/>
                <a:cs typeface="ヒラギノ角ゴ Pro W3" charset="0"/>
              </a:rPr>
              <a:t>CORRECT ANSWER: E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E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5B7035D-D10C-1440-A06F-8723CA4F197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D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E0103FB-9C27-DC47-A9D2-B53749A143D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D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013EF-B3E4-6D4E-B0E4-DC98DFB67A75}" type="slidenum">
              <a:rPr lang="en-US"/>
              <a:pPr/>
              <a:t>23</a:t>
            </a:fld>
            <a:endParaRPr lang="en-US"/>
          </a:p>
        </p:txBody>
      </p:sp>
      <p:sp>
        <p:nvSpPr>
          <p:cNvPr id="295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A7F90955-8662-C440-957B-3AD0E2AC42C4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ANSWER</a:t>
            </a:r>
            <a:r>
              <a:rPr lang="en-US" smtClean="0">
                <a:ea typeface="ヒラギノ角ゴ Pro W3" charset="0"/>
                <a:cs typeface="ヒラギノ角ゴ Pro W3" charset="0"/>
              </a:rPr>
              <a:t>:  </a:t>
            </a:r>
            <a:r>
              <a:rPr lang="en-US" smtClean="0">
                <a:ea typeface="ヒラギノ角ゴ Pro W3" charset="0"/>
                <a:cs typeface="ヒラギノ角ゴ Pro W3" charset="0"/>
              </a:rPr>
              <a:t>E</a:t>
            </a:r>
            <a:endParaRPr lang="en-US" dirty="0" smtClean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 smtClean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>
                <a:ea typeface="ヒラギノ角ゴ Pro W3" charset="0"/>
                <a:cs typeface="ヒラギノ角ゴ Pro W3" charset="0"/>
              </a:rPr>
              <a:t>CORRECT ANSWER:  D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/commons/a/</a:t>
            </a:r>
            <a:r>
              <a:rPr lang="en-US" dirty="0" err="1" smtClean="0"/>
              <a:t>aa</a:t>
            </a:r>
            <a:r>
              <a:rPr lang="en-US" dirty="0" smtClean="0"/>
              <a:t>/</a:t>
            </a:r>
            <a:r>
              <a:rPr lang="en-US" dirty="0" err="1" smtClean="0"/>
              <a:t>VFPt_dipole_animation_electric.gif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It’s animated, moves from point</a:t>
            </a:r>
            <a:r>
              <a:rPr lang="en-US" baseline="0" dirty="0" smtClean="0"/>
              <a:t> to finite dipole!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believe it is “distorted”.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an animated gif! Click the arrow to make it go. 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/commons/a/</a:t>
            </a:r>
            <a:r>
              <a:rPr lang="en-US" dirty="0" err="1" smtClean="0"/>
              <a:t>aa</a:t>
            </a:r>
            <a:r>
              <a:rPr lang="en-US" dirty="0" smtClean="0"/>
              <a:t>/</a:t>
            </a:r>
            <a:r>
              <a:rPr lang="en-US" dirty="0" err="1" smtClean="0"/>
              <a:t>VFPt_dipole_animation_electric.gif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00634-DF0A-2A4A-B0B5-153EFD727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2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8BA0C-E02D-434C-B2B5-23D096E84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54BF-135E-5445-84C4-A1291A0F3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07566-D457-E840-B54A-E1B2028941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921E9-4AAB-6646-B69A-C36222734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6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91890-0E15-E54B-93F1-0B4158E40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4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D79CA-52B8-3042-B801-6BC649864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1D991-39D5-9F43-8443-4406DC9F1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0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04D3-D691-5E46-8FD8-F5FA045E0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4E9E5-0689-7741-A7A0-337F10BCA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9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CF28-102B-4941-A61A-1117FDD9A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3D7E-B06F-964F-A797-AE47E3992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1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4A83F-F5F7-9D47-9C8B-D6317026E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EA33-B0F4-C241-B5E2-A1264F702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858B37B-570B-D744-BA6D-EF137B9D3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3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6.png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2.png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3.png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4.png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25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26.png"/><Relationship Id="rId6" Type="http://schemas.openxmlformats.org/officeDocument/2006/relationships/oleObject" Target="../embeddings/oleObject29.bin"/><Relationship Id="rId7" Type="http://schemas.openxmlformats.org/officeDocument/2006/relationships/image" Target="../media/image27.png"/><Relationship Id="rId8" Type="http://schemas.openxmlformats.org/officeDocument/2006/relationships/oleObject" Target="../embeddings/oleObject30.bin"/><Relationship Id="rId9" Type="http://schemas.openxmlformats.org/officeDocument/2006/relationships/image" Target="../media/image28.png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29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0.emf"/><Relationship Id="rId6" Type="http://schemas.openxmlformats.org/officeDocument/2006/relationships/image" Target="../media/image33.png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3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20" Type="http://schemas.openxmlformats.org/officeDocument/2006/relationships/image" Target="../media/image41.emf"/><Relationship Id="rId21" Type="http://schemas.openxmlformats.org/officeDocument/2006/relationships/oleObject" Target="../embeddings/oleObject43.bin"/><Relationship Id="rId22" Type="http://schemas.openxmlformats.org/officeDocument/2006/relationships/image" Target="../media/image42.emf"/><Relationship Id="rId23" Type="http://schemas.openxmlformats.org/officeDocument/2006/relationships/oleObject" Target="../embeddings/oleObject44.bin"/><Relationship Id="rId24" Type="http://schemas.openxmlformats.org/officeDocument/2006/relationships/image" Target="../media/image43.emf"/><Relationship Id="rId25" Type="http://schemas.openxmlformats.org/officeDocument/2006/relationships/oleObject" Target="../embeddings/oleObject45.bin"/><Relationship Id="rId26" Type="http://schemas.openxmlformats.org/officeDocument/2006/relationships/image" Target="../media/image44.emf"/><Relationship Id="rId27" Type="http://schemas.openxmlformats.org/officeDocument/2006/relationships/oleObject" Target="../embeddings/oleObject46.bin"/><Relationship Id="rId28" Type="http://schemas.openxmlformats.org/officeDocument/2006/relationships/image" Target="../media/image45.emf"/><Relationship Id="rId10" Type="http://schemas.openxmlformats.org/officeDocument/2006/relationships/image" Target="../media/image36.emf"/><Relationship Id="rId11" Type="http://schemas.openxmlformats.org/officeDocument/2006/relationships/oleObject" Target="../embeddings/oleObject38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39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0.e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5.emf"/><Relationship Id="rId8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3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MULTIPOLE EXPANSION</a:t>
            </a:r>
          </a:p>
        </p:txBody>
      </p:sp>
    </p:spTree>
    <p:extLst>
      <p:ext uri="{BB962C8B-B14F-4D97-AF65-F5344CB8AC3E}">
        <p14:creationId xmlns:p14="http://schemas.microsoft.com/office/powerpoint/2010/main" val="158723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FPt_dipole_animation_electric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5000" y="203200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3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3200"/>
              <a:t>Griffiths argues that the force </a:t>
            </a:r>
            <a:r>
              <a:rPr lang="en-US" sz="3200" i="1"/>
              <a:t>on</a:t>
            </a:r>
            <a:r>
              <a:rPr lang="en-US" sz="3200"/>
              <a:t> a dipole in an E field is:  </a:t>
            </a:r>
            <a:endParaRPr lang="en-US"/>
          </a:p>
        </p:txBody>
      </p:sp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3657600" y="1093788"/>
          <a:ext cx="24685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3" name="Equation" r:id="rId4" imgW="787400" imgH="215900" progId="Equation.3">
                  <p:embed/>
                </p:oleObj>
              </mc:Choice>
              <mc:Fallback>
                <p:oleObj name="Equation" r:id="rId4" imgW="787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093788"/>
                        <a:ext cx="24685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760413" y="1998663"/>
            <a:ext cx="8089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If the dipole </a:t>
            </a:r>
            <a:r>
              <a:rPr lang="en-US" sz="3200" b="1"/>
              <a:t>p</a:t>
            </a:r>
            <a:r>
              <a:rPr lang="en-US" sz="3200"/>
              <a:t> points in the z direction, what direction is the force? </a:t>
            </a:r>
            <a:endParaRPr lang="en-US"/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741363" y="3351213"/>
            <a:ext cx="58547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sz="3200"/>
              <a:t>Also in the z direction</a:t>
            </a:r>
          </a:p>
          <a:p>
            <a:pPr>
              <a:buFont typeface="Arial" charset="0"/>
              <a:buNone/>
            </a:pPr>
            <a:r>
              <a:rPr lang="en-US" sz="3200"/>
              <a:t>B) perpendicular to z</a:t>
            </a:r>
          </a:p>
          <a:p>
            <a:pPr>
              <a:buFont typeface="Arial" charset="0"/>
              <a:buNone/>
            </a:pPr>
            <a:r>
              <a:rPr lang="en-US" sz="3200"/>
              <a:t>C) it could point in any direction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103188" y="6191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3.23</a:t>
            </a:r>
          </a:p>
        </p:txBody>
      </p:sp>
    </p:spTree>
    <p:extLst>
      <p:ext uri="{BB962C8B-B14F-4D97-AF65-F5344CB8AC3E}">
        <p14:creationId xmlns:p14="http://schemas.microsoft.com/office/powerpoint/2010/main" val="280749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3200"/>
              <a:t>Griffiths argues that the force </a:t>
            </a:r>
            <a:r>
              <a:rPr lang="en-US" sz="3200" i="1"/>
              <a:t>on</a:t>
            </a:r>
            <a:r>
              <a:rPr lang="en-US" sz="3200"/>
              <a:t> a dipole in an E field is:  </a:t>
            </a:r>
            <a:endParaRPr lang="en-US"/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3657600" y="1093788"/>
          <a:ext cx="24685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7" name="Equation" r:id="rId4" imgW="787400" imgH="215900" progId="Equation.3">
                  <p:embed/>
                </p:oleObj>
              </mc:Choice>
              <mc:Fallback>
                <p:oleObj name="Equation" r:id="rId4" imgW="787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093788"/>
                        <a:ext cx="24685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657225" y="1916113"/>
            <a:ext cx="8089900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If the dipole </a:t>
            </a:r>
            <a:r>
              <a:rPr lang="en-US" sz="3200" b="1"/>
              <a:t>p</a:t>
            </a:r>
            <a:r>
              <a:rPr lang="en-US" sz="3200"/>
              <a:t> points in the z direction, what can you say about </a:t>
            </a:r>
            <a:r>
              <a:rPr lang="en-US" sz="3200" b="1"/>
              <a:t>E</a:t>
            </a:r>
            <a:r>
              <a:rPr lang="en-US" sz="3200"/>
              <a:t> if I tell you the force is in the x direction? </a:t>
            </a:r>
          </a:p>
          <a:p>
            <a:endParaRPr lang="en-US"/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122238" y="3521075"/>
            <a:ext cx="65595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sz="3200"/>
              <a:t> </a:t>
            </a:r>
            <a:r>
              <a:rPr lang="en-US" sz="3200" b="1"/>
              <a:t>E </a:t>
            </a:r>
            <a:r>
              <a:rPr lang="en-US" sz="3200"/>
              <a:t>simply points in the x direction</a:t>
            </a:r>
          </a:p>
          <a:p>
            <a:pPr>
              <a:buFont typeface="Arial" charset="0"/>
              <a:buNone/>
            </a:pPr>
            <a:r>
              <a:rPr lang="en-US" sz="3200"/>
              <a:t>B) Ez must depend on x</a:t>
            </a:r>
          </a:p>
          <a:p>
            <a:pPr>
              <a:buFont typeface="Arial" charset="0"/>
              <a:buNone/>
            </a:pPr>
            <a:r>
              <a:rPr lang="en-US" sz="3200"/>
              <a:t>C) Ez must depend on z</a:t>
            </a:r>
          </a:p>
          <a:p>
            <a:pPr>
              <a:buFont typeface="Arial" charset="0"/>
              <a:buNone/>
            </a:pPr>
            <a:r>
              <a:rPr lang="en-US" sz="3200"/>
              <a:t>D) Ex must depend on x</a:t>
            </a:r>
          </a:p>
          <a:p>
            <a:pPr>
              <a:buFont typeface="Arial" charset="0"/>
              <a:buNone/>
            </a:pPr>
            <a:r>
              <a:rPr lang="en-US" sz="3200"/>
              <a:t>E) Ex must depend on z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103188" y="6191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3.24</a:t>
            </a:r>
          </a:p>
        </p:txBody>
      </p:sp>
    </p:spTree>
    <p:extLst>
      <p:ext uri="{BB962C8B-B14F-4D97-AF65-F5344CB8AC3E}">
        <p14:creationId xmlns:p14="http://schemas.microsoft.com/office/powerpoint/2010/main" val="188770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71816"/>
            <a:ext cx="7772400" cy="1143000"/>
          </a:xfrm>
        </p:spPr>
        <p:txBody>
          <a:bodyPr/>
          <a:lstStyle/>
          <a:p>
            <a:pPr algn="l"/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What is the magnitude of the dipole moment of this charge distribution? 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7885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094844"/>
              </p:ext>
            </p:extLst>
          </p:nvPr>
        </p:nvGraphicFramePr>
        <p:xfrm>
          <a:off x="3575050" y="2009859"/>
          <a:ext cx="2036763" cy="271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4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0000"/>
                      <a:stretch>
                        <a:fillRect/>
                      </a:stretch>
                    </p:blipFill>
                    <p:spPr bwMode="auto">
                      <a:xfrm>
                        <a:off x="3575050" y="2009859"/>
                        <a:ext cx="2036763" cy="271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Text Box 1028"/>
          <p:cNvSpPr txBox="1">
            <a:spLocks noChangeArrowheads="1"/>
          </p:cNvSpPr>
          <p:nvPr/>
        </p:nvSpPr>
        <p:spPr bwMode="auto">
          <a:xfrm>
            <a:off x="520700" y="2557463"/>
            <a:ext cx="427513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sz="3400"/>
              <a:t> qd</a:t>
            </a:r>
          </a:p>
          <a:p>
            <a:pPr>
              <a:buFont typeface="Arial" charset="0"/>
              <a:buNone/>
            </a:pPr>
            <a:r>
              <a:rPr lang="en-US" sz="3400"/>
              <a:t>B) 2qd</a:t>
            </a:r>
          </a:p>
          <a:p>
            <a:pPr>
              <a:buFont typeface="Arial" charset="0"/>
              <a:buNone/>
            </a:pPr>
            <a:r>
              <a:rPr lang="en-US" sz="3400"/>
              <a:t>C) 3qd</a:t>
            </a:r>
          </a:p>
          <a:p>
            <a:pPr>
              <a:buFont typeface="Arial" charset="0"/>
              <a:buNone/>
            </a:pPr>
            <a:r>
              <a:rPr lang="en-US" sz="3400"/>
              <a:t>D) 4qd</a:t>
            </a:r>
          </a:p>
          <a:p>
            <a:pPr>
              <a:buFont typeface="Arial" charset="0"/>
              <a:buNone/>
            </a:pPr>
            <a:r>
              <a:rPr lang="en-US" sz="3400"/>
              <a:t>E) It's not determined</a:t>
            </a:r>
          </a:p>
        </p:txBody>
      </p:sp>
      <p:sp>
        <p:nvSpPr>
          <p:cNvPr id="78854" name="Text Box 1030"/>
          <p:cNvSpPr txBox="1">
            <a:spLocks noChangeArrowheads="1"/>
          </p:cNvSpPr>
          <p:nvPr/>
        </p:nvSpPr>
        <p:spPr bwMode="auto">
          <a:xfrm>
            <a:off x="103188" y="6191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3.27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65841"/>
              </p:ext>
            </p:extLst>
          </p:nvPr>
        </p:nvGraphicFramePr>
        <p:xfrm>
          <a:off x="2697669" y="0"/>
          <a:ext cx="2307370" cy="115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5" name="Equation" r:id="rId6" imgW="736600" imgH="368300" progId="Equation.3">
                  <p:embed/>
                </p:oleObj>
              </mc:Choice>
              <mc:Fallback>
                <p:oleObj name="Equation" r:id="rId6" imgW="736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669" y="0"/>
                        <a:ext cx="2307370" cy="1153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0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Dipole moment - off center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7893" name="Line 3"/>
          <p:cNvSpPr>
            <a:spLocks noChangeShapeType="1"/>
          </p:cNvSpPr>
          <p:nvPr/>
        </p:nvSpPr>
        <p:spPr bwMode="auto">
          <a:xfrm>
            <a:off x="838200" y="473836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Oval 5"/>
          <p:cNvSpPr>
            <a:spLocks noChangeArrowheads="1"/>
          </p:cNvSpPr>
          <p:nvPr/>
        </p:nvSpPr>
        <p:spPr bwMode="auto">
          <a:xfrm>
            <a:off x="964710" y="1844179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6"/>
          <p:cNvSpPr>
            <a:spLocks noChangeArrowheads="1"/>
          </p:cNvSpPr>
          <p:nvPr/>
        </p:nvSpPr>
        <p:spPr bwMode="auto">
          <a:xfrm>
            <a:off x="964832" y="4557319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Text Box 14"/>
          <p:cNvSpPr txBox="1">
            <a:spLocks noChangeArrowheads="1"/>
          </p:cNvSpPr>
          <p:nvPr/>
        </p:nvSpPr>
        <p:spPr bwMode="auto">
          <a:xfrm>
            <a:off x="1213544" y="3079363"/>
            <a:ext cx="381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b="1" dirty="0"/>
              <a:t>d</a:t>
            </a:r>
            <a:endParaRPr lang="en-US" sz="3200" baseline="-25000" dirty="0"/>
          </a:p>
        </p:txBody>
      </p:sp>
      <p:sp>
        <p:nvSpPr>
          <p:cNvPr id="37905" name="Text Box 15"/>
          <p:cNvSpPr txBox="1">
            <a:spLocks noChangeArrowheads="1"/>
          </p:cNvSpPr>
          <p:nvPr/>
        </p:nvSpPr>
        <p:spPr bwMode="auto">
          <a:xfrm>
            <a:off x="936172" y="1304422"/>
            <a:ext cx="1088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dirty="0" smtClean="0"/>
              <a:t>+2q</a:t>
            </a:r>
            <a:endParaRPr lang="en-US" sz="3200" dirty="0"/>
          </a:p>
        </p:txBody>
      </p:sp>
      <p:sp>
        <p:nvSpPr>
          <p:cNvPr id="37906" name="Text Box 16"/>
          <p:cNvSpPr txBox="1">
            <a:spLocks noChangeArrowheads="1"/>
          </p:cNvSpPr>
          <p:nvPr/>
        </p:nvSpPr>
        <p:spPr bwMode="auto">
          <a:xfrm>
            <a:off x="571707" y="4649413"/>
            <a:ext cx="62119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dirty="0"/>
              <a:t>-q</a:t>
            </a:r>
          </a:p>
        </p:txBody>
      </p:sp>
      <p:graphicFrame>
        <p:nvGraphicFramePr>
          <p:cNvPr id="3789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10031027"/>
              </p:ext>
            </p:extLst>
          </p:nvPr>
        </p:nvGraphicFramePr>
        <p:xfrm>
          <a:off x="3890575" y="0"/>
          <a:ext cx="28638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8" name="Equation" r:id="rId4" imgW="736600" imgH="368300" progId="Equation.3">
                  <p:embed/>
                </p:oleObj>
              </mc:Choice>
              <mc:Fallback>
                <p:oleObj name="Equation" r:id="rId4" imgW="736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575" y="0"/>
                        <a:ext cx="286385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533400" y="152400"/>
            <a:ext cx="1082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800" dirty="0"/>
              <a:t>MD6.1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 flipV="1">
            <a:off x="1101350" y="2286854"/>
            <a:ext cx="14592" cy="215845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57140" y="1211941"/>
            <a:ext cx="67868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What is the dipole moment of this system? (Note: it is NOT overall neutral!) </a:t>
            </a:r>
            <a:endParaRPr lang="en-US" sz="2600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14847"/>
              </p:ext>
            </p:extLst>
          </p:nvPr>
        </p:nvGraphicFramePr>
        <p:xfrm>
          <a:off x="3322760" y="2347737"/>
          <a:ext cx="3591292" cy="4286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9" name="Equation" r:id="rId6" imgW="1308100" imgH="1562100" progId="Equation.3">
                  <p:embed/>
                </p:oleObj>
              </mc:Choice>
              <mc:Fallback>
                <p:oleObj name="Equation" r:id="rId6" imgW="1308100" imgH="156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760" y="2347737"/>
                        <a:ext cx="3591292" cy="4286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833458" y="4607539"/>
            <a:ext cx="494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dirty="0"/>
              <a:t>x</a:t>
            </a:r>
            <a:endParaRPr lang="en-US" sz="2800" baseline="-25000" dirty="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 flipH="1">
            <a:off x="339094" y="4406840"/>
            <a:ext cx="796094" cy="59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4379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Dipole moment - off center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7893" name="Line 3"/>
          <p:cNvSpPr>
            <a:spLocks noChangeShapeType="1"/>
          </p:cNvSpPr>
          <p:nvPr/>
        </p:nvSpPr>
        <p:spPr bwMode="auto">
          <a:xfrm>
            <a:off x="838200" y="3352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4"/>
          <p:cNvSpPr>
            <a:spLocks noChangeShapeType="1"/>
          </p:cNvSpPr>
          <p:nvPr/>
        </p:nvSpPr>
        <p:spPr bwMode="auto">
          <a:xfrm flipH="1" flipV="1">
            <a:off x="1071486" y="2421052"/>
            <a:ext cx="39684" cy="15081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Oval 5"/>
          <p:cNvSpPr>
            <a:spLocks noChangeArrowheads="1"/>
          </p:cNvSpPr>
          <p:nvPr/>
        </p:nvSpPr>
        <p:spPr bwMode="auto">
          <a:xfrm>
            <a:off x="906990" y="1844179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6"/>
          <p:cNvSpPr>
            <a:spLocks noChangeArrowheads="1"/>
          </p:cNvSpPr>
          <p:nvPr/>
        </p:nvSpPr>
        <p:spPr bwMode="auto">
          <a:xfrm>
            <a:off x="964832" y="4557319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8"/>
          <p:cNvSpPr>
            <a:spLocks noChangeShapeType="1"/>
          </p:cNvSpPr>
          <p:nvPr/>
        </p:nvSpPr>
        <p:spPr bwMode="auto">
          <a:xfrm>
            <a:off x="1119713" y="3471867"/>
            <a:ext cx="4685" cy="103949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Text Box 11"/>
          <p:cNvSpPr txBox="1">
            <a:spLocks noChangeArrowheads="1"/>
          </p:cNvSpPr>
          <p:nvPr/>
        </p:nvSpPr>
        <p:spPr bwMode="auto">
          <a:xfrm>
            <a:off x="0" y="1839244"/>
            <a:ext cx="1070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dirty="0" smtClean="0"/>
              <a:t>d/2</a:t>
            </a:r>
            <a:endParaRPr lang="en-US" sz="2800" baseline="-25000" dirty="0"/>
          </a:p>
        </p:txBody>
      </p:sp>
      <p:sp>
        <p:nvSpPr>
          <p:cNvPr id="37903" name="Line 13"/>
          <p:cNvSpPr>
            <a:spLocks noChangeShapeType="1"/>
          </p:cNvSpPr>
          <p:nvPr/>
        </p:nvSpPr>
        <p:spPr bwMode="auto">
          <a:xfrm flipH="1">
            <a:off x="1374529" y="2228702"/>
            <a:ext cx="10748" cy="2276648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arrow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Text Box 14"/>
          <p:cNvSpPr txBox="1">
            <a:spLocks noChangeArrowheads="1"/>
          </p:cNvSpPr>
          <p:nvPr/>
        </p:nvSpPr>
        <p:spPr bwMode="auto">
          <a:xfrm>
            <a:off x="1405947" y="2636757"/>
            <a:ext cx="381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b="1" dirty="0"/>
              <a:t>d</a:t>
            </a:r>
            <a:endParaRPr lang="en-US" sz="3200" baseline="-25000" dirty="0"/>
          </a:p>
        </p:txBody>
      </p:sp>
      <p:sp>
        <p:nvSpPr>
          <p:cNvPr id="37905" name="Text Box 15"/>
          <p:cNvSpPr txBox="1">
            <a:spLocks noChangeArrowheads="1"/>
          </p:cNvSpPr>
          <p:nvPr/>
        </p:nvSpPr>
        <p:spPr bwMode="auto">
          <a:xfrm>
            <a:off x="782252" y="1304422"/>
            <a:ext cx="1088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dirty="0" smtClean="0"/>
              <a:t>+2q</a:t>
            </a:r>
            <a:endParaRPr lang="en-US" sz="3200" dirty="0"/>
          </a:p>
        </p:txBody>
      </p:sp>
      <p:sp>
        <p:nvSpPr>
          <p:cNvPr id="37906" name="Text Box 16"/>
          <p:cNvSpPr txBox="1">
            <a:spLocks noChangeArrowheads="1"/>
          </p:cNvSpPr>
          <p:nvPr/>
        </p:nvSpPr>
        <p:spPr bwMode="auto">
          <a:xfrm>
            <a:off x="571707" y="4649413"/>
            <a:ext cx="62119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dirty="0"/>
              <a:t>-q</a:t>
            </a:r>
          </a:p>
        </p:txBody>
      </p:sp>
      <p:graphicFrame>
        <p:nvGraphicFramePr>
          <p:cNvPr id="3789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49467027"/>
              </p:ext>
            </p:extLst>
          </p:nvPr>
        </p:nvGraphicFramePr>
        <p:xfrm>
          <a:off x="3890575" y="0"/>
          <a:ext cx="28638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2" name="Equation" r:id="rId4" imgW="736600" imgH="368300" progId="Equation.3">
                  <p:embed/>
                </p:oleObj>
              </mc:Choice>
              <mc:Fallback>
                <p:oleObj name="Equation" r:id="rId4" imgW="736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575" y="0"/>
                        <a:ext cx="286385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533400" y="152400"/>
            <a:ext cx="1082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800" dirty="0"/>
              <a:t>MD6.1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1106035" y="2174546"/>
            <a:ext cx="0" cy="111331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54924" y="1211941"/>
            <a:ext cx="70083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What is the dipole moment of this system? (Note: same as last question, just shifted in z!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93870"/>
              </p:ext>
            </p:extLst>
          </p:nvPr>
        </p:nvGraphicFramePr>
        <p:xfrm>
          <a:off x="3322760" y="2347737"/>
          <a:ext cx="3591292" cy="4286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3" name="Equation" r:id="rId6" imgW="1308100" imgH="1562100" progId="Equation.3">
                  <p:embed/>
                </p:oleObj>
              </mc:Choice>
              <mc:Fallback>
                <p:oleObj name="Equation" r:id="rId6" imgW="1308100" imgH="156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760" y="2347737"/>
                        <a:ext cx="3591292" cy="4286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66897" y="4164798"/>
            <a:ext cx="1070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dirty="0" smtClean="0"/>
              <a:t>d/2</a:t>
            </a:r>
            <a:endParaRPr lang="en-US" sz="2800" baseline="-25000" dirty="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 flipH="1">
            <a:off x="569974" y="3059760"/>
            <a:ext cx="796094" cy="59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dirty="0"/>
              <a:t>0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833458" y="3318191"/>
            <a:ext cx="494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dirty="0"/>
              <a:t>x</a:t>
            </a:r>
            <a:endParaRPr lang="en-US" sz="2800" baseline="-25000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7222" y="2453026"/>
            <a:ext cx="51463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b="1" dirty="0" smtClean="0"/>
              <a:t>r</a:t>
            </a:r>
            <a:r>
              <a:rPr lang="en-US" sz="3200" b="1" baseline="-25000" dirty="0" smtClean="0"/>
              <a:t>1</a:t>
            </a:r>
            <a:endParaRPr lang="en-US" sz="3200" baseline="-2500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52862" y="3483104"/>
            <a:ext cx="51463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b="1" dirty="0" smtClean="0"/>
              <a:t>r</a:t>
            </a:r>
            <a:r>
              <a:rPr lang="en-US" sz="3200" b="1" baseline="-25000" dirty="0"/>
              <a:t>2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422589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595313"/>
            <a:ext cx="7985125" cy="207168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For a collection of point charges, the dipole moment is defined as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Consider the two charges, +2q and –q, shown.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Which statement is true?</a:t>
            </a:r>
          </a:p>
        </p:txBody>
      </p:sp>
      <p:graphicFrame>
        <p:nvGraphicFramePr>
          <p:cNvPr id="39938" name="Object 102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13100" y="1073150"/>
          <a:ext cx="16525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3" name="Equation" r:id="rId4" imgW="711288" imgH="343148" progId="Equation.3">
                  <p:embed/>
                </p:oleObj>
              </mc:Choice>
              <mc:Fallback>
                <p:oleObj name="Equation" r:id="rId4" imgW="711288" imgH="3431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073150"/>
                        <a:ext cx="16525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0" name="Group 1028"/>
          <p:cNvGrpSpPr>
            <a:grpSpLocks/>
          </p:cNvGrpSpPr>
          <p:nvPr/>
        </p:nvGrpSpPr>
        <p:grpSpPr bwMode="auto">
          <a:xfrm>
            <a:off x="5715000" y="2590800"/>
            <a:ext cx="2514600" cy="2667000"/>
            <a:chOff x="576" y="1680"/>
            <a:chExt cx="1584" cy="1680"/>
          </a:xfrm>
        </p:grpSpPr>
        <p:sp>
          <p:nvSpPr>
            <p:cNvPr id="39945" name="Line 1029"/>
            <p:cNvSpPr>
              <a:spLocks noChangeShapeType="1"/>
            </p:cNvSpPr>
            <p:nvPr/>
          </p:nvSpPr>
          <p:spPr bwMode="auto">
            <a:xfrm flipV="1">
              <a:off x="576" y="312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030"/>
            <p:cNvSpPr>
              <a:spLocks noChangeShapeType="1"/>
            </p:cNvSpPr>
            <p:nvPr/>
          </p:nvSpPr>
          <p:spPr bwMode="auto">
            <a:xfrm flipV="1">
              <a:off x="720" y="201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Oval 1031"/>
            <p:cNvSpPr>
              <a:spLocks noChangeArrowheads="1"/>
            </p:cNvSpPr>
            <p:nvPr/>
          </p:nvSpPr>
          <p:spPr bwMode="auto">
            <a:xfrm>
              <a:off x="1632" y="1968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Oval 1032"/>
            <p:cNvSpPr>
              <a:spLocks noChangeArrowheads="1"/>
            </p:cNvSpPr>
            <p:nvPr/>
          </p:nvSpPr>
          <p:spPr bwMode="auto">
            <a:xfrm>
              <a:off x="1680" y="249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Line 1033"/>
            <p:cNvSpPr>
              <a:spLocks noChangeShapeType="1"/>
            </p:cNvSpPr>
            <p:nvPr/>
          </p:nvSpPr>
          <p:spPr bwMode="auto">
            <a:xfrm flipV="1">
              <a:off x="720" y="2112"/>
              <a:ext cx="1008" cy="10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034"/>
            <p:cNvSpPr>
              <a:spLocks noChangeShapeType="1"/>
            </p:cNvSpPr>
            <p:nvPr/>
          </p:nvSpPr>
          <p:spPr bwMode="auto">
            <a:xfrm flipV="1">
              <a:off x="720" y="2544"/>
              <a:ext cx="1056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035"/>
            <p:cNvSpPr>
              <a:spLocks noChangeShapeType="1"/>
            </p:cNvSpPr>
            <p:nvPr/>
          </p:nvSpPr>
          <p:spPr bwMode="auto">
            <a:xfrm flipV="1">
              <a:off x="1776" y="206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Text Box 1036"/>
            <p:cNvSpPr txBox="1">
              <a:spLocks noChangeArrowheads="1"/>
            </p:cNvSpPr>
            <p:nvPr/>
          </p:nvSpPr>
          <p:spPr bwMode="auto">
            <a:xfrm>
              <a:off x="1776" y="216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b="1"/>
                <a:t>d</a:t>
              </a:r>
            </a:p>
          </p:txBody>
        </p:sp>
        <p:sp>
          <p:nvSpPr>
            <p:cNvPr id="39953" name="Text Box 1037"/>
            <p:cNvSpPr txBox="1">
              <a:spLocks noChangeArrowheads="1"/>
            </p:cNvSpPr>
            <p:nvPr/>
          </p:nvSpPr>
          <p:spPr bwMode="auto">
            <a:xfrm>
              <a:off x="1680" y="1680"/>
              <a:ext cx="4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b="1"/>
                <a:t>+2q</a:t>
              </a:r>
            </a:p>
          </p:txBody>
        </p:sp>
        <p:sp>
          <p:nvSpPr>
            <p:cNvPr id="39954" name="Text Box 1038"/>
            <p:cNvSpPr txBox="1">
              <a:spLocks noChangeArrowheads="1"/>
            </p:cNvSpPr>
            <p:nvPr/>
          </p:nvSpPr>
          <p:spPr bwMode="auto">
            <a:xfrm>
              <a:off x="1392" y="2736"/>
              <a:ext cx="2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b="1"/>
                <a:t>r</a:t>
              </a:r>
              <a:r>
                <a:rPr lang="en-US" b="1" baseline="-25000"/>
                <a:t>2</a:t>
              </a:r>
              <a:endParaRPr lang="en-US" b="1"/>
            </a:p>
          </p:txBody>
        </p:sp>
        <p:sp>
          <p:nvSpPr>
            <p:cNvPr id="39955" name="Text Box 1039"/>
            <p:cNvSpPr txBox="1">
              <a:spLocks noChangeArrowheads="1"/>
            </p:cNvSpPr>
            <p:nvPr/>
          </p:nvSpPr>
          <p:spPr bwMode="auto">
            <a:xfrm>
              <a:off x="1152" y="2208"/>
              <a:ext cx="2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b="1"/>
                <a:t>r</a:t>
              </a:r>
              <a:r>
                <a:rPr lang="en-US" b="1" baseline="-25000"/>
                <a:t>1</a:t>
              </a:r>
              <a:endParaRPr lang="en-US" b="1"/>
            </a:p>
          </p:txBody>
        </p:sp>
        <p:sp>
          <p:nvSpPr>
            <p:cNvPr id="39956" name="Text Box 1040"/>
            <p:cNvSpPr txBox="1">
              <a:spLocks noChangeArrowheads="1"/>
            </p:cNvSpPr>
            <p:nvPr/>
          </p:nvSpPr>
          <p:spPr bwMode="auto">
            <a:xfrm>
              <a:off x="1776" y="2544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b="1"/>
                <a:t>-q</a:t>
              </a:r>
            </a:p>
          </p:txBody>
        </p:sp>
      </p:grpSp>
      <p:sp>
        <p:nvSpPr>
          <p:cNvPr id="39941" name="Text Box 1041"/>
          <p:cNvSpPr txBox="1">
            <a:spLocks noChangeArrowheads="1"/>
          </p:cNvSpPr>
          <p:nvPr/>
        </p:nvSpPr>
        <p:spPr bwMode="auto">
          <a:xfrm>
            <a:off x="7756525" y="48371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x</a:t>
            </a:r>
          </a:p>
        </p:txBody>
      </p:sp>
      <p:sp>
        <p:nvSpPr>
          <p:cNvPr id="39942" name="Text Box 1042"/>
          <p:cNvSpPr txBox="1">
            <a:spLocks noChangeArrowheads="1"/>
          </p:cNvSpPr>
          <p:nvPr/>
        </p:nvSpPr>
        <p:spPr bwMode="auto">
          <a:xfrm>
            <a:off x="5638800" y="3048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y</a:t>
            </a:r>
          </a:p>
        </p:txBody>
      </p:sp>
      <p:sp>
        <p:nvSpPr>
          <p:cNvPr id="39943" name="Text Box 1043"/>
          <p:cNvSpPr txBox="1">
            <a:spLocks noChangeArrowheads="1"/>
          </p:cNvSpPr>
          <p:nvPr/>
        </p:nvSpPr>
        <p:spPr bwMode="auto">
          <a:xfrm>
            <a:off x="381000" y="2667000"/>
            <a:ext cx="50450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/>
              <a:t>A) The dipole moment is independent of the origin.</a:t>
            </a:r>
          </a:p>
          <a:p>
            <a:pPr eaLnBrk="1" hangingPunct="1">
              <a:lnSpc>
                <a:spcPct val="115000"/>
              </a:lnSpc>
            </a:pPr>
            <a:r>
              <a:rPr lang="en-US"/>
              <a:t>B) The dipole moment depends on the position of the origin.</a:t>
            </a:r>
          </a:p>
          <a:p>
            <a:pPr eaLnBrk="1" hangingPunct="1">
              <a:lnSpc>
                <a:spcPct val="115000"/>
              </a:lnSpc>
            </a:pPr>
            <a:r>
              <a:rPr lang="en-US"/>
              <a:t>C) The dipole moment is zero.</a:t>
            </a:r>
          </a:p>
          <a:p>
            <a:pPr eaLnBrk="1" hangingPunct="1">
              <a:lnSpc>
                <a:spcPct val="115000"/>
              </a:lnSpc>
            </a:pPr>
            <a:r>
              <a:rPr lang="en-US"/>
              <a:t>D) The dipole moment is undefined.</a:t>
            </a:r>
          </a:p>
        </p:txBody>
      </p:sp>
      <p:sp>
        <p:nvSpPr>
          <p:cNvPr id="39944" name="Text Box 1029"/>
          <p:cNvSpPr txBox="1">
            <a:spLocks noChangeArrowheads="1"/>
          </p:cNvSpPr>
          <p:nvPr/>
        </p:nvSpPr>
        <p:spPr bwMode="auto">
          <a:xfrm>
            <a:off x="103188" y="61913"/>
            <a:ext cx="1344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MD6 - 3</a:t>
            </a:r>
          </a:p>
        </p:txBody>
      </p:sp>
    </p:spTree>
    <p:extLst>
      <p:ext uri="{BB962C8B-B14F-4D97-AF65-F5344CB8AC3E}">
        <p14:creationId xmlns:p14="http://schemas.microsoft.com/office/powerpoint/2010/main" val="104194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6500" y="371475"/>
            <a:ext cx="7150100" cy="114300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</a:rPr>
              <a:t>You have a physical dipole, +q and -q a finite distance d apart.  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When can you use the expression: </a:t>
            </a:r>
            <a:br>
              <a:rPr lang="en-US" sz="3200">
                <a:solidFill>
                  <a:schemeClr val="tx1"/>
                </a:solidFill>
              </a:rPr>
            </a:b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9315" name="Text Box 8"/>
          <p:cNvSpPr txBox="1">
            <a:spLocks noChangeArrowheads="1"/>
          </p:cNvSpPr>
          <p:nvPr/>
        </p:nvSpPr>
        <p:spPr bwMode="auto">
          <a:xfrm>
            <a:off x="304800" y="3097213"/>
            <a:ext cx="8610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200"/>
              <a:t>A) This is an exact expression everywhere.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200"/>
              <a:t>B) It's valid for large r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200"/>
              <a:t>C) It's valid for small r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200"/>
              <a:t>D) ?</a:t>
            </a:r>
            <a:endParaRPr lang="en-US" sz="2800"/>
          </a:p>
        </p:txBody>
      </p:sp>
      <p:graphicFrame>
        <p:nvGraphicFramePr>
          <p:cNvPr id="269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278176"/>
              </p:ext>
            </p:extLst>
          </p:nvPr>
        </p:nvGraphicFramePr>
        <p:xfrm>
          <a:off x="1430338" y="1701571"/>
          <a:ext cx="29241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7" name="Equation" r:id="rId4" imgW="1079500" imgH="406400" progId="Equation.3">
                  <p:embed/>
                </p:oleObj>
              </mc:Choice>
              <mc:Fallback>
                <p:oleObj name="Equation" r:id="rId4" imgW="1079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1701571"/>
                        <a:ext cx="292417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149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8168" y="254844"/>
            <a:ext cx="7634694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You have a physical dipole, </a:t>
            </a:r>
            <a:r>
              <a:rPr lang="en-US" sz="3200" dirty="0" smtClean="0">
                <a:solidFill>
                  <a:schemeClr val="tx1"/>
                </a:solidFill>
              </a:rPr>
              <a:t>+</a:t>
            </a:r>
            <a:r>
              <a:rPr lang="en-US" sz="3200" dirty="0">
                <a:solidFill>
                  <a:schemeClr val="tx1"/>
                </a:solidFill>
              </a:rPr>
              <a:t>q and -q, 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 </a:t>
            </a:r>
            <a:r>
              <a:rPr lang="en-US" sz="3200" dirty="0">
                <a:solidFill>
                  <a:schemeClr val="tx1"/>
                </a:solidFill>
              </a:rPr>
              <a:t>finite distance d apart.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When can you use the expression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271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848657"/>
              </p:ext>
            </p:extLst>
          </p:nvPr>
        </p:nvGraphicFramePr>
        <p:xfrm>
          <a:off x="1435922" y="1754254"/>
          <a:ext cx="302736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1" name="Equation" r:id="rId4" imgW="1168400" imgH="406400" progId="Equation.3">
                  <p:embed/>
                </p:oleObj>
              </mc:Choice>
              <mc:Fallback>
                <p:oleObj name="Equation" r:id="rId4" imgW="1168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922" y="1754254"/>
                        <a:ext cx="3027362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4" name="Text Box 8"/>
          <p:cNvSpPr txBox="1">
            <a:spLocks noChangeArrowheads="1"/>
          </p:cNvSpPr>
          <p:nvPr/>
        </p:nvSpPr>
        <p:spPr bwMode="auto">
          <a:xfrm>
            <a:off x="366713" y="3380124"/>
            <a:ext cx="8610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200" dirty="0"/>
              <a:t>A) This is an exact expression everywhere.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200" dirty="0"/>
              <a:t>B) It's valid for large r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200" dirty="0"/>
              <a:t>C) It's valid for small r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200" dirty="0"/>
              <a:t>D)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697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Which charge distributions below produce a potential which looks like C/r</a:t>
            </a:r>
            <a:r>
              <a:rPr lang="en-US" sz="3200" baseline="30000">
                <a:latin typeface="Arial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when you are far away? 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72706" name="Object 1024"/>
          <p:cNvGraphicFramePr>
            <a:graphicFrameLocks noChangeAspect="1"/>
          </p:cNvGraphicFramePr>
          <p:nvPr/>
        </p:nvGraphicFramePr>
        <p:xfrm>
          <a:off x="473075" y="2060575"/>
          <a:ext cx="1704975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4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0000"/>
                      <a:stretch>
                        <a:fillRect/>
                      </a:stretch>
                    </p:blipFill>
                    <p:spPr bwMode="auto">
                      <a:xfrm>
                        <a:off x="473075" y="2060575"/>
                        <a:ext cx="1704975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1025"/>
          <p:cNvGraphicFramePr>
            <a:graphicFrameLocks noChangeAspect="1"/>
          </p:cNvGraphicFramePr>
          <p:nvPr/>
        </p:nvGraphicFramePr>
        <p:xfrm>
          <a:off x="2400300" y="2108200"/>
          <a:ext cx="1636713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5" name="Picture" r:id="rId6" imgW="2743200" imgH="1828800" progId="Word.Picture.8">
                  <p:embed/>
                </p:oleObj>
              </mc:Choice>
              <mc:Fallback>
                <p:oleObj name="Picture" r:id="rId6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0000"/>
                      <a:stretch>
                        <a:fillRect/>
                      </a:stretch>
                    </p:blipFill>
                    <p:spPr bwMode="auto">
                      <a:xfrm>
                        <a:off x="2400300" y="2108200"/>
                        <a:ext cx="1636713" cy="218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1026"/>
          <p:cNvGraphicFramePr>
            <a:graphicFrameLocks noChangeAspect="1"/>
          </p:cNvGraphicFramePr>
          <p:nvPr/>
        </p:nvGraphicFramePr>
        <p:xfrm>
          <a:off x="4454525" y="2128838"/>
          <a:ext cx="1668463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6" name="Picture" r:id="rId8" imgW="2743200" imgH="1828800" progId="Word.Picture.8">
                  <p:embed/>
                </p:oleObj>
              </mc:Choice>
              <mc:Fallback>
                <p:oleObj name="Picture" r:id="rId8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0000"/>
                      <a:stretch>
                        <a:fillRect/>
                      </a:stretch>
                    </p:blipFill>
                    <p:spPr bwMode="auto">
                      <a:xfrm>
                        <a:off x="4454525" y="2128838"/>
                        <a:ext cx="1668463" cy="222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1027"/>
          <p:cNvGraphicFramePr>
            <a:graphicFrameLocks noChangeAspect="1"/>
          </p:cNvGraphicFramePr>
          <p:nvPr/>
        </p:nvGraphicFramePr>
        <p:xfrm>
          <a:off x="6808788" y="2128838"/>
          <a:ext cx="2112962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7" name="Picture" r:id="rId10" imgW="2743200" imgH="1828800" progId="Word.Picture.8">
                  <p:embed/>
                </p:oleObj>
              </mc:Choice>
              <mc:Fallback>
                <p:oleObj name="Picture" r:id="rId10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4837"/>
                      <a:stretch>
                        <a:fillRect/>
                      </a:stretch>
                    </p:blipFill>
                    <p:spPr bwMode="auto">
                      <a:xfrm>
                        <a:off x="6808788" y="2128838"/>
                        <a:ext cx="2112962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Text Box 13"/>
          <p:cNvSpPr txBox="1">
            <a:spLocks noChangeArrowheads="1"/>
          </p:cNvSpPr>
          <p:nvPr/>
        </p:nvSpPr>
        <p:spPr bwMode="auto">
          <a:xfrm>
            <a:off x="490538" y="4360863"/>
            <a:ext cx="822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E) None of these, or </a:t>
            </a:r>
            <a:r>
              <a:rPr lang="en-US" sz="3200" i="1"/>
              <a:t>more</a:t>
            </a:r>
            <a:r>
              <a:rPr lang="en-US" sz="3200"/>
              <a:t> than one of these!</a:t>
            </a:r>
          </a:p>
        </p:txBody>
      </p:sp>
      <p:sp>
        <p:nvSpPr>
          <p:cNvPr id="72712" name="Text Box 14"/>
          <p:cNvSpPr txBox="1">
            <a:spLocks noChangeArrowheads="1"/>
          </p:cNvSpPr>
          <p:nvPr/>
        </p:nvSpPr>
        <p:spPr bwMode="auto">
          <a:xfrm>
            <a:off x="428625" y="5580063"/>
            <a:ext cx="8435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(Note: for any which you did not select, how DO they behave at large r?)</a:t>
            </a:r>
          </a:p>
        </p:txBody>
      </p:sp>
    </p:spTree>
    <p:extLst>
      <p:ext uri="{BB962C8B-B14F-4D97-AF65-F5344CB8AC3E}">
        <p14:creationId xmlns:p14="http://schemas.microsoft.com/office/powerpoint/2010/main" val="395713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Dipole moment - off center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7893" name="Line 3"/>
          <p:cNvSpPr>
            <a:spLocks noChangeShapeType="1"/>
          </p:cNvSpPr>
          <p:nvPr/>
        </p:nvSpPr>
        <p:spPr bwMode="auto">
          <a:xfrm>
            <a:off x="838200" y="3352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4"/>
          <p:cNvSpPr>
            <a:spLocks noChangeShapeType="1"/>
          </p:cNvSpPr>
          <p:nvPr/>
        </p:nvSpPr>
        <p:spPr bwMode="auto">
          <a:xfrm flipH="1" flipV="1">
            <a:off x="1071486" y="2421052"/>
            <a:ext cx="39684" cy="15081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Oval 5"/>
          <p:cNvSpPr>
            <a:spLocks noChangeArrowheads="1"/>
          </p:cNvSpPr>
          <p:nvPr/>
        </p:nvSpPr>
        <p:spPr bwMode="auto">
          <a:xfrm>
            <a:off x="1022430" y="1844179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6"/>
          <p:cNvSpPr>
            <a:spLocks noChangeArrowheads="1"/>
          </p:cNvSpPr>
          <p:nvPr/>
        </p:nvSpPr>
        <p:spPr bwMode="auto">
          <a:xfrm>
            <a:off x="964832" y="4557319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8"/>
          <p:cNvSpPr>
            <a:spLocks noChangeShapeType="1"/>
          </p:cNvSpPr>
          <p:nvPr/>
        </p:nvSpPr>
        <p:spPr bwMode="auto">
          <a:xfrm>
            <a:off x="1119713" y="3471867"/>
            <a:ext cx="4685" cy="103949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2498725" y="31353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x</a:t>
            </a:r>
          </a:p>
        </p:txBody>
      </p:sp>
      <p:sp>
        <p:nvSpPr>
          <p:cNvPr id="37901" name="Text Box 11"/>
          <p:cNvSpPr txBox="1">
            <a:spLocks noChangeArrowheads="1"/>
          </p:cNvSpPr>
          <p:nvPr/>
        </p:nvSpPr>
        <p:spPr bwMode="auto">
          <a:xfrm>
            <a:off x="680564" y="2665457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b="1" dirty="0"/>
              <a:t>r</a:t>
            </a:r>
            <a:r>
              <a:rPr lang="en-US" sz="2000" baseline="-25000" dirty="0"/>
              <a:t>1</a:t>
            </a:r>
          </a:p>
        </p:txBody>
      </p:sp>
      <p:sp>
        <p:nvSpPr>
          <p:cNvPr id="37902" name="Text Box 12"/>
          <p:cNvSpPr txBox="1">
            <a:spLocks noChangeArrowheads="1"/>
          </p:cNvSpPr>
          <p:nvPr/>
        </p:nvSpPr>
        <p:spPr bwMode="auto">
          <a:xfrm>
            <a:off x="662651" y="385716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b="1" dirty="0"/>
              <a:t>r</a:t>
            </a:r>
            <a:r>
              <a:rPr lang="en-US" sz="2000" baseline="-25000" dirty="0"/>
              <a:t>2</a:t>
            </a:r>
          </a:p>
        </p:txBody>
      </p:sp>
      <p:sp>
        <p:nvSpPr>
          <p:cNvPr id="37903" name="Line 13"/>
          <p:cNvSpPr>
            <a:spLocks noChangeShapeType="1"/>
          </p:cNvSpPr>
          <p:nvPr/>
        </p:nvSpPr>
        <p:spPr bwMode="auto">
          <a:xfrm flipH="1">
            <a:off x="1336049" y="2247946"/>
            <a:ext cx="10748" cy="2276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Text Box 14"/>
          <p:cNvSpPr txBox="1">
            <a:spLocks noChangeArrowheads="1"/>
          </p:cNvSpPr>
          <p:nvPr/>
        </p:nvSpPr>
        <p:spPr bwMode="auto">
          <a:xfrm>
            <a:off x="1367466" y="302163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b="1" dirty="0"/>
              <a:t>d</a:t>
            </a:r>
            <a:endParaRPr lang="en-US" sz="2000" baseline="-25000" dirty="0"/>
          </a:p>
        </p:txBody>
      </p:sp>
      <p:sp>
        <p:nvSpPr>
          <p:cNvPr id="37905" name="Text Box 15"/>
          <p:cNvSpPr txBox="1">
            <a:spLocks noChangeArrowheads="1"/>
          </p:cNvSpPr>
          <p:nvPr/>
        </p:nvSpPr>
        <p:spPr bwMode="auto">
          <a:xfrm>
            <a:off x="936172" y="1304422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/>
              <a:t>+q</a:t>
            </a:r>
          </a:p>
        </p:txBody>
      </p:sp>
      <p:sp>
        <p:nvSpPr>
          <p:cNvPr id="37906" name="Text Box 16"/>
          <p:cNvSpPr txBox="1">
            <a:spLocks noChangeArrowheads="1"/>
          </p:cNvSpPr>
          <p:nvPr/>
        </p:nvSpPr>
        <p:spPr bwMode="auto">
          <a:xfrm>
            <a:off x="571707" y="4649413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/>
              <a:t>-q</a:t>
            </a:r>
          </a:p>
        </p:txBody>
      </p:sp>
      <p:graphicFrame>
        <p:nvGraphicFramePr>
          <p:cNvPr id="3789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94195024"/>
              </p:ext>
            </p:extLst>
          </p:nvPr>
        </p:nvGraphicFramePr>
        <p:xfrm>
          <a:off x="4105608" y="211642"/>
          <a:ext cx="3453672" cy="143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4" name="Equation" r:id="rId4" imgW="889000" imgH="368300" progId="Equation.3">
                  <p:embed/>
                </p:oleObj>
              </mc:Choice>
              <mc:Fallback>
                <p:oleObj name="Equation" r:id="rId4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608" y="211642"/>
                        <a:ext cx="3453672" cy="1431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30126"/>
              </p:ext>
            </p:extLst>
          </p:nvPr>
        </p:nvGraphicFramePr>
        <p:xfrm>
          <a:off x="4321175" y="1881188"/>
          <a:ext cx="18907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5" name="Equation" r:id="rId6" imgW="444500" imgH="228600" progId="Equation.3">
                  <p:embed/>
                </p:oleObj>
              </mc:Choice>
              <mc:Fallback>
                <p:oleObj name="Equation" r:id="rId6" imgW="444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1881188"/>
                        <a:ext cx="189071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8"/>
          <p:cNvSpPr>
            <a:spLocks noChangeShapeType="1"/>
          </p:cNvSpPr>
          <p:nvPr/>
        </p:nvSpPr>
        <p:spPr bwMode="auto">
          <a:xfrm flipH="1" flipV="1">
            <a:off x="1139831" y="2248367"/>
            <a:ext cx="4685" cy="103949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0753" y="488404"/>
            <a:ext cx="3811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dipole moment,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950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Which charge distributions below produce a potential which looks like C/r</a:t>
            </a:r>
            <a:r>
              <a:rPr lang="en-US" sz="3200" baseline="30000">
                <a:latin typeface="Arial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when you are far away? 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74754" name="Object 1024"/>
          <p:cNvGraphicFramePr>
            <a:graphicFrameLocks noChangeAspect="1"/>
          </p:cNvGraphicFramePr>
          <p:nvPr/>
        </p:nvGraphicFramePr>
        <p:xfrm>
          <a:off x="473075" y="2060575"/>
          <a:ext cx="1704975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8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0000"/>
                      <a:stretch>
                        <a:fillRect/>
                      </a:stretch>
                    </p:blipFill>
                    <p:spPr bwMode="auto">
                      <a:xfrm>
                        <a:off x="473075" y="2060575"/>
                        <a:ext cx="1704975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1025"/>
          <p:cNvGraphicFramePr>
            <a:graphicFrameLocks noChangeAspect="1"/>
          </p:cNvGraphicFramePr>
          <p:nvPr/>
        </p:nvGraphicFramePr>
        <p:xfrm>
          <a:off x="2400300" y="2108200"/>
          <a:ext cx="1636713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9" name="Picture" r:id="rId6" imgW="2743200" imgH="1828800" progId="Word.Picture.8">
                  <p:embed/>
                </p:oleObj>
              </mc:Choice>
              <mc:Fallback>
                <p:oleObj name="Picture" r:id="rId6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0000"/>
                      <a:stretch>
                        <a:fillRect/>
                      </a:stretch>
                    </p:blipFill>
                    <p:spPr bwMode="auto">
                      <a:xfrm>
                        <a:off x="2400300" y="2108200"/>
                        <a:ext cx="1636713" cy="218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1026"/>
          <p:cNvGraphicFramePr>
            <a:graphicFrameLocks noChangeAspect="1"/>
          </p:cNvGraphicFramePr>
          <p:nvPr/>
        </p:nvGraphicFramePr>
        <p:xfrm>
          <a:off x="4454525" y="2128838"/>
          <a:ext cx="1668463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0" name="Picture" r:id="rId8" imgW="2743200" imgH="1828800" progId="Word.Picture.8">
                  <p:embed/>
                </p:oleObj>
              </mc:Choice>
              <mc:Fallback>
                <p:oleObj name="Picture" r:id="rId8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0000"/>
                      <a:stretch>
                        <a:fillRect/>
                      </a:stretch>
                    </p:blipFill>
                    <p:spPr bwMode="auto">
                      <a:xfrm>
                        <a:off x="4454525" y="2128838"/>
                        <a:ext cx="1668463" cy="222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1027"/>
          <p:cNvGraphicFramePr>
            <a:graphicFrameLocks noChangeAspect="1"/>
          </p:cNvGraphicFramePr>
          <p:nvPr/>
        </p:nvGraphicFramePr>
        <p:xfrm>
          <a:off x="6808788" y="2128838"/>
          <a:ext cx="2112962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1" name="Picture" r:id="rId10" imgW="2743200" imgH="1828800" progId="Word.Picture.8">
                  <p:embed/>
                </p:oleObj>
              </mc:Choice>
              <mc:Fallback>
                <p:oleObj name="Picture" r:id="rId10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4837"/>
                      <a:stretch>
                        <a:fillRect/>
                      </a:stretch>
                    </p:blipFill>
                    <p:spPr bwMode="auto">
                      <a:xfrm>
                        <a:off x="6808788" y="2128838"/>
                        <a:ext cx="2112962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Text Box 1031"/>
          <p:cNvSpPr txBox="1">
            <a:spLocks noChangeArrowheads="1"/>
          </p:cNvSpPr>
          <p:nvPr/>
        </p:nvSpPr>
        <p:spPr bwMode="auto">
          <a:xfrm>
            <a:off x="490538" y="4360863"/>
            <a:ext cx="822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E) None of these, or </a:t>
            </a:r>
            <a:r>
              <a:rPr lang="en-US" sz="3200" i="1"/>
              <a:t>more</a:t>
            </a:r>
            <a:r>
              <a:rPr lang="en-US" sz="3200"/>
              <a:t> than one of these!</a:t>
            </a:r>
          </a:p>
        </p:txBody>
      </p:sp>
      <p:sp>
        <p:nvSpPr>
          <p:cNvPr id="74760" name="Text Box 1032"/>
          <p:cNvSpPr txBox="1">
            <a:spLocks noChangeArrowheads="1"/>
          </p:cNvSpPr>
          <p:nvPr/>
        </p:nvSpPr>
        <p:spPr bwMode="auto">
          <a:xfrm>
            <a:off x="428625" y="5580063"/>
            <a:ext cx="8435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(Note: for any which you did not select, how DO they behave at large r?)</a:t>
            </a:r>
          </a:p>
        </p:txBody>
      </p:sp>
      <p:sp>
        <p:nvSpPr>
          <p:cNvPr id="74761" name="Text Box 1033"/>
          <p:cNvSpPr txBox="1">
            <a:spLocks noChangeArrowheads="1"/>
          </p:cNvSpPr>
          <p:nvPr/>
        </p:nvSpPr>
        <p:spPr bwMode="auto">
          <a:xfrm>
            <a:off x="133789" y="-963153"/>
            <a:ext cx="79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3.26</a:t>
            </a:r>
          </a:p>
        </p:txBody>
      </p:sp>
    </p:spTree>
    <p:extLst>
      <p:ext uri="{BB962C8B-B14F-4D97-AF65-F5344CB8AC3E}">
        <p14:creationId xmlns:p14="http://schemas.microsoft.com/office/powerpoint/2010/main" val="76593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962400"/>
            <a:ext cx="9144000" cy="28956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3000">
                <a:latin typeface="Tahoma" charset="0"/>
                <a:ea typeface="ヒラギノ角ゴ Pro W3" charset="0"/>
                <a:cs typeface="ヒラギノ角ゴ Pro W3" charset="0"/>
              </a:rPr>
              <a:t>A) V(r) = V(mono) + V(dip) + higher order terms</a:t>
            </a:r>
          </a:p>
          <a:p>
            <a:pPr marL="457200" indent="-457200" eaLnBrk="1" hangingPunct="1">
              <a:buFontTx/>
              <a:buNone/>
            </a:pPr>
            <a:r>
              <a:rPr lang="en-US" sz="3000">
                <a:latin typeface="Tahoma" charset="0"/>
                <a:ea typeface="ヒラギノ角ゴ Pro W3" charset="0"/>
                <a:cs typeface="ヒラギノ角ゴ Pro W3" charset="0"/>
              </a:rPr>
              <a:t>B) V(r) = V(dip) + higher order terms</a:t>
            </a:r>
          </a:p>
          <a:p>
            <a:pPr marL="457200" indent="-457200" eaLnBrk="1" hangingPunct="1">
              <a:buFontTx/>
              <a:buNone/>
            </a:pPr>
            <a:r>
              <a:rPr lang="en-US" sz="3000">
                <a:latin typeface="Tahoma" charset="0"/>
                <a:ea typeface="ヒラギノ角ゴ Pro W3" charset="0"/>
                <a:cs typeface="ヒラギノ角ゴ Pro W3" charset="0"/>
              </a:rPr>
              <a:t>C) V(r) = V(dip)</a:t>
            </a:r>
          </a:p>
          <a:p>
            <a:pPr marL="457200" indent="-457200" eaLnBrk="1" hangingPunct="1">
              <a:buFontTx/>
              <a:buNone/>
            </a:pPr>
            <a:r>
              <a:rPr lang="en-US" sz="3000">
                <a:latin typeface="Tahoma" charset="0"/>
                <a:ea typeface="ヒラギノ角ゴ Pro W3" charset="0"/>
                <a:cs typeface="ヒラギノ角ゴ Pro W3" charset="0"/>
              </a:rPr>
              <a:t>D) V(r)=only higher order terms than dipole</a:t>
            </a:r>
          </a:p>
          <a:p>
            <a:pPr marL="457200" indent="-457200" eaLnBrk="1" hangingPunct="1">
              <a:buFontTx/>
              <a:buNone/>
            </a:pPr>
            <a:r>
              <a:rPr lang="en-US" sz="3000">
                <a:latin typeface="Tahoma" charset="0"/>
                <a:ea typeface="ヒラギノ角ゴ Pro W3" charset="0"/>
                <a:cs typeface="ヒラギノ角ゴ Pro W3" charset="0"/>
              </a:rPr>
              <a:t>E) No higher terms, V(r)=0 for this one. </a:t>
            </a:r>
            <a:endParaRPr lang="en-US" sz="2800"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sz="2800">
              <a:latin typeface="Tahoma" charset="0"/>
            </a:endParaRPr>
          </a:p>
        </p:txBody>
      </p:sp>
      <p:grpSp>
        <p:nvGrpSpPr>
          <p:cNvPr id="82948" name="Group 4"/>
          <p:cNvGrpSpPr>
            <a:grpSpLocks noChangeAspect="1"/>
          </p:cNvGrpSpPr>
          <p:nvPr/>
        </p:nvGrpSpPr>
        <p:grpSpPr bwMode="auto">
          <a:xfrm>
            <a:off x="1447800" y="2362200"/>
            <a:ext cx="6553200" cy="1501775"/>
            <a:chOff x="1440" y="1152"/>
            <a:chExt cx="3024" cy="693"/>
          </a:xfrm>
        </p:grpSpPr>
        <p:sp>
          <p:nvSpPr>
            <p:cNvPr id="82951" name="Text Box 5"/>
            <p:cNvSpPr txBox="1">
              <a:spLocks noChangeArrowheads="1"/>
            </p:cNvSpPr>
            <p:nvPr/>
          </p:nvSpPr>
          <p:spPr bwMode="auto">
            <a:xfrm>
              <a:off x="3744" y="1152"/>
              <a:ext cx="720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700">
                  <a:latin typeface="Times New Roman" charset="0"/>
                </a:rPr>
                <a:t>= +q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700">
                  <a:latin typeface="Times New Roman" charset="0"/>
                </a:rPr>
                <a:t>= - q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82952" name="AutoShape 6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3" name="AutoShape 7"/>
            <p:cNvSpPr>
              <a:spLocks noChangeArrowheads="1"/>
            </p:cNvSpPr>
            <p:nvPr/>
          </p:nvSpPr>
          <p:spPr bwMode="auto">
            <a:xfrm>
              <a:off x="1824" y="1248"/>
              <a:ext cx="144" cy="144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AutoShape 8"/>
            <p:cNvSpPr>
              <a:spLocks noChangeArrowheads="1"/>
            </p:cNvSpPr>
            <p:nvPr/>
          </p:nvSpPr>
          <p:spPr bwMode="auto">
            <a:xfrm>
              <a:off x="2592" y="1248"/>
              <a:ext cx="144" cy="144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5" name="AutoShape 9"/>
            <p:cNvSpPr>
              <a:spLocks noChangeArrowheads="1"/>
            </p:cNvSpPr>
            <p:nvPr/>
          </p:nvSpPr>
          <p:spPr bwMode="auto">
            <a:xfrm>
              <a:off x="2208" y="1248"/>
              <a:ext cx="144" cy="144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6" name="AutoShape 10"/>
            <p:cNvSpPr>
              <a:spLocks noChangeArrowheads="1"/>
            </p:cNvSpPr>
            <p:nvPr/>
          </p:nvSpPr>
          <p:spPr bwMode="auto">
            <a:xfrm>
              <a:off x="2592" y="1632"/>
              <a:ext cx="144" cy="144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AutoShape 11"/>
            <p:cNvSpPr>
              <a:spLocks noChangeArrowheads="1"/>
            </p:cNvSpPr>
            <p:nvPr/>
          </p:nvSpPr>
          <p:spPr bwMode="auto">
            <a:xfrm>
              <a:off x="3600" y="1248"/>
              <a:ext cx="144" cy="144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8" name="AutoShape 12"/>
            <p:cNvSpPr>
              <a:spLocks noChangeArrowheads="1"/>
            </p:cNvSpPr>
            <p:nvPr/>
          </p:nvSpPr>
          <p:spPr bwMode="auto">
            <a:xfrm>
              <a:off x="1440" y="1248"/>
              <a:ext cx="144" cy="144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9" name="AutoShape 13"/>
            <p:cNvSpPr>
              <a:spLocks noChangeArrowheads="1"/>
            </p:cNvSpPr>
            <p:nvPr/>
          </p:nvSpPr>
          <p:spPr bwMode="auto">
            <a:xfrm>
              <a:off x="1824" y="1632"/>
              <a:ext cx="144" cy="144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AutoShape 14"/>
            <p:cNvSpPr>
              <a:spLocks noChangeArrowheads="1"/>
            </p:cNvSpPr>
            <p:nvPr/>
          </p:nvSpPr>
          <p:spPr bwMode="auto">
            <a:xfrm>
              <a:off x="2208" y="1632"/>
              <a:ext cx="144" cy="144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1" name="AutoShape 15"/>
            <p:cNvSpPr>
              <a:spLocks noChangeArrowheads="1"/>
            </p:cNvSpPr>
            <p:nvPr/>
          </p:nvSpPr>
          <p:spPr bwMode="auto">
            <a:xfrm>
              <a:off x="3600" y="1632"/>
              <a:ext cx="144" cy="144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49" name="Rectangle 16"/>
          <p:cNvSpPr>
            <a:spLocks noGrp="1" noChangeArrowheads="1"/>
          </p:cNvSpPr>
          <p:nvPr>
            <p:ph type="title"/>
          </p:nvPr>
        </p:nvSpPr>
        <p:spPr>
          <a:xfrm>
            <a:off x="1231900" y="76200"/>
            <a:ext cx="7721600" cy="1828800"/>
          </a:xfrm>
        </p:spPr>
        <p:txBody>
          <a:bodyPr anchor="t"/>
          <a:lstStyle/>
          <a:p>
            <a:pPr algn="l" eaLnBrk="1" hangingPunct="1"/>
            <a:r>
              <a:rPr lang="en-US"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rPr>
              <a:t>In terms of the multipole expansion </a:t>
            </a:r>
            <a:br>
              <a:rPr lang="en-US"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rPr>
              <a:t>V(r) = V(mono) + V(dip) + V(quad) + </a:t>
            </a:r>
            <a:r>
              <a:rPr lang="en-US" sz="3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…</a:t>
            </a:r>
            <a:r>
              <a:rPr lang="en-US"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rPr>
              <a:t>the following charge distribution has the form:</a:t>
            </a:r>
            <a:endParaRPr lang="en-US" sz="2800">
              <a:solidFill>
                <a:schemeClr val="tx1"/>
              </a:solidFill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3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701800"/>
          </a:xfrm>
        </p:spPr>
        <p:txBody>
          <a:bodyPr anchor="t"/>
          <a:lstStyle/>
          <a:p>
            <a:pPr algn="l" eaLnBrk="1" hangingPunct="1"/>
            <a:r>
              <a:rPr lang="en-US" sz="3400">
                <a:latin typeface="Arial" charset="0"/>
                <a:ea typeface="ヒラギノ角ゴ Pro W3" charset="0"/>
                <a:cs typeface="ヒラギノ角ゴ Pro W3" charset="0"/>
              </a:rPr>
              <a:t>In which situation is the dipole term the leading non-zero contribution to the potential?</a:t>
            </a:r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0898" name="Object 0"/>
          <p:cNvGraphicFramePr>
            <a:graphicFrameLocks noChangeAspect="1"/>
          </p:cNvGraphicFramePr>
          <p:nvPr/>
        </p:nvGraphicFramePr>
        <p:xfrm>
          <a:off x="3886200" y="4876800"/>
          <a:ext cx="8382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2" name="Equation" r:id="rId4" imgW="292100" imgH="165100" progId="Equation.3">
                  <p:embed/>
                </p:oleObj>
              </mc:Choice>
              <mc:Fallback>
                <p:oleObj name="Equation" r:id="rId4" imgW="292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76800"/>
                        <a:ext cx="8382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2" name="Picture 44" descr="Untitled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739457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Rectangle 4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91000"/>
            <a:ext cx="4572000" cy="2667000"/>
          </a:xfrm>
          <a:noFill/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900">
                <a:latin typeface="Arial" charset="0"/>
                <a:ea typeface="ヒラギノ角ゴ Pro W3" charset="0"/>
                <a:cs typeface="ヒラギノ角ゴ Pro W3" charset="0"/>
              </a:rPr>
              <a:t>A) A and C</a:t>
            </a:r>
          </a:p>
          <a:p>
            <a:pPr marL="457200" indent="-457200" eaLnBrk="1" hangingPunct="1">
              <a:buFontTx/>
              <a:buNone/>
            </a:pPr>
            <a:r>
              <a:rPr lang="en-US" sz="2900">
                <a:latin typeface="Arial" charset="0"/>
                <a:ea typeface="ヒラギノ角ゴ Pro W3" charset="0"/>
                <a:cs typeface="ヒラギノ角ゴ Pro W3" charset="0"/>
              </a:rPr>
              <a:t>B) B and D</a:t>
            </a:r>
          </a:p>
          <a:p>
            <a:pPr marL="457200" indent="-457200" eaLnBrk="1" hangingPunct="1">
              <a:buFontTx/>
              <a:buNone/>
            </a:pPr>
            <a:r>
              <a:rPr lang="en-US" sz="2900">
                <a:latin typeface="Arial" charset="0"/>
                <a:ea typeface="ヒラギノ角ゴ Pro W3" charset="0"/>
                <a:cs typeface="ヒラギノ角ゴ Pro W3" charset="0"/>
              </a:rPr>
              <a:t>C) only E</a:t>
            </a:r>
          </a:p>
          <a:p>
            <a:pPr marL="457200" indent="-457200" eaLnBrk="1" hangingPunct="1">
              <a:buFontTx/>
              <a:buNone/>
            </a:pPr>
            <a:r>
              <a:rPr lang="en-US" sz="2900">
                <a:latin typeface="Arial" charset="0"/>
                <a:ea typeface="ヒラギノ角ゴ Pro W3" charset="0"/>
                <a:cs typeface="ヒラギノ角ゴ Pro W3" charset="0"/>
              </a:rPr>
              <a:t>D) A and E</a:t>
            </a:r>
          </a:p>
          <a:p>
            <a:pPr marL="457200" indent="-457200" eaLnBrk="1" hangingPunct="1">
              <a:buFontTx/>
              <a:buNone/>
            </a:pPr>
            <a:r>
              <a:rPr lang="en-US" sz="2900">
                <a:latin typeface="Arial" charset="0"/>
                <a:ea typeface="ヒラギノ角ゴ Pro W3" charset="0"/>
                <a:cs typeface="ヒラギノ角ゴ Pro W3" charset="0"/>
              </a:rPr>
              <a:t>E) Some other combo</a:t>
            </a:r>
          </a:p>
        </p:txBody>
      </p:sp>
      <p:graphicFrame>
        <p:nvGraphicFramePr>
          <p:cNvPr id="80899" name="Object 1"/>
          <p:cNvGraphicFramePr>
            <a:graphicFrameLocks noChangeAspect="1"/>
          </p:cNvGraphicFramePr>
          <p:nvPr/>
        </p:nvGraphicFramePr>
        <p:xfrm>
          <a:off x="3178175" y="4783138"/>
          <a:ext cx="7302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3" name="Equation" r:id="rId7" imgW="254000" imgH="177800" progId="Equation.3">
                  <p:embed/>
                </p:oleObj>
              </mc:Choice>
              <mc:Fallback>
                <p:oleObj name="Equation" r:id="rId7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4783138"/>
                        <a:ext cx="7302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05263"/>
              </p:ext>
            </p:extLst>
          </p:nvPr>
        </p:nvGraphicFramePr>
        <p:xfrm>
          <a:off x="5913438" y="4138613"/>
          <a:ext cx="28495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4" name="Equation" r:id="rId9" imgW="863600" imgH="215900" progId="Equation.3">
                  <p:embed/>
                </p:oleObj>
              </mc:Choice>
              <mc:Fallback>
                <p:oleObj name="Equation" r:id="rId9" imgW="863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4138613"/>
                        <a:ext cx="2849562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6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752600"/>
          </a:xfrm>
        </p:spPr>
        <p:txBody>
          <a:bodyPr anchor="t"/>
          <a:lstStyle/>
          <a:p>
            <a:pPr algn="l"/>
            <a:r>
              <a:rPr lang="en-US" sz="3200"/>
              <a:t>What is the direction of the dipole moment of the blue sphere?</a:t>
            </a:r>
            <a:br>
              <a:rPr lang="en-US" sz="3200"/>
            </a:br>
            <a:endParaRPr lang="en-US" sz="1000"/>
          </a:p>
        </p:txBody>
      </p:sp>
      <p:sp>
        <p:nvSpPr>
          <p:cNvPr id="29491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962400"/>
            <a:ext cx="9144000" cy="27432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lphaLcParenR"/>
            </a:pPr>
            <a:r>
              <a:rPr lang="en-US" sz="3200"/>
              <a:t> </a:t>
            </a:r>
          </a:p>
          <a:p>
            <a:pPr marL="457200" indent="-457200">
              <a:lnSpc>
                <a:spcPct val="90000"/>
              </a:lnSpc>
              <a:buFontTx/>
              <a:buAutoNum type="alphaLcParenR"/>
            </a:pPr>
            <a:r>
              <a:rPr lang="en-US" sz="3200"/>
              <a:t>   </a:t>
            </a:r>
          </a:p>
          <a:p>
            <a:pPr marL="457200" indent="-457200">
              <a:lnSpc>
                <a:spcPct val="90000"/>
              </a:lnSpc>
              <a:buFontTx/>
              <a:buAutoNum type="alphaLcParenR"/>
            </a:pPr>
            <a:r>
              <a:rPr lang="en-US" sz="3200"/>
              <a:t>  </a:t>
            </a:r>
          </a:p>
          <a:p>
            <a:pPr marL="457200" indent="-457200">
              <a:lnSpc>
                <a:spcPct val="90000"/>
              </a:lnSpc>
              <a:buFontTx/>
              <a:buAutoNum type="alphaLcParenR"/>
            </a:pPr>
            <a:r>
              <a:rPr lang="en-US" sz="3200"/>
              <a:t>  </a:t>
            </a:r>
          </a:p>
          <a:p>
            <a:pPr marL="457200" indent="-457200">
              <a:lnSpc>
                <a:spcPct val="90000"/>
              </a:lnSpc>
              <a:buFontTx/>
              <a:buAutoNum type="alphaLcParenR"/>
            </a:pPr>
            <a:r>
              <a:rPr lang="en-US" sz="3200"/>
              <a:t>the dipole moment is zero (or is ill defined)</a:t>
            </a:r>
            <a:endParaRPr lang="en-US" sz="1400"/>
          </a:p>
        </p:txBody>
      </p:sp>
      <p:sp>
        <p:nvSpPr>
          <p:cNvPr id="294916" name="Oval 5"/>
          <p:cNvSpPr>
            <a:spLocks noChangeArrowheads="1"/>
          </p:cNvSpPr>
          <p:nvPr/>
        </p:nvSpPr>
        <p:spPr bwMode="auto">
          <a:xfrm>
            <a:off x="5562600" y="2898775"/>
            <a:ext cx="1600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4917" name="Object 0"/>
          <p:cNvGraphicFramePr>
            <a:graphicFrameLocks noChangeAspect="1"/>
          </p:cNvGraphicFramePr>
          <p:nvPr/>
        </p:nvGraphicFramePr>
        <p:xfrm>
          <a:off x="2127250" y="3065463"/>
          <a:ext cx="324008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04" name="Equation" r:id="rId4" imgW="736600" imgH="165100" progId="Equation.3">
                  <p:embed/>
                </p:oleObj>
              </mc:Choice>
              <mc:Fallback>
                <p:oleObj name="Equation" r:id="rId4" imgW="736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065463"/>
                        <a:ext cx="3240088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18" name="Object 1"/>
          <p:cNvGraphicFramePr>
            <a:graphicFrameLocks noChangeAspect="1"/>
          </p:cNvGraphicFramePr>
          <p:nvPr/>
        </p:nvGraphicFramePr>
        <p:xfrm>
          <a:off x="533400" y="5410200"/>
          <a:ext cx="319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05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3190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9" name="Line 13"/>
          <p:cNvSpPr>
            <a:spLocks noChangeAspect="1" noChangeShapeType="1"/>
          </p:cNvSpPr>
          <p:nvPr/>
        </p:nvSpPr>
        <p:spPr bwMode="auto">
          <a:xfrm flipV="1">
            <a:off x="6324600" y="1752600"/>
            <a:ext cx="1588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20" name="Line 14"/>
          <p:cNvSpPr>
            <a:spLocks noChangeAspect="1" noChangeShapeType="1"/>
          </p:cNvSpPr>
          <p:nvPr/>
        </p:nvSpPr>
        <p:spPr bwMode="auto">
          <a:xfrm>
            <a:off x="6324600" y="3733800"/>
            <a:ext cx="2286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21" name="Line 15"/>
          <p:cNvSpPr>
            <a:spLocks noChangeAspect="1" noChangeShapeType="1"/>
          </p:cNvSpPr>
          <p:nvPr/>
        </p:nvSpPr>
        <p:spPr bwMode="auto">
          <a:xfrm flipH="1">
            <a:off x="5105400" y="3733800"/>
            <a:ext cx="1219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22" name="Line 16"/>
          <p:cNvSpPr>
            <a:spLocks noChangeAspect="1" noChangeShapeType="1"/>
          </p:cNvSpPr>
          <p:nvPr/>
        </p:nvSpPr>
        <p:spPr bwMode="auto">
          <a:xfrm>
            <a:off x="6324600" y="37338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23" name="Line 17"/>
          <p:cNvSpPr>
            <a:spLocks noChangeAspect="1" noChangeShapeType="1"/>
          </p:cNvSpPr>
          <p:nvPr/>
        </p:nvSpPr>
        <p:spPr bwMode="auto">
          <a:xfrm flipV="1">
            <a:off x="7467600" y="2133600"/>
            <a:ext cx="1588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24" name="Line 18"/>
          <p:cNvSpPr>
            <a:spLocks noChangeAspect="1" noChangeShapeType="1"/>
          </p:cNvSpPr>
          <p:nvPr/>
        </p:nvSpPr>
        <p:spPr bwMode="auto">
          <a:xfrm flipV="1">
            <a:off x="6324600" y="2133600"/>
            <a:ext cx="1143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4925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0973">
            <a:off x="6537325" y="2454275"/>
            <a:ext cx="35718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6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7471" flipH="1" flipV="1">
            <a:off x="6248400" y="3886200"/>
            <a:ext cx="381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4927" name="Object 2"/>
          <p:cNvGraphicFramePr>
            <a:graphicFrameLocks noChangeAspect="1"/>
          </p:cNvGraphicFramePr>
          <p:nvPr/>
        </p:nvGraphicFramePr>
        <p:xfrm>
          <a:off x="6629400" y="2133600"/>
          <a:ext cx="2492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06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133600"/>
                        <a:ext cx="2492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28" name="Object 3"/>
          <p:cNvGraphicFramePr>
            <a:graphicFrameLocks noChangeAspect="1"/>
          </p:cNvGraphicFramePr>
          <p:nvPr/>
        </p:nvGraphicFramePr>
        <p:xfrm>
          <a:off x="6400800" y="4191000"/>
          <a:ext cx="2143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07" name="Equation" r:id="rId11" imgW="114300" imgH="165100" progId="Equation.3">
                  <p:embed/>
                </p:oleObj>
              </mc:Choice>
              <mc:Fallback>
                <p:oleObj name="Equation" r:id="rId11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91000"/>
                        <a:ext cx="2143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29" name="Object 4"/>
          <p:cNvGraphicFramePr>
            <a:graphicFrameLocks noChangeAspect="1"/>
          </p:cNvGraphicFramePr>
          <p:nvPr/>
        </p:nvGraphicFramePr>
        <p:xfrm>
          <a:off x="5486400" y="4572000"/>
          <a:ext cx="285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08" name="Equation" r:id="rId13" imgW="114300" imgH="101600" progId="Equation.3">
                  <p:embed/>
                </p:oleObj>
              </mc:Choice>
              <mc:Fallback>
                <p:oleObj name="Equation" r:id="rId13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72000"/>
                        <a:ext cx="28575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30" name="Object 5"/>
          <p:cNvGraphicFramePr>
            <a:graphicFrameLocks noChangeAspect="1"/>
          </p:cNvGraphicFramePr>
          <p:nvPr/>
        </p:nvGraphicFramePr>
        <p:xfrm>
          <a:off x="8153400" y="3810000"/>
          <a:ext cx="244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09" name="Equation" r:id="rId15" imgW="114300" imgH="139700" progId="Equation.3">
                  <p:embed/>
                </p:oleObj>
              </mc:Choice>
              <mc:Fallback>
                <p:oleObj name="Equation" r:id="rId15" imgW="114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810000"/>
                        <a:ext cx="2444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31" name="Object 6"/>
          <p:cNvGraphicFramePr>
            <a:graphicFrameLocks noChangeAspect="1"/>
          </p:cNvGraphicFramePr>
          <p:nvPr/>
        </p:nvGraphicFramePr>
        <p:xfrm>
          <a:off x="6019800" y="1905000"/>
          <a:ext cx="2540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10" name="Equation" r:id="rId17" imgW="101600" imgH="114300" progId="Equation.3">
                  <p:embed/>
                </p:oleObj>
              </mc:Choice>
              <mc:Fallback>
                <p:oleObj name="Equation" r:id="rId17" imgW="101600" imgH="11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05000"/>
                        <a:ext cx="2540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32" name="Object 7"/>
          <p:cNvGraphicFramePr>
            <a:graphicFrameLocks noChangeAspect="1"/>
          </p:cNvGraphicFramePr>
          <p:nvPr/>
        </p:nvGraphicFramePr>
        <p:xfrm>
          <a:off x="6781800" y="31242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11" name="Equation" r:id="rId19" imgW="114300" imgH="139700" progId="Equation.3">
                  <p:embed/>
                </p:oleObj>
              </mc:Choice>
              <mc:Fallback>
                <p:oleObj name="Equation" r:id="rId19" imgW="114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242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33" name="Oval 41"/>
          <p:cNvSpPr>
            <a:spLocks noChangeAspect="1" noChangeArrowheads="1"/>
          </p:cNvSpPr>
          <p:nvPr/>
        </p:nvSpPr>
        <p:spPr bwMode="auto">
          <a:xfrm>
            <a:off x="7467600" y="205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4934" name="Object 8"/>
          <p:cNvGraphicFramePr>
            <a:graphicFrameLocks noChangeAspect="1"/>
          </p:cNvGraphicFramePr>
          <p:nvPr/>
        </p:nvGraphicFramePr>
        <p:xfrm>
          <a:off x="7543800" y="1905000"/>
          <a:ext cx="3746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12" name="Equation" r:id="rId21" imgW="139700" imgH="127000" progId="Equation.3">
                  <p:embed/>
                </p:oleObj>
              </mc:Choice>
              <mc:Fallback>
                <p:oleObj name="Equation" r:id="rId21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905000"/>
                        <a:ext cx="3746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35" name="Object 9"/>
          <p:cNvGraphicFramePr>
            <a:graphicFrameLocks noChangeAspect="1"/>
          </p:cNvGraphicFramePr>
          <p:nvPr/>
        </p:nvGraphicFramePr>
        <p:xfrm>
          <a:off x="609600" y="3962400"/>
          <a:ext cx="338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13" name="Equation" r:id="rId23" imgW="114300" imgH="177800" progId="Equation.3">
                  <p:embed/>
                </p:oleObj>
              </mc:Choice>
              <mc:Fallback>
                <p:oleObj name="Equation" r:id="rId23" imgW="114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3381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36" name="Object 10"/>
          <p:cNvGraphicFramePr>
            <a:graphicFrameLocks noChangeAspect="1"/>
          </p:cNvGraphicFramePr>
          <p:nvPr/>
        </p:nvGraphicFramePr>
        <p:xfrm>
          <a:off x="609600" y="44958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14" name="Equation" r:id="rId25" imgW="101600" imgH="139700" progId="Equation.3">
                  <p:embed/>
                </p:oleObj>
              </mc:Choice>
              <mc:Fallback>
                <p:oleObj name="Equation" r:id="rId25" imgW="1016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958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37" name="Object 11"/>
          <p:cNvGraphicFramePr>
            <a:graphicFrameLocks noChangeAspect="1"/>
          </p:cNvGraphicFramePr>
          <p:nvPr/>
        </p:nvGraphicFramePr>
        <p:xfrm>
          <a:off x="609600" y="4953000"/>
          <a:ext cx="300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15" name="Equation" r:id="rId27" imgW="101600" imgH="152400" progId="Equation.3">
                  <p:embed/>
                </p:oleObj>
              </mc:Choice>
              <mc:Fallback>
                <p:oleObj name="Equation" r:id="rId27" imgW="1016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3000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89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Dipole moment - off center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7893" name="Line 3"/>
          <p:cNvSpPr>
            <a:spLocks noChangeShapeType="1"/>
          </p:cNvSpPr>
          <p:nvPr/>
        </p:nvSpPr>
        <p:spPr bwMode="auto">
          <a:xfrm>
            <a:off x="838200" y="3352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4"/>
          <p:cNvSpPr>
            <a:spLocks noChangeShapeType="1"/>
          </p:cNvSpPr>
          <p:nvPr/>
        </p:nvSpPr>
        <p:spPr bwMode="auto">
          <a:xfrm flipV="1">
            <a:off x="1066800" y="2362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Oval 5"/>
          <p:cNvSpPr>
            <a:spLocks noChangeArrowheads="1"/>
          </p:cNvSpPr>
          <p:nvPr/>
        </p:nvSpPr>
        <p:spPr bwMode="auto">
          <a:xfrm>
            <a:off x="2133600" y="1143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6"/>
          <p:cNvSpPr>
            <a:spLocks noChangeArrowheads="1"/>
          </p:cNvSpPr>
          <p:nvPr/>
        </p:nvSpPr>
        <p:spPr bwMode="auto">
          <a:xfrm>
            <a:off x="32004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7"/>
          <p:cNvSpPr>
            <a:spLocks noChangeShapeType="1"/>
          </p:cNvSpPr>
          <p:nvPr/>
        </p:nvSpPr>
        <p:spPr bwMode="auto">
          <a:xfrm flipV="1">
            <a:off x="1066800" y="1295400"/>
            <a:ext cx="12192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8"/>
          <p:cNvSpPr>
            <a:spLocks noChangeShapeType="1"/>
          </p:cNvSpPr>
          <p:nvPr/>
        </p:nvSpPr>
        <p:spPr bwMode="auto">
          <a:xfrm flipV="1">
            <a:off x="1066800" y="1905000"/>
            <a:ext cx="22860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2498725" y="31353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x</a:t>
            </a:r>
          </a:p>
        </p:txBody>
      </p:sp>
      <p:sp>
        <p:nvSpPr>
          <p:cNvPr id="37900" name="Text Box 10"/>
          <p:cNvSpPr txBox="1">
            <a:spLocks noChangeArrowheads="1"/>
          </p:cNvSpPr>
          <p:nvPr/>
        </p:nvSpPr>
        <p:spPr bwMode="auto">
          <a:xfrm>
            <a:off x="762000" y="2286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y</a:t>
            </a:r>
          </a:p>
        </p:txBody>
      </p:sp>
      <p:sp>
        <p:nvSpPr>
          <p:cNvPr id="37901" name="Text Box 11"/>
          <p:cNvSpPr txBox="1">
            <a:spLocks noChangeArrowheads="1"/>
          </p:cNvSpPr>
          <p:nvPr/>
        </p:nvSpPr>
        <p:spPr bwMode="auto">
          <a:xfrm>
            <a:off x="1447800" y="1752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b="1"/>
              <a:t>r</a:t>
            </a:r>
            <a:r>
              <a:rPr lang="en-US" sz="2000" baseline="-25000"/>
              <a:t>1</a:t>
            </a:r>
          </a:p>
        </p:txBody>
      </p:sp>
      <p:sp>
        <p:nvSpPr>
          <p:cNvPr id="37902" name="Text Box 12"/>
          <p:cNvSpPr txBox="1">
            <a:spLocks noChangeArrowheads="1"/>
          </p:cNvSpPr>
          <p:nvPr/>
        </p:nvSpPr>
        <p:spPr bwMode="auto">
          <a:xfrm>
            <a:off x="2514600" y="236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b="1"/>
              <a:t>r</a:t>
            </a:r>
            <a:r>
              <a:rPr lang="en-US" sz="2000" baseline="-25000"/>
              <a:t>2</a:t>
            </a:r>
          </a:p>
        </p:txBody>
      </p:sp>
      <p:sp>
        <p:nvSpPr>
          <p:cNvPr id="37903" name="Line 13"/>
          <p:cNvSpPr>
            <a:spLocks noChangeShapeType="1"/>
          </p:cNvSpPr>
          <p:nvPr/>
        </p:nvSpPr>
        <p:spPr bwMode="auto">
          <a:xfrm>
            <a:off x="2286000" y="1295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Text Box 14"/>
          <p:cNvSpPr txBox="1">
            <a:spLocks noChangeArrowheads="1"/>
          </p:cNvSpPr>
          <p:nvPr/>
        </p:nvSpPr>
        <p:spPr bwMode="auto">
          <a:xfrm>
            <a:off x="2743200" y="11430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b="1"/>
              <a:t>d</a:t>
            </a:r>
            <a:endParaRPr lang="en-US" sz="2000" baseline="-25000"/>
          </a:p>
        </p:txBody>
      </p:sp>
      <p:sp>
        <p:nvSpPr>
          <p:cNvPr id="37905" name="Text Box 15"/>
          <p:cNvSpPr txBox="1">
            <a:spLocks noChangeArrowheads="1"/>
          </p:cNvSpPr>
          <p:nvPr/>
        </p:nvSpPr>
        <p:spPr bwMode="auto">
          <a:xfrm>
            <a:off x="1981200" y="762000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+q</a:t>
            </a:r>
          </a:p>
        </p:txBody>
      </p:sp>
      <p:sp>
        <p:nvSpPr>
          <p:cNvPr id="37906" name="Text Box 16"/>
          <p:cNvSpPr txBox="1">
            <a:spLocks noChangeArrowheads="1"/>
          </p:cNvSpPr>
          <p:nvPr/>
        </p:nvSpPr>
        <p:spPr bwMode="auto">
          <a:xfrm>
            <a:off x="3429000" y="1447800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-q</a:t>
            </a:r>
          </a:p>
        </p:txBody>
      </p:sp>
      <p:graphicFrame>
        <p:nvGraphicFramePr>
          <p:cNvPr id="37890" name="Object 2"/>
          <p:cNvGraphicFramePr>
            <a:graphicFrameLocks noGrp="1" noChangeAspect="1"/>
          </p:cNvGraphicFramePr>
          <p:nvPr>
            <p:ph/>
          </p:nvPr>
        </p:nvGraphicFramePr>
        <p:xfrm>
          <a:off x="4356100" y="1209675"/>
          <a:ext cx="19431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8" name="Equation" r:id="rId4" imgW="698594" imgH="343148" progId="Equation.DSMT4">
                  <p:embed/>
                </p:oleObj>
              </mc:Choice>
              <mc:Fallback>
                <p:oleObj name="Equation" r:id="rId4" imgW="698594" imgH="34314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209675"/>
                        <a:ext cx="19431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99237"/>
              </p:ext>
            </p:extLst>
          </p:nvPr>
        </p:nvGraphicFramePr>
        <p:xfrm>
          <a:off x="876300" y="3947209"/>
          <a:ext cx="8267700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9" name="Equation" r:id="rId6" imgW="2819400" imgH="914400" progId="Equation.3">
                  <p:embed/>
                </p:oleObj>
              </mc:Choice>
              <mc:Fallback>
                <p:oleObj name="Equation" r:id="rId6" imgW="2819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3947209"/>
                        <a:ext cx="8267700" cy="268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8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339725" y="2174875"/>
            <a:ext cx="8640763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000" dirty="0"/>
              <a:t>Which of the following is correct </a:t>
            </a:r>
            <a:r>
              <a:rPr lang="en-US" sz="3000" dirty="0" smtClean="0"/>
              <a:t>(and "</a:t>
            </a:r>
            <a:r>
              <a:rPr lang="en-US" sz="3000" dirty="0"/>
              <a:t>coordinate free")</a:t>
            </a:r>
            <a:r>
              <a:rPr lang="en-US" sz="3000" dirty="0" smtClean="0"/>
              <a:t>?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A)                             	        B)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C)				         D)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E)  None of these</a:t>
            </a:r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609600"/>
            <a:ext cx="7772400" cy="1143000"/>
          </a:xfrm>
        </p:spPr>
        <p:txBody>
          <a:bodyPr/>
          <a:lstStyle/>
          <a:p>
            <a:pPr algn="l"/>
            <a:r>
              <a:rPr lang="en-US" sz="3000"/>
              <a:t>A small dipole (dipole moment p=qd) points in the z direction. </a:t>
            </a:r>
            <a:br>
              <a:rPr lang="en-US" sz="3000"/>
            </a:br>
            <a:r>
              <a:rPr lang="en-US" sz="3000"/>
              <a:t>We have derived</a:t>
            </a:r>
            <a:r>
              <a:rPr lang="en-US"/>
              <a:t> </a:t>
            </a:r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287386"/>
              </p:ext>
            </p:extLst>
          </p:nvPr>
        </p:nvGraphicFramePr>
        <p:xfrm>
          <a:off x="4337875" y="1177669"/>
          <a:ext cx="44719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1" name="Equation" r:id="rId4" imgW="2057400" imgH="431800" progId="Equation.3">
                  <p:embed/>
                </p:oleObj>
              </mc:Choice>
              <mc:Fallback>
                <p:oleObj name="Equation" r:id="rId4" imgW="2057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875" y="1177669"/>
                        <a:ext cx="44719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7" name="Object 9"/>
          <p:cNvGraphicFramePr>
            <a:graphicFrameLocks noChangeAspect="1"/>
          </p:cNvGraphicFramePr>
          <p:nvPr/>
        </p:nvGraphicFramePr>
        <p:xfrm>
          <a:off x="1036638" y="3370263"/>
          <a:ext cx="25050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2" name="Equation" r:id="rId6" imgW="1079500" imgH="406400" progId="Equation.3">
                  <p:embed/>
                </p:oleObj>
              </mc:Choice>
              <mc:Fallback>
                <p:oleObj name="Equation" r:id="rId6" imgW="1079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370263"/>
                        <a:ext cx="25050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8" name="Object 10"/>
          <p:cNvGraphicFramePr>
            <a:graphicFrameLocks noChangeAspect="1"/>
          </p:cNvGraphicFramePr>
          <p:nvPr/>
        </p:nvGraphicFramePr>
        <p:xfrm>
          <a:off x="1049338" y="4773613"/>
          <a:ext cx="25050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3" name="Equation" r:id="rId8" imgW="1079500" imgH="444500" progId="Equation.3">
                  <p:embed/>
                </p:oleObj>
              </mc:Choice>
              <mc:Fallback>
                <p:oleObj name="Equation" r:id="rId8" imgW="1079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4773613"/>
                        <a:ext cx="250507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9" name="Object 11"/>
          <p:cNvGraphicFramePr>
            <a:graphicFrameLocks noChangeAspect="1"/>
          </p:cNvGraphicFramePr>
          <p:nvPr/>
        </p:nvGraphicFramePr>
        <p:xfrm>
          <a:off x="5575300" y="4775200"/>
          <a:ext cx="2624138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4" name="Equation" r:id="rId10" imgW="1130300" imgH="444500" progId="Equation.3">
                  <p:embed/>
                </p:oleObj>
              </mc:Choice>
              <mc:Fallback>
                <p:oleObj name="Equation" r:id="rId10" imgW="1130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775200"/>
                        <a:ext cx="2624138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21" name="Object 13"/>
          <p:cNvGraphicFramePr>
            <a:graphicFrameLocks noChangeAspect="1"/>
          </p:cNvGraphicFramePr>
          <p:nvPr/>
        </p:nvGraphicFramePr>
        <p:xfrm>
          <a:off x="5430838" y="3402013"/>
          <a:ext cx="25050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5" name="Equation" r:id="rId12" imgW="1079500" imgH="444500" progId="Equation.3">
                  <p:embed/>
                </p:oleObj>
              </mc:Choice>
              <mc:Fallback>
                <p:oleObj name="Equation" r:id="rId12" imgW="1079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3402013"/>
                        <a:ext cx="250507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0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609600"/>
            <a:ext cx="7772400" cy="1143000"/>
          </a:xfrm>
        </p:spPr>
        <p:txBody>
          <a:bodyPr/>
          <a:lstStyle/>
          <a:p>
            <a:pPr algn="l"/>
            <a:r>
              <a:rPr lang="en-US" sz="3000" dirty="0"/>
              <a:t>An ideal dipole (tiny dipole moment p=</a:t>
            </a:r>
            <a:r>
              <a:rPr lang="en-US" sz="3000" dirty="0" err="1"/>
              <a:t>qd</a:t>
            </a:r>
            <a:r>
              <a:rPr lang="en-US" sz="3000" dirty="0"/>
              <a:t>) points in the z direction. 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We have derived</a:t>
            </a:r>
            <a:r>
              <a:rPr lang="en-US" dirty="0"/>
              <a:t> </a:t>
            </a:r>
          </a:p>
        </p:txBody>
      </p:sp>
      <p:graphicFrame>
        <p:nvGraphicFramePr>
          <p:cNvPr id="274435" name="Object 3"/>
          <p:cNvGraphicFramePr>
            <a:graphicFrameLocks noChangeAspect="1"/>
          </p:cNvGraphicFramePr>
          <p:nvPr/>
        </p:nvGraphicFramePr>
        <p:xfrm>
          <a:off x="4248150" y="1485900"/>
          <a:ext cx="4665663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5" name="Equation" r:id="rId4" imgW="2146300" imgH="482600" progId="Equation.3">
                  <p:embed/>
                </p:oleObj>
              </mc:Choice>
              <mc:Fallback>
                <p:oleObj name="Equation" r:id="rId4" imgW="2146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485900"/>
                        <a:ext cx="4665663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1139825" y="3241675"/>
            <a:ext cx="61928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Sketch this E field...</a:t>
            </a:r>
          </a:p>
          <a:p>
            <a:r>
              <a:rPr lang="en-US" sz="3200" dirty="0"/>
              <a:t>(What would change if the dipole </a:t>
            </a:r>
          </a:p>
          <a:p>
            <a:r>
              <a:rPr lang="en-US" sz="3200" dirty="0"/>
              <a:t>separation d was not so tiny?)</a:t>
            </a:r>
          </a:p>
        </p:txBody>
      </p:sp>
    </p:spTree>
    <p:extLst>
      <p:ext uri="{BB962C8B-B14F-4D97-AF65-F5344CB8AC3E}">
        <p14:creationId xmlns:p14="http://schemas.microsoft.com/office/powerpoint/2010/main" val="1544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18183"/>
              </p:ext>
            </p:extLst>
          </p:nvPr>
        </p:nvGraphicFramePr>
        <p:xfrm>
          <a:off x="1779588" y="828675"/>
          <a:ext cx="46386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5" name="Equation" r:id="rId4" imgW="2133600" imgH="431800" progId="Equation.3">
                  <p:embed/>
                </p:oleObj>
              </mc:Choice>
              <mc:Fallback>
                <p:oleObj name="Equation" r:id="rId4" imgW="2133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828675"/>
                        <a:ext cx="46386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1139825" y="3241675"/>
            <a:ext cx="385674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Sketch this E </a:t>
            </a:r>
            <a:r>
              <a:rPr lang="en-US" sz="3200" dirty="0" smtClean="0"/>
              <a:t>field…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4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23888"/>
            <a:ext cx="7861300" cy="1116012"/>
          </a:xfrm>
        </p:spPr>
        <p:txBody>
          <a:bodyPr/>
          <a:lstStyle/>
          <a:p>
            <a:pPr algn="l"/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For a dipole at the origin pointing in the z-direction, we have derived</a:t>
            </a:r>
          </a:p>
        </p:txBody>
      </p:sp>
      <p:graphicFrame>
        <p:nvGraphicFramePr>
          <p:cNvPr id="46082" name="Object 1024"/>
          <p:cNvGraphicFramePr>
            <a:graphicFrameLocks noChangeAspect="1"/>
          </p:cNvGraphicFramePr>
          <p:nvPr/>
        </p:nvGraphicFramePr>
        <p:xfrm>
          <a:off x="793750" y="1819275"/>
          <a:ext cx="49688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9" name="Equation" r:id="rId4" imgW="2286396" imgH="432197" progId="Equation.3">
                  <p:embed/>
                </p:oleObj>
              </mc:Choice>
              <mc:Fallback>
                <p:oleObj name="Equation" r:id="rId4" imgW="2286396" imgH="432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819275"/>
                        <a:ext cx="49688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1028"/>
          <p:cNvSpPr txBox="1">
            <a:spLocks noChangeArrowheads="1"/>
          </p:cNvSpPr>
          <p:nvPr/>
        </p:nvSpPr>
        <p:spPr bwMode="auto">
          <a:xfrm>
            <a:off x="311150" y="3316288"/>
            <a:ext cx="6640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For the dipole </a:t>
            </a:r>
            <a:r>
              <a:rPr lang="en-US" b="1"/>
              <a:t>p</a:t>
            </a:r>
            <a:r>
              <a:rPr lang="en-US"/>
              <a:t> = q </a:t>
            </a:r>
            <a:r>
              <a:rPr lang="en-US" b="1"/>
              <a:t>d</a:t>
            </a:r>
            <a:r>
              <a:rPr lang="en-US"/>
              <a:t> shown, what does the formula predict for the direction of </a:t>
            </a:r>
            <a:r>
              <a:rPr lang="en-US" b="1"/>
              <a:t>E</a:t>
            </a:r>
            <a:r>
              <a:rPr lang="en-US"/>
              <a:t>(</a:t>
            </a:r>
            <a:r>
              <a:rPr lang="en-US" b="1"/>
              <a:t>r</a:t>
            </a:r>
            <a:r>
              <a:rPr lang="en-US"/>
              <a:t>=0)?</a:t>
            </a:r>
            <a:endParaRPr lang="en-US" b="1"/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6619875" y="2767013"/>
            <a:ext cx="1746250" cy="1593850"/>
            <a:chOff x="960" y="1684"/>
            <a:chExt cx="1100" cy="1004"/>
          </a:xfrm>
        </p:grpSpPr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>
              <a:off x="960" y="230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Line 8"/>
            <p:cNvSpPr>
              <a:spLocks noChangeShapeType="1"/>
            </p:cNvSpPr>
            <p:nvPr/>
          </p:nvSpPr>
          <p:spPr bwMode="auto">
            <a:xfrm flipV="1">
              <a:off x="1552" y="182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Oval 9"/>
            <p:cNvSpPr>
              <a:spLocks noChangeArrowheads="1"/>
            </p:cNvSpPr>
            <p:nvPr/>
          </p:nvSpPr>
          <p:spPr bwMode="auto">
            <a:xfrm>
              <a:off x="1488" y="1968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Oval 10"/>
            <p:cNvSpPr>
              <a:spLocks noChangeArrowheads="1"/>
            </p:cNvSpPr>
            <p:nvPr/>
          </p:nvSpPr>
          <p:spPr bwMode="auto">
            <a:xfrm>
              <a:off x="1488" y="249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Text Box 11"/>
            <p:cNvSpPr txBox="1">
              <a:spLocks noChangeArrowheads="1"/>
            </p:cNvSpPr>
            <p:nvPr/>
          </p:nvSpPr>
          <p:spPr bwMode="auto">
            <a:xfrm>
              <a:off x="1864" y="227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/>
                <a:t>x</a:t>
              </a:r>
            </a:p>
          </p:txBody>
        </p:sp>
        <p:sp>
          <p:nvSpPr>
            <p:cNvPr id="46093" name="Text Box 12"/>
            <p:cNvSpPr txBox="1">
              <a:spLocks noChangeArrowheads="1"/>
            </p:cNvSpPr>
            <p:nvPr/>
          </p:nvSpPr>
          <p:spPr bwMode="auto">
            <a:xfrm>
              <a:off x="1358" y="168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/>
                <a:t>z</a:t>
              </a:r>
            </a:p>
          </p:txBody>
        </p:sp>
        <p:sp>
          <p:nvSpPr>
            <p:cNvPr id="46094" name="Text Box 13"/>
            <p:cNvSpPr txBox="1">
              <a:spLocks noChangeArrowheads="1"/>
            </p:cNvSpPr>
            <p:nvPr/>
          </p:nvSpPr>
          <p:spPr bwMode="auto">
            <a:xfrm>
              <a:off x="1448" y="1902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/>
                <a:t>+</a:t>
              </a:r>
            </a:p>
          </p:txBody>
        </p:sp>
        <p:sp>
          <p:nvSpPr>
            <p:cNvPr id="46095" name="Text Box 14"/>
            <p:cNvSpPr txBox="1">
              <a:spLocks noChangeArrowheads="1"/>
            </p:cNvSpPr>
            <p:nvPr/>
          </p:nvSpPr>
          <p:spPr bwMode="auto">
            <a:xfrm>
              <a:off x="1487" y="2430"/>
              <a:ext cx="1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/>
                <a:t>-</a:t>
              </a:r>
            </a:p>
          </p:txBody>
        </p:sp>
        <p:sp>
          <p:nvSpPr>
            <p:cNvPr id="46096" name="Line 15"/>
            <p:cNvSpPr>
              <a:spLocks noChangeShapeType="1"/>
            </p:cNvSpPr>
            <p:nvPr/>
          </p:nvSpPr>
          <p:spPr bwMode="auto">
            <a:xfrm flipV="1">
              <a:off x="1440" y="20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Text Box 16"/>
            <p:cNvSpPr txBox="1">
              <a:spLocks noChangeArrowheads="1"/>
            </p:cNvSpPr>
            <p:nvPr/>
          </p:nvSpPr>
          <p:spPr bwMode="auto">
            <a:xfrm>
              <a:off x="1256" y="2104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/>
                <a:t>d</a:t>
              </a:r>
            </a:p>
          </p:txBody>
        </p:sp>
      </p:grpSp>
      <p:sp>
        <p:nvSpPr>
          <p:cNvPr id="46087" name="Text Box 17"/>
          <p:cNvSpPr txBox="1">
            <a:spLocks noChangeArrowheads="1"/>
          </p:cNvSpPr>
          <p:nvPr/>
        </p:nvSpPr>
        <p:spPr bwMode="auto">
          <a:xfrm>
            <a:off x="606425" y="4746625"/>
            <a:ext cx="7505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Tx/>
              <a:buAutoNum type="alphaUcParenR"/>
            </a:pPr>
            <a:r>
              <a:rPr lang="en-US"/>
              <a:t>Down	B) Up		C) some other direction</a:t>
            </a:r>
          </a:p>
          <a:p>
            <a:pPr eaLnBrk="1" hangingPunct="1">
              <a:buFontTx/>
              <a:buAutoNum type="alphaUcParenR"/>
            </a:pPr>
            <a:endParaRPr lang="en-US"/>
          </a:p>
          <a:p>
            <a:pPr eaLnBrk="1" hangingPunct="1"/>
            <a:r>
              <a:rPr lang="en-US"/>
              <a:t>D) The formula doesn't apply.</a:t>
            </a:r>
          </a:p>
        </p:txBody>
      </p:sp>
    </p:spTree>
    <p:extLst>
      <p:ext uri="{BB962C8B-B14F-4D97-AF65-F5344CB8AC3E}">
        <p14:creationId xmlns:p14="http://schemas.microsoft.com/office/powerpoint/2010/main" val="98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FPt_dipole_animation_electric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6200000">
            <a:off x="2181861" y="556692"/>
            <a:ext cx="6125408" cy="56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3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435100"/>
            <a:ext cx="45974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15338</TotalTime>
  <Words>968</Words>
  <Application>Microsoft Macintosh PowerPoint</Application>
  <PresentationFormat>On-screen Show (4:3)</PresentationFormat>
  <Paragraphs>178</Paragraphs>
  <Slides>23</Slides>
  <Notes>22</Notes>
  <HiddenSlides>5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Blank Presentation</vt:lpstr>
      <vt:lpstr>Equation</vt:lpstr>
      <vt:lpstr>Picture</vt:lpstr>
      <vt:lpstr>MULTIPOLE EXPANSION</vt:lpstr>
      <vt:lpstr>Dipole moment - off center</vt:lpstr>
      <vt:lpstr>Dipole moment - off center</vt:lpstr>
      <vt:lpstr>A small dipole (dipole moment p=qd) points in the z direction.  We have derived </vt:lpstr>
      <vt:lpstr>An ideal dipole (tiny dipole moment p=qd) points in the z direction.   We have derived </vt:lpstr>
      <vt:lpstr>PowerPoint Presentation</vt:lpstr>
      <vt:lpstr>For a dipole at the origin pointing in the z-direction, we have derived</vt:lpstr>
      <vt:lpstr>PowerPoint Presentation</vt:lpstr>
      <vt:lpstr>PowerPoint Presentation</vt:lpstr>
      <vt:lpstr>PowerPoint Presentation</vt:lpstr>
      <vt:lpstr>Griffiths argues that the force on a dipole in an E field is:  </vt:lpstr>
      <vt:lpstr>Griffiths argues that the force on a dipole in an E field is:  </vt:lpstr>
      <vt:lpstr>What is the magnitude of the dipole moment of this charge distribution? </vt:lpstr>
      <vt:lpstr>Dipole moment - off center</vt:lpstr>
      <vt:lpstr>Dipole moment - off center</vt:lpstr>
      <vt:lpstr>PowerPoint Presentation</vt:lpstr>
      <vt:lpstr>You have a physical dipole, +q and -q a finite distance d apart.   When can you use the expression:  </vt:lpstr>
      <vt:lpstr>You have a physical dipole, +q and -q,   a finite distance d apart.  When can you use the expression</vt:lpstr>
      <vt:lpstr>Which charge distributions below produce a potential which looks like C/r2 when you are far away? </vt:lpstr>
      <vt:lpstr>Which charge distributions below produce a potential which looks like C/r2 when you are far away? </vt:lpstr>
      <vt:lpstr>In terms of the multipole expansion  V(r) = V(mono) + V(dip) + V(quad) + … the following charge distribution has the form:</vt:lpstr>
      <vt:lpstr>In which situation is the dipole term the leading non-zero contribution to the potential?</vt:lpstr>
      <vt:lpstr>What is the direction of the dipole moment of the blue sphere? </vt:lpstr>
    </vt:vector>
  </TitlesOfParts>
  <Company>CU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Stephanie Chasteen</dc:creator>
  <cp:lastModifiedBy>David Rubin</cp:lastModifiedBy>
  <cp:revision>151</cp:revision>
  <cp:lastPrinted>2013-02-09T04:08:17Z</cp:lastPrinted>
  <dcterms:created xsi:type="dcterms:W3CDTF">2007-10-23T21:56:36Z</dcterms:created>
  <dcterms:modified xsi:type="dcterms:W3CDTF">2016-09-26T14:43:09Z</dcterms:modified>
</cp:coreProperties>
</file>