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6.xml" ContentType="application/vnd.openxmlformats-officedocument.presentationml.notesSlide+xml"/>
  <Override PartName="/ppt/embeddings/oleObject1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3.bin" ContentType="application/vnd.openxmlformats-officedocument.oleObject"/>
  <Override PartName="/ppt/notesSlides/notesSlide9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0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1.xml" ContentType="application/vnd.openxmlformats-officedocument.presentationml.notesSlide+xml"/>
  <Override PartName="/ppt/embeddings/oleObject22.bin" ContentType="application/vnd.openxmlformats-officedocument.oleObject"/>
  <Override PartName="/ppt/notesSlides/notesSlide12.xml" ContentType="application/vnd.openxmlformats-officedocument.presentationml.notesSlide+xml"/>
  <Override PartName="/ppt/embeddings/oleObject23.bin" ContentType="application/vnd.openxmlformats-officedocument.oleObject"/>
  <Override PartName="/ppt/notesSlides/notesSlide13.xml" ContentType="application/vnd.openxmlformats-officedocument.presentationml.notesSlide+xml"/>
  <Override PartName="/ppt/embeddings/oleObject24.bin" ContentType="application/vnd.openxmlformats-officedocument.oleObject"/>
  <Override PartName="/ppt/notesSlides/notesSlide14.xml" ContentType="application/vnd.openxmlformats-officedocument.presentationml.notesSlide+xml"/>
  <Override PartName="/ppt/embeddings/oleObject25.bin" ContentType="application/vnd.openxmlformats-officedocument.oleObject"/>
  <Override PartName="/ppt/notesSlides/notesSlide15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28.bin" ContentType="application/vnd.openxmlformats-officedocument.oleObject"/>
  <Override PartName="/ppt/notesSlides/notesSlide21.xml" ContentType="application/vnd.openxmlformats-officedocument.presentationml.notesSlide+xml"/>
  <Override PartName="/ppt/embeddings/oleObject29.bin" ContentType="application/vnd.openxmlformats-officedocument.oleObject"/>
  <Override PartName="/ppt/notesSlides/notesSlide22.xml" ContentType="application/vnd.openxmlformats-officedocument.presentationml.notesSlide+xml"/>
  <Override PartName="/ppt/embeddings/oleObject30.bin" ContentType="application/vnd.openxmlformats-officedocument.oleObject"/>
  <Override PartName="/ppt/notesSlides/notesSlide23.xml" ContentType="application/vnd.openxmlformats-officedocument.presentationml.notesSlide+xml"/>
  <Override PartName="/ppt/embeddings/oleObject31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66" r:id="rId2"/>
    <p:sldId id="477" r:id="rId3"/>
    <p:sldId id="478" r:id="rId4"/>
    <p:sldId id="479" r:id="rId5"/>
    <p:sldId id="480" r:id="rId6"/>
    <p:sldId id="481" r:id="rId7"/>
    <p:sldId id="510" r:id="rId8"/>
    <p:sldId id="511" r:id="rId9"/>
    <p:sldId id="513" r:id="rId10"/>
    <p:sldId id="514" r:id="rId11"/>
    <p:sldId id="515" r:id="rId12"/>
    <p:sldId id="516" r:id="rId13"/>
    <p:sldId id="517" r:id="rId14"/>
    <p:sldId id="518" r:id="rId15"/>
    <p:sldId id="519" r:id="rId16"/>
    <p:sldId id="520" r:id="rId17"/>
    <p:sldId id="521" r:id="rId18"/>
    <p:sldId id="522" r:id="rId19"/>
    <p:sldId id="538" r:id="rId20"/>
    <p:sldId id="539" r:id="rId21"/>
    <p:sldId id="540" r:id="rId22"/>
    <p:sldId id="541" r:id="rId23"/>
    <p:sldId id="542" r:id="rId24"/>
    <p:sldId id="543" r:id="rId25"/>
    <p:sldId id="544" r:id="rId26"/>
    <p:sldId id="563" r:id="rId27"/>
    <p:sldId id="56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clrMru>
    <a:srgbClr val="800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75191" autoAdjust="0"/>
  </p:normalViewPr>
  <p:slideViewPr>
    <p:cSldViewPr snapToGrid="0">
      <p:cViewPr varScale="1">
        <p:scale>
          <a:sx n="85" d="100"/>
          <a:sy n="85" d="100"/>
        </p:scale>
        <p:origin x="-9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3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1" Type="http://schemas.openxmlformats.org/officeDocument/2006/relationships/image" Target="../media/image2.emf"/><Relationship Id="rId2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3.emf"/><Relationship Id="rId6" Type="http://schemas.openxmlformats.org/officeDocument/2006/relationships/image" Target="../media/image14.emf"/><Relationship Id="rId1" Type="http://schemas.openxmlformats.org/officeDocument/2006/relationships/image" Target="../media/image2.emf"/><Relationship Id="rId2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5162E-5E0C-8C4E-B94C-0B765C061F95}" type="datetimeFigureOut">
              <a:rPr lang="en-US" smtClean="0"/>
              <a:t>9/28/16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E60D8-A887-B449-9C01-F090D245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305470-970B-4848-A7B7-CC72DBBCED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0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ヒラギノ角ゴ Pro W3" charset="0"/>
                <a:cs typeface="ヒラギノ角ゴ Pro W3" charset="0"/>
              </a:rPr>
              <a:t>WRITTEN BY: Steven Pollock (CU-Boulder)</a:t>
            </a:r>
          </a:p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E3A8571-76A8-504B-B790-9C3E3EB9CABF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Added Spring 2014, just to get the definition up there. (And review in L25)</a:t>
            </a:r>
            <a:r>
              <a:rPr lang="en-US" baseline="0" dirty="0" smtClean="0"/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13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0807C75B-9BA4-324F-87F7-5DF6FFB6708F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11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102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solidFill>
            <a:srgbClr val="FFFFFF"/>
          </a:solidFill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A</a:t>
            </a:r>
          </a:p>
          <a:p>
            <a:pPr defTabSz="457200"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0807C75B-9BA4-324F-87F7-5DF6FFB6708F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12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102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solidFill>
            <a:srgbClr val="FFFFFF"/>
          </a:solidFill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r>
              <a:rPr lang="en-US" dirty="0" smtClean="0">
                <a:ea typeface="ヒラギノ角ゴ Pro W3" charset="0"/>
                <a:cs typeface="ヒラギノ角ゴ Pro W3" charset="0"/>
              </a:rPr>
              <a:t>Just shifted notation to make it as clear as possible. (Did not click) </a:t>
            </a:r>
            <a:endParaRPr lang="en-US" dirty="0">
              <a:ea typeface="ヒラギノ角ゴ Pro W3" charset="0"/>
              <a:cs typeface="ヒラギノ角ゴ Pro W3" charset="0"/>
            </a:endParaRPr>
          </a:p>
          <a:p>
            <a:pPr defTabSz="457200" eaLnBrk="1" hangingPunct="1"/>
            <a:endParaRPr lang="en-US" b="1" dirty="0">
              <a:ea typeface="ヒラギノ角ゴ Pro W3" charset="0"/>
              <a:cs typeface="ヒラギノ角ゴ Pro W3" charset="0"/>
            </a:endParaRPr>
          </a:p>
          <a:p>
            <a:pPr defTabSz="457200"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0807C75B-9BA4-324F-87F7-5DF6FFB6708F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13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102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solidFill>
            <a:srgbClr val="FFFFFF"/>
          </a:solidFill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8F23A446-6ADB-BE47-8E05-E7687C7210B1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14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solidFill>
            <a:srgbClr val="FFFFFF"/>
          </a:solidFill>
          <a:ln/>
        </p:spPr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017D2179-27CC-C443-A175-2FD143F9D839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  <p:sp>
        <p:nvSpPr>
          <p:cNvPr id="1085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B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1A5BA8FA-65F0-B94E-9523-B52963122F70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110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D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CC02EC34-375C-C343-82D5-C8EB57159B75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C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ヒラギノ角ゴ Pro W3" charset="0"/>
                <a:cs typeface="ヒラギノ角ゴ Pro W3" charset="0"/>
              </a:rPr>
              <a:t>CORRECT ANSWER:  C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C</a:t>
            </a:r>
            <a:endParaRPr lang="en-US" dirty="0" smtClean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5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 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08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F1AE9842-0F52-8649-BA41-35420072B0ED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 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28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6F8EE31E-10FE-BD43-B67F-A7B0AC2E1C46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 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B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49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213BF17D-D634-CE4F-8305-3FBAEAD867D2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 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B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69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4D04A8EB-7440-2443-8633-332E42192D85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 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90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75CB66C-E32A-184D-82AD-0A03B2D1574F}" type="slidenum">
              <a:rPr lang="en-US" sz="1200"/>
              <a:pPr algn="r"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solidFill>
            <a:srgbClr val="FFFFFF"/>
          </a:solidFill>
          <a:ln/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D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107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1819C869-36EC-8B48-AC97-AF5AC1776A56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26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FA7BE7B0-947A-C14F-8B3F-71CB0FD439EE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27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solidFill>
            <a:srgbClr val="FFFFFF"/>
          </a:solidFill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</a:t>
            </a:r>
            <a:r>
              <a:rPr lang="en-US">
                <a:ea typeface="ヒラギノ角ゴ Pro W3" charset="0"/>
                <a:cs typeface="ヒラギノ角ゴ Pro W3" charset="0"/>
              </a:rPr>
              <a:t>:  </a:t>
            </a:r>
            <a:r>
              <a:rPr lang="en-US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C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Spring 2014, just to get the definition up there.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51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1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2DE6920E-B3FE-214C-86BD-8E11E6A0688D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94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6630E7B1-EAE7-8944-A6B6-53468FEADBF8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60E60705-300D-CD42-A052-B149E08610ED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962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B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E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C07BB-09A9-5A40-8A57-9933EF00D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7EEDA-4BC2-B244-BF8A-E9F212499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2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1F678-6B9E-4246-A718-C735FADDB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528FC-612A-434A-8D87-068B09E799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2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BC4D3-F979-EC43-8A3D-C47A6F2BB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7CDCD-2383-D746-B4FE-307EDBA334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2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1A48A-80D1-124B-9C28-E987D8CAC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A436A-9207-9249-876E-659E646200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8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3A610-CCDC-7E47-BB9E-8EB451B46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4094B-FAFA-D043-89B5-FC3C61C698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76B3C-D753-B142-90A0-BF46B3EAD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1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58E3F-1950-1D43-A2FD-2F1BF3FB3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EB7363-4CCF-6542-AFE7-01BD23AC73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3.emf"/><Relationship Id="rId14" Type="http://schemas.openxmlformats.org/officeDocument/2006/relationships/oleObject" Target="../embeddings/oleObject21.bin"/><Relationship Id="rId15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1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1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1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15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3.emf"/><Relationship Id="rId16" Type="http://schemas.openxmlformats.org/officeDocument/2006/relationships/oleObject" Target="../embeddings/oleObject10.bin"/><Relationship Id="rId17" Type="http://schemas.openxmlformats.org/officeDocument/2006/relationships/image" Target="../media/image8.emf"/><Relationship Id="rId18" Type="http://schemas.openxmlformats.org/officeDocument/2006/relationships/oleObject" Target="../embeddings/oleObject11.bin"/><Relationship Id="rId19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ELECTRIC DISPLACEMENT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18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18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0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9867" y="16936"/>
            <a:ext cx="371831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 smtClean="0"/>
              <a:t>Linear Dielectric: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170444"/>
              </p:ext>
            </p:extLst>
          </p:nvPr>
        </p:nvGraphicFramePr>
        <p:xfrm>
          <a:off x="2328333" y="660403"/>
          <a:ext cx="26860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68" name="Equation" r:id="rId4" imgW="647700" imgH="215900" progId="Equation.3">
                  <p:embed/>
                </p:oleObj>
              </mc:Choice>
              <mc:Fallback>
                <p:oleObj name="Equation" r:id="rId4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8333" y="660403"/>
                        <a:ext cx="2686050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00990"/>
              </p:ext>
            </p:extLst>
          </p:nvPr>
        </p:nvGraphicFramePr>
        <p:xfrm>
          <a:off x="2584450" y="1930400"/>
          <a:ext cx="30543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69" name="Equation" r:id="rId6" imgW="736600" imgH="215900" progId="Equation.3">
                  <p:embed/>
                </p:oleObj>
              </mc:Choice>
              <mc:Fallback>
                <p:oleObj name="Equation" r:id="rId6" imgW="736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84450" y="1930400"/>
                        <a:ext cx="3054350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813120"/>
              </p:ext>
            </p:extLst>
          </p:nvPr>
        </p:nvGraphicFramePr>
        <p:xfrm>
          <a:off x="3144838" y="3691467"/>
          <a:ext cx="200183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70" name="Equation" r:id="rId8" imgW="482600" imgH="215900" progId="Equation.3">
                  <p:embed/>
                </p:oleObj>
              </mc:Choice>
              <mc:Fallback>
                <p:oleObj name="Equation" r:id="rId8" imgW="482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4838" y="3691467"/>
                        <a:ext cx="2001837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57076"/>
              </p:ext>
            </p:extLst>
          </p:nvPr>
        </p:nvGraphicFramePr>
        <p:xfrm>
          <a:off x="1120265" y="4579938"/>
          <a:ext cx="63341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71" name="Equation" r:id="rId10" imgW="152400" imgH="203200" progId="Equation.3">
                  <p:embed/>
                </p:oleObj>
              </mc:Choice>
              <mc:Fallback>
                <p:oleObj name="Equation" r:id="rId10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20265" y="4579938"/>
                        <a:ext cx="633412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27218" y="4690535"/>
            <a:ext cx="533812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/>
              <a:t>i</a:t>
            </a:r>
            <a:r>
              <a:rPr lang="en-US" sz="3700" dirty="0" smtClean="0"/>
              <a:t>s the </a:t>
            </a:r>
            <a:r>
              <a:rPr lang="en-US" sz="3700" i="1" dirty="0" smtClean="0"/>
              <a:t>dielectric constant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6948" y="1403231"/>
            <a:ext cx="475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is the “Electric Susceptibility”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357377"/>
              </p:ext>
            </p:extLst>
          </p:nvPr>
        </p:nvGraphicFramePr>
        <p:xfrm>
          <a:off x="1888067" y="1320792"/>
          <a:ext cx="522262" cy="592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72" name="Equation" r:id="rId12" imgW="190500" imgH="215900" progId="Equation.3">
                  <p:embed/>
                </p:oleObj>
              </mc:Choice>
              <mc:Fallback>
                <p:oleObj name="Equation" r:id="rId12" imgW="19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88067" y="1320792"/>
                        <a:ext cx="522262" cy="592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522923"/>
              </p:ext>
            </p:extLst>
          </p:nvPr>
        </p:nvGraphicFramePr>
        <p:xfrm>
          <a:off x="3074988" y="2744788"/>
          <a:ext cx="342423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73" name="Equation" r:id="rId14" imgW="825500" imgH="215900" progId="Equation.3">
                  <p:embed/>
                </p:oleObj>
              </mc:Choice>
              <mc:Fallback>
                <p:oleObj name="Equation" r:id="rId14" imgW="825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74988" y="2744788"/>
                        <a:ext cx="3424237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86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ChangeArrowheads="1"/>
          </p:cNvSpPr>
          <p:nvPr/>
        </p:nvSpPr>
        <p:spPr bwMode="auto">
          <a:xfrm>
            <a:off x="2055813" y="268288"/>
            <a:ext cx="6335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/>
            <a:endParaRPr lang="en-US" sz="320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22350" y="144463"/>
            <a:ext cx="7369175" cy="1306512"/>
          </a:xfrm>
        </p:spPr>
        <p:txBody>
          <a:bodyPr/>
          <a:lstStyle/>
          <a:p>
            <a:pPr algn="l"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An  ideal (large) capacitor has charge Q.  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 neutral linear</a:t>
            </a:r>
            <a:r>
              <a:rPr lang="en-US" i="1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dielectric is inserted into the gap.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We want to find </a:t>
            </a:r>
            <a:r>
              <a:rPr lang="en-US" b="1">
                <a:latin typeface="Arial" charset="0"/>
                <a:ea typeface="ヒラギノ角ゴ Pro W3" charset="0"/>
                <a:cs typeface="ヒラギノ角ゴ Pro W3" charset="0"/>
              </a:rPr>
              <a:t>D 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in the dielectric</a:t>
            </a:r>
            <a:r>
              <a:rPr lang="en-US" b="1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  <a:endParaRPr lang="en-US" sz="32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1379" name="Text Box 17"/>
          <p:cNvSpPr txBox="1">
            <a:spLocks noChangeArrowheads="1"/>
          </p:cNvSpPr>
          <p:nvPr/>
        </p:nvSpPr>
        <p:spPr bwMode="auto">
          <a:xfrm>
            <a:off x="609600" y="4191000"/>
            <a:ext cx="8077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A) </a:t>
            </a:r>
            <a:r>
              <a:rPr lang="en-US" sz="2800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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            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	B) </a:t>
            </a:r>
            <a:r>
              <a:rPr lang="en-US" sz="28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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B </a:t>
            </a:r>
            <a:r>
              <a:rPr lang="en-US" sz="28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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C) (</a:t>
            </a:r>
            <a:r>
              <a:rPr lang="en-US" sz="2800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</a:t>
            </a:r>
            <a:r>
              <a:rPr lang="en-US" sz="2800" baseline="-25000" dirty="0" smtClean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 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B</a:t>
            </a:r>
            <a:r>
              <a:rPr lang="en-US" sz="28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)A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D) (</a:t>
            </a:r>
            <a:r>
              <a:rPr lang="en-US" sz="2800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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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B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</a:t>
            </a:r>
            <a:r>
              <a:rPr lang="en-US" sz="28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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    	E) Something else</a:t>
            </a:r>
          </a:p>
        </p:txBody>
      </p:sp>
      <p:grpSp>
        <p:nvGrpSpPr>
          <p:cNvPr id="101380" name="Group 22"/>
          <p:cNvGrpSpPr>
            <a:grpSpLocks/>
          </p:cNvGrpSpPr>
          <p:nvPr/>
        </p:nvGrpSpPr>
        <p:grpSpPr bwMode="auto">
          <a:xfrm>
            <a:off x="4884738" y="1443038"/>
            <a:ext cx="3503612" cy="2290762"/>
            <a:chOff x="2957" y="893"/>
            <a:chExt cx="2207" cy="1443"/>
          </a:xfrm>
        </p:grpSpPr>
        <p:sp>
          <p:nvSpPr>
            <p:cNvPr id="101384" name="Rectangle 14"/>
            <p:cNvSpPr>
              <a:spLocks noChangeArrowheads="1"/>
            </p:cNvSpPr>
            <p:nvPr/>
          </p:nvSpPr>
          <p:spPr bwMode="auto">
            <a:xfrm>
              <a:off x="2957" y="1278"/>
              <a:ext cx="2207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85" name="Rectangle 11"/>
            <p:cNvSpPr>
              <a:spLocks noChangeArrowheads="1"/>
            </p:cNvSpPr>
            <p:nvPr/>
          </p:nvSpPr>
          <p:spPr bwMode="auto">
            <a:xfrm>
              <a:off x="3757" y="1950"/>
              <a:ext cx="390" cy="2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defTabSz="457200" eaLnBrk="1" hangingPunct="1"/>
              <a:r>
                <a:rPr lang="en-US" sz="1800" dirty="0">
                  <a:ea typeface="ＭＳ Ｐゴシック" charset="0"/>
                  <a:cs typeface="ＭＳ Ｐゴシック" charset="0"/>
                  <a:sym typeface="Symbol" charset="0"/>
                </a:rPr>
                <a:t></a:t>
              </a:r>
              <a:r>
                <a:rPr lang="en-US" sz="2800" dirty="0" smtClean="0">
                  <a:latin typeface="Symbol" charset="0"/>
                  <a:ea typeface="ＭＳ Ｐゴシック" charset="0"/>
                  <a:cs typeface="ＭＳ Ｐゴシック" charset="0"/>
                </a:rPr>
                <a:t>s</a:t>
              </a:r>
              <a:endParaRPr lang="en-US" sz="2800" baseline="-250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86" name="Text Box 13"/>
            <p:cNvSpPr txBox="1">
              <a:spLocks noChangeArrowheads="1"/>
            </p:cNvSpPr>
            <p:nvPr/>
          </p:nvSpPr>
          <p:spPr bwMode="auto">
            <a:xfrm>
              <a:off x="3886" y="1206"/>
              <a:ext cx="4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800"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rPr>
                <a:t></a:t>
              </a:r>
              <a:r>
                <a:rPr lang="en-US" sz="2800" baseline="-25000">
                  <a:ea typeface="ＭＳ Ｐゴシック" charset="0"/>
                  <a:cs typeface="ＭＳ Ｐゴシック" charset="0"/>
                </a:rPr>
                <a:t>B</a:t>
              </a:r>
              <a:endParaRPr lang="en-US" sz="2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87" name="Text Box 14"/>
            <p:cNvSpPr txBox="1">
              <a:spLocks noChangeArrowheads="1"/>
            </p:cNvSpPr>
            <p:nvPr/>
          </p:nvSpPr>
          <p:spPr bwMode="auto">
            <a:xfrm>
              <a:off x="3932" y="1623"/>
              <a:ext cx="4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800"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rPr>
                <a:t></a:t>
              </a:r>
              <a:r>
                <a:rPr lang="en-US" sz="2800" baseline="-25000">
                  <a:ea typeface="ＭＳ Ｐゴシック" charset="0"/>
                  <a:cs typeface="ＭＳ Ｐゴシック" charset="0"/>
                </a:rPr>
                <a:t>B</a:t>
              </a:r>
              <a:endParaRPr lang="en-US" sz="2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88" name="AutoShape 15"/>
            <p:cNvSpPr>
              <a:spLocks noChangeArrowheads="1"/>
            </p:cNvSpPr>
            <p:nvPr/>
          </p:nvSpPr>
          <p:spPr bwMode="auto">
            <a:xfrm>
              <a:off x="3076" y="985"/>
              <a:ext cx="705" cy="743"/>
            </a:xfrm>
            <a:prstGeom prst="cube">
              <a:avLst>
                <a:gd name="adj" fmla="val 29236"/>
              </a:avLst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89" name="Text Box 16"/>
            <p:cNvSpPr txBox="1">
              <a:spLocks noChangeArrowheads="1"/>
            </p:cNvSpPr>
            <p:nvPr/>
          </p:nvSpPr>
          <p:spPr bwMode="auto">
            <a:xfrm>
              <a:off x="3316" y="95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rPr>
                <a:t></a:t>
              </a: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90" name="Rectangle 17"/>
            <p:cNvSpPr>
              <a:spLocks noChangeArrowheads="1"/>
            </p:cNvSpPr>
            <p:nvPr/>
          </p:nvSpPr>
          <p:spPr bwMode="auto">
            <a:xfrm>
              <a:off x="2957" y="1983"/>
              <a:ext cx="2207" cy="3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91" name="Rectangle 18"/>
            <p:cNvSpPr>
              <a:spLocks noChangeArrowheads="1"/>
            </p:cNvSpPr>
            <p:nvPr/>
          </p:nvSpPr>
          <p:spPr bwMode="auto">
            <a:xfrm>
              <a:off x="2957" y="893"/>
              <a:ext cx="2207" cy="3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92" name="Rectangle 11"/>
            <p:cNvSpPr>
              <a:spLocks noChangeArrowheads="1"/>
            </p:cNvSpPr>
            <p:nvPr/>
          </p:nvSpPr>
          <p:spPr bwMode="auto">
            <a:xfrm>
              <a:off x="4017" y="950"/>
              <a:ext cx="390" cy="2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defTabSz="457200" eaLnBrk="1" hangingPunct="1"/>
              <a:r>
                <a:rPr lang="en-US" sz="2800" dirty="0">
                  <a:ea typeface="ＭＳ Ｐゴシック" charset="0"/>
                  <a:cs typeface="ＭＳ Ｐゴシック" charset="0"/>
                </a:rPr>
                <a:t>+</a:t>
              </a:r>
              <a:r>
                <a:rPr lang="en-US" sz="2800" dirty="0" smtClean="0">
                  <a:latin typeface="Symbol" charset="0"/>
                  <a:ea typeface="ＭＳ Ｐゴシック" charset="0"/>
                  <a:cs typeface="ＭＳ Ｐゴシック" charset="0"/>
                </a:rPr>
                <a:t>s</a:t>
              </a:r>
              <a:endParaRPr lang="en-US" sz="2800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1381" name="Text Box 20"/>
          <p:cNvSpPr txBox="1">
            <a:spLocks noChangeArrowheads="1"/>
          </p:cNvSpPr>
          <p:nvPr/>
        </p:nvSpPr>
        <p:spPr bwMode="auto">
          <a:xfrm>
            <a:off x="206375" y="2433638"/>
            <a:ext cx="46767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For the Gaussian pillbox shown, 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what is </a:t>
            </a:r>
            <a:r>
              <a:rPr lang="en-US" sz="280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Q</a:t>
            </a:r>
            <a:r>
              <a:rPr lang="en-US" sz="3200" baseline="-2500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free,enclosed</a:t>
            </a:r>
            <a:r>
              <a:rPr lang="en-US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?</a:t>
            </a:r>
            <a:endParaRPr lang="en-US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01383" name="Object 2"/>
          <p:cNvGraphicFramePr>
            <a:graphicFrameLocks noChangeAspect="1"/>
          </p:cNvGraphicFramePr>
          <p:nvPr/>
        </p:nvGraphicFramePr>
        <p:xfrm>
          <a:off x="831850" y="1387475"/>
          <a:ext cx="29432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2" name="Equation" r:id="rId4" imgW="990170" imgH="304668" progId="Equation.3">
                  <p:embed/>
                </p:oleObj>
              </mc:Choice>
              <mc:Fallback>
                <p:oleObj name="Equation" r:id="rId4" imgW="990170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387475"/>
                        <a:ext cx="29432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07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ChangeArrowheads="1"/>
          </p:cNvSpPr>
          <p:nvPr/>
        </p:nvSpPr>
        <p:spPr bwMode="auto">
          <a:xfrm>
            <a:off x="2055813" y="268288"/>
            <a:ext cx="6335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/>
            <a:endParaRPr lang="en-US" sz="320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22350" y="144463"/>
            <a:ext cx="7369175" cy="1306512"/>
          </a:xfrm>
        </p:spPr>
        <p:txBody>
          <a:bodyPr/>
          <a:lstStyle/>
          <a:p>
            <a:pPr algn="l"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An  ideal (large) capacitor has charge Q.  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 neutral linear</a:t>
            </a:r>
            <a:r>
              <a:rPr lang="en-US" i="1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dielectric is inserted into the gap.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We want to find </a:t>
            </a:r>
            <a:r>
              <a:rPr lang="en-US" b="1">
                <a:latin typeface="Arial" charset="0"/>
                <a:ea typeface="ヒラギノ角ゴ Pro W3" charset="0"/>
                <a:cs typeface="ヒラギノ角ゴ Pro W3" charset="0"/>
              </a:rPr>
              <a:t>D 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in the dielectric</a:t>
            </a:r>
            <a:r>
              <a:rPr lang="en-US" b="1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  <a:endParaRPr lang="en-US" sz="32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1379" name="Text Box 17"/>
          <p:cNvSpPr txBox="1">
            <a:spLocks noChangeArrowheads="1"/>
          </p:cNvSpPr>
          <p:nvPr/>
        </p:nvSpPr>
        <p:spPr bwMode="auto">
          <a:xfrm>
            <a:off x="609600" y="4191000"/>
            <a:ext cx="8077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>
                <a:ea typeface="ＭＳ Ｐゴシック" charset="0"/>
                <a:cs typeface="ＭＳ Ｐゴシック" charset="0"/>
              </a:rPr>
              <a:t>A) 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</a:t>
            </a:r>
            <a:r>
              <a:rPr lang="en-US" sz="2800" baseline="-25000">
                <a:ea typeface="ＭＳ Ｐゴシック" charset="0"/>
                <a:cs typeface="ＭＳ Ｐゴシック" charset="0"/>
                <a:sym typeface="Symbol" charset="0"/>
              </a:rPr>
              <a:t>f 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</a:t>
            </a:r>
            <a:r>
              <a:rPr lang="en-US" sz="2800">
                <a:ea typeface="ＭＳ Ｐゴシック" charset="0"/>
                <a:cs typeface="ＭＳ Ｐゴシック" charset="0"/>
              </a:rPr>
              <a:t>              	B) 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</a:t>
            </a:r>
            <a:r>
              <a:rPr lang="en-US" sz="2800" baseline="-25000">
                <a:ea typeface="ＭＳ Ｐゴシック" charset="0"/>
                <a:cs typeface="ＭＳ Ｐゴシック" charset="0"/>
              </a:rPr>
              <a:t>B 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</a:t>
            </a:r>
            <a:r>
              <a:rPr lang="en-US" sz="2800" baseline="-25000"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2800">
                <a:ea typeface="ＭＳ Ｐゴシック" charset="0"/>
                <a:cs typeface="ＭＳ Ｐゴシック" charset="0"/>
              </a:rPr>
              <a:t>C) (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</a:t>
            </a:r>
            <a:r>
              <a:rPr lang="en-US" sz="2800" baseline="-25000">
                <a:ea typeface="ＭＳ Ｐゴシック" charset="0"/>
                <a:cs typeface="ＭＳ Ｐゴシック" charset="0"/>
                <a:sym typeface="Symbol" charset="0"/>
              </a:rPr>
              <a:t>f 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 </a:t>
            </a:r>
            <a:r>
              <a:rPr lang="en-US" sz="2800" baseline="-25000">
                <a:ea typeface="ＭＳ Ｐゴシック" charset="0"/>
                <a:cs typeface="ＭＳ Ｐゴシック" charset="0"/>
              </a:rPr>
              <a:t>B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)A</a:t>
            </a:r>
            <a:endParaRPr lang="en-US" sz="280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sz="2800">
                <a:ea typeface="ＭＳ Ｐゴシック" charset="0"/>
                <a:cs typeface="ＭＳ Ｐゴシック" charset="0"/>
              </a:rPr>
              <a:t>D) (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</a:t>
            </a:r>
            <a:r>
              <a:rPr lang="en-US" sz="2800" baseline="-25000">
                <a:ea typeface="ＭＳ Ｐゴシック" charset="0"/>
                <a:cs typeface="ＭＳ Ｐゴシック" charset="0"/>
                <a:sym typeface="Symbol" charset="0"/>
              </a:rPr>
              <a:t>f</a:t>
            </a:r>
            <a:r>
              <a:rPr lang="en-US" sz="2800">
                <a:ea typeface="ＭＳ Ｐゴシック" charset="0"/>
                <a:cs typeface="ＭＳ Ｐゴシック" charset="0"/>
              </a:rPr>
              <a:t> 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</a:t>
            </a:r>
            <a:r>
              <a:rPr lang="en-US" sz="2800" baseline="-25000">
                <a:ea typeface="ＭＳ Ｐゴシック" charset="0"/>
                <a:cs typeface="ＭＳ Ｐゴシック" charset="0"/>
              </a:rPr>
              <a:t>B</a:t>
            </a:r>
            <a:r>
              <a:rPr lang="en-US" sz="2800">
                <a:ea typeface="ＭＳ Ｐゴシック" charset="0"/>
                <a:cs typeface="ＭＳ Ｐゴシック" charset="0"/>
              </a:rPr>
              <a:t>)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</a:t>
            </a:r>
            <a:r>
              <a:rPr lang="en-US" sz="2800">
                <a:ea typeface="ＭＳ Ｐゴシック" charset="0"/>
                <a:cs typeface="ＭＳ Ｐゴシック" charset="0"/>
              </a:rPr>
              <a:t>     	E) Something else</a:t>
            </a:r>
          </a:p>
        </p:txBody>
      </p:sp>
      <p:grpSp>
        <p:nvGrpSpPr>
          <p:cNvPr id="101380" name="Group 22"/>
          <p:cNvGrpSpPr>
            <a:grpSpLocks/>
          </p:cNvGrpSpPr>
          <p:nvPr/>
        </p:nvGrpSpPr>
        <p:grpSpPr bwMode="auto">
          <a:xfrm>
            <a:off x="4884738" y="1443038"/>
            <a:ext cx="3503612" cy="2290762"/>
            <a:chOff x="2957" y="893"/>
            <a:chExt cx="2207" cy="1443"/>
          </a:xfrm>
        </p:grpSpPr>
        <p:sp>
          <p:nvSpPr>
            <p:cNvPr id="101384" name="Rectangle 14"/>
            <p:cNvSpPr>
              <a:spLocks noChangeArrowheads="1"/>
            </p:cNvSpPr>
            <p:nvPr/>
          </p:nvSpPr>
          <p:spPr bwMode="auto">
            <a:xfrm>
              <a:off x="2957" y="1278"/>
              <a:ext cx="2207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85" name="Rectangle 11"/>
            <p:cNvSpPr>
              <a:spLocks noChangeArrowheads="1"/>
            </p:cNvSpPr>
            <p:nvPr/>
          </p:nvSpPr>
          <p:spPr bwMode="auto">
            <a:xfrm>
              <a:off x="3757" y="1950"/>
              <a:ext cx="390" cy="2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defTabSz="457200" eaLnBrk="1" hangingPunct="1"/>
              <a:r>
                <a:rPr lang="en-US" sz="1800">
                  <a:ea typeface="ＭＳ Ｐゴシック" charset="0"/>
                  <a:cs typeface="ＭＳ Ｐゴシック" charset="0"/>
                  <a:sym typeface="Symbol" charset="0"/>
                </a:rPr>
                <a:t></a:t>
              </a:r>
              <a:r>
                <a:rPr lang="en-US" sz="2800">
                  <a:latin typeface="Symbol" charset="0"/>
                  <a:ea typeface="ＭＳ Ｐゴシック" charset="0"/>
                  <a:cs typeface="ＭＳ Ｐゴシック" charset="0"/>
                </a:rPr>
                <a:t>s</a:t>
              </a:r>
              <a:r>
                <a:rPr lang="en-US" sz="2800" baseline="-25000"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101386" name="Text Box 13"/>
            <p:cNvSpPr txBox="1">
              <a:spLocks noChangeArrowheads="1"/>
            </p:cNvSpPr>
            <p:nvPr/>
          </p:nvSpPr>
          <p:spPr bwMode="auto">
            <a:xfrm>
              <a:off x="3886" y="1206"/>
              <a:ext cx="4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800"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rPr>
                <a:t></a:t>
              </a:r>
              <a:r>
                <a:rPr lang="en-US" sz="2800" baseline="-25000">
                  <a:ea typeface="ＭＳ Ｐゴシック" charset="0"/>
                  <a:cs typeface="ＭＳ Ｐゴシック" charset="0"/>
                </a:rPr>
                <a:t>B</a:t>
              </a:r>
              <a:endParaRPr lang="en-US" sz="2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87" name="Text Box 14"/>
            <p:cNvSpPr txBox="1">
              <a:spLocks noChangeArrowheads="1"/>
            </p:cNvSpPr>
            <p:nvPr/>
          </p:nvSpPr>
          <p:spPr bwMode="auto">
            <a:xfrm>
              <a:off x="3932" y="1623"/>
              <a:ext cx="4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800"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rPr>
                <a:t></a:t>
              </a:r>
              <a:r>
                <a:rPr lang="en-US" sz="2800" baseline="-25000">
                  <a:ea typeface="ＭＳ Ｐゴシック" charset="0"/>
                  <a:cs typeface="ＭＳ Ｐゴシック" charset="0"/>
                </a:rPr>
                <a:t>B</a:t>
              </a:r>
              <a:endParaRPr lang="en-US" sz="2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88" name="AutoShape 15"/>
            <p:cNvSpPr>
              <a:spLocks noChangeArrowheads="1"/>
            </p:cNvSpPr>
            <p:nvPr/>
          </p:nvSpPr>
          <p:spPr bwMode="auto">
            <a:xfrm>
              <a:off x="3076" y="985"/>
              <a:ext cx="705" cy="743"/>
            </a:xfrm>
            <a:prstGeom prst="cube">
              <a:avLst>
                <a:gd name="adj" fmla="val 29236"/>
              </a:avLst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89" name="Text Box 16"/>
            <p:cNvSpPr txBox="1">
              <a:spLocks noChangeArrowheads="1"/>
            </p:cNvSpPr>
            <p:nvPr/>
          </p:nvSpPr>
          <p:spPr bwMode="auto">
            <a:xfrm>
              <a:off x="3316" y="95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rPr>
                <a:t></a:t>
              </a: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90" name="Rectangle 17"/>
            <p:cNvSpPr>
              <a:spLocks noChangeArrowheads="1"/>
            </p:cNvSpPr>
            <p:nvPr/>
          </p:nvSpPr>
          <p:spPr bwMode="auto">
            <a:xfrm>
              <a:off x="2957" y="1983"/>
              <a:ext cx="2207" cy="3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91" name="Rectangle 18"/>
            <p:cNvSpPr>
              <a:spLocks noChangeArrowheads="1"/>
            </p:cNvSpPr>
            <p:nvPr/>
          </p:nvSpPr>
          <p:spPr bwMode="auto">
            <a:xfrm>
              <a:off x="2957" y="893"/>
              <a:ext cx="2207" cy="3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92" name="Rectangle 11"/>
            <p:cNvSpPr>
              <a:spLocks noChangeArrowheads="1"/>
            </p:cNvSpPr>
            <p:nvPr/>
          </p:nvSpPr>
          <p:spPr bwMode="auto">
            <a:xfrm>
              <a:off x="4017" y="950"/>
              <a:ext cx="390" cy="2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defTabSz="457200" eaLnBrk="1" hangingPunct="1"/>
              <a:r>
                <a:rPr lang="en-US" sz="2800" dirty="0">
                  <a:ea typeface="ＭＳ Ｐゴシック" charset="0"/>
                  <a:cs typeface="ＭＳ Ｐゴシック" charset="0"/>
                </a:rPr>
                <a:t>+</a:t>
              </a:r>
              <a:r>
                <a:rPr lang="en-US" sz="2800" dirty="0" err="1" smtClean="0">
                  <a:latin typeface="Symbol" charset="0"/>
                  <a:ea typeface="ＭＳ Ｐゴシック" charset="0"/>
                  <a:cs typeface="ＭＳ Ｐゴシック" charset="0"/>
                </a:rPr>
                <a:t>s</a:t>
              </a:r>
              <a:r>
                <a:rPr lang="en-US" sz="2800" baseline="-25000" dirty="0" err="1" smtClean="0">
                  <a:ea typeface="ＭＳ Ｐゴシック" charset="0"/>
                  <a:cs typeface="ＭＳ Ｐゴシック" charset="0"/>
                </a:rPr>
                <a:t>f</a:t>
              </a:r>
              <a:endParaRPr lang="en-US" sz="2800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1381" name="Text Box 20"/>
          <p:cNvSpPr txBox="1">
            <a:spLocks noChangeArrowheads="1"/>
          </p:cNvSpPr>
          <p:nvPr/>
        </p:nvSpPr>
        <p:spPr bwMode="auto">
          <a:xfrm>
            <a:off x="206375" y="2433638"/>
            <a:ext cx="46767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For the Gaussian pillbox shown, 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what is </a:t>
            </a:r>
            <a:r>
              <a:rPr lang="en-US" sz="280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Q</a:t>
            </a:r>
            <a:r>
              <a:rPr lang="en-US" sz="3200" baseline="-2500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free,enclosed</a:t>
            </a:r>
            <a:r>
              <a:rPr lang="en-US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?</a:t>
            </a:r>
            <a:endParaRPr lang="en-US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01383" name="Object 2"/>
          <p:cNvGraphicFramePr>
            <a:graphicFrameLocks noChangeAspect="1"/>
          </p:cNvGraphicFramePr>
          <p:nvPr/>
        </p:nvGraphicFramePr>
        <p:xfrm>
          <a:off x="831850" y="1387475"/>
          <a:ext cx="29432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6" name="Equation" r:id="rId4" imgW="990170" imgH="304668" progId="Equation.3">
                  <p:embed/>
                </p:oleObj>
              </mc:Choice>
              <mc:Fallback>
                <p:oleObj name="Equation" r:id="rId4" imgW="990170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387475"/>
                        <a:ext cx="29432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1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ChangeArrowheads="1"/>
          </p:cNvSpPr>
          <p:nvPr/>
        </p:nvSpPr>
        <p:spPr bwMode="auto">
          <a:xfrm>
            <a:off x="2055813" y="268288"/>
            <a:ext cx="6335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/>
            <a:endParaRPr lang="en-US" sz="320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22350" y="144463"/>
            <a:ext cx="7369175" cy="1306512"/>
          </a:xfrm>
        </p:spPr>
        <p:txBody>
          <a:bodyPr/>
          <a:lstStyle/>
          <a:p>
            <a:pPr algn="l" eaLnBrk="1" hangingPunct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An  ideal (large) capacitor has charge Q.  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 neutral linear</a:t>
            </a:r>
            <a:r>
              <a:rPr lang="en-US" i="1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dielectric is inserted into the gap.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We want to find </a:t>
            </a:r>
            <a:r>
              <a:rPr lang="en-US" b="1" dirty="0">
                <a:latin typeface="Arial" charset="0"/>
                <a:ea typeface="ヒラギノ角ゴ Pro W3" charset="0"/>
                <a:cs typeface="ヒラギノ角ゴ Pro W3" charset="0"/>
              </a:rPr>
              <a:t>D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in the dielectric</a:t>
            </a:r>
            <a:r>
              <a:rPr lang="en-US" b="1" dirty="0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  <a:endParaRPr lang="en-US" sz="32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1379" name="Text Box 17"/>
          <p:cNvSpPr txBox="1">
            <a:spLocks noChangeArrowheads="1"/>
          </p:cNvSpPr>
          <p:nvPr/>
        </p:nvSpPr>
        <p:spPr bwMode="auto">
          <a:xfrm>
            <a:off x="457203" y="4512727"/>
            <a:ext cx="8077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514350" indent="-514350" eaLnBrk="1" hangingPunct="1">
              <a:buAutoNum type="alphaUcParenR"/>
            </a:pPr>
            <a:r>
              <a:rPr lang="en-US" sz="2800" dirty="0" smtClean="0"/>
              <a:t>It must be zero in there</a:t>
            </a:r>
          </a:p>
          <a:p>
            <a:pPr marL="514350" indent="-514350" eaLnBrk="1" hangingPunct="1">
              <a:buAutoNum type="alphaUcParenR"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It depends</a:t>
            </a:r>
          </a:p>
          <a:p>
            <a:pPr marL="514350" indent="-514350" eaLnBrk="1" hangingPunct="1">
              <a:buAutoNum type="alphaUcParenR"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It is definitely NOT zero in there…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1380" name="Group 22"/>
          <p:cNvGrpSpPr>
            <a:grpSpLocks/>
          </p:cNvGrpSpPr>
          <p:nvPr/>
        </p:nvGrpSpPr>
        <p:grpSpPr bwMode="auto">
          <a:xfrm>
            <a:off x="4884738" y="1443038"/>
            <a:ext cx="3503612" cy="2290762"/>
            <a:chOff x="2957" y="893"/>
            <a:chExt cx="2207" cy="1443"/>
          </a:xfrm>
        </p:grpSpPr>
        <p:sp>
          <p:nvSpPr>
            <p:cNvPr id="101384" name="Rectangle 14"/>
            <p:cNvSpPr>
              <a:spLocks noChangeArrowheads="1"/>
            </p:cNvSpPr>
            <p:nvPr/>
          </p:nvSpPr>
          <p:spPr bwMode="auto">
            <a:xfrm>
              <a:off x="2957" y="1278"/>
              <a:ext cx="2207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85" name="Rectangle 11"/>
            <p:cNvSpPr>
              <a:spLocks noChangeArrowheads="1"/>
            </p:cNvSpPr>
            <p:nvPr/>
          </p:nvSpPr>
          <p:spPr bwMode="auto">
            <a:xfrm>
              <a:off x="3757" y="1950"/>
              <a:ext cx="390" cy="2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defTabSz="457200" eaLnBrk="1" hangingPunct="1"/>
              <a:r>
                <a:rPr lang="en-US" sz="1800">
                  <a:ea typeface="ＭＳ Ｐゴシック" charset="0"/>
                  <a:cs typeface="ＭＳ Ｐゴシック" charset="0"/>
                  <a:sym typeface="Symbol" charset="0"/>
                </a:rPr>
                <a:t></a:t>
              </a:r>
              <a:r>
                <a:rPr lang="en-US" sz="2800">
                  <a:latin typeface="Symbol" charset="0"/>
                  <a:ea typeface="ＭＳ Ｐゴシック" charset="0"/>
                  <a:cs typeface="ＭＳ Ｐゴシック" charset="0"/>
                </a:rPr>
                <a:t>s</a:t>
              </a:r>
              <a:r>
                <a:rPr lang="en-US" sz="2800" baseline="-25000"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101386" name="Text Box 13"/>
            <p:cNvSpPr txBox="1">
              <a:spLocks noChangeArrowheads="1"/>
            </p:cNvSpPr>
            <p:nvPr/>
          </p:nvSpPr>
          <p:spPr bwMode="auto">
            <a:xfrm>
              <a:off x="3886" y="1206"/>
              <a:ext cx="4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800"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rPr>
                <a:t></a:t>
              </a:r>
              <a:r>
                <a:rPr lang="en-US" sz="2800" baseline="-25000">
                  <a:ea typeface="ＭＳ Ｐゴシック" charset="0"/>
                  <a:cs typeface="ＭＳ Ｐゴシック" charset="0"/>
                </a:rPr>
                <a:t>B</a:t>
              </a:r>
              <a:endParaRPr lang="en-US" sz="2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87" name="Text Box 14"/>
            <p:cNvSpPr txBox="1">
              <a:spLocks noChangeArrowheads="1"/>
            </p:cNvSpPr>
            <p:nvPr/>
          </p:nvSpPr>
          <p:spPr bwMode="auto">
            <a:xfrm>
              <a:off x="3932" y="1623"/>
              <a:ext cx="4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800"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rPr>
                <a:t></a:t>
              </a:r>
              <a:r>
                <a:rPr lang="en-US" sz="2800" baseline="-25000">
                  <a:ea typeface="ＭＳ Ｐゴシック" charset="0"/>
                  <a:cs typeface="ＭＳ Ｐゴシック" charset="0"/>
                </a:rPr>
                <a:t>B</a:t>
              </a:r>
              <a:endParaRPr lang="en-US" sz="2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88" name="AutoShape 15"/>
            <p:cNvSpPr>
              <a:spLocks noChangeArrowheads="1"/>
            </p:cNvSpPr>
            <p:nvPr/>
          </p:nvSpPr>
          <p:spPr bwMode="auto">
            <a:xfrm>
              <a:off x="3076" y="985"/>
              <a:ext cx="705" cy="743"/>
            </a:xfrm>
            <a:prstGeom prst="cube">
              <a:avLst>
                <a:gd name="adj" fmla="val 29236"/>
              </a:avLst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89" name="Text Box 16"/>
            <p:cNvSpPr txBox="1">
              <a:spLocks noChangeArrowheads="1"/>
            </p:cNvSpPr>
            <p:nvPr/>
          </p:nvSpPr>
          <p:spPr bwMode="auto">
            <a:xfrm>
              <a:off x="3316" y="95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rPr>
                <a:t></a:t>
              </a: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90" name="Rectangle 17"/>
            <p:cNvSpPr>
              <a:spLocks noChangeArrowheads="1"/>
            </p:cNvSpPr>
            <p:nvPr/>
          </p:nvSpPr>
          <p:spPr bwMode="auto">
            <a:xfrm>
              <a:off x="2957" y="1983"/>
              <a:ext cx="2207" cy="3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91" name="Rectangle 18"/>
            <p:cNvSpPr>
              <a:spLocks noChangeArrowheads="1"/>
            </p:cNvSpPr>
            <p:nvPr/>
          </p:nvSpPr>
          <p:spPr bwMode="auto">
            <a:xfrm>
              <a:off x="2957" y="893"/>
              <a:ext cx="2207" cy="3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392" name="Rectangle 11"/>
            <p:cNvSpPr>
              <a:spLocks noChangeArrowheads="1"/>
            </p:cNvSpPr>
            <p:nvPr/>
          </p:nvSpPr>
          <p:spPr bwMode="auto">
            <a:xfrm>
              <a:off x="4017" y="950"/>
              <a:ext cx="390" cy="2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defTabSz="457200" eaLnBrk="1" hangingPunct="1"/>
              <a:r>
                <a:rPr lang="en-US" sz="2800" dirty="0">
                  <a:ea typeface="ＭＳ Ｐゴシック" charset="0"/>
                  <a:cs typeface="ＭＳ Ｐゴシック" charset="0"/>
                </a:rPr>
                <a:t>+</a:t>
              </a:r>
              <a:r>
                <a:rPr lang="en-US" sz="2800" dirty="0" err="1" smtClean="0">
                  <a:latin typeface="Symbol" charset="0"/>
                  <a:ea typeface="ＭＳ Ｐゴシック" charset="0"/>
                  <a:cs typeface="ＭＳ Ｐゴシック" charset="0"/>
                </a:rPr>
                <a:t>s</a:t>
              </a:r>
              <a:r>
                <a:rPr lang="en-US" sz="2800" baseline="-25000" dirty="0" err="1" smtClean="0">
                  <a:ea typeface="ＭＳ Ｐゴシック" charset="0"/>
                  <a:cs typeface="ＭＳ Ｐゴシック" charset="0"/>
                </a:rPr>
                <a:t>f</a:t>
              </a:r>
              <a:endParaRPr lang="en-US" sz="2800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1381" name="Text Box 20"/>
          <p:cNvSpPr txBox="1">
            <a:spLocks noChangeArrowheads="1"/>
          </p:cNvSpPr>
          <p:nvPr/>
        </p:nvSpPr>
        <p:spPr bwMode="auto">
          <a:xfrm>
            <a:off x="629698" y="2772302"/>
            <a:ext cx="4676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Is D zero INSIDE the metal?</a:t>
            </a:r>
            <a:b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(i.e. on the top face of our cubical Gaussian surface) 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1382" name="Text Box 21"/>
          <p:cNvSpPr txBox="1">
            <a:spLocks noChangeArrowheads="1"/>
          </p:cNvSpPr>
          <p:nvPr/>
        </p:nvSpPr>
        <p:spPr bwMode="auto">
          <a:xfrm>
            <a:off x="0" y="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ea typeface="ＭＳ Ｐゴシック" charset="0"/>
                <a:cs typeface="ＭＳ Ｐゴシック" charset="0"/>
              </a:rPr>
              <a:t>MD8-4</a:t>
            </a:r>
          </a:p>
        </p:txBody>
      </p:sp>
      <p:graphicFrame>
        <p:nvGraphicFramePr>
          <p:cNvPr id="101383" name="Object 2"/>
          <p:cNvGraphicFramePr>
            <a:graphicFrameLocks noChangeAspect="1"/>
          </p:cNvGraphicFramePr>
          <p:nvPr/>
        </p:nvGraphicFramePr>
        <p:xfrm>
          <a:off x="831850" y="1387475"/>
          <a:ext cx="29432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00" name="Equation" r:id="rId4" imgW="990170" imgH="304668" progId="Equation.3">
                  <p:embed/>
                </p:oleObj>
              </mc:Choice>
              <mc:Fallback>
                <p:oleObj name="Equation" r:id="rId4" imgW="990170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387475"/>
                        <a:ext cx="29432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ChangeArrowheads="1"/>
          </p:cNvSpPr>
          <p:nvPr/>
        </p:nvSpPr>
        <p:spPr bwMode="auto">
          <a:xfrm>
            <a:off x="2055813" y="268288"/>
            <a:ext cx="6335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/>
            <a:endParaRPr lang="en-US" sz="320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22350" y="144463"/>
            <a:ext cx="7369175" cy="1306512"/>
          </a:xfrm>
        </p:spPr>
        <p:txBody>
          <a:bodyPr/>
          <a:lstStyle/>
          <a:p>
            <a:pPr algn="l"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An  ideal (large) capacitor has charge Q.  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 neutral linear</a:t>
            </a:r>
            <a:r>
              <a:rPr lang="en-US" i="1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dielectric is inserted into the gap.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We want to find </a:t>
            </a:r>
            <a:r>
              <a:rPr lang="en-US" b="1">
                <a:latin typeface="Arial" charset="0"/>
                <a:ea typeface="ヒラギノ角ゴ Pro W3" charset="0"/>
                <a:cs typeface="ヒラギノ角ゴ Pro W3" charset="0"/>
              </a:rPr>
              <a:t>D 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in the dielectric</a:t>
            </a:r>
            <a:r>
              <a:rPr lang="en-US" b="1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  <a:endParaRPr lang="en-US" sz="32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3024" name="Text Box 17"/>
          <p:cNvSpPr txBox="1">
            <a:spLocks noChangeArrowheads="1"/>
          </p:cNvSpPr>
          <p:nvPr/>
        </p:nvSpPr>
        <p:spPr bwMode="auto">
          <a:xfrm>
            <a:off x="717550" y="4607455"/>
            <a:ext cx="6826250" cy="103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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             	B) 2</a:t>
            </a:r>
            <a:r>
              <a:rPr lang="en-US" sz="28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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 f            	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C) </a:t>
            </a: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</a:t>
            </a:r>
            <a:r>
              <a:rPr lang="en-US" sz="2800" baseline="-25000" dirty="0">
                <a:ea typeface="ＭＳ Ｐゴシック" charset="0"/>
                <a:cs typeface="ＭＳ Ｐゴシック" charset="0"/>
                <a:sym typeface="Symbol" charset="0"/>
              </a:rPr>
              <a:t>f </a:t>
            </a: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/ 2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D) </a:t>
            </a:r>
            <a:r>
              <a:rPr lang="en-US" sz="2800" dirty="0" err="1">
                <a:latin typeface="Symbo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baseline="-25000" dirty="0" err="1"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+ </a:t>
            </a:r>
            <a:r>
              <a:rPr lang="en-US" sz="2800" dirty="0" err="1">
                <a:latin typeface="Symbo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baseline="-25000" dirty="0" err="1">
                <a:ea typeface="ＭＳ Ｐゴシック" charset="0"/>
                <a:cs typeface="ＭＳ Ｐゴシック" charset="0"/>
              </a:rPr>
              <a:t>b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		E) Something else</a:t>
            </a:r>
          </a:p>
        </p:txBody>
      </p:sp>
      <p:grpSp>
        <p:nvGrpSpPr>
          <p:cNvPr id="103428" name="Group 22"/>
          <p:cNvGrpSpPr>
            <a:grpSpLocks/>
          </p:cNvGrpSpPr>
          <p:nvPr/>
        </p:nvGrpSpPr>
        <p:grpSpPr bwMode="auto">
          <a:xfrm>
            <a:off x="4884738" y="1443038"/>
            <a:ext cx="3503612" cy="2290762"/>
            <a:chOff x="2957" y="893"/>
            <a:chExt cx="2207" cy="1443"/>
          </a:xfrm>
        </p:grpSpPr>
        <p:sp>
          <p:nvSpPr>
            <p:cNvPr id="103431" name="Rectangle 14"/>
            <p:cNvSpPr>
              <a:spLocks noChangeArrowheads="1"/>
            </p:cNvSpPr>
            <p:nvPr/>
          </p:nvSpPr>
          <p:spPr bwMode="auto">
            <a:xfrm>
              <a:off x="2957" y="1278"/>
              <a:ext cx="2207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32" name="Rectangle 11"/>
            <p:cNvSpPr>
              <a:spLocks noChangeArrowheads="1"/>
            </p:cNvSpPr>
            <p:nvPr/>
          </p:nvSpPr>
          <p:spPr bwMode="auto">
            <a:xfrm>
              <a:off x="3757" y="1950"/>
              <a:ext cx="390" cy="2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defTabSz="457200" eaLnBrk="1" hangingPunct="1"/>
              <a:r>
                <a:rPr lang="en-US" sz="1800">
                  <a:ea typeface="ＭＳ Ｐゴシック" charset="0"/>
                  <a:cs typeface="ＭＳ Ｐゴシック" charset="0"/>
                  <a:sym typeface="Symbol" charset="0"/>
                </a:rPr>
                <a:t></a:t>
              </a:r>
              <a:r>
                <a:rPr lang="en-US" sz="2800">
                  <a:latin typeface="Symbol" charset="0"/>
                  <a:ea typeface="ＭＳ Ｐゴシック" charset="0"/>
                  <a:cs typeface="ＭＳ Ｐゴシック" charset="0"/>
                </a:rPr>
                <a:t>s</a:t>
              </a:r>
              <a:r>
                <a:rPr lang="en-US" sz="2800" baseline="-25000"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103433" name="Text Box 13"/>
            <p:cNvSpPr txBox="1">
              <a:spLocks noChangeArrowheads="1"/>
            </p:cNvSpPr>
            <p:nvPr/>
          </p:nvSpPr>
          <p:spPr bwMode="auto">
            <a:xfrm>
              <a:off x="3886" y="1206"/>
              <a:ext cx="4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800"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rPr>
                <a:t></a:t>
              </a:r>
              <a:r>
                <a:rPr lang="en-US" sz="2800" baseline="-25000">
                  <a:ea typeface="ＭＳ Ｐゴシック" charset="0"/>
                  <a:cs typeface="ＭＳ Ｐゴシック" charset="0"/>
                </a:rPr>
                <a:t>B</a:t>
              </a:r>
              <a:endParaRPr lang="en-US" sz="2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34" name="Text Box 14"/>
            <p:cNvSpPr txBox="1">
              <a:spLocks noChangeArrowheads="1"/>
            </p:cNvSpPr>
            <p:nvPr/>
          </p:nvSpPr>
          <p:spPr bwMode="auto">
            <a:xfrm>
              <a:off x="3932" y="1623"/>
              <a:ext cx="4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800"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rPr>
                <a:t></a:t>
              </a:r>
              <a:r>
                <a:rPr lang="en-US" sz="2800" baseline="-25000">
                  <a:ea typeface="ＭＳ Ｐゴシック" charset="0"/>
                  <a:cs typeface="ＭＳ Ｐゴシック" charset="0"/>
                </a:rPr>
                <a:t>B</a:t>
              </a:r>
              <a:endParaRPr lang="en-US" sz="2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35" name="AutoShape 15"/>
            <p:cNvSpPr>
              <a:spLocks noChangeArrowheads="1"/>
            </p:cNvSpPr>
            <p:nvPr/>
          </p:nvSpPr>
          <p:spPr bwMode="auto">
            <a:xfrm>
              <a:off x="3076" y="985"/>
              <a:ext cx="705" cy="743"/>
            </a:xfrm>
            <a:prstGeom prst="cube">
              <a:avLst>
                <a:gd name="adj" fmla="val 29236"/>
              </a:avLst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36" name="Text Box 16"/>
            <p:cNvSpPr txBox="1">
              <a:spLocks noChangeArrowheads="1"/>
            </p:cNvSpPr>
            <p:nvPr/>
          </p:nvSpPr>
          <p:spPr bwMode="auto">
            <a:xfrm>
              <a:off x="3316" y="95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rPr>
                <a:t></a:t>
              </a: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37" name="Rectangle 17"/>
            <p:cNvSpPr>
              <a:spLocks noChangeArrowheads="1"/>
            </p:cNvSpPr>
            <p:nvPr/>
          </p:nvSpPr>
          <p:spPr bwMode="auto">
            <a:xfrm>
              <a:off x="2957" y="1983"/>
              <a:ext cx="2207" cy="3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38" name="Rectangle 18"/>
            <p:cNvSpPr>
              <a:spLocks noChangeArrowheads="1"/>
            </p:cNvSpPr>
            <p:nvPr/>
          </p:nvSpPr>
          <p:spPr bwMode="auto">
            <a:xfrm>
              <a:off x="2957" y="893"/>
              <a:ext cx="2207" cy="3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39" name="Rectangle 11"/>
            <p:cNvSpPr>
              <a:spLocks noChangeArrowheads="1"/>
            </p:cNvSpPr>
            <p:nvPr/>
          </p:nvSpPr>
          <p:spPr bwMode="auto">
            <a:xfrm>
              <a:off x="4017" y="950"/>
              <a:ext cx="390" cy="2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defTabSz="457200" eaLnBrk="1" hangingPunct="1"/>
              <a:r>
                <a:rPr lang="en-US" sz="2800">
                  <a:ea typeface="ＭＳ Ｐゴシック" charset="0"/>
                  <a:cs typeface="ＭＳ Ｐゴシック" charset="0"/>
                </a:rPr>
                <a:t>+</a:t>
              </a:r>
              <a:r>
                <a:rPr lang="en-US" sz="2800">
                  <a:latin typeface="Symbol" charset="0"/>
                  <a:ea typeface="ＭＳ Ｐゴシック" charset="0"/>
                  <a:cs typeface="ＭＳ Ｐゴシック" charset="0"/>
                </a:rPr>
                <a:t>s</a:t>
              </a:r>
              <a:r>
                <a:rPr lang="en-US" sz="2800" baseline="-25000">
                  <a:ea typeface="ＭＳ Ｐゴシック" charset="0"/>
                  <a:cs typeface="ＭＳ Ｐゴシック" charset="0"/>
                </a:rPr>
                <a:t>f</a:t>
              </a:r>
              <a:endParaRPr lang="en-US" sz="2800">
                <a:ea typeface="ＭＳ Ｐゴシック" charset="0"/>
                <a:cs typeface="ＭＳ Ｐゴシック" charset="0"/>
              </a:endParaRPr>
            </a:p>
          </p:txBody>
        </p:sp>
      </p:grpSp>
      <p:graphicFrame>
        <p:nvGraphicFramePr>
          <p:cNvPr id="103430" name="Object 2"/>
          <p:cNvGraphicFramePr>
            <a:graphicFrameLocks noChangeAspect="1"/>
          </p:cNvGraphicFramePr>
          <p:nvPr/>
        </p:nvGraphicFramePr>
        <p:xfrm>
          <a:off x="831850" y="1387475"/>
          <a:ext cx="29432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24" name="Equation" r:id="rId4" imgW="990170" imgH="304668" progId="Equation.3">
                  <p:embed/>
                </p:oleObj>
              </mc:Choice>
              <mc:Fallback>
                <p:oleObj name="Equation" r:id="rId4" imgW="990170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387475"/>
                        <a:ext cx="29432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47604" y="3621501"/>
            <a:ext cx="3987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What is |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| in the dielectric?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2055813" y="268288"/>
            <a:ext cx="6335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46138" y="741363"/>
            <a:ext cx="7586662" cy="1870075"/>
          </a:xfrm>
        </p:spPr>
        <p:txBody>
          <a:bodyPr/>
          <a:lstStyle/>
          <a:p>
            <a:pPr algn="l"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An  ideal (large) capacitor has charge Q.  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 neutral linear dielectric is inserted into the gap. 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Now that we have </a:t>
            </a:r>
            <a:r>
              <a:rPr lang="en-US" b="1">
                <a:latin typeface="Arial" charset="0"/>
                <a:ea typeface="ヒラギノ角ゴ Pro W3" charset="0"/>
                <a:cs typeface="ヒラギノ角ゴ Pro W3" charset="0"/>
              </a:rPr>
              <a:t>D 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in the dielectric</a:t>
            </a:r>
            <a:r>
              <a:rPr lang="en-US" b="1">
                <a:latin typeface="Arial" charset="0"/>
                <a:ea typeface="ヒラギノ角ゴ Pro W3" charset="0"/>
                <a:cs typeface="ヒラギノ角ゴ Pro W3" charset="0"/>
              </a:rPr>
              <a:t>,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what is </a:t>
            </a:r>
            <a:r>
              <a:rPr lang="en-US" b="1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inside the dielectric ?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20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7523" name="Text Box 4"/>
          <p:cNvSpPr txBox="1">
            <a:spLocks noChangeArrowheads="1"/>
          </p:cNvSpPr>
          <p:nvPr/>
        </p:nvSpPr>
        <p:spPr bwMode="auto">
          <a:xfrm>
            <a:off x="1320800" y="3309938"/>
            <a:ext cx="53165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/>
              <a:t>A) </a:t>
            </a:r>
            <a:r>
              <a:rPr lang="en-US" b="1" dirty="0"/>
              <a:t>E</a:t>
            </a:r>
            <a:r>
              <a:rPr lang="en-US" dirty="0"/>
              <a:t> = </a:t>
            </a:r>
            <a:r>
              <a:rPr lang="en-US" b="1" dirty="0"/>
              <a:t>D</a:t>
            </a:r>
            <a:r>
              <a:rPr lang="en-US" dirty="0"/>
              <a:t> </a:t>
            </a:r>
            <a:r>
              <a:rPr lang="en-US" dirty="0">
                <a:latin typeface="Symbol" charset="0"/>
                <a:sym typeface="Symbol" charset="0"/>
              </a:rPr>
              <a:t></a:t>
            </a:r>
            <a:r>
              <a:rPr lang="en-US" baseline="-25000" dirty="0">
                <a:latin typeface="Symbol" charset="0"/>
                <a:sym typeface="Symbol" charset="0"/>
              </a:rPr>
              <a:t>0 </a:t>
            </a:r>
            <a:r>
              <a:rPr lang="en-US" dirty="0" err="1">
                <a:latin typeface="Symbol" charset="0"/>
                <a:sym typeface="Symbol" charset="0"/>
              </a:rPr>
              <a:t>e</a:t>
            </a:r>
            <a:r>
              <a:rPr lang="en-US" baseline="-25000" dirty="0" err="1">
                <a:sym typeface="Symbol" charset="0"/>
              </a:rPr>
              <a:t>r</a:t>
            </a:r>
            <a:r>
              <a:rPr lang="en-US" dirty="0">
                <a:latin typeface="Symbol" charset="0"/>
                <a:sym typeface="Symbol" charset="0"/>
              </a:rPr>
              <a:t>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/>
              <a:t>B) </a:t>
            </a:r>
            <a:r>
              <a:rPr lang="en-US" b="1" dirty="0"/>
              <a:t>E</a:t>
            </a:r>
            <a:r>
              <a:rPr lang="en-US" dirty="0"/>
              <a:t> = </a:t>
            </a:r>
            <a:r>
              <a:rPr lang="en-US" b="1" dirty="0"/>
              <a:t>D</a:t>
            </a:r>
            <a:r>
              <a:rPr lang="en-US" dirty="0"/>
              <a:t>/</a:t>
            </a:r>
            <a:r>
              <a:rPr lang="en-US" dirty="0">
                <a:latin typeface="Symbol" charset="0"/>
              </a:rPr>
              <a:t>e</a:t>
            </a:r>
            <a:r>
              <a:rPr lang="en-US" baseline="-25000" dirty="0"/>
              <a:t>0</a:t>
            </a:r>
            <a:r>
              <a:rPr lang="en-US" dirty="0">
                <a:latin typeface="Symbol" charset="0"/>
              </a:rPr>
              <a:t>e</a:t>
            </a:r>
            <a:r>
              <a:rPr lang="en-US" baseline="-25000" dirty="0"/>
              <a:t>r</a:t>
            </a:r>
            <a:endParaRPr lang="en-US" baseline="-25000" dirty="0">
              <a:latin typeface="Symbol" charset="0"/>
              <a:sym typeface="Symbol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/>
              <a:t>C) </a:t>
            </a:r>
            <a:r>
              <a:rPr lang="en-US" b="1" dirty="0"/>
              <a:t>E</a:t>
            </a:r>
            <a:r>
              <a:rPr lang="en-US" dirty="0"/>
              <a:t> = </a:t>
            </a:r>
            <a:r>
              <a:rPr lang="en-US" b="1" dirty="0"/>
              <a:t>D</a:t>
            </a:r>
            <a:r>
              <a:rPr lang="en-US" dirty="0"/>
              <a:t> </a:t>
            </a:r>
            <a:r>
              <a:rPr lang="en-US" dirty="0">
                <a:latin typeface="Symbol" charset="0"/>
                <a:sym typeface="Symbol" charset="0"/>
              </a:rPr>
              <a:t></a:t>
            </a:r>
            <a:r>
              <a:rPr lang="en-US" baseline="-25000" dirty="0">
                <a:latin typeface="Symbol" charset="0"/>
                <a:sym typeface="Symbol" charset="0"/>
              </a:rPr>
              <a:t></a:t>
            </a:r>
            <a:r>
              <a:rPr lang="en-US" dirty="0">
                <a:latin typeface="Symbol" charset="0"/>
                <a:sym typeface="Symbol" charset="0"/>
              </a:rPr>
              <a:t>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/>
              <a:t>D) </a:t>
            </a:r>
            <a:r>
              <a:rPr lang="en-US" b="1" dirty="0"/>
              <a:t>E</a:t>
            </a:r>
            <a:r>
              <a:rPr lang="en-US" dirty="0"/>
              <a:t> = </a:t>
            </a:r>
            <a:r>
              <a:rPr lang="en-US" b="1" dirty="0"/>
              <a:t>D</a:t>
            </a:r>
            <a:r>
              <a:rPr lang="en-US" dirty="0"/>
              <a:t>/</a:t>
            </a:r>
            <a:r>
              <a:rPr lang="en-US" dirty="0">
                <a:latin typeface="Symbol" charset="0"/>
                <a:sym typeface="Symbol" charset="0"/>
              </a:rPr>
              <a:t></a:t>
            </a:r>
            <a:r>
              <a:rPr lang="en-US" baseline="-25000" dirty="0">
                <a:latin typeface="Symbol" charset="0"/>
                <a:sym typeface="Symbol" charset="0"/>
              </a:rPr>
              <a:t>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>
                <a:latin typeface="Symbol" charset="0"/>
                <a:sym typeface="Symbol" charset="0"/>
              </a:rPr>
              <a:t></a:t>
            </a:r>
            <a:r>
              <a:rPr lang="en-US" dirty="0">
                <a:latin typeface="Times New Roman" charset="0"/>
              </a:rPr>
              <a:t>Not so simple! Need another method</a:t>
            </a:r>
          </a:p>
        </p:txBody>
      </p:sp>
      <p:grpSp>
        <p:nvGrpSpPr>
          <p:cNvPr id="107525" name="Group 19"/>
          <p:cNvGrpSpPr>
            <a:grpSpLocks/>
          </p:cNvGrpSpPr>
          <p:nvPr/>
        </p:nvGrpSpPr>
        <p:grpSpPr bwMode="auto">
          <a:xfrm>
            <a:off x="4510088" y="2386013"/>
            <a:ext cx="3559175" cy="2384425"/>
            <a:chOff x="3185" y="1383"/>
            <a:chExt cx="2242" cy="1502"/>
          </a:xfrm>
        </p:grpSpPr>
        <p:sp>
          <p:nvSpPr>
            <p:cNvPr id="107526" name="Rectangle 12"/>
            <p:cNvSpPr>
              <a:spLocks noChangeArrowheads="1"/>
            </p:cNvSpPr>
            <p:nvPr/>
          </p:nvSpPr>
          <p:spPr bwMode="auto">
            <a:xfrm>
              <a:off x="3185" y="1790"/>
              <a:ext cx="2207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/>
            </a:p>
          </p:txBody>
        </p:sp>
        <p:sp>
          <p:nvSpPr>
            <p:cNvPr id="107527" name="Rectangle 10"/>
            <p:cNvSpPr>
              <a:spLocks noChangeArrowheads="1"/>
            </p:cNvSpPr>
            <p:nvPr/>
          </p:nvSpPr>
          <p:spPr bwMode="auto">
            <a:xfrm>
              <a:off x="3185" y="1383"/>
              <a:ext cx="2242" cy="36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+Q</a:t>
              </a:r>
            </a:p>
          </p:txBody>
        </p:sp>
        <p:sp>
          <p:nvSpPr>
            <p:cNvPr id="107528" name="Rectangle 11"/>
            <p:cNvSpPr>
              <a:spLocks noChangeArrowheads="1"/>
            </p:cNvSpPr>
            <p:nvPr/>
          </p:nvSpPr>
          <p:spPr bwMode="auto">
            <a:xfrm>
              <a:off x="3185" y="2518"/>
              <a:ext cx="2242" cy="36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-Q</a:t>
              </a:r>
            </a:p>
          </p:txBody>
        </p:sp>
        <p:sp>
          <p:nvSpPr>
            <p:cNvPr id="107529" name="Text Box 13"/>
            <p:cNvSpPr txBox="1">
              <a:spLocks noChangeArrowheads="1"/>
            </p:cNvSpPr>
            <p:nvPr/>
          </p:nvSpPr>
          <p:spPr bwMode="auto">
            <a:xfrm>
              <a:off x="4026" y="1749"/>
              <a:ext cx="4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800">
                  <a:latin typeface="Symbol" charset="0"/>
                  <a:sym typeface="Symbol" charset="0"/>
                </a:rPr>
                <a:t></a:t>
              </a:r>
              <a:r>
                <a:rPr lang="en-US" sz="2800" baseline="-25000"/>
                <a:t>B</a:t>
              </a:r>
              <a:endParaRPr lang="en-US" sz="2800"/>
            </a:p>
          </p:txBody>
        </p:sp>
        <p:sp>
          <p:nvSpPr>
            <p:cNvPr id="107530" name="Text Box 14"/>
            <p:cNvSpPr txBox="1">
              <a:spLocks noChangeArrowheads="1"/>
            </p:cNvSpPr>
            <p:nvPr/>
          </p:nvSpPr>
          <p:spPr bwMode="auto">
            <a:xfrm>
              <a:off x="3965" y="2205"/>
              <a:ext cx="4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800">
                  <a:latin typeface="Symbol" charset="0"/>
                  <a:sym typeface="Symbol" charset="0"/>
                </a:rPr>
                <a:t></a:t>
              </a:r>
              <a:r>
                <a:rPr lang="en-US" sz="2800" baseline="-25000"/>
                <a:t>B</a:t>
              </a:r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140966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9867" y="16936"/>
            <a:ext cx="371831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 smtClean="0"/>
              <a:t>Linear Dielectric: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146274"/>
              </p:ext>
            </p:extLst>
          </p:nvPr>
        </p:nvGraphicFramePr>
        <p:xfrm>
          <a:off x="1120265" y="2818906"/>
          <a:ext cx="63341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56" name="Equation" r:id="rId3" imgW="152400" imgH="203200" progId="Equation.3">
                  <p:embed/>
                </p:oleObj>
              </mc:Choice>
              <mc:Fallback>
                <p:oleObj name="Equation" r:id="rId3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0265" y="2818906"/>
                        <a:ext cx="633412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27218" y="2929503"/>
            <a:ext cx="533812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/>
              <a:t>i</a:t>
            </a:r>
            <a:r>
              <a:rPr lang="en-US" sz="3700" dirty="0" smtClean="0"/>
              <a:t>s the </a:t>
            </a:r>
            <a:r>
              <a:rPr lang="en-US" sz="3700" i="1" dirty="0" smtClean="0"/>
              <a:t>dielectric constant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423908"/>
              </p:ext>
            </p:extLst>
          </p:nvPr>
        </p:nvGraphicFramePr>
        <p:xfrm>
          <a:off x="2733675" y="932922"/>
          <a:ext cx="25812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57" name="Equation" r:id="rId5" imgW="622300" imgH="215900" progId="Equation.3">
                  <p:embed/>
                </p:oleObj>
              </mc:Choice>
              <mc:Fallback>
                <p:oleObj name="Equation" r:id="rId5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3675" y="932922"/>
                        <a:ext cx="2581275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6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026"/>
          <p:cNvSpPr>
            <a:spLocks noChangeArrowheads="1"/>
          </p:cNvSpPr>
          <p:nvPr/>
        </p:nvSpPr>
        <p:spPr bwMode="auto">
          <a:xfrm>
            <a:off x="2055813" y="268288"/>
            <a:ext cx="6335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09570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298575" y="387357"/>
            <a:ext cx="7586663" cy="1143000"/>
          </a:xfrm>
        </p:spPr>
        <p:txBody>
          <a:bodyPr/>
          <a:lstStyle/>
          <a:p>
            <a:pPr algn="l"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An  ideal (large) capacitor has charge Q.  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 neutral </a:t>
            </a:r>
            <a:r>
              <a:rPr lang="en-US" i="1">
                <a:latin typeface="Arial" charset="0"/>
                <a:ea typeface="ヒラギノ角ゴ Pro W3" charset="0"/>
                <a:cs typeface="ヒラギノ角ゴ Pro W3" charset="0"/>
              </a:rPr>
              <a:t>linear 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dielectric is inserted into the gap (with given dielectric constant) 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Now that we have </a:t>
            </a:r>
            <a:r>
              <a:rPr lang="en-US" b="1">
                <a:latin typeface="Arial" charset="0"/>
                <a:ea typeface="ヒラギノ角ゴ Pro W3" charset="0"/>
                <a:cs typeface="ヒラギノ角ゴ Pro W3" charset="0"/>
              </a:rPr>
              <a:t>D 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in the dielectric</a:t>
            </a:r>
            <a:r>
              <a:rPr lang="en-US" b="1">
                <a:latin typeface="Arial" charset="0"/>
                <a:ea typeface="ヒラギノ角ゴ Pro W3" charset="0"/>
                <a:cs typeface="ヒラギノ角ゴ Pro W3" charset="0"/>
              </a:rPr>
              <a:t>,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20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9572" name="Text Box 1037"/>
          <p:cNvSpPr txBox="1">
            <a:spLocks noChangeArrowheads="1"/>
          </p:cNvSpPr>
          <p:nvPr/>
        </p:nvSpPr>
        <p:spPr bwMode="auto">
          <a:xfrm>
            <a:off x="592138" y="3272366"/>
            <a:ext cx="5472112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None/>
            </a:pPr>
            <a:endParaRPr lang="en-US" dirty="0"/>
          </a:p>
          <a:p>
            <a:r>
              <a:rPr lang="en-US" dirty="0"/>
              <a:t>A) </a:t>
            </a:r>
            <a:r>
              <a:rPr lang="en-US" b="1" dirty="0"/>
              <a:t>E</a:t>
            </a:r>
            <a:r>
              <a:rPr lang="en-US" dirty="0"/>
              <a:t> = </a:t>
            </a:r>
            <a:r>
              <a:rPr lang="en-US" b="1" dirty="0"/>
              <a:t>D</a:t>
            </a:r>
            <a:r>
              <a:rPr lang="en-US" dirty="0"/>
              <a:t> </a:t>
            </a:r>
            <a:r>
              <a:rPr lang="en-US" dirty="0">
                <a:latin typeface="Symbol" charset="0"/>
                <a:sym typeface="Symbol" charset="0"/>
              </a:rPr>
              <a:t></a:t>
            </a:r>
            <a:r>
              <a:rPr lang="en-US" baseline="-25000" dirty="0">
                <a:latin typeface="Symbol" charset="0"/>
                <a:sym typeface="Symbol" charset="0"/>
              </a:rPr>
              <a:t>0 </a:t>
            </a:r>
            <a:r>
              <a:rPr lang="en-US" dirty="0" err="1">
                <a:latin typeface="Symbol" charset="0"/>
                <a:sym typeface="Symbol" charset="0"/>
              </a:rPr>
              <a:t>e</a:t>
            </a:r>
            <a:r>
              <a:rPr lang="en-US" baseline="-25000" dirty="0" err="1">
                <a:sym typeface="Symbol" charset="0"/>
              </a:rPr>
              <a:t>r</a:t>
            </a:r>
            <a:r>
              <a:rPr lang="en-US" dirty="0">
                <a:latin typeface="Symbol" charset="0"/>
                <a:sym typeface="Symbol" charset="0"/>
              </a:rPr>
              <a:t>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/>
              <a:t>B) </a:t>
            </a:r>
            <a:r>
              <a:rPr lang="en-US" b="1" dirty="0"/>
              <a:t>E</a:t>
            </a:r>
            <a:r>
              <a:rPr lang="en-US" dirty="0"/>
              <a:t> = </a:t>
            </a:r>
            <a:r>
              <a:rPr lang="en-US" b="1" dirty="0"/>
              <a:t>D</a:t>
            </a:r>
            <a:r>
              <a:rPr lang="en-US" dirty="0"/>
              <a:t>/</a:t>
            </a:r>
            <a:r>
              <a:rPr lang="en-US" dirty="0">
                <a:latin typeface="Symbol" charset="0"/>
              </a:rPr>
              <a:t>e</a:t>
            </a:r>
            <a:r>
              <a:rPr lang="en-US" baseline="-25000" dirty="0"/>
              <a:t>0</a:t>
            </a:r>
            <a:r>
              <a:rPr lang="en-US" dirty="0">
                <a:latin typeface="Symbol" charset="0"/>
              </a:rPr>
              <a:t>e</a:t>
            </a:r>
            <a:r>
              <a:rPr lang="en-US" baseline="-25000" dirty="0"/>
              <a:t>r</a:t>
            </a:r>
            <a:endParaRPr lang="en-US" baseline="-25000" dirty="0">
              <a:latin typeface="Symbol" charset="0"/>
              <a:sym typeface="Symbol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/>
              <a:t>C) </a:t>
            </a:r>
            <a:r>
              <a:rPr lang="en-US" b="1" dirty="0"/>
              <a:t>E</a:t>
            </a:r>
            <a:r>
              <a:rPr lang="en-US" dirty="0"/>
              <a:t> = </a:t>
            </a:r>
            <a:r>
              <a:rPr lang="en-US" b="1" dirty="0"/>
              <a:t>D</a:t>
            </a:r>
            <a:r>
              <a:rPr lang="en-US" dirty="0"/>
              <a:t> </a:t>
            </a:r>
            <a:r>
              <a:rPr lang="en-US" dirty="0">
                <a:latin typeface="Symbol" charset="0"/>
                <a:sym typeface="Symbol" charset="0"/>
              </a:rPr>
              <a:t></a:t>
            </a:r>
            <a:r>
              <a:rPr lang="en-US" baseline="-25000" dirty="0">
                <a:latin typeface="Symbol" charset="0"/>
                <a:sym typeface="Symbol" charset="0"/>
              </a:rPr>
              <a:t></a:t>
            </a:r>
            <a:r>
              <a:rPr lang="en-US" dirty="0">
                <a:latin typeface="Symbol" charset="0"/>
                <a:sym typeface="Symbol" charset="0"/>
              </a:rPr>
              <a:t>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/>
              <a:t>D) </a:t>
            </a:r>
            <a:r>
              <a:rPr lang="en-US" b="1" dirty="0"/>
              <a:t>E</a:t>
            </a:r>
            <a:r>
              <a:rPr lang="en-US" dirty="0"/>
              <a:t> = </a:t>
            </a:r>
            <a:r>
              <a:rPr lang="en-US" b="1" dirty="0"/>
              <a:t>D</a:t>
            </a:r>
            <a:r>
              <a:rPr lang="en-US" dirty="0"/>
              <a:t>/</a:t>
            </a:r>
            <a:r>
              <a:rPr lang="en-US" dirty="0">
                <a:latin typeface="Symbol" charset="0"/>
                <a:sym typeface="Symbol" charset="0"/>
              </a:rPr>
              <a:t></a:t>
            </a:r>
            <a:r>
              <a:rPr lang="en-US" baseline="-25000" dirty="0">
                <a:latin typeface="Symbol" charset="0"/>
                <a:sym typeface="Symbol" charset="0"/>
              </a:rPr>
              <a:t>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Symbol" charset="0"/>
                <a:sym typeface="Symbol" charset="0"/>
              </a:rPr>
              <a:t></a:t>
            </a:r>
            <a:r>
              <a:rPr lang="en-US" dirty="0">
                <a:latin typeface="Symbol" charset="0"/>
                <a:sym typeface="Symbol" charset="0"/>
              </a:rPr>
              <a:t></a:t>
            </a:r>
            <a:r>
              <a:rPr lang="en-US" dirty="0">
                <a:latin typeface="Times New Roman" charset="0"/>
              </a:rPr>
              <a:t>Not so simple! Need another method</a:t>
            </a:r>
            <a:endParaRPr lang="en-US" baseline="-25000" dirty="0">
              <a:latin typeface="Symbol" charset="0"/>
              <a:sym typeface="Symbol" charset="0"/>
            </a:endParaRPr>
          </a:p>
        </p:txBody>
      </p:sp>
      <p:grpSp>
        <p:nvGrpSpPr>
          <p:cNvPr id="109573" name="Group 10"/>
          <p:cNvGrpSpPr>
            <a:grpSpLocks/>
          </p:cNvGrpSpPr>
          <p:nvPr/>
        </p:nvGrpSpPr>
        <p:grpSpPr bwMode="auto">
          <a:xfrm>
            <a:off x="4832350" y="2371725"/>
            <a:ext cx="3559175" cy="2384425"/>
            <a:chOff x="3185" y="1383"/>
            <a:chExt cx="2242" cy="1502"/>
          </a:xfrm>
        </p:grpSpPr>
        <p:sp>
          <p:nvSpPr>
            <p:cNvPr id="109574" name="Rectangle 11"/>
            <p:cNvSpPr>
              <a:spLocks noChangeArrowheads="1"/>
            </p:cNvSpPr>
            <p:nvPr/>
          </p:nvSpPr>
          <p:spPr bwMode="auto">
            <a:xfrm>
              <a:off x="3196" y="1823"/>
              <a:ext cx="2207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/>
            </a:p>
          </p:txBody>
        </p:sp>
        <p:sp>
          <p:nvSpPr>
            <p:cNvPr id="109575" name="Rectangle 10"/>
            <p:cNvSpPr>
              <a:spLocks noChangeArrowheads="1"/>
            </p:cNvSpPr>
            <p:nvPr/>
          </p:nvSpPr>
          <p:spPr bwMode="auto">
            <a:xfrm>
              <a:off x="3185" y="1383"/>
              <a:ext cx="2242" cy="36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+Q</a:t>
              </a:r>
            </a:p>
          </p:txBody>
        </p:sp>
        <p:sp>
          <p:nvSpPr>
            <p:cNvPr id="109576" name="Rectangle 11"/>
            <p:cNvSpPr>
              <a:spLocks noChangeArrowheads="1"/>
            </p:cNvSpPr>
            <p:nvPr/>
          </p:nvSpPr>
          <p:spPr bwMode="auto">
            <a:xfrm>
              <a:off x="3185" y="2518"/>
              <a:ext cx="2242" cy="36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-Q</a:t>
              </a:r>
            </a:p>
          </p:txBody>
        </p:sp>
        <p:sp>
          <p:nvSpPr>
            <p:cNvPr id="109577" name="Text Box 13"/>
            <p:cNvSpPr txBox="1">
              <a:spLocks noChangeArrowheads="1"/>
            </p:cNvSpPr>
            <p:nvPr/>
          </p:nvSpPr>
          <p:spPr bwMode="auto">
            <a:xfrm>
              <a:off x="4026" y="1749"/>
              <a:ext cx="4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800">
                  <a:latin typeface="Symbol" charset="0"/>
                  <a:sym typeface="Symbol" charset="0"/>
                </a:rPr>
                <a:t></a:t>
              </a:r>
              <a:r>
                <a:rPr lang="en-US" sz="2800" baseline="-25000"/>
                <a:t>B</a:t>
              </a:r>
              <a:endParaRPr lang="en-US" sz="2800"/>
            </a:p>
          </p:txBody>
        </p:sp>
        <p:sp>
          <p:nvSpPr>
            <p:cNvPr id="109578" name="Text Box 14"/>
            <p:cNvSpPr txBox="1">
              <a:spLocks noChangeArrowheads="1"/>
            </p:cNvSpPr>
            <p:nvPr/>
          </p:nvSpPr>
          <p:spPr bwMode="auto">
            <a:xfrm>
              <a:off x="3965" y="2205"/>
              <a:ext cx="4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800">
                  <a:latin typeface="Symbol" charset="0"/>
                  <a:sym typeface="Symbol" charset="0"/>
                </a:rPr>
                <a:t></a:t>
              </a:r>
              <a:r>
                <a:rPr lang="en-US" sz="2800" baseline="-25000"/>
                <a:t>B</a:t>
              </a:r>
              <a:endParaRPr lang="en-US" sz="28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74133" y="1675775"/>
            <a:ext cx="7179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what is </a:t>
            </a:r>
            <a:r>
              <a:rPr lang="en-US" b="1" dirty="0">
                <a:solidFill>
                  <a:schemeClr val="accent2"/>
                </a:solidFill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in that </a:t>
            </a:r>
            <a:r>
              <a:rPr lang="en-US" i="1" u="sng" dirty="0">
                <a:solidFill>
                  <a:schemeClr val="accent2"/>
                </a:solidFill>
              </a:rPr>
              <a:t>small gap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above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the dielectric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0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026"/>
          <p:cNvSpPr>
            <a:spLocks noChangeArrowheads="1"/>
          </p:cNvSpPr>
          <p:nvPr/>
        </p:nvSpPr>
        <p:spPr bwMode="auto">
          <a:xfrm>
            <a:off x="2055813" y="268288"/>
            <a:ext cx="6335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11618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298575" y="323850"/>
            <a:ext cx="6702425" cy="1716088"/>
          </a:xfrm>
        </p:spPr>
        <p:txBody>
          <a:bodyPr/>
          <a:lstStyle/>
          <a:p>
            <a:pPr algn="l"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An  ideal (large) capacitor has charge Q.  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 neutral linear</a:t>
            </a:r>
            <a:r>
              <a:rPr lang="en-US" i="1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dielectric is inserted into the gap (with given dielectric constant)  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20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1620" name="Text Box 1032"/>
          <p:cNvSpPr txBox="1">
            <a:spLocks noChangeArrowheads="1"/>
          </p:cNvSpPr>
          <p:nvPr/>
        </p:nvSpPr>
        <p:spPr bwMode="auto">
          <a:xfrm>
            <a:off x="355600" y="2039938"/>
            <a:ext cx="5130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Where is E </a:t>
            </a:r>
            <a:r>
              <a:rPr lang="en-US" b="1">
                <a:solidFill>
                  <a:schemeClr val="accent2"/>
                </a:solidFill>
              </a:rPr>
              <a:t>dis</a:t>
            </a:r>
            <a:r>
              <a:rPr lang="en-US">
                <a:solidFill>
                  <a:schemeClr val="accent2"/>
                </a:solidFill>
              </a:rPr>
              <a:t>continuous?</a:t>
            </a:r>
            <a:endParaRPr lang="en-US"/>
          </a:p>
          <a:p>
            <a:pPr>
              <a:buFont typeface="Arial" charset="0"/>
              <a:buNone/>
            </a:pPr>
            <a:endParaRPr lang="en-US"/>
          </a:p>
          <a:p>
            <a:pPr>
              <a:buFont typeface="Arial" charset="0"/>
              <a:buAutoNum type="romanLcParenR"/>
            </a:pPr>
            <a:r>
              <a:rPr lang="en-US"/>
              <a:t>near the free charges</a:t>
            </a:r>
            <a:br>
              <a:rPr lang="en-US"/>
            </a:br>
            <a:r>
              <a:rPr lang="en-US"/>
              <a:t>on the plates</a:t>
            </a:r>
          </a:p>
          <a:p>
            <a:pPr>
              <a:buFont typeface="Arial" charset="0"/>
              <a:buAutoNum type="romanLcParenR"/>
            </a:pPr>
            <a:r>
              <a:rPr lang="en-US"/>
              <a:t>near the bound charges on the dielectric surface </a:t>
            </a:r>
            <a:endParaRPr lang="en-US" baseline="-25000">
              <a:latin typeface="Symbol" charset="0"/>
              <a:sym typeface="Symbol" charset="0"/>
            </a:endParaRPr>
          </a:p>
        </p:txBody>
      </p:sp>
      <p:sp>
        <p:nvSpPr>
          <p:cNvPr id="111621" name="Text Box 1033"/>
          <p:cNvSpPr txBox="1">
            <a:spLocks noChangeArrowheads="1"/>
          </p:cNvSpPr>
          <p:nvPr/>
        </p:nvSpPr>
        <p:spPr bwMode="auto">
          <a:xfrm>
            <a:off x="223838" y="4656138"/>
            <a:ext cx="85486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AutoNum type="alphaUcParenR"/>
            </a:pPr>
            <a:r>
              <a:rPr lang="en-US"/>
              <a:t>i only                B) ii only</a:t>
            </a:r>
          </a:p>
          <a:p>
            <a:pPr>
              <a:buFont typeface="Arial" charset="0"/>
              <a:buNone/>
            </a:pPr>
            <a:r>
              <a:rPr lang="en-US"/>
              <a:t>C) both i and ii (but nowhere else)</a:t>
            </a:r>
          </a:p>
          <a:p>
            <a:pPr>
              <a:buFont typeface="Arial" charset="0"/>
              <a:buNone/>
            </a:pPr>
            <a:r>
              <a:rPr lang="en-US"/>
              <a:t>D) both i and ii but also other places</a:t>
            </a:r>
          </a:p>
          <a:p>
            <a:pPr>
              <a:buFont typeface="Arial" charset="0"/>
              <a:buNone/>
            </a:pPr>
            <a:r>
              <a:rPr lang="en-US"/>
              <a:t>E)  none of these/other/???</a:t>
            </a:r>
          </a:p>
        </p:txBody>
      </p:sp>
      <p:grpSp>
        <p:nvGrpSpPr>
          <p:cNvPr id="111622" name="Group 10"/>
          <p:cNvGrpSpPr>
            <a:grpSpLocks/>
          </p:cNvGrpSpPr>
          <p:nvPr/>
        </p:nvGrpSpPr>
        <p:grpSpPr bwMode="auto">
          <a:xfrm>
            <a:off x="5213350" y="2039938"/>
            <a:ext cx="3559175" cy="2384425"/>
            <a:chOff x="3185" y="1383"/>
            <a:chExt cx="2242" cy="1502"/>
          </a:xfrm>
        </p:grpSpPr>
        <p:sp>
          <p:nvSpPr>
            <p:cNvPr id="111623" name="Rectangle 11"/>
            <p:cNvSpPr>
              <a:spLocks noChangeArrowheads="1"/>
            </p:cNvSpPr>
            <p:nvPr/>
          </p:nvSpPr>
          <p:spPr bwMode="auto">
            <a:xfrm>
              <a:off x="3185" y="1812"/>
              <a:ext cx="2207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/>
            </a:p>
          </p:txBody>
        </p:sp>
        <p:sp>
          <p:nvSpPr>
            <p:cNvPr id="111624" name="Rectangle 10"/>
            <p:cNvSpPr>
              <a:spLocks noChangeArrowheads="1"/>
            </p:cNvSpPr>
            <p:nvPr/>
          </p:nvSpPr>
          <p:spPr bwMode="auto">
            <a:xfrm>
              <a:off x="3185" y="1383"/>
              <a:ext cx="2242" cy="36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+Q</a:t>
              </a:r>
            </a:p>
          </p:txBody>
        </p:sp>
        <p:sp>
          <p:nvSpPr>
            <p:cNvPr id="111625" name="Rectangle 11"/>
            <p:cNvSpPr>
              <a:spLocks noChangeArrowheads="1"/>
            </p:cNvSpPr>
            <p:nvPr/>
          </p:nvSpPr>
          <p:spPr bwMode="auto">
            <a:xfrm>
              <a:off x="3185" y="2518"/>
              <a:ext cx="2242" cy="36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-Q</a:t>
              </a:r>
            </a:p>
          </p:txBody>
        </p:sp>
        <p:sp>
          <p:nvSpPr>
            <p:cNvPr id="111626" name="Text Box 13"/>
            <p:cNvSpPr txBox="1">
              <a:spLocks noChangeArrowheads="1"/>
            </p:cNvSpPr>
            <p:nvPr/>
          </p:nvSpPr>
          <p:spPr bwMode="auto">
            <a:xfrm>
              <a:off x="4026" y="1749"/>
              <a:ext cx="4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800">
                  <a:latin typeface="Symbol" charset="0"/>
                  <a:sym typeface="Symbol" charset="0"/>
                </a:rPr>
                <a:t></a:t>
              </a:r>
              <a:r>
                <a:rPr lang="en-US" sz="2800" baseline="-25000"/>
                <a:t>B</a:t>
              </a:r>
              <a:endParaRPr lang="en-US" sz="2800"/>
            </a:p>
          </p:txBody>
        </p:sp>
        <p:sp>
          <p:nvSpPr>
            <p:cNvPr id="111627" name="Text Box 14"/>
            <p:cNvSpPr txBox="1">
              <a:spLocks noChangeArrowheads="1"/>
            </p:cNvSpPr>
            <p:nvPr/>
          </p:nvSpPr>
          <p:spPr bwMode="auto">
            <a:xfrm>
              <a:off x="3965" y="2205"/>
              <a:ext cx="4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800">
                  <a:latin typeface="Symbol" charset="0"/>
                  <a:sym typeface="Symbol" charset="0"/>
                </a:rPr>
                <a:t></a:t>
              </a:r>
              <a:r>
                <a:rPr lang="en-US" sz="2800" baseline="-25000"/>
                <a:t>B</a:t>
              </a:r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37414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026"/>
          <p:cNvSpPr>
            <a:spLocks noChangeArrowheads="1"/>
          </p:cNvSpPr>
          <p:nvPr/>
        </p:nvSpPr>
        <p:spPr bwMode="auto">
          <a:xfrm>
            <a:off x="2055813" y="268288"/>
            <a:ext cx="6335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15714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298575" y="515938"/>
            <a:ext cx="7586663" cy="1143000"/>
          </a:xfrm>
        </p:spPr>
        <p:txBody>
          <a:bodyPr/>
          <a:lstStyle/>
          <a:p>
            <a:pPr algn="l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An  ideal (large) capacitor has charge Q.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A neutral </a:t>
            </a:r>
            <a:r>
              <a:rPr lang="en-US" sz="3200" i="1">
                <a:latin typeface="Arial" charset="0"/>
                <a:ea typeface="ヒラギノ角ゴ Pro W3" charset="0"/>
                <a:cs typeface="ヒラギノ角ゴ Pro W3" charset="0"/>
              </a:rPr>
              <a:t>linear </a:t>
            </a: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dielectric is inserted into the gap (with given dielectric constant)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5716" name="Rectangle 1029"/>
          <p:cNvSpPr>
            <a:spLocks noChangeArrowheads="1"/>
          </p:cNvSpPr>
          <p:nvPr/>
        </p:nvSpPr>
        <p:spPr bwMode="auto">
          <a:xfrm>
            <a:off x="6080125" y="1649413"/>
            <a:ext cx="2767013" cy="582612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+Q</a:t>
            </a:r>
          </a:p>
        </p:txBody>
      </p:sp>
      <p:sp>
        <p:nvSpPr>
          <p:cNvPr id="115717" name="Rectangle 1030"/>
          <p:cNvSpPr>
            <a:spLocks noChangeArrowheads="1"/>
          </p:cNvSpPr>
          <p:nvPr/>
        </p:nvSpPr>
        <p:spPr bwMode="auto">
          <a:xfrm>
            <a:off x="6022975" y="3489325"/>
            <a:ext cx="2768600" cy="582613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-Q</a:t>
            </a:r>
          </a:p>
        </p:txBody>
      </p:sp>
      <p:sp>
        <p:nvSpPr>
          <p:cNvPr id="115718" name="AutoShape 1031"/>
          <p:cNvSpPr>
            <a:spLocks noChangeArrowheads="1"/>
          </p:cNvSpPr>
          <p:nvPr/>
        </p:nvSpPr>
        <p:spPr bwMode="auto">
          <a:xfrm>
            <a:off x="6122988" y="2501900"/>
            <a:ext cx="2684462" cy="679450"/>
          </a:xfrm>
          <a:prstGeom prst="cube">
            <a:avLst>
              <a:gd name="adj" fmla="val 32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Text Box 1032"/>
          <p:cNvSpPr txBox="1">
            <a:spLocks noChangeArrowheads="1"/>
          </p:cNvSpPr>
          <p:nvPr/>
        </p:nvSpPr>
        <p:spPr bwMode="auto">
          <a:xfrm>
            <a:off x="306388" y="1617663"/>
            <a:ext cx="5767387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400" dirty="0">
                <a:solidFill>
                  <a:schemeClr val="accent2"/>
                </a:solidFill>
              </a:rPr>
              <a:t>Where is </a:t>
            </a:r>
            <a:r>
              <a:rPr lang="en-US" sz="3400" dirty="0" smtClean="0">
                <a:solidFill>
                  <a:schemeClr val="accent2"/>
                </a:solidFill>
              </a:rPr>
              <a:t>E </a:t>
            </a:r>
            <a:r>
              <a:rPr lang="en-US" sz="3400" dirty="0">
                <a:solidFill>
                  <a:schemeClr val="accent2"/>
                </a:solidFill>
              </a:rPr>
              <a:t>discontinuous?</a:t>
            </a:r>
            <a:endParaRPr lang="en-US" sz="3400" dirty="0"/>
          </a:p>
          <a:p>
            <a:pPr>
              <a:buFont typeface="Arial" charset="0"/>
              <a:buNone/>
            </a:pPr>
            <a:endParaRPr lang="en-US" sz="800" dirty="0"/>
          </a:p>
          <a:p>
            <a:pPr>
              <a:buFont typeface="Arial" charset="0"/>
              <a:buAutoNum type="romanLcParenR"/>
            </a:pPr>
            <a:r>
              <a:rPr lang="en-US" sz="3400" dirty="0"/>
              <a:t>near the free charges</a:t>
            </a:r>
            <a:br>
              <a:rPr lang="en-US" sz="3400" dirty="0"/>
            </a:br>
            <a:r>
              <a:rPr lang="en-US" sz="3400" dirty="0"/>
              <a:t>on the plates</a:t>
            </a:r>
          </a:p>
          <a:p>
            <a:pPr>
              <a:buFont typeface="Arial" charset="0"/>
              <a:buAutoNum type="romanLcParenR"/>
            </a:pPr>
            <a:r>
              <a:rPr lang="en-US" sz="3400" dirty="0"/>
              <a:t>near the bound charges on the dielectric surface </a:t>
            </a:r>
            <a:endParaRPr lang="en-US" sz="3400" baseline="-25000" dirty="0">
              <a:latin typeface="Symbol" charset="0"/>
              <a:sym typeface="Symbol" charset="0"/>
            </a:endParaRPr>
          </a:p>
        </p:txBody>
      </p:sp>
      <p:sp>
        <p:nvSpPr>
          <p:cNvPr id="115720" name="Text Box 1033"/>
          <p:cNvSpPr txBox="1">
            <a:spLocks noChangeArrowheads="1"/>
          </p:cNvSpPr>
          <p:nvPr/>
        </p:nvSpPr>
        <p:spPr bwMode="auto">
          <a:xfrm>
            <a:off x="223838" y="4656138"/>
            <a:ext cx="85486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AutoNum type="alphaUcParenR"/>
            </a:pPr>
            <a:r>
              <a:rPr lang="en-US" sz="3200"/>
              <a:t>i only                B) ii only</a:t>
            </a:r>
          </a:p>
          <a:p>
            <a:pPr>
              <a:buFont typeface="Arial" charset="0"/>
              <a:buNone/>
            </a:pPr>
            <a:r>
              <a:rPr lang="en-US" sz="3200"/>
              <a:t>C) both i and ii (but nowhere else)</a:t>
            </a:r>
          </a:p>
          <a:p>
            <a:pPr>
              <a:buFont typeface="Arial" charset="0"/>
              <a:buNone/>
            </a:pPr>
            <a:r>
              <a:rPr lang="en-US" sz="3200"/>
              <a:t>D) both i and ii but also other places</a:t>
            </a:r>
          </a:p>
          <a:p>
            <a:pPr>
              <a:buFont typeface="Arial" charset="0"/>
              <a:buNone/>
            </a:pPr>
            <a:r>
              <a:rPr lang="en-US" sz="3200"/>
              <a:t>E)  none of these/other/???</a:t>
            </a:r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843713" y="2265370"/>
            <a:ext cx="754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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B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746875" y="2769141"/>
            <a:ext cx="754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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B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6213" y="215900"/>
            <a:ext cx="8686800" cy="31210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/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If you put a dielectric in an external field </a:t>
            </a:r>
            <a:r>
              <a:rPr lang="en-US" sz="36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 sz="3600" baseline="-250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ext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, it polarizes, adding a new field, </a:t>
            </a:r>
            <a:r>
              <a:rPr lang="en-US" sz="36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 sz="3600" baseline="-250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induced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 (from the bound charges).</a:t>
            </a:r>
            <a:b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These superpose, making a total field </a:t>
            </a:r>
            <a:r>
              <a:rPr lang="en-US" sz="36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 sz="3600" baseline="-250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tot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. </a:t>
            </a:r>
            <a:b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What is the vector equation relating these three fields? 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97281"/>
              </p:ext>
            </p:extLst>
          </p:nvPr>
        </p:nvGraphicFramePr>
        <p:xfrm>
          <a:off x="127000" y="3727450"/>
          <a:ext cx="8709025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00" name="Equation" r:id="rId4" imgW="3619500" imgH="723900" progId="Equation.3">
                  <p:embed/>
                </p:oleObj>
              </mc:Choice>
              <mc:Fallback>
                <p:oleObj name="Equation" r:id="rId4" imgW="36195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000" y="3727450"/>
                        <a:ext cx="8709025" cy="174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4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026"/>
          <p:cNvSpPr>
            <a:spLocks noChangeArrowheads="1"/>
          </p:cNvSpPr>
          <p:nvPr/>
        </p:nvSpPr>
        <p:spPr bwMode="auto">
          <a:xfrm>
            <a:off x="2055813" y="268288"/>
            <a:ext cx="6335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15714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298575" y="515938"/>
            <a:ext cx="7586663" cy="1143000"/>
          </a:xfrm>
        </p:spPr>
        <p:txBody>
          <a:bodyPr/>
          <a:lstStyle/>
          <a:p>
            <a:pPr algn="l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An  ideal (large) capacitor has charge Q.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A neutral </a:t>
            </a:r>
            <a:r>
              <a:rPr lang="en-US" sz="3200" i="1">
                <a:latin typeface="Arial" charset="0"/>
                <a:ea typeface="ヒラギノ角ゴ Pro W3" charset="0"/>
                <a:cs typeface="ヒラギノ角ゴ Pro W3" charset="0"/>
              </a:rPr>
              <a:t>linear </a:t>
            </a: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dielectric is inserted into the gap (with given dielectric constant)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5716" name="Rectangle 1029"/>
          <p:cNvSpPr>
            <a:spLocks noChangeArrowheads="1"/>
          </p:cNvSpPr>
          <p:nvPr/>
        </p:nvSpPr>
        <p:spPr bwMode="auto">
          <a:xfrm>
            <a:off x="6080125" y="1649413"/>
            <a:ext cx="2767013" cy="582612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+Q</a:t>
            </a:r>
          </a:p>
        </p:txBody>
      </p:sp>
      <p:sp>
        <p:nvSpPr>
          <p:cNvPr id="115717" name="Rectangle 1030"/>
          <p:cNvSpPr>
            <a:spLocks noChangeArrowheads="1"/>
          </p:cNvSpPr>
          <p:nvPr/>
        </p:nvSpPr>
        <p:spPr bwMode="auto">
          <a:xfrm>
            <a:off x="6022975" y="3489325"/>
            <a:ext cx="2768600" cy="582613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-Q</a:t>
            </a:r>
          </a:p>
        </p:txBody>
      </p:sp>
      <p:sp>
        <p:nvSpPr>
          <p:cNvPr id="115718" name="AutoShape 1031"/>
          <p:cNvSpPr>
            <a:spLocks noChangeArrowheads="1"/>
          </p:cNvSpPr>
          <p:nvPr/>
        </p:nvSpPr>
        <p:spPr bwMode="auto">
          <a:xfrm>
            <a:off x="6122988" y="2501900"/>
            <a:ext cx="2684462" cy="679450"/>
          </a:xfrm>
          <a:prstGeom prst="cube">
            <a:avLst>
              <a:gd name="adj" fmla="val 32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Text Box 1032"/>
          <p:cNvSpPr txBox="1">
            <a:spLocks noChangeArrowheads="1"/>
          </p:cNvSpPr>
          <p:nvPr/>
        </p:nvSpPr>
        <p:spPr bwMode="auto">
          <a:xfrm>
            <a:off x="306388" y="1617663"/>
            <a:ext cx="5767387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400">
                <a:solidFill>
                  <a:schemeClr val="accent2"/>
                </a:solidFill>
              </a:rPr>
              <a:t>Where is D discontinuous?</a:t>
            </a:r>
            <a:endParaRPr lang="en-US" sz="3400"/>
          </a:p>
          <a:p>
            <a:pPr>
              <a:buFont typeface="Arial" charset="0"/>
              <a:buNone/>
            </a:pPr>
            <a:endParaRPr lang="en-US" sz="800"/>
          </a:p>
          <a:p>
            <a:pPr>
              <a:buFont typeface="Arial" charset="0"/>
              <a:buAutoNum type="romanLcParenR"/>
            </a:pPr>
            <a:r>
              <a:rPr lang="en-US" sz="3400"/>
              <a:t>near the free charges</a:t>
            </a:r>
            <a:br>
              <a:rPr lang="en-US" sz="3400"/>
            </a:br>
            <a:r>
              <a:rPr lang="en-US" sz="3400"/>
              <a:t>on the plates</a:t>
            </a:r>
          </a:p>
          <a:p>
            <a:pPr>
              <a:buFont typeface="Arial" charset="0"/>
              <a:buAutoNum type="romanLcParenR"/>
            </a:pPr>
            <a:r>
              <a:rPr lang="en-US" sz="3400"/>
              <a:t>near the bound charges on the dielectric surface </a:t>
            </a:r>
            <a:endParaRPr lang="en-US" sz="3400" baseline="-25000">
              <a:latin typeface="Symbol" charset="0"/>
              <a:sym typeface="Symbol" charset="0"/>
            </a:endParaRPr>
          </a:p>
        </p:txBody>
      </p:sp>
      <p:sp>
        <p:nvSpPr>
          <p:cNvPr id="115720" name="Text Box 1033"/>
          <p:cNvSpPr txBox="1">
            <a:spLocks noChangeArrowheads="1"/>
          </p:cNvSpPr>
          <p:nvPr/>
        </p:nvSpPr>
        <p:spPr bwMode="auto">
          <a:xfrm>
            <a:off x="223838" y="4656138"/>
            <a:ext cx="85486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AutoNum type="alphaUcParenR"/>
            </a:pPr>
            <a:r>
              <a:rPr lang="en-US" sz="3200"/>
              <a:t>i only                B) ii only</a:t>
            </a:r>
          </a:p>
          <a:p>
            <a:pPr>
              <a:buFont typeface="Arial" charset="0"/>
              <a:buNone/>
            </a:pPr>
            <a:r>
              <a:rPr lang="en-US" sz="3200"/>
              <a:t>C) both i and ii (but nowhere else)</a:t>
            </a:r>
          </a:p>
          <a:p>
            <a:pPr>
              <a:buFont typeface="Arial" charset="0"/>
              <a:buNone/>
            </a:pPr>
            <a:r>
              <a:rPr lang="en-US" sz="3200"/>
              <a:t>D) both i and ii but also other places</a:t>
            </a:r>
          </a:p>
          <a:p>
            <a:pPr>
              <a:buFont typeface="Arial" charset="0"/>
              <a:buNone/>
            </a:pPr>
            <a:r>
              <a:rPr lang="en-US" sz="3200"/>
              <a:t>E)  none of these/other/???</a:t>
            </a:r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843713" y="2265370"/>
            <a:ext cx="754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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B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746875" y="2769141"/>
            <a:ext cx="754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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B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2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92238" y="339725"/>
            <a:ext cx="7327900" cy="1325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A point charge +q is placed at the center of a neutral, linear,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homogeneous, dielectric </a:t>
            </a:r>
            <a:r>
              <a:rPr lang="en-US" sz="24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teflon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 shell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.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Can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D be computed from its divergence?</a:t>
            </a:r>
            <a:endParaRPr lang="en-US" sz="16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119812" name="Object 102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04062765"/>
              </p:ext>
            </p:extLst>
          </p:nvPr>
        </p:nvGraphicFramePr>
        <p:xfrm>
          <a:off x="2765425" y="1433513"/>
          <a:ext cx="21971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16" name="Equation" r:id="rId4" imgW="927100" imgH="279400" progId="Equation.3">
                  <p:embed/>
                </p:oleObj>
              </mc:Choice>
              <mc:Fallback>
                <p:oleObj name="Equation" r:id="rId4" imgW="927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1433513"/>
                        <a:ext cx="219710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3" name="Oval 8"/>
          <p:cNvSpPr>
            <a:spLocks noChangeArrowheads="1"/>
          </p:cNvSpPr>
          <p:nvPr/>
        </p:nvSpPr>
        <p:spPr bwMode="auto">
          <a:xfrm>
            <a:off x="1100138" y="2914650"/>
            <a:ext cx="2667000" cy="266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/>
          </a:p>
        </p:txBody>
      </p:sp>
      <p:sp>
        <p:nvSpPr>
          <p:cNvPr id="119814" name="Oval 9"/>
          <p:cNvSpPr>
            <a:spLocks noChangeArrowheads="1"/>
          </p:cNvSpPr>
          <p:nvPr/>
        </p:nvSpPr>
        <p:spPr bwMode="auto">
          <a:xfrm>
            <a:off x="1614488" y="3403600"/>
            <a:ext cx="1663700" cy="1663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119815" name="Oval 11"/>
          <p:cNvSpPr>
            <a:spLocks noChangeArrowheads="1"/>
          </p:cNvSpPr>
          <p:nvPr/>
        </p:nvSpPr>
        <p:spPr bwMode="auto">
          <a:xfrm>
            <a:off x="2374900" y="4165600"/>
            <a:ext cx="165100" cy="165100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/>
          </a:p>
        </p:txBody>
      </p:sp>
      <p:sp>
        <p:nvSpPr>
          <p:cNvPr id="119816" name="Text Box 14"/>
          <p:cNvSpPr txBox="1">
            <a:spLocks noChangeArrowheads="1"/>
          </p:cNvSpPr>
          <p:nvPr/>
        </p:nvSpPr>
        <p:spPr bwMode="auto">
          <a:xfrm>
            <a:off x="2473325" y="4227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q</a:t>
            </a:r>
          </a:p>
        </p:txBody>
      </p:sp>
      <p:sp>
        <p:nvSpPr>
          <p:cNvPr id="119817" name="Text Box 15"/>
          <p:cNvSpPr txBox="1">
            <a:spLocks noChangeArrowheads="1"/>
          </p:cNvSpPr>
          <p:nvPr/>
        </p:nvSpPr>
        <p:spPr bwMode="auto">
          <a:xfrm>
            <a:off x="2295525" y="40624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19818" name="Text Box 16"/>
          <p:cNvSpPr txBox="1">
            <a:spLocks noChangeArrowheads="1"/>
          </p:cNvSpPr>
          <p:nvPr/>
        </p:nvSpPr>
        <p:spPr bwMode="auto">
          <a:xfrm>
            <a:off x="4441825" y="2830513"/>
            <a:ext cx="37655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Tx/>
              <a:buAutoNum type="alphaUcParenR"/>
            </a:pPr>
            <a:r>
              <a:rPr lang="en-US" dirty="0"/>
              <a:t>Yes</a:t>
            </a:r>
          </a:p>
          <a:p>
            <a:pPr eaLnBrk="1" hangingPunct="1">
              <a:buFontTx/>
              <a:buAutoNum type="alphaUcParenR"/>
            </a:pPr>
            <a:r>
              <a:rPr lang="en-US" dirty="0"/>
              <a:t>No</a:t>
            </a:r>
          </a:p>
          <a:p>
            <a:pPr eaLnBrk="1" hangingPunct="1">
              <a:buFontTx/>
              <a:buAutoNum type="alphaUcParenR"/>
            </a:pPr>
            <a:r>
              <a:rPr lang="en-US" dirty="0" smtClean="0"/>
              <a:t> Depends on other things not given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58891" y="177283"/>
            <a:ext cx="7615238" cy="1731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A point charge +q is placed at the center of a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neutral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, linear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, homogeneous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dielectric </a:t>
            </a:r>
            <a:r>
              <a:rPr lang="en-US" sz="24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teflon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 shell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. 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The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shell polarizes due to the point charge.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Is the curl of the polarization </a:t>
            </a:r>
            <a:r>
              <a:rPr lang="en-US" sz="2400" b="1" dirty="0">
                <a:latin typeface="Arial" charset="0"/>
                <a:ea typeface="ヒラギノ角ゴ Pro W3" charset="0"/>
                <a:cs typeface="ヒラギノ角ゴ Pro W3" charset="0"/>
              </a:rPr>
              <a:t>P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zero everywhere?  </a:t>
            </a:r>
          </a:p>
        </p:txBody>
      </p:sp>
      <p:graphicFrame>
        <p:nvGraphicFramePr>
          <p:cNvPr id="121860" name="Object 102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5146499"/>
              </p:ext>
            </p:extLst>
          </p:nvPr>
        </p:nvGraphicFramePr>
        <p:xfrm>
          <a:off x="1574800" y="2263775"/>
          <a:ext cx="522763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40" name="Equation" r:id="rId4" imgW="2311400" imgH="279400" progId="Equation.3">
                  <p:embed/>
                </p:oleObj>
              </mc:Choice>
              <mc:Fallback>
                <p:oleObj name="Equation" r:id="rId4" imgW="2311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263775"/>
                        <a:ext cx="5227638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1" name="Oval 6"/>
          <p:cNvSpPr>
            <a:spLocks noChangeArrowheads="1"/>
          </p:cNvSpPr>
          <p:nvPr/>
        </p:nvSpPr>
        <p:spPr bwMode="auto">
          <a:xfrm>
            <a:off x="1100138" y="2914650"/>
            <a:ext cx="2667000" cy="266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/>
          </a:p>
        </p:txBody>
      </p:sp>
      <p:sp>
        <p:nvSpPr>
          <p:cNvPr id="121862" name="Oval 7"/>
          <p:cNvSpPr>
            <a:spLocks noChangeArrowheads="1"/>
          </p:cNvSpPr>
          <p:nvPr/>
        </p:nvSpPr>
        <p:spPr bwMode="auto">
          <a:xfrm>
            <a:off x="1614488" y="3403600"/>
            <a:ext cx="1663700" cy="1663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121863" name="Oval 8"/>
          <p:cNvSpPr>
            <a:spLocks noChangeArrowheads="1"/>
          </p:cNvSpPr>
          <p:nvPr/>
        </p:nvSpPr>
        <p:spPr bwMode="auto">
          <a:xfrm>
            <a:off x="2374900" y="4165600"/>
            <a:ext cx="165100" cy="165100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/>
          </a:p>
        </p:txBody>
      </p:sp>
      <p:sp>
        <p:nvSpPr>
          <p:cNvPr id="121864" name="Text Box 9"/>
          <p:cNvSpPr txBox="1">
            <a:spLocks noChangeArrowheads="1"/>
          </p:cNvSpPr>
          <p:nvPr/>
        </p:nvSpPr>
        <p:spPr bwMode="auto">
          <a:xfrm>
            <a:off x="2473325" y="4227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q</a:t>
            </a:r>
          </a:p>
        </p:txBody>
      </p:sp>
      <p:sp>
        <p:nvSpPr>
          <p:cNvPr id="121865" name="Text Box 10"/>
          <p:cNvSpPr txBox="1">
            <a:spLocks noChangeArrowheads="1"/>
          </p:cNvSpPr>
          <p:nvPr/>
        </p:nvSpPr>
        <p:spPr bwMode="auto">
          <a:xfrm>
            <a:off x="2295525" y="40624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21866" name="Text Box 11"/>
          <p:cNvSpPr txBox="1">
            <a:spLocks noChangeArrowheads="1"/>
          </p:cNvSpPr>
          <p:nvPr/>
        </p:nvSpPr>
        <p:spPr bwMode="auto">
          <a:xfrm>
            <a:off x="4441825" y="2830513"/>
            <a:ext cx="37655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Tx/>
              <a:buAutoNum type="alphaUcParenR"/>
            </a:pPr>
            <a:r>
              <a:rPr lang="en-US" dirty="0"/>
              <a:t>Yes</a:t>
            </a:r>
          </a:p>
          <a:p>
            <a:pPr eaLnBrk="1" hangingPunct="1">
              <a:buFontTx/>
              <a:buAutoNum type="alphaUcParenR"/>
            </a:pPr>
            <a:r>
              <a:rPr lang="en-US" dirty="0"/>
              <a:t>No</a:t>
            </a:r>
          </a:p>
          <a:p>
            <a:pPr eaLnBrk="1" hangingPunct="1">
              <a:buFontTx/>
              <a:buAutoNum type="alphaUcParenR"/>
            </a:pPr>
            <a:r>
              <a:rPr lang="en-US" dirty="0"/>
              <a:t>Depends on </a:t>
            </a:r>
            <a:r>
              <a:rPr lang="en-US" dirty="0" smtClean="0"/>
              <a:t>other things not given</a:t>
            </a:r>
            <a:endParaRPr lang="en-US" sz="1800" dirty="0"/>
          </a:p>
        </p:txBody>
      </p:sp>
      <p:sp>
        <p:nvSpPr>
          <p:cNvPr id="121867" name="Text Box 12"/>
          <p:cNvSpPr txBox="1">
            <a:spLocks noChangeArrowheads="1"/>
          </p:cNvSpPr>
          <p:nvPr/>
        </p:nvSpPr>
        <p:spPr bwMode="auto">
          <a:xfrm>
            <a:off x="2257425" y="28178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21868" name="Text Box 13"/>
          <p:cNvSpPr txBox="1">
            <a:spLocks noChangeArrowheads="1"/>
          </p:cNvSpPr>
          <p:nvPr/>
        </p:nvSpPr>
        <p:spPr bwMode="auto">
          <a:xfrm>
            <a:off x="3070225" y="31353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21869" name="Text Box 14"/>
          <p:cNvSpPr txBox="1">
            <a:spLocks noChangeArrowheads="1"/>
          </p:cNvSpPr>
          <p:nvPr/>
        </p:nvSpPr>
        <p:spPr bwMode="auto">
          <a:xfrm>
            <a:off x="1025525" y="40751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21870" name="Text Box 15"/>
          <p:cNvSpPr txBox="1">
            <a:spLocks noChangeArrowheads="1"/>
          </p:cNvSpPr>
          <p:nvPr/>
        </p:nvSpPr>
        <p:spPr bwMode="auto">
          <a:xfrm>
            <a:off x="3527425" y="40624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21871" name="Text Box 16"/>
          <p:cNvSpPr txBox="1">
            <a:spLocks noChangeArrowheads="1"/>
          </p:cNvSpPr>
          <p:nvPr/>
        </p:nvSpPr>
        <p:spPr bwMode="auto">
          <a:xfrm>
            <a:off x="2232025" y="52816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21872" name="Text Box 17"/>
          <p:cNvSpPr txBox="1">
            <a:spLocks noChangeArrowheads="1"/>
          </p:cNvSpPr>
          <p:nvPr/>
        </p:nvSpPr>
        <p:spPr bwMode="auto">
          <a:xfrm>
            <a:off x="3184525" y="48752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21873" name="Text Box 18"/>
          <p:cNvSpPr txBox="1">
            <a:spLocks noChangeArrowheads="1"/>
          </p:cNvSpPr>
          <p:nvPr/>
        </p:nvSpPr>
        <p:spPr bwMode="auto">
          <a:xfrm>
            <a:off x="1355725" y="32242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21874" name="Text Box 19"/>
          <p:cNvSpPr txBox="1">
            <a:spLocks noChangeArrowheads="1"/>
          </p:cNvSpPr>
          <p:nvPr/>
        </p:nvSpPr>
        <p:spPr bwMode="auto">
          <a:xfrm>
            <a:off x="1419225" y="49641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21875" name="Text Box 20"/>
          <p:cNvSpPr txBox="1">
            <a:spLocks noChangeArrowheads="1"/>
          </p:cNvSpPr>
          <p:nvPr/>
        </p:nvSpPr>
        <p:spPr bwMode="auto">
          <a:xfrm>
            <a:off x="3235325" y="40624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-</a:t>
            </a:r>
          </a:p>
        </p:txBody>
      </p:sp>
      <p:sp>
        <p:nvSpPr>
          <p:cNvPr id="121876" name="Text Box 21"/>
          <p:cNvSpPr txBox="1">
            <a:spLocks noChangeArrowheads="1"/>
          </p:cNvSpPr>
          <p:nvPr/>
        </p:nvSpPr>
        <p:spPr bwMode="auto">
          <a:xfrm>
            <a:off x="1724025" y="46847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-</a:t>
            </a:r>
          </a:p>
        </p:txBody>
      </p:sp>
      <p:sp>
        <p:nvSpPr>
          <p:cNvPr id="121877" name="Text Box 22"/>
          <p:cNvSpPr txBox="1">
            <a:spLocks noChangeArrowheads="1"/>
          </p:cNvSpPr>
          <p:nvPr/>
        </p:nvSpPr>
        <p:spPr bwMode="auto">
          <a:xfrm>
            <a:off x="2282825" y="49641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-</a:t>
            </a:r>
          </a:p>
        </p:txBody>
      </p:sp>
      <p:sp>
        <p:nvSpPr>
          <p:cNvPr id="121878" name="Text Box 23"/>
          <p:cNvSpPr txBox="1">
            <a:spLocks noChangeArrowheads="1"/>
          </p:cNvSpPr>
          <p:nvPr/>
        </p:nvSpPr>
        <p:spPr bwMode="auto">
          <a:xfrm>
            <a:off x="2295525" y="31480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-</a:t>
            </a:r>
          </a:p>
        </p:txBody>
      </p:sp>
      <p:sp>
        <p:nvSpPr>
          <p:cNvPr id="121879" name="Text Box 24"/>
          <p:cNvSpPr txBox="1">
            <a:spLocks noChangeArrowheads="1"/>
          </p:cNvSpPr>
          <p:nvPr/>
        </p:nvSpPr>
        <p:spPr bwMode="auto">
          <a:xfrm>
            <a:off x="2968625" y="46593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-</a:t>
            </a:r>
          </a:p>
        </p:txBody>
      </p:sp>
      <p:sp>
        <p:nvSpPr>
          <p:cNvPr id="121880" name="Text Box 25"/>
          <p:cNvSpPr txBox="1">
            <a:spLocks noChangeArrowheads="1"/>
          </p:cNvSpPr>
          <p:nvPr/>
        </p:nvSpPr>
        <p:spPr bwMode="auto">
          <a:xfrm>
            <a:off x="2917825" y="33639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-</a:t>
            </a:r>
          </a:p>
        </p:txBody>
      </p:sp>
      <p:sp>
        <p:nvSpPr>
          <p:cNvPr id="121881" name="Text Box 26"/>
          <p:cNvSpPr txBox="1">
            <a:spLocks noChangeArrowheads="1"/>
          </p:cNvSpPr>
          <p:nvPr/>
        </p:nvSpPr>
        <p:spPr bwMode="auto">
          <a:xfrm>
            <a:off x="1622425" y="34909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-</a:t>
            </a:r>
          </a:p>
        </p:txBody>
      </p:sp>
      <p:sp>
        <p:nvSpPr>
          <p:cNvPr id="121882" name="Text Box 27"/>
          <p:cNvSpPr txBox="1">
            <a:spLocks noChangeArrowheads="1"/>
          </p:cNvSpPr>
          <p:nvPr/>
        </p:nvSpPr>
        <p:spPr bwMode="auto">
          <a:xfrm>
            <a:off x="1419225" y="41132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203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1700" y="769938"/>
            <a:ext cx="7327900" cy="1325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A point charge +q is placed at the center of a neutral, linear, dielectric </a:t>
            </a:r>
            <a:r>
              <a:rPr lang="en-US" sz="2400" b="1" dirty="0">
                <a:latin typeface="Arial" charset="0"/>
                <a:ea typeface="ヒラギノ角ゴ Pro W3" charset="0"/>
                <a:cs typeface="ヒラギノ角ゴ Pro W3" charset="0"/>
              </a:rPr>
              <a:t>hemispherical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shell.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Can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D be computed from its divergence?</a:t>
            </a:r>
          </a:p>
        </p:txBody>
      </p:sp>
      <p:graphicFrame>
        <p:nvGraphicFramePr>
          <p:cNvPr id="123908" name="Object 102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06532773"/>
              </p:ext>
            </p:extLst>
          </p:nvPr>
        </p:nvGraphicFramePr>
        <p:xfrm>
          <a:off x="3019425" y="1881188"/>
          <a:ext cx="21971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64" name="Equation" r:id="rId4" imgW="927100" imgH="279400" progId="Equation.3">
                  <p:embed/>
                </p:oleObj>
              </mc:Choice>
              <mc:Fallback>
                <p:oleObj name="Equation" r:id="rId4" imgW="927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1881188"/>
                        <a:ext cx="219710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9" name="Oval 8"/>
          <p:cNvSpPr>
            <a:spLocks noChangeArrowheads="1"/>
          </p:cNvSpPr>
          <p:nvPr/>
        </p:nvSpPr>
        <p:spPr bwMode="auto">
          <a:xfrm>
            <a:off x="2374900" y="4165600"/>
            <a:ext cx="165100" cy="165100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/>
          </a:p>
        </p:txBody>
      </p:sp>
      <p:sp>
        <p:nvSpPr>
          <p:cNvPr id="123910" name="Text Box 9"/>
          <p:cNvSpPr txBox="1">
            <a:spLocks noChangeArrowheads="1"/>
          </p:cNvSpPr>
          <p:nvPr/>
        </p:nvSpPr>
        <p:spPr bwMode="auto">
          <a:xfrm>
            <a:off x="2473325" y="4227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q</a:t>
            </a:r>
          </a:p>
        </p:txBody>
      </p:sp>
      <p:sp>
        <p:nvSpPr>
          <p:cNvPr id="123911" name="Text Box 10"/>
          <p:cNvSpPr txBox="1">
            <a:spLocks noChangeArrowheads="1"/>
          </p:cNvSpPr>
          <p:nvPr/>
        </p:nvSpPr>
        <p:spPr bwMode="auto">
          <a:xfrm>
            <a:off x="2295525" y="40624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23912" name="Text Box 11"/>
          <p:cNvSpPr txBox="1">
            <a:spLocks noChangeArrowheads="1"/>
          </p:cNvSpPr>
          <p:nvPr/>
        </p:nvSpPr>
        <p:spPr bwMode="auto">
          <a:xfrm>
            <a:off x="4441825" y="2830513"/>
            <a:ext cx="37655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Tx/>
              <a:buAutoNum type="alphaUcParenR"/>
            </a:pPr>
            <a:r>
              <a:rPr lang="en-US"/>
              <a:t>Yes</a:t>
            </a:r>
          </a:p>
          <a:p>
            <a:pPr eaLnBrk="1" hangingPunct="1">
              <a:buFontTx/>
              <a:buAutoNum type="alphaUcParenR"/>
            </a:pPr>
            <a:r>
              <a:rPr lang="en-US"/>
              <a:t>No</a:t>
            </a:r>
          </a:p>
          <a:p>
            <a:pPr eaLnBrk="1" hangingPunct="1">
              <a:buFontTx/>
              <a:buAutoNum type="alphaUcParenR"/>
            </a:pPr>
            <a:r>
              <a:rPr lang="en-US"/>
              <a:t>Depends on the inner radius of the dielectric.</a:t>
            </a:r>
            <a:r>
              <a:rPr lang="en-US" sz="1800"/>
              <a:t> </a:t>
            </a:r>
          </a:p>
        </p:txBody>
      </p:sp>
      <p:sp>
        <p:nvSpPr>
          <p:cNvPr id="123913" name="AutoShape 12"/>
          <p:cNvSpPr>
            <a:spLocks noChangeArrowheads="1"/>
          </p:cNvSpPr>
          <p:nvPr/>
        </p:nvSpPr>
        <p:spPr bwMode="auto">
          <a:xfrm>
            <a:off x="977900" y="2794000"/>
            <a:ext cx="2946400" cy="2946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AutoShape 28"/>
          <p:cNvSpPr>
            <a:spLocks noChangeArrowheads="1"/>
          </p:cNvSpPr>
          <p:nvPr/>
        </p:nvSpPr>
        <p:spPr bwMode="auto">
          <a:xfrm>
            <a:off x="1231900" y="3048000"/>
            <a:ext cx="2438400" cy="2438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8463" y="301625"/>
            <a:ext cx="758825" cy="274638"/>
          </a:xfrm>
        </p:spPr>
        <p:txBody>
          <a:bodyPr/>
          <a:lstStyle/>
          <a:p>
            <a:pPr eaLnBrk="1" hangingPunct="1"/>
            <a:endParaRPr lang="en-US" sz="20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1700" y="769938"/>
            <a:ext cx="7470775" cy="23066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A point charge +q is placed at the center of a neutral, linear, dielectric shell.  The shell polarizes due to the point charge.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Is the curl of the polarization </a:t>
            </a:r>
            <a:r>
              <a:rPr lang="en-US" sz="2400" b="1">
                <a:latin typeface="Arial" charset="0"/>
                <a:ea typeface="ヒラギノ角ゴ Pro W3" charset="0"/>
                <a:cs typeface="ヒラギノ角ゴ Pro W3" charset="0"/>
              </a:rPr>
              <a:t>P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zero everywhere?  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390525" y="182563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MD8-8</a:t>
            </a:r>
          </a:p>
        </p:txBody>
      </p:sp>
      <p:graphicFrame>
        <p:nvGraphicFramePr>
          <p:cNvPr id="125957" name="Object 102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35460817"/>
              </p:ext>
            </p:extLst>
          </p:nvPr>
        </p:nvGraphicFramePr>
        <p:xfrm>
          <a:off x="1574800" y="2263775"/>
          <a:ext cx="522763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8" name="Equation" r:id="rId4" imgW="2311400" imgH="279400" progId="Equation.3">
                  <p:embed/>
                </p:oleObj>
              </mc:Choice>
              <mc:Fallback>
                <p:oleObj name="Equation" r:id="rId4" imgW="2311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263775"/>
                        <a:ext cx="5227638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Oval 8"/>
          <p:cNvSpPr>
            <a:spLocks noChangeArrowheads="1"/>
          </p:cNvSpPr>
          <p:nvPr/>
        </p:nvSpPr>
        <p:spPr bwMode="auto">
          <a:xfrm>
            <a:off x="2374900" y="4165600"/>
            <a:ext cx="165100" cy="165100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/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>
            <a:off x="2473325" y="4227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q</a:t>
            </a:r>
          </a:p>
        </p:txBody>
      </p:sp>
      <p:sp>
        <p:nvSpPr>
          <p:cNvPr id="125960" name="Text Box 10"/>
          <p:cNvSpPr txBox="1">
            <a:spLocks noChangeArrowheads="1"/>
          </p:cNvSpPr>
          <p:nvPr/>
        </p:nvSpPr>
        <p:spPr bwMode="auto">
          <a:xfrm>
            <a:off x="2295525" y="40624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25961" name="Text Box 11"/>
          <p:cNvSpPr txBox="1">
            <a:spLocks noChangeArrowheads="1"/>
          </p:cNvSpPr>
          <p:nvPr/>
        </p:nvSpPr>
        <p:spPr bwMode="auto">
          <a:xfrm>
            <a:off x="4441825" y="2830513"/>
            <a:ext cx="37655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Tx/>
              <a:buAutoNum type="alphaUcParenR"/>
            </a:pPr>
            <a:r>
              <a:rPr lang="en-US"/>
              <a:t>Yes</a:t>
            </a:r>
          </a:p>
          <a:p>
            <a:pPr eaLnBrk="1" hangingPunct="1">
              <a:buFontTx/>
              <a:buAutoNum type="alphaUcParenR"/>
            </a:pPr>
            <a:r>
              <a:rPr lang="en-US"/>
              <a:t>No</a:t>
            </a:r>
          </a:p>
          <a:p>
            <a:pPr eaLnBrk="1" hangingPunct="1">
              <a:buFontTx/>
              <a:buAutoNum type="alphaUcParenR"/>
            </a:pPr>
            <a:r>
              <a:rPr lang="en-US"/>
              <a:t>Depends on the inner radius of the dielectric.</a:t>
            </a:r>
            <a:r>
              <a:rPr lang="en-US" sz="1800"/>
              <a:t> </a:t>
            </a:r>
          </a:p>
        </p:txBody>
      </p:sp>
      <p:sp>
        <p:nvSpPr>
          <p:cNvPr id="125962" name="Text Box 12"/>
          <p:cNvSpPr txBox="1">
            <a:spLocks noChangeArrowheads="1"/>
          </p:cNvSpPr>
          <p:nvPr/>
        </p:nvSpPr>
        <p:spPr bwMode="auto">
          <a:xfrm>
            <a:off x="2244725" y="29448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25963" name="Text Box 13"/>
          <p:cNvSpPr txBox="1">
            <a:spLocks noChangeArrowheads="1"/>
          </p:cNvSpPr>
          <p:nvPr/>
        </p:nvSpPr>
        <p:spPr bwMode="auto">
          <a:xfrm>
            <a:off x="3070225" y="32496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25964" name="Text Box 14"/>
          <p:cNvSpPr txBox="1">
            <a:spLocks noChangeArrowheads="1"/>
          </p:cNvSpPr>
          <p:nvPr/>
        </p:nvSpPr>
        <p:spPr bwMode="auto">
          <a:xfrm>
            <a:off x="1190625" y="39735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25965" name="Text Box 15"/>
          <p:cNvSpPr txBox="1">
            <a:spLocks noChangeArrowheads="1"/>
          </p:cNvSpPr>
          <p:nvPr/>
        </p:nvSpPr>
        <p:spPr bwMode="auto">
          <a:xfrm>
            <a:off x="3400425" y="39481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25966" name="Text Box 18"/>
          <p:cNvSpPr txBox="1">
            <a:spLocks noChangeArrowheads="1"/>
          </p:cNvSpPr>
          <p:nvPr/>
        </p:nvSpPr>
        <p:spPr bwMode="auto">
          <a:xfrm>
            <a:off x="1508125" y="32750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  <p:sp>
        <p:nvSpPr>
          <p:cNvPr id="125967" name="Text Box 20"/>
          <p:cNvSpPr txBox="1">
            <a:spLocks noChangeArrowheads="1"/>
          </p:cNvSpPr>
          <p:nvPr/>
        </p:nvSpPr>
        <p:spPr bwMode="auto">
          <a:xfrm>
            <a:off x="3019425" y="39735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-</a:t>
            </a:r>
          </a:p>
        </p:txBody>
      </p:sp>
      <p:sp>
        <p:nvSpPr>
          <p:cNvPr id="125968" name="Text Box 23"/>
          <p:cNvSpPr txBox="1">
            <a:spLocks noChangeArrowheads="1"/>
          </p:cNvSpPr>
          <p:nvPr/>
        </p:nvSpPr>
        <p:spPr bwMode="auto">
          <a:xfrm>
            <a:off x="2282825" y="33766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-</a:t>
            </a:r>
          </a:p>
        </p:txBody>
      </p:sp>
      <p:sp>
        <p:nvSpPr>
          <p:cNvPr id="125969" name="Text Box 25"/>
          <p:cNvSpPr txBox="1">
            <a:spLocks noChangeArrowheads="1"/>
          </p:cNvSpPr>
          <p:nvPr/>
        </p:nvSpPr>
        <p:spPr bwMode="auto">
          <a:xfrm>
            <a:off x="2727325" y="35036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-</a:t>
            </a:r>
          </a:p>
        </p:txBody>
      </p:sp>
      <p:sp>
        <p:nvSpPr>
          <p:cNvPr id="125970" name="Text Box 26"/>
          <p:cNvSpPr txBox="1">
            <a:spLocks noChangeArrowheads="1"/>
          </p:cNvSpPr>
          <p:nvPr/>
        </p:nvSpPr>
        <p:spPr bwMode="auto">
          <a:xfrm>
            <a:off x="1863725" y="35417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-</a:t>
            </a:r>
          </a:p>
        </p:txBody>
      </p:sp>
      <p:sp>
        <p:nvSpPr>
          <p:cNvPr id="125971" name="Text Box 27"/>
          <p:cNvSpPr txBox="1">
            <a:spLocks noChangeArrowheads="1"/>
          </p:cNvSpPr>
          <p:nvPr/>
        </p:nvSpPr>
        <p:spPr bwMode="auto">
          <a:xfrm>
            <a:off x="1622425" y="39608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158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0200" y="927100"/>
            <a:ext cx="8293100" cy="15414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An infinite plane of charge with surface charge density </a:t>
            </a:r>
            <a:r>
              <a:rPr lang="en-US" sz="2400" dirty="0" err="1">
                <a:latin typeface="Symbol" charset="0"/>
                <a:ea typeface="ヒラギノ角ゴ Pro W3" charset="0"/>
                <a:cs typeface="ヒラギノ角ゴ Pro W3" charset="0"/>
              </a:rPr>
              <a:t>s</a:t>
            </a:r>
            <a:r>
              <a:rPr lang="en-US" sz="2400" baseline="-25000" dirty="0" err="1">
                <a:latin typeface="Arial" charset="0"/>
                <a:ea typeface="ヒラギノ角ゴ Pro W3" charset="0"/>
                <a:cs typeface="ヒラギノ角ゴ Pro W3" charset="0"/>
              </a:rPr>
              <a:t>f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is between two infinite slabs of neutral linear dielectric (of dielectric constant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  <a:sym typeface="Symbol" charset="0"/>
              </a:rPr>
              <a:t></a:t>
            </a:r>
            <a:r>
              <a:rPr lang="en-US" sz="2400" baseline="-25000" dirty="0" smtClean="0">
                <a:latin typeface="Arial" charset="0"/>
                <a:ea typeface="ヒラギノ角ゴ Pro W3" charset="0"/>
                <a:cs typeface="ヒラギノ角ゴ Pro W3" charset="0"/>
                <a:sym typeface="Symbol" charset="0"/>
              </a:rPr>
              <a:t>r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)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, as shown.  The "bare" E-field, due only to the plane of free charge, has magnitude </a:t>
            </a: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 sz="2400" baseline="-25000" dirty="0" err="1">
                <a:latin typeface="Arial" charset="0"/>
                <a:ea typeface="ヒラギノ角ゴ Pro W3" charset="0"/>
                <a:cs typeface="ヒラギノ角ゴ Pro W3" charset="0"/>
              </a:rPr>
              <a:t>o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= </a:t>
            </a:r>
            <a:r>
              <a:rPr lang="en-US" sz="2400" dirty="0" err="1">
                <a:latin typeface="Symbol" charset="0"/>
                <a:ea typeface="ヒラギノ角ゴ Pro W3" charset="0"/>
                <a:cs typeface="ヒラギノ角ゴ Pro W3" charset="0"/>
              </a:rPr>
              <a:t>s</a:t>
            </a:r>
            <a:r>
              <a:rPr lang="en-US" sz="2400" baseline="-25000" dirty="0" err="1">
                <a:latin typeface="Arial" charset="0"/>
                <a:ea typeface="ヒラギノ角ゴ Pro W3" charset="0"/>
                <a:cs typeface="ヒラギノ角ゴ Pro W3" charset="0"/>
              </a:rPr>
              <a:t>f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/ 2</a:t>
            </a:r>
            <a:r>
              <a:rPr lang="en-US" sz="2400" dirty="0">
                <a:latin typeface="Symbol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 sz="2400" baseline="-25000" dirty="0">
                <a:latin typeface="Arial" charset="0"/>
                <a:ea typeface="ヒラギノ角ゴ Pro W3" charset="0"/>
                <a:cs typeface="ヒラギノ角ゴ Pro W3" charset="0"/>
              </a:rPr>
              <a:t>0</a:t>
            </a: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8002" name="Text Box 4"/>
          <p:cNvSpPr txBox="1">
            <a:spLocks noChangeArrowheads="1"/>
          </p:cNvSpPr>
          <p:nvPr/>
        </p:nvSpPr>
        <p:spPr bwMode="auto">
          <a:xfrm>
            <a:off x="390525" y="182563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MD8-9</a:t>
            </a:r>
          </a:p>
        </p:txBody>
      </p:sp>
      <p:grpSp>
        <p:nvGrpSpPr>
          <p:cNvPr id="128003" name="Group 9"/>
          <p:cNvGrpSpPr>
            <a:grpSpLocks/>
          </p:cNvGrpSpPr>
          <p:nvPr/>
        </p:nvGrpSpPr>
        <p:grpSpPr bwMode="auto">
          <a:xfrm>
            <a:off x="812800" y="3111500"/>
            <a:ext cx="6980238" cy="1358900"/>
            <a:chOff x="792" y="1936"/>
            <a:chExt cx="4397" cy="856"/>
          </a:xfrm>
        </p:grpSpPr>
        <p:sp>
          <p:nvSpPr>
            <p:cNvPr id="128006" name="Text Box 5"/>
            <p:cNvSpPr txBox="1">
              <a:spLocks noChangeArrowheads="1"/>
            </p:cNvSpPr>
            <p:nvPr/>
          </p:nvSpPr>
          <p:spPr bwMode="auto">
            <a:xfrm>
              <a:off x="798" y="2247"/>
              <a:ext cx="39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/>
                <a:t>+ + + + + + + + + + + + + + + + + + + + + + + + + + + + + + + </a:t>
              </a:r>
            </a:p>
          </p:txBody>
        </p:sp>
        <p:sp>
          <p:nvSpPr>
            <p:cNvPr id="128007" name="Text Box 6"/>
            <p:cNvSpPr txBox="1">
              <a:spLocks noChangeArrowheads="1"/>
            </p:cNvSpPr>
            <p:nvPr/>
          </p:nvSpPr>
          <p:spPr bwMode="auto">
            <a:xfrm>
              <a:off x="4734" y="2175"/>
              <a:ext cx="4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>
                  <a:latin typeface="Symbol" charset="0"/>
                </a:rPr>
                <a:t>s</a:t>
              </a:r>
              <a:r>
                <a:rPr lang="en-US" baseline="-25000"/>
                <a:t>f</a:t>
              </a:r>
              <a:endParaRPr lang="en-US"/>
            </a:p>
          </p:txBody>
        </p:sp>
        <p:sp>
          <p:nvSpPr>
            <p:cNvPr id="128008" name="Rectangle 7"/>
            <p:cNvSpPr>
              <a:spLocks noChangeArrowheads="1"/>
            </p:cNvSpPr>
            <p:nvPr/>
          </p:nvSpPr>
          <p:spPr bwMode="auto">
            <a:xfrm>
              <a:off x="792" y="1936"/>
              <a:ext cx="3896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/>
            </a:p>
          </p:txBody>
        </p:sp>
        <p:sp>
          <p:nvSpPr>
            <p:cNvPr id="128009" name="Rectangle 8"/>
            <p:cNvSpPr>
              <a:spLocks noChangeArrowheads="1"/>
            </p:cNvSpPr>
            <p:nvPr/>
          </p:nvSpPr>
          <p:spPr bwMode="auto">
            <a:xfrm>
              <a:off x="816" y="2560"/>
              <a:ext cx="3896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/>
            </a:p>
          </p:txBody>
        </p:sp>
      </p:grpSp>
      <p:sp>
        <p:nvSpPr>
          <p:cNvPr id="128004" name="Text Box 11"/>
          <p:cNvSpPr txBox="1">
            <a:spLocks noChangeArrowheads="1"/>
          </p:cNvSpPr>
          <p:nvPr/>
        </p:nvSpPr>
        <p:spPr bwMode="auto">
          <a:xfrm>
            <a:off x="3933825" y="2592388"/>
            <a:ext cx="1271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200" dirty="0" smtClean="0"/>
              <a:t>X</a:t>
            </a:r>
            <a:r>
              <a:rPr lang="en-US" dirty="0" smtClean="0"/>
              <a:t>   E </a:t>
            </a:r>
            <a:r>
              <a:rPr lang="en-US" dirty="0"/>
              <a:t>= ?</a:t>
            </a:r>
          </a:p>
        </p:txBody>
      </p:sp>
      <p:sp>
        <p:nvSpPr>
          <p:cNvPr id="128005" name="Text Box 12"/>
          <p:cNvSpPr txBox="1">
            <a:spLocks noChangeArrowheads="1"/>
          </p:cNvSpPr>
          <p:nvPr/>
        </p:nvSpPr>
        <p:spPr bwMode="auto">
          <a:xfrm>
            <a:off x="542925" y="4786313"/>
            <a:ext cx="7639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/>
              <a:t>What is the magnitude of the E-field in the space above the top dielectric at the point x ?</a:t>
            </a:r>
          </a:p>
          <a:p>
            <a:pPr eaLnBrk="1" hangingPunct="1"/>
            <a:r>
              <a:rPr lang="en-US"/>
              <a:t>A) E = E</a:t>
            </a:r>
            <a:r>
              <a:rPr lang="en-US" baseline="-25000"/>
              <a:t>0</a:t>
            </a:r>
            <a:r>
              <a:rPr lang="en-US"/>
              <a:t>	B) E &gt; E</a:t>
            </a:r>
            <a:r>
              <a:rPr lang="en-US" baseline="-25000"/>
              <a:t>0	</a:t>
            </a:r>
            <a:r>
              <a:rPr lang="en-US"/>
              <a:t>C) E &lt; E</a:t>
            </a:r>
            <a:r>
              <a:rPr lang="en-US" baseline="-25000"/>
              <a:t>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4875" y="609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We argued that C goes UP by a factor of </a:t>
            </a:r>
            <a:r>
              <a:rPr lang="en-US" sz="3200">
                <a:latin typeface="Symbol" charset="0"/>
                <a:ea typeface="ヒラギノ角ゴ Pro W3" charset="0"/>
                <a:cs typeface="ヒラギノ角ゴ Pro W3" charset="0"/>
                <a:sym typeface="Symbol" charset="0"/>
              </a:rPr>
              <a:t></a:t>
            </a:r>
            <a:r>
              <a:rPr lang="en-US" sz="3200" baseline="-25000">
                <a:latin typeface="Arial" charset="0"/>
                <a:ea typeface="ヒラギノ角ゴ Pro W3" charset="0"/>
                <a:cs typeface="ヒラギノ角ゴ Pro W3" charset="0"/>
              </a:rPr>
              <a:t>r</a:t>
            </a: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if you fill a capacitor with dielectric. </a:t>
            </a:r>
            <a:r>
              <a:rPr lang="en-US" sz="320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What happens to the stored energy of a capacitor if it</a:t>
            </a:r>
            <a:r>
              <a:rPr lang="ja-JP" altLang="en-US" sz="320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altLang="ja-JP" sz="320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 filled with a dielectric?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005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4663" y="2297113"/>
            <a:ext cx="7772400" cy="4267200"/>
          </a:xfrm>
        </p:spPr>
        <p:txBody>
          <a:bodyPr/>
          <a:lstStyle/>
          <a:p>
            <a:pPr eaLnBrk="1" hangingPunct="1">
              <a:buFontTx/>
              <a:buAutoNum type="alphaUcParenR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It goes up</a:t>
            </a:r>
          </a:p>
          <a:p>
            <a:pPr eaLnBrk="1" hangingPunct="1">
              <a:buFontTx/>
              <a:buAutoNum type="alphaUcParenR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It goes down</a:t>
            </a:r>
          </a:p>
          <a:p>
            <a:pPr eaLnBrk="1" hangingPunct="1">
              <a:buFontTx/>
              <a:buAutoNum type="alphaUcParenR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It is unchanged</a:t>
            </a:r>
          </a:p>
          <a:p>
            <a:pPr eaLnBrk="1" hangingPunct="1">
              <a:buFontTx/>
              <a:buAutoNum type="alphaUcParenR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The answer depends on what else is </a:t>
            </a:r>
            <a:r>
              <a:rPr lang="ja-JP" altLang="en-US" sz="320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altLang="ja-JP" sz="3200">
                <a:latin typeface="Arial" charset="0"/>
                <a:ea typeface="ヒラギノ角ゴ Pro W3" charset="0"/>
                <a:cs typeface="ヒラギノ角ゴ Pro W3" charset="0"/>
              </a:rPr>
              <a:t>held fixed</a:t>
            </a:r>
            <a:r>
              <a:rPr lang="ja-JP" altLang="en-US" sz="320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altLang="ja-JP" sz="3200">
                <a:latin typeface="Arial" charset="0"/>
                <a:ea typeface="ヒラギノ角ゴ Pro W3" charset="0"/>
                <a:cs typeface="ヒラギノ角ゴ Pro W3" charset="0"/>
              </a:rPr>
              <a:t> (V? Q?)</a:t>
            </a:r>
            <a:r>
              <a:rPr lang="en-US" altLang="ja-JP" sz="180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18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123825" y="8255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ea typeface="ＭＳ Ｐゴシック" charset="0"/>
                <a:cs typeface="ＭＳ Ｐゴシック" charset="0"/>
              </a:rPr>
              <a:t>4.11</a:t>
            </a:r>
            <a:endParaRPr lang="en-US" sz="1800">
              <a:ea typeface="ＭＳ Ｐゴシック" charset="0"/>
              <a:cs typeface="ＭＳ Ｐゴシック" charset="0"/>
            </a:endParaRPr>
          </a:p>
        </p:txBody>
      </p:sp>
      <p:sp>
        <p:nvSpPr>
          <p:cNvPr id="130052" name="Rectangle 5"/>
          <p:cNvSpPr>
            <a:spLocks noChangeArrowheads="1"/>
          </p:cNvSpPr>
          <p:nvPr/>
        </p:nvSpPr>
        <p:spPr bwMode="auto">
          <a:xfrm>
            <a:off x="9177338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endParaRPr lang="en-US" sz="18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>If we push this dielectric inside the </a:t>
            </a:r>
            <a:r>
              <a:rPr lang="en-US" sz="3600" i="1">
                <a:latin typeface="Arial" charset="0"/>
                <a:ea typeface="ヒラギノ角ゴ Pro W3" charset="0"/>
                <a:cs typeface="ヒラギノ角ゴ Pro W3" charset="0"/>
              </a:rPr>
              <a:t>isolated </a:t>
            </a:r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>capacitor, will it be drawn into the capacitor or repelled?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2098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572000"/>
            <a:ext cx="7772400" cy="1905000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It gets sucked into the capacitor</a:t>
            </a:r>
          </a:p>
          <a:p>
            <a:pPr marL="381000" indent="-381000" eaLnBrk="1" hangingPunct="1">
              <a:buFontTx/>
              <a:buAutoNum type="alphaUcPeriod"/>
            </a:pP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It gets pushed out from the capacitor</a:t>
            </a:r>
          </a:p>
          <a:p>
            <a:pPr marL="381000" indent="-381000" eaLnBrk="1" hangingPunct="1">
              <a:buFontTx/>
              <a:buAutoNum type="alphaUcPeriod"/>
            </a:pP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I just don</a:t>
            </a:r>
            <a:r>
              <a:rPr lang="ja-JP" altLang="en-US" sz="280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altLang="ja-JP" sz="2800">
                <a:latin typeface="Arial" charset="0"/>
                <a:ea typeface="ヒラギノ角ゴ Pro W3" charset="0"/>
                <a:cs typeface="ヒラギノ角ゴ Pro W3" charset="0"/>
              </a:rPr>
              <a:t>t know.</a:t>
            </a:r>
            <a:endParaRPr lang="en-US" sz="16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32099" name="Picture 4" descr="capacitor-metal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87575"/>
            <a:ext cx="63182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Text Box 5"/>
          <p:cNvSpPr txBox="1">
            <a:spLocks noChangeArrowheads="1"/>
          </p:cNvSpPr>
          <p:nvPr/>
        </p:nvSpPr>
        <p:spPr bwMode="auto">
          <a:xfrm>
            <a:off x="123825" y="82550"/>
            <a:ext cx="71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ea typeface="ＭＳ Ｐゴシック" charset="0"/>
                <a:cs typeface="ＭＳ Ｐゴシック" charset="0"/>
              </a:rPr>
              <a:t>4.12b</a:t>
            </a:r>
            <a:endParaRPr lang="en-US" sz="1800">
              <a:ea typeface="ＭＳ Ｐゴシック" charset="0"/>
              <a:cs typeface="ＭＳ Ｐゴシック" charset="0"/>
            </a:endParaRPr>
          </a:p>
        </p:txBody>
      </p:sp>
      <p:sp>
        <p:nvSpPr>
          <p:cNvPr id="132101" name="Text Box 6"/>
          <p:cNvSpPr txBox="1">
            <a:spLocks noChangeArrowheads="1"/>
          </p:cNvSpPr>
          <p:nvPr/>
        </p:nvSpPr>
        <p:spPr bwMode="auto">
          <a:xfrm>
            <a:off x="1573213" y="2965450"/>
            <a:ext cx="1543050" cy="366713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ea typeface="ＭＳ Ｐゴシック" charset="0"/>
                <a:cs typeface="ＭＳ Ｐゴシック" charset="0"/>
              </a:rPr>
              <a:t>DIELECTRIC</a:t>
            </a:r>
          </a:p>
        </p:txBody>
      </p:sp>
    </p:spTree>
    <p:extLst>
      <p:ext uri="{BB962C8B-B14F-4D97-AF65-F5344CB8AC3E}">
        <p14:creationId xmlns:p14="http://schemas.microsoft.com/office/powerpoint/2010/main" val="4219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213" y="1130300"/>
            <a:ext cx="8686800" cy="3121025"/>
          </a:xfrm>
        </p:spPr>
        <p:txBody>
          <a:bodyPr/>
          <a:lstStyle/>
          <a:p>
            <a:pPr algn="l"/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We 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define 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"Electric Displacement" or 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"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D" field:    </a:t>
            </a:r>
            <a:r>
              <a:rPr lang="en-US" sz="3600" b="1" dirty="0">
                <a:latin typeface="Arial" charset="0"/>
                <a:ea typeface="ヒラギノ角ゴ Pro W3" charset="0"/>
                <a:cs typeface="ヒラギノ角ゴ Pro W3" charset="0"/>
              </a:rPr>
              <a:t>D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 =</a:t>
            </a:r>
            <a:r>
              <a:rPr lang="en-US" sz="3600" dirty="0">
                <a:latin typeface="Symbol" charset="0"/>
                <a:ea typeface="ヒラギノ角ゴ Pro W3" charset="0"/>
                <a:cs typeface="ヒラギノ角ゴ Pro W3" charset="0"/>
                <a:sym typeface="Symbol" charset="0"/>
              </a:rPr>
              <a:t></a:t>
            </a:r>
            <a:r>
              <a:rPr lang="en-US" sz="3600" baseline="-25000" dirty="0">
                <a:latin typeface="Arial" charset="0"/>
                <a:ea typeface="ヒラギノ角ゴ Pro W3" charset="0"/>
                <a:cs typeface="ヒラギノ角ゴ Pro W3" charset="0"/>
              </a:rPr>
              <a:t>0</a:t>
            </a:r>
            <a:r>
              <a:rPr lang="en-US" sz="3600" b="1" dirty="0">
                <a:latin typeface="Arial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 + </a:t>
            </a:r>
            <a:r>
              <a:rPr lang="en-US" sz="3600" b="1" dirty="0">
                <a:latin typeface="Arial" charset="0"/>
                <a:ea typeface="ヒラギノ角ゴ Pro W3" charset="0"/>
                <a:cs typeface="ヒラギノ角ゴ Pro W3" charset="0"/>
              </a:rPr>
              <a:t>P.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If you put a dielectric in an external field </a:t>
            </a:r>
            <a:r>
              <a:rPr lang="en-US" sz="3600" b="1" dirty="0" err="1">
                <a:latin typeface="Arial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 sz="3600" baseline="-25000" dirty="0" err="1">
                <a:latin typeface="Arial" charset="0"/>
                <a:ea typeface="ヒラギノ角ゴ Pro W3" charset="0"/>
                <a:cs typeface="ヒラギノ角ゴ Pro W3" charset="0"/>
              </a:rPr>
              <a:t>ext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, it polarizes, adding a new field, </a:t>
            </a:r>
            <a:r>
              <a:rPr lang="en-US" sz="36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 sz="3600" baseline="-250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induced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(from the bound charges).</a:t>
            </a:r>
            <a:b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These superpose, making a total field </a:t>
            </a:r>
            <a:r>
              <a:rPr lang="en-US" sz="3600" b="1" dirty="0" err="1">
                <a:latin typeface="Arial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 sz="3600" baseline="-25000" dirty="0" err="1">
                <a:latin typeface="Arial" charset="0"/>
                <a:ea typeface="ヒラギノ角ゴ Pro W3" charset="0"/>
                <a:cs typeface="ヒラギノ角ゴ Pro W3" charset="0"/>
              </a:rPr>
              <a:t>tot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. </a:t>
            </a:r>
            <a:b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600" dirty="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Which of these three E fields is the "E" in the formula for D above?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9090" name="Text Box 3"/>
          <p:cNvSpPr txBox="1">
            <a:spLocks noChangeArrowheads="1"/>
          </p:cNvSpPr>
          <p:nvPr/>
        </p:nvSpPr>
        <p:spPr bwMode="auto">
          <a:xfrm>
            <a:off x="163513" y="4999038"/>
            <a:ext cx="8815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AutoNum type="alphaUcParenR"/>
            </a:pP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E</a:t>
            </a:r>
            <a:r>
              <a:rPr lang="en-US" sz="4000" baseline="-25000" dirty="0" err="1" smtClean="0">
                <a:solidFill>
                  <a:schemeClr val="tx2"/>
                </a:solidFill>
              </a:rPr>
              <a:t>ext</a:t>
            </a:r>
            <a:r>
              <a:rPr lang="en-US" sz="4000" dirty="0" smtClean="0">
                <a:solidFill>
                  <a:schemeClr val="tx2"/>
                </a:solidFill>
              </a:rPr>
              <a:t>          </a:t>
            </a:r>
            <a:r>
              <a:rPr lang="en-US" sz="4000" dirty="0">
                <a:solidFill>
                  <a:schemeClr val="tx2"/>
                </a:solidFill>
              </a:rPr>
              <a:t>B) </a:t>
            </a:r>
            <a:r>
              <a:rPr lang="en-US" sz="4000" b="1" dirty="0" err="1" smtClean="0">
                <a:solidFill>
                  <a:schemeClr val="tx2"/>
                </a:solidFill>
              </a:rPr>
              <a:t>E</a:t>
            </a:r>
            <a:r>
              <a:rPr lang="en-US" sz="4000" baseline="-25000" dirty="0" err="1" smtClean="0">
                <a:solidFill>
                  <a:schemeClr val="tx2"/>
                </a:solidFill>
              </a:rPr>
              <a:t>induced</a:t>
            </a:r>
            <a:r>
              <a:rPr lang="en-US" sz="4000" dirty="0" smtClean="0">
                <a:solidFill>
                  <a:schemeClr val="tx2"/>
                </a:solidFill>
              </a:rPr>
              <a:t>          </a:t>
            </a:r>
            <a:r>
              <a:rPr lang="en-US" sz="4000" dirty="0">
                <a:solidFill>
                  <a:schemeClr val="tx2"/>
                </a:solidFill>
              </a:rPr>
              <a:t>C</a:t>
            </a:r>
            <a:r>
              <a:rPr lang="en-US" sz="4000" dirty="0" smtClean="0">
                <a:solidFill>
                  <a:schemeClr val="tx2"/>
                </a:solidFill>
              </a:rPr>
              <a:t>) </a:t>
            </a:r>
            <a:r>
              <a:rPr lang="en-US" sz="4000" b="1" dirty="0" err="1" smtClean="0">
                <a:solidFill>
                  <a:schemeClr val="tx2"/>
                </a:solidFill>
              </a:rPr>
              <a:t>E</a:t>
            </a:r>
            <a:r>
              <a:rPr lang="en-US" sz="4000" baseline="-25000" dirty="0" err="1" smtClean="0">
                <a:solidFill>
                  <a:schemeClr val="tx2"/>
                </a:solidFill>
              </a:rPr>
              <a:t>tot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0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600" y="1642533"/>
            <a:ext cx="371831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 smtClean="0"/>
              <a:t>Linear Dielectric: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478127"/>
              </p:ext>
            </p:extLst>
          </p:nvPr>
        </p:nvGraphicFramePr>
        <p:xfrm>
          <a:off x="2650066" y="2286000"/>
          <a:ext cx="26860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32" name="Equation" r:id="rId4" imgW="647700" imgH="215900" progId="Equation.3">
                  <p:embed/>
                </p:oleObj>
              </mc:Choice>
              <mc:Fallback>
                <p:oleObj name="Equation" r:id="rId4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0066" y="2286000"/>
                        <a:ext cx="2686050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791751" y="3435233"/>
            <a:ext cx="52703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is the “Electric Susceptibility</a:t>
            </a:r>
          </a:p>
          <a:p>
            <a:endParaRPr lang="en-US" dirty="0" smtClean="0"/>
          </a:p>
          <a:p>
            <a:r>
              <a:rPr lang="en-US" dirty="0" smtClean="0"/>
              <a:t>(Usually small, always positive)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558410"/>
              </p:ext>
            </p:extLst>
          </p:nvPr>
        </p:nvGraphicFramePr>
        <p:xfrm>
          <a:off x="2328334" y="3420526"/>
          <a:ext cx="522262" cy="592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33" name="Equation" r:id="rId6" imgW="190500" imgH="215900" progId="Equation.3">
                  <p:embed/>
                </p:oleObj>
              </mc:Choice>
              <mc:Fallback>
                <p:oleObj name="Equation" r:id="rId6" imgW="19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28334" y="3420526"/>
                        <a:ext cx="522262" cy="592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624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9867" y="16936"/>
            <a:ext cx="371831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 smtClean="0"/>
              <a:t>Linear Dielectric: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170444"/>
              </p:ext>
            </p:extLst>
          </p:nvPr>
        </p:nvGraphicFramePr>
        <p:xfrm>
          <a:off x="2328333" y="660403"/>
          <a:ext cx="26860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04" name="Equation" r:id="rId4" imgW="647700" imgH="215900" progId="Equation.3">
                  <p:embed/>
                </p:oleObj>
              </mc:Choice>
              <mc:Fallback>
                <p:oleObj name="Equation" r:id="rId4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8333" y="660403"/>
                        <a:ext cx="2686050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077542"/>
              </p:ext>
            </p:extLst>
          </p:nvPr>
        </p:nvGraphicFramePr>
        <p:xfrm>
          <a:off x="823383" y="1947333"/>
          <a:ext cx="30543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05" name="Equation" r:id="rId6" imgW="736600" imgH="215900" progId="Equation.3">
                  <p:embed/>
                </p:oleObj>
              </mc:Choice>
              <mc:Fallback>
                <p:oleObj name="Equation" r:id="rId6" imgW="736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3383" y="1947333"/>
                        <a:ext cx="3054350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190099"/>
              </p:ext>
            </p:extLst>
          </p:nvPr>
        </p:nvGraphicFramePr>
        <p:xfrm>
          <a:off x="1451505" y="3708400"/>
          <a:ext cx="200183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06" name="Equation" r:id="rId8" imgW="482600" imgH="215900" progId="Equation.3">
                  <p:embed/>
                </p:oleObj>
              </mc:Choice>
              <mc:Fallback>
                <p:oleObj name="Equation" r:id="rId8" imgW="482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51505" y="3708400"/>
                        <a:ext cx="2001837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57076"/>
              </p:ext>
            </p:extLst>
          </p:nvPr>
        </p:nvGraphicFramePr>
        <p:xfrm>
          <a:off x="1120265" y="4579938"/>
          <a:ext cx="63341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07" name="Equation" r:id="rId10" imgW="152400" imgH="203200" progId="Equation.3">
                  <p:embed/>
                </p:oleObj>
              </mc:Choice>
              <mc:Fallback>
                <p:oleObj name="Equation" r:id="rId10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20265" y="4579938"/>
                        <a:ext cx="633412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27218" y="4690535"/>
            <a:ext cx="533812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/>
              <a:t>i</a:t>
            </a:r>
            <a:r>
              <a:rPr lang="en-US" sz="3700" dirty="0" smtClean="0"/>
              <a:t>s the </a:t>
            </a:r>
            <a:r>
              <a:rPr lang="en-US" sz="3700" i="1" dirty="0" smtClean="0"/>
              <a:t>dielectric constant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812886"/>
              </p:ext>
            </p:extLst>
          </p:nvPr>
        </p:nvGraphicFramePr>
        <p:xfrm>
          <a:off x="631825" y="5535613"/>
          <a:ext cx="19526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08" name="Equation" r:id="rId12" imgW="469900" imgH="215900" progId="Equation.3">
                  <p:embed/>
                </p:oleObj>
              </mc:Choice>
              <mc:Fallback>
                <p:oleObj name="Equation" r:id="rId12" imgW="46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1825" y="5535613"/>
                        <a:ext cx="1952625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73871" y="5638786"/>
            <a:ext cx="3939444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/>
              <a:t> </a:t>
            </a:r>
            <a:r>
              <a:rPr lang="en-US" sz="3700" dirty="0" smtClean="0"/>
              <a:t>is the </a:t>
            </a:r>
            <a:r>
              <a:rPr lang="en-US" sz="3700" i="1" dirty="0" smtClean="0"/>
              <a:t>permittivity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6948" y="1403231"/>
            <a:ext cx="475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is the “Electric Susceptibility”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357377"/>
              </p:ext>
            </p:extLst>
          </p:nvPr>
        </p:nvGraphicFramePr>
        <p:xfrm>
          <a:off x="1888067" y="1320792"/>
          <a:ext cx="522262" cy="592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09" name="Equation" r:id="rId14" imgW="190500" imgH="215900" progId="Equation.3">
                  <p:embed/>
                </p:oleObj>
              </mc:Choice>
              <mc:Fallback>
                <p:oleObj name="Equation" r:id="rId14" imgW="19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88067" y="1320792"/>
                        <a:ext cx="522262" cy="592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959057"/>
              </p:ext>
            </p:extLst>
          </p:nvPr>
        </p:nvGraphicFramePr>
        <p:xfrm>
          <a:off x="4021666" y="1947863"/>
          <a:ext cx="3581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10" name="Equation" r:id="rId16" imgW="863600" imgH="215900" progId="Equation.3">
                  <p:embed/>
                </p:oleObj>
              </mc:Choice>
              <mc:Fallback>
                <p:oleObj name="Equation" r:id="rId16" imgW="863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21666" y="1947863"/>
                        <a:ext cx="3581400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746908"/>
              </p:ext>
            </p:extLst>
          </p:nvPr>
        </p:nvGraphicFramePr>
        <p:xfrm>
          <a:off x="1449916" y="2744258"/>
          <a:ext cx="342423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11" name="Equation" r:id="rId18" imgW="825500" imgH="215900" progId="Equation.3">
                  <p:embed/>
                </p:oleObj>
              </mc:Choice>
              <mc:Fallback>
                <p:oleObj name="Equation" r:id="rId18" imgW="825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49916" y="2744258"/>
                        <a:ext cx="3424238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86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055813" y="552450"/>
            <a:ext cx="4951412" cy="560388"/>
          </a:xfrm>
        </p:spPr>
        <p:txBody>
          <a:bodyPr/>
          <a:lstStyle/>
          <a:p>
            <a:pPr algn="l"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We define  </a:t>
            </a:r>
            <a:r>
              <a:rPr lang="en-US" b="1">
                <a:latin typeface="Arial" charset="0"/>
                <a:ea typeface="ヒラギノ角ゴ Pro W3" charset="0"/>
                <a:cs typeface="ヒラギノ角ゴ Pro W3" charset="0"/>
              </a:rPr>
              <a:t>D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=</a:t>
            </a:r>
            <a:r>
              <a:rPr lang="en-US">
                <a:latin typeface="Symbol" charset="0"/>
                <a:ea typeface="ヒラギノ角ゴ Pro W3" charset="0"/>
                <a:cs typeface="ヒラギノ角ゴ Pro W3" charset="0"/>
                <a:sym typeface="Symbol" charset="0"/>
              </a:rPr>
              <a:t></a:t>
            </a:r>
            <a:r>
              <a:rPr lang="en-US" baseline="-25000">
                <a:latin typeface="Arial" charset="0"/>
                <a:ea typeface="ヒラギノ角ゴ Pro W3" charset="0"/>
                <a:cs typeface="ヒラギノ角ゴ Pro W3" charset="0"/>
              </a:rPr>
              <a:t>0</a:t>
            </a:r>
            <a:r>
              <a:rPr lang="en-US" b="1">
                <a:latin typeface="Arial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+ </a:t>
            </a:r>
            <a:r>
              <a:rPr lang="en-US" b="1">
                <a:latin typeface="Arial" charset="0"/>
                <a:ea typeface="ヒラギノ角ゴ Pro W3" charset="0"/>
                <a:cs typeface="ヒラギノ角ゴ Pro W3" charset="0"/>
              </a:rPr>
              <a:t>P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, with</a:t>
            </a:r>
            <a:endParaRPr lang="en-US" sz="20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3186" name="Text Box 1027"/>
          <p:cNvSpPr txBox="1">
            <a:spLocks noChangeArrowheads="1"/>
          </p:cNvSpPr>
          <p:nvPr/>
        </p:nvSpPr>
        <p:spPr bwMode="auto">
          <a:xfrm>
            <a:off x="1169988" y="3800475"/>
            <a:ext cx="66786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/>
              <a:t>A) q/(4 </a:t>
            </a:r>
            <a:r>
              <a:rPr lang="en-US" dirty="0">
                <a:latin typeface="Symbol" charset="0"/>
                <a:sym typeface="Symbol" charset="0"/>
              </a:rPr>
              <a:t></a:t>
            </a:r>
            <a:r>
              <a:rPr lang="en-US" dirty="0"/>
              <a:t> r</a:t>
            </a:r>
            <a:r>
              <a:rPr lang="en-US" baseline="30000" dirty="0"/>
              <a:t>2</a:t>
            </a:r>
            <a:r>
              <a:rPr lang="en-US" dirty="0"/>
              <a:t>) everywhere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/>
              <a:t>B) q/(4 </a:t>
            </a:r>
            <a:r>
              <a:rPr lang="en-US" dirty="0">
                <a:latin typeface="Symbol" charset="0"/>
                <a:sym typeface="Symbol" charset="0"/>
              </a:rPr>
              <a:t></a:t>
            </a:r>
            <a:r>
              <a:rPr lang="en-US" dirty="0"/>
              <a:t> </a:t>
            </a:r>
            <a:r>
              <a:rPr lang="en-US" dirty="0">
                <a:latin typeface="Symbol" charset="0"/>
                <a:sym typeface="Symbol" charset="0"/>
              </a:rPr>
              <a:t></a:t>
            </a:r>
            <a:r>
              <a:rPr lang="en-US" baseline="-25000" dirty="0"/>
              <a:t>0</a:t>
            </a:r>
            <a:r>
              <a:rPr lang="en-US" dirty="0"/>
              <a:t> r</a:t>
            </a:r>
            <a:r>
              <a:rPr lang="en-US" baseline="30000" dirty="0"/>
              <a:t>2</a:t>
            </a:r>
            <a:r>
              <a:rPr lang="en-US" dirty="0"/>
              <a:t>) everywhere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/>
              <a:t>C) q/(4 </a:t>
            </a:r>
            <a:r>
              <a:rPr lang="en-US" dirty="0">
                <a:sym typeface="Symbol" charset="0"/>
              </a:rPr>
              <a:t></a:t>
            </a:r>
            <a:r>
              <a:rPr lang="en-US" dirty="0"/>
              <a:t> r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1800" dirty="0"/>
              <a:t> </a:t>
            </a:r>
            <a:r>
              <a:rPr lang="en-US" dirty="0"/>
              <a:t>for r&lt;R, but q/(4 </a:t>
            </a:r>
            <a:r>
              <a:rPr lang="en-US" dirty="0">
                <a:sym typeface="Symbol" charset="0"/>
              </a:rPr>
              <a:t>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</a:t>
            </a:r>
            <a:r>
              <a:rPr lang="en-US" baseline="-25000" dirty="0"/>
              <a:t>0</a:t>
            </a:r>
            <a:r>
              <a:rPr lang="en-US" dirty="0"/>
              <a:t> r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1800" dirty="0"/>
              <a:t> </a:t>
            </a:r>
            <a:r>
              <a:rPr lang="en-US" dirty="0"/>
              <a:t>for r&gt;R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/>
              <a:t>D) None of the above, it's more complicated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dirty="0"/>
              <a:t>E) We need more info to answer!</a:t>
            </a:r>
          </a:p>
        </p:txBody>
      </p:sp>
      <p:graphicFrame>
        <p:nvGraphicFramePr>
          <p:cNvPr id="93187" name="Object 1024"/>
          <p:cNvGraphicFramePr>
            <a:graphicFrameLocks noChangeAspect="1"/>
          </p:cNvGraphicFramePr>
          <p:nvPr/>
        </p:nvGraphicFramePr>
        <p:xfrm>
          <a:off x="2849563" y="954088"/>
          <a:ext cx="28765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2" name="Equation" r:id="rId4" imgW="1270000" imgH="279400" progId="Equation.3">
                  <p:embed/>
                </p:oleObj>
              </mc:Choice>
              <mc:Fallback>
                <p:oleObj name="Equation" r:id="rId4" imgW="1270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954088"/>
                        <a:ext cx="28765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Text Box 1029"/>
          <p:cNvSpPr txBox="1">
            <a:spLocks noChangeArrowheads="1"/>
          </p:cNvSpPr>
          <p:nvPr/>
        </p:nvSpPr>
        <p:spPr bwMode="auto">
          <a:xfrm>
            <a:off x="585788" y="1565275"/>
            <a:ext cx="72628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A point charge +q is placed at the center of a dielectric sphere (radius R).  There are no other free charges anywhere.  </a:t>
            </a:r>
            <a:r>
              <a:rPr lang="en-US">
                <a:solidFill>
                  <a:schemeClr val="accent2"/>
                </a:solidFill>
              </a:rPr>
              <a:t>What is |D(r)|?</a:t>
            </a:r>
          </a:p>
        </p:txBody>
      </p:sp>
      <p:sp>
        <p:nvSpPr>
          <p:cNvPr id="93190" name="Oval 7"/>
          <p:cNvSpPr>
            <a:spLocks noChangeArrowheads="1"/>
          </p:cNvSpPr>
          <p:nvPr/>
        </p:nvSpPr>
        <p:spPr bwMode="auto">
          <a:xfrm>
            <a:off x="5842000" y="2590800"/>
            <a:ext cx="2006600" cy="2006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93191" name="Oval 8"/>
          <p:cNvSpPr>
            <a:spLocks noChangeArrowheads="1"/>
          </p:cNvSpPr>
          <p:nvPr/>
        </p:nvSpPr>
        <p:spPr bwMode="auto">
          <a:xfrm>
            <a:off x="6769100" y="3517900"/>
            <a:ext cx="152400" cy="1524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/>
          </a:p>
        </p:txBody>
      </p:sp>
      <p:sp>
        <p:nvSpPr>
          <p:cNvPr id="93192" name="Text Box 9"/>
          <p:cNvSpPr txBox="1">
            <a:spLocks noChangeArrowheads="1"/>
          </p:cNvSpPr>
          <p:nvPr/>
        </p:nvSpPr>
        <p:spPr bwMode="auto">
          <a:xfrm>
            <a:off x="6705600" y="3433763"/>
            <a:ext cx="303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/>
              <a:t>+</a:t>
            </a:r>
          </a:p>
        </p:txBody>
      </p:sp>
      <p:sp>
        <p:nvSpPr>
          <p:cNvPr id="93193" name="Line 10"/>
          <p:cNvSpPr>
            <a:spLocks noChangeShapeType="1"/>
          </p:cNvSpPr>
          <p:nvPr/>
        </p:nvSpPr>
        <p:spPr bwMode="auto">
          <a:xfrm flipH="1" flipV="1">
            <a:off x="6223000" y="2857500"/>
            <a:ext cx="5461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4" name="Text Box 12"/>
          <p:cNvSpPr txBox="1">
            <a:spLocks noChangeArrowheads="1"/>
          </p:cNvSpPr>
          <p:nvPr/>
        </p:nvSpPr>
        <p:spPr bwMode="auto">
          <a:xfrm>
            <a:off x="6505575" y="29337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R</a:t>
            </a:r>
          </a:p>
        </p:txBody>
      </p:sp>
      <p:sp>
        <p:nvSpPr>
          <p:cNvPr id="93195" name="Text Box 13"/>
          <p:cNvSpPr txBox="1">
            <a:spLocks noChangeArrowheads="1"/>
          </p:cNvSpPr>
          <p:nvPr/>
        </p:nvSpPr>
        <p:spPr bwMode="auto">
          <a:xfrm>
            <a:off x="6705600" y="3616325"/>
            <a:ext cx="44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+q</a:t>
            </a:r>
          </a:p>
        </p:txBody>
      </p:sp>
    </p:spTree>
    <p:extLst>
      <p:ext uri="{BB962C8B-B14F-4D97-AF65-F5344CB8AC3E}">
        <p14:creationId xmlns:p14="http://schemas.microsoft.com/office/powerpoint/2010/main" val="175089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749300" y="963613"/>
            <a:ext cx="8291513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A solid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non-conducting dielectric rod has been injected ("doped") with a fixed, known charge distribution </a:t>
            </a:r>
            <a:r>
              <a:rPr lang="en-US" dirty="0">
                <a:latin typeface="Symbol" charset="0"/>
                <a:ea typeface="ヒラギノ角ゴ Pro W3" charset="0"/>
                <a:cs typeface="ヒラギノ角ゴ Pro W3" charset="0"/>
                <a:sym typeface="Symbol" charset="0"/>
              </a:rPr>
              <a:t>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(s)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  <a:b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(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The material responds, polarizing internally)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20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7762" name="Text Box 1027"/>
          <p:cNvSpPr txBox="1">
            <a:spLocks noChangeArrowheads="1"/>
          </p:cNvSpPr>
          <p:nvPr/>
        </p:nvSpPr>
        <p:spPr bwMode="auto">
          <a:xfrm>
            <a:off x="749300" y="3779838"/>
            <a:ext cx="58642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AutoNum type="alphaUcParenR"/>
            </a:pPr>
            <a:r>
              <a:rPr lang="en-US" dirty="0" smtClean="0"/>
              <a:t>"</a:t>
            </a:r>
            <a:r>
              <a:rPr lang="en-US" dirty="0"/>
              <a:t>free charge" </a:t>
            </a:r>
          </a:p>
          <a:p>
            <a:pPr>
              <a:buFont typeface="Arial" charset="0"/>
              <a:buNone/>
            </a:pPr>
            <a:r>
              <a:rPr lang="en-US" dirty="0"/>
              <a:t>B) "bound charge" </a:t>
            </a:r>
          </a:p>
          <a:p>
            <a:pPr>
              <a:buFont typeface="Arial" charset="0"/>
              <a:buNone/>
            </a:pPr>
            <a:r>
              <a:rPr lang="en-US" dirty="0"/>
              <a:t>C) Neither of these - </a:t>
            </a:r>
            <a:r>
              <a:rPr lang="en-US" dirty="0">
                <a:latin typeface="Symbol" charset="0"/>
                <a:sym typeface="Symbol" charset="0"/>
              </a:rPr>
              <a:t></a:t>
            </a:r>
            <a:r>
              <a:rPr lang="en-US" dirty="0"/>
              <a:t>(s) is some combination of free and bound</a:t>
            </a:r>
          </a:p>
          <a:p>
            <a:pPr>
              <a:buFont typeface="Arial" charset="0"/>
              <a:buNone/>
            </a:pPr>
            <a:r>
              <a:rPr lang="en-US" dirty="0"/>
              <a:t>D) Something else.</a:t>
            </a:r>
          </a:p>
        </p:txBody>
      </p:sp>
      <p:sp>
        <p:nvSpPr>
          <p:cNvPr id="117764" name="AutoShape 1029"/>
          <p:cNvSpPr>
            <a:spLocks noChangeArrowheads="1"/>
          </p:cNvSpPr>
          <p:nvPr/>
        </p:nvSpPr>
        <p:spPr bwMode="auto">
          <a:xfrm>
            <a:off x="7662863" y="2478088"/>
            <a:ext cx="1020762" cy="4141787"/>
          </a:xfrm>
          <a:prstGeom prst="can">
            <a:avLst>
              <a:gd name="adj" fmla="val 163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Symbol" charset="0"/>
                <a:sym typeface="Symbol" charset="0"/>
              </a:rPr>
              <a:t></a:t>
            </a:r>
            <a:r>
              <a:rPr lang="en-US" sz="3200">
                <a:solidFill>
                  <a:schemeClr val="tx2"/>
                </a:solidFill>
              </a:rPr>
              <a:t>(s)</a:t>
            </a:r>
          </a:p>
        </p:txBody>
      </p:sp>
      <p:sp>
        <p:nvSpPr>
          <p:cNvPr id="117765" name="Text Box 1030"/>
          <p:cNvSpPr txBox="1">
            <a:spLocks noChangeArrowheads="1"/>
          </p:cNvSpPr>
          <p:nvPr/>
        </p:nvSpPr>
        <p:spPr bwMode="auto">
          <a:xfrm>
            <a:off x="424389" y="2331510"/>
            <a:ext cx="7031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When computing D in the rod, do you treat this </a:t>
            </a:r>
            <a:r>
              <a:rPr lang="en-US" dirty="0">
                <a:solidFill>
                  <a:schemeClr val="accent2"/>
                </a:solidFill>
                <a:latin typeface="Symbol" charset="0"/>
                <a:sym typeface="Symbol" charset="0"/>
              </a:rPr>
              <a:t></a:t>
            </a:r>
            <a:r>
              <a:rPr lang="en-US" dirty="0">
                <a:solidFill>
                  <a:schemeClr val="accent2"/>
                </a:solidFill>
              </a:rPr>
              <a:t>(s) as the "free charges" or "bound charges" 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7766" name="Rectangle 1031"/>
          <p:cNvSpPr>
            <a:spLocks noChangeArrowheads="1"/>
          </p:cNvSpPr>
          <p:nvPr/>
        </p:nvSpPr>
        <p:spPr bwMode="auto">
          <a:xfrm>
            <a:off x="9175750" y="3149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ChangeArrowheads="1"/>
          </p:cNvSpPr>
          <p:nvPr/>
        </p:nvSpPr>
        <p:spPr bwMode="auto">
          <a:xfrm>
            <a:off x="2055813" y="268288"/>
            <a:ext cx="6335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28658" y="537646"/>
            <a:ext cx="8212137" cy="1585913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A very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large (effectively infinite) capacitor has charge Q. 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A neutral (homogeneous) dielectric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is inserted into the gap (and of course, it will polarize) .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We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want to find </a:t>
            </a:r>
            <a:r>
              <a:rPr lang="en-US" b="1" dirty="0">
                <a:latin typeface="Arial" charset="0"/>
                <a:ea typeface="ヒラギノ角ゴ Pro W3" charset="0"/>
                <a:cs typeface="ヒラギノ角ゴ Pro W3" charset="0"/>
              </a:rPr>
              <a:t>D </a:t>
            </a:r>
            <a:r>
              <a:rPr lang="en-US" i="1" dirty="0" smtClean="0">
                <a:latin typeface="Arial" charset="0"/>
                <a:ea typeface="ヒラギノ角ゴ Pro W3" charset="0"/>
                <a:cs typeface="ヒラギノ角ゴ Pro W3" charset="0"/>
              </a:rPr>
              <a:t>everywhere.</a:t>
            </a:r>
            <a:br>
              <a:rPr lang="en-US" i="1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dirty="0" smtClean="0">
                <a:solidFill>
                  <a:schemeClr val="accent2"/>
                </a:solidFill>
              </a:rPr>
              <a:t>Which equation would </a:t>
            </a:r>
            <a:r>
              <a:rPr lang="en-US" i="1" dirty="0" smtClean="0">
                <a:solidFill>
                  <a:schemeClr val="accent2"/>
                </a:solidFill>
              </a:rPr>
              <a:t>you</a:t>
            </a:r>
            <a:r>
              <a:rPr lang="en-US" dirty="0" smtClean="0">
                <a:solidFill>
                  <a:schemeClr val="accent2"/>
                </a:solidFill>
              </a:rPr>
              <a:t> head to first?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b="1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20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5235" name="Text Box 4"/>
          <p:cNvSpPr txBox="1">
            <a:spLocks noChangeArrowheads="1"/>
          </p:cNvSpPr>
          <p:nvPr/>
        </p:nvSpPr>
        <p:spPr bwMode="auto">
          <a:xfrm>
            <a:off x="1285875" y="4613275"/>
            <a:ext cx="601383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AutoNum type="alphaUcParenR"/>
            </a:pPr>
            <a:r>
              <a:rPr lang="en-US" dirty="0" err="1" smtClean="0"/>
              <a:t>i</a:t>
            </a:r>
            <a:r>
              <a:rPr lang="en-US" dirty="0" smtClean="0"/>
              <a:t>       </a:t>
            </a:r>
            <a:r>
              <a:rPr lang="en-US" dirty="0"/>
              <a:t>B) ii            C) iii</a:t>
            </a:r>
          </a:p>
          <a:p>
            <a:pPr>
              <a:buFont typeface="Arial" charset="0"/>
              <a:buNone/>
            </a:pPr>
            <a:r>
              <a:rPr lang="en-US" dirty="0"/>
              <a:t>D) More than one of these would work OK.</a:t>
            </a:r>
          </a:p>
          <a:p>
            <a:pPr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9523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74116"/>
              </p:ext>
            </p:extLst>
          </p:nvPr>
        </p:nvGraphicFramePr>
        <p:xfrm>
          <a:off x="1130300" y="2370138"/>
          <a:ext cx="3113088" cy="190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6" name="Equation" r:id="rId4" imgW="1231900" imgH="800100" progId="Equation.3">
                  <p:embed/>
                </p:oleObj>
              </mc:Choice>
              <mc:Fallback>
                <p:oleObj name="Equation" r:id="rId4" imgW="12319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370138"/>
                        <a:ext cx="3113088" cy="190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Rectangle 10"/>
          <p:cNvSpPr>
            <a:spLocks noChangeArrowheads="1"/>
          </p:cNvSpPr>
          <p:nvPr/>
        </p:nvSpPr>
        <p:spPr bwMode="auto">
          <a:xfrm>
            <a:off x="5287963" y="2208213"/>
            <a:ext cx="3559175" cy="395287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+Q</a:t>
            </a:r>
          </a:p>
        </p:txBody>
      </p:sp>
      <p:sp>
        <p:nvSpPr>
          <p:cNvPr id="95239" name="Rectangle 11"/>
          <p:cNvSpPr>
            <a:spLocks noChangeArrowheads="1"/>
          </p:cNvSpPr>
          <p:nvPr/>
        </p:nvSpPr>
        <p:spPr bwMode="auto">
          <a:xfrm>
            <a:off x="5232400" y="3943350"/>
            <a:ext cx="3559175" cy="395288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-Q</a:t>
            </a:r>
          </a:p>
        </p:txBody>
      </p:sp>
      <p:sp>
        <p:nvSpPr>
          <p:cNvPr id="95240" name="AutoShape 12"/>
          <p:cNvSpPr>
            <a:spLocks noChangeArrowheads="1"/>
          </p:cNvSpPr>
          <p:nvPr/>
        </p:nvSpPr>
        <p:spPr bwMode="auto">
          <a:xfrm>
            <a:off x="5184775" y="2749550"/>
            <a:ext cx="3622675" cy="1060450"/>
          </a:xfrm>
          <a:prstGeom prst="cube">
            <a:avLst>
              <a:gd name="adj" fmla="val 32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Text Box 13"/>
          <p:cNvSpPr txBox="1">
            <a:spLocks noChangeArrowheads="1"/>
          </p:cNvSpPr>
          <p:nvPr/>
        </p:nvSpPr>
        <p:spPr bwMode="auto">
          <a:xfrm>
            <a:off x="6623050" y="2601913"/>
            <a:ext cx="754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>
                <a:latin typeface="Symbol" charset="0"/>
                <a:sym typeface="Symbol" charset="0"/>
              </a:rPr>
              <a:t></a:t>
            </a:r>
            <a:r>
              <a:rPr lang="en-US" sz="2800" baseline="-25000"/>
              <a:t>B</a:t>
            </a:r>
            <a:endParaRPr lang="en-US" sz="2800"/>
          </a:p>
        </p:txBody>
      </p:sp>
      <p:sp>
        <p:nvSpPr>
          <p:cNvPr id="95242" name="Text Box 14"/>
          <p:cNvSpPr txBox="1">
            <a:spLocks noChangeArrowheads="1"/>
          </p:cNvSpPr>
          <p:nvPr/>
        </p:nvSpPr>
        <p:spPr bwMode="auto">
          <a:xfrm>
            <a:off x="6526213" y="3325813"/>
            <a:ext cx="754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>
                <a:latin typeface="Symbol" charset="0"/>
                <a:sym typeface="Symbol" charset="0"/>
              </a:rPr>
              <a:t></a:t>
            </a:r>
            <a:r>
              <a:rPr lang="en-US" sz="2800" baseline="-25000"/>
              <a:t>B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871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ChangeArrowheads="1"/>
          </p:cNvSpPr>
          <p:nvPr/>
        </p:nvSpPr>
        <p:spPr bwMode="auto">
          <a:xfrm>
            <a:off x="2055813" y="268288"/>
            <a:ext cx="6335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98575" y="742950"/>
            <a:ext cx="7586663" cy="1143000"/>
          </a:xfrm>
        </p:spPr>
        <p:txBody>
          <a:bodyPr/>
          <a:lstStyle/>
          <a:p>
            <a:pPr algn="l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An  ideal (large) capacitor has charge Q.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A neutral dielectric is inserted into the gap (and of course, it will polarize)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We want to find </a:t>
            </a:r>
            <a:r>
              <a:rPr lang="en-US" sz="3200" b="1">
                <a:latin typeface="Arial" charset="0"/>
                <a:ea typeface="ヒラギノ角ゴ Pro W3" charset="0"/>
                <a:cs typeface="ヒラギノ角ゴ Pro W3" charset="0"/>
              </a:rPr>
              <a:t>E </a:t>
            </a:r>
            <a:r>
              <a:rPr lang="en-US" sz="3200" i="1">
                <a:latin typeface="Arial" charset="0"/>
                <a:ea typeface="ヒラギノ角ゴ Pro W3" charset="0"/>
                <a:cs typeface="ヒラギノ角ゴ Pro W3" charset="0"/>
              </a:rPr>
              <a:t>everywhere</a:t>
            </a:r>
            <a:r>
              <a:rPr lang="en-US" sz="3200" b="1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142875" y="4613275"/>
            <a:ext cx="86534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>
                <a:solidFill>
                  <a:schemeClr val="accent2"/>
                </a:solidFill>
              </a:rPr>
              <a:t>Which equation would </a:t>
            </a:r>
            <a:r>
              <a:rPr lang="en-US" sz="3200" i="1">
                <a:solidFill>
                  <a:schemeClr val="accent2"/>
                </a:solidFill>
              </a:rPr>
              <a:t>you</a:t>
            </a:r>
            <a:r>
              <a:rPr lang="en-US" sz="3200">
                <a:solidFill>
                  <a:schemeClr val="accent2"/>
                </a:solidFill>
              </a:rPr>
              <a:t> go to first?</a:t>
            </a:r>
          </a:p>
          <a:p>
            <a:pPr>
              <a:buFont typeface="Arial" charset="0"/>
              <a:buAutoNum type="alphaUcParenR"/>
            </a:pPr>
            <a:r>
              <a:rPr lang="en-US" sz="3200"/>
              <a:t>i       B) ii            C) iii</a:t>
            </a:r>
          </a:p>
          <a:p>
            <a:pPr>
              <a:buFont typeface="Arial" charset="0"/>
              <a:buNone/>
            </a:pPr>
            <a:r>
              <a:rPr lang="en-US" sz="3200"/>
              <a:t>D) Your call: </a:t>
            </a:r>
            <a:r>
              <a:rPr lang="en-US" sz="3200" i="1"/>
              <a:t>more</a:t>
            </a:r>
            <a:r>
              <a:rPr lang="en-US" sz="3200"/>
              <a:t> than 1 of these would work!</a:t>
            </a:r>
          </a:p>
          <a:p>
            <a:pPr>
              <a:buFont typeface="Arial" charset="0"/>
              <a:buNone/>
            </a:pPr>
            <a:r>
              <a:rPr lang="en-US" sz="3200"/>
              <a:t>E) </a:t>
            </a:r>
            <a:r>
              <a:rPr lang="en-US" sz="3000" i="1"/>
              <a:t>Can't</a:t>
            </a:r>
            <a:r>
              <a:rPr lang="en-US" sz="3000"/>
              <a:t> solve, unless know the dielectric is linear!</a:t>
            </a:r>
            <a:endParaRPr lang="en-US" sz="3200"/>
          </a:p>
        </p:txBody>
      </p:sp>
      <p:grpSp>
        <p:nvGrpSpPr>
          <p:cNvPr id="97284" name="Group 8"/>
          <p:cNvGrpSpPr>
            <a:grpSpLocks/>
          </p:cNvGrpSpPr>
          <p:nvPr/>
        </p:nvGrpSpPr>
        <p:grpSpPr bwMode="auto">
          <a:xfrm>
            <a:off x="412750" y="1981200"/>
            <a:ext cx="4087813" cy="2357438"/>
            <a:chOff x="156" y="1209"/>
            <a:chExt cx="2575" cy="1485"/>
          </a:xfrm>
        </p:grpSpPr>
        <p:graphicFrame>
          <p:nvGraphicFramePr>
            <p:cNvPr id="97291" name="Object 1024"/>
            <p:cNvGraphicFramePr>
              <a:graphicFrameLocks noChangeAspect="1"/>
            </p:cNvGraphicFramePr>
            <p:nvPr/>
          </p:nvGraphicFramePr>
          <p:xfrm>
            <a:off x="597" y="1711"/>
            <a:ext cx="2066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612" name="Equation" r:id="rId4" imgW="1066800" imgH="254000" progId="Equation.3">
                    <p:embed/>
                  </p:oleObj>
                </mc:Choice>
                <mc:Fallback>
                  <p:oleObj name="Equation" r:id="rId4" imgW="10668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" y="1711"/>
                          <a:ext cx="2066" cy="4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292" name="Object 1025"/>
            <p:cNvGraphicFramePr>
              <a:graphicFrameLocks noChangeAspect="1"/>
            </p:cNvGraphicFramePr>
            <p:nvPr/>
          </p:nvGraphicFramePr>
          <p:xfrm>
            <a:off x="583" y="2199"/>
            <a:ext cx="2079" cy="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613" name="Equation" r:id="rId6" imgW="1066800" imgH="254000" progId="Equation.3">
                    <p:embed/>
                  </p:oleObj>
                </mc:Choice>
                <mc:Fallback>
                  <p:oleObj name="Equation" r:id="rId6" imgW="10668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" y="2199"/>
                          <a:ext cx="2079" cy="4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293" name="Text Box 7"/>
            <p:cNvSpPr txBox="1">
              <a:spLocks noChangeArrowheads="1"/>
            </p:cNvSpPr>
            <p:nvPr/>
          </p:nvSpPr>
          <p:spPr bwMode="auto">
            <a:xfrm>
              <a:off x="156" y="1209"/>
              <a:ext cx="2575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3200">
                  <a:solidFill>
                    <a:schemeClr val="tx2"/>
                  </a:solidFill>
                </a:rPr>
                <a:t>(i)   </a:t>
              </a:r>
              <a:r>
                <a:rPr lang="en-US" sz="3200" b="1">
                  <a:solidFill>
                    <a:schemeClr val="tx2"/>
                  </a:solidFill>
                </a:rPr>
                <a:t>D</a:t>
              </a:r>
              <a:r>
                <a:rPr lang="en-US" sz="3200">
                  <a:solidFill>
                    <a:schemeClr val="tx2"/>
                  </a:solidFill>
                </a:rPr>
                <a:t> = </a:t>
              </a:r>
              <a:r>
                <a:rPr lang="en-US" sz="3200">
                  <a:solidFill>
                    <a:schemeClr val="tx2"/>
                  </a:solidFill>
                  <a:latin typeface="Symbol" charset="0"/>
                  <a:sym typeface="Symbol" charset="0"/>
                </a:rPr>
                <a:t></a:t>
              </a:r>
              <a:r>
                <a:rPr lang="en-US" sz="3200" baseline="-25000">
                  <a:solidFill>
                    <a:schemeClr val="tx2"/>
                  </a:solidFill>
                </a:rPr>
                <a:t>0</a:t>
              </a:r>
              <a:r>
                <a:rPr lang="en-US" sz="3200">
                  <a:solidFill>
                    <a:schemeClr val="tx2"/>
                  </a:solidFill>
                </a:rPr>
                <a:t> </a:t>
              </a:r>
              <a:r>
                <a:rPr lang="en-US" sz="3200" b="1">
                  <a:solidFill>
                    <a:schemeClr val="tx2"/>
                  </a:solidFill>
                </a:rPr>
                <a:t>E </a:t>
              </a:r>
              <a:r>
                <a:rPr lang="en-US" sz="3200">
                  <a:solidFill>
                    <a:schemeClr val="tx2"/>
                  </a:solidFill>
                </a:rPr>
                <a:t>+ </a:t>
              </a:r>
              <a:r>
                <a:rPr lang="en-US" sz="3200" b="1">
                  <a:solidFill>
                    <a:schemeClr val="tx2"/>
                  </a:solidFill>
                </a:rPr>
                <a:t>P</a:t>
              </a:r>
              <a:br>
                <a:rPr lang="en-US" sz="3200" b="1">
                  <a:solidFill>
                    <a:schemeClr val="tx2"/>
                  </a:solidFill>
                </a:rPr>
              </a:br>
              <a:r>
                <a:rPr lang="en-US" sz="3200">
                  <a:solidFill>
                    <a:schemeClr val="tx2"/>
                  </a:solidFill>
                </a:rPr>
                <a:t>(ii)</a:t>
              </a:r>
              <a:br>
                <a:rPr lang="en-US" sz="3200">
                  <a:solidFill>
                    <a:schemeClr val="tx2"/>
                  </a:solidFill>
                </a:rPr>
              </a:br>
              <a:r>
                <a:rPr lang="en-US" sz="3200">
                  <a:solidFill>
                    <a:schemeClr val="tx2"/>
                  </a:solidFill>
                </a:rPr>
                <a:t>(iii)</a:t>
              </a:r>
            </a:p>
          </p:txBody>
        </p:sp>
      </p:grpSp>
      <p:sp>
        <p:nvSpPr>
          <p:cNvPr id="97286" name="Rectangle 10"/>
          <p:cNvSpPr>
            <a:spLocks noChangeArrowheads="1"/>
          </p:cNvSpPr>
          <p:nvPr/>
        </p:nvSpPr>
        <p:spPr bwMode="auto">
          <a:xfrm>
            <a:off x="5287963" y="2208213"/>
            <a:ext cx="3559175" cy="395287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+Q</a:t>
            </a:r>
          </a:p>
        </p:txBody>
      </p:sp>
      <p:sp>
        <p:nvSpPr>
          <p:cNvPr id="97287" name="Rectangle 12"/>
          <p:cNvSpPr>
            <a:spLocks noChangeArrowheads="1"/>
          </p:cNvSpPr>
          <p:nvPr/>
        </p:nvSpPr>
        <p:spPr bwMode="auto">
          <a:xfrm>
            <a:off x="5232400" y="3943350"/>
            <a:ext cx="3559175" cy="395288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-Q</a:t>
            </a:r>
          </a:p>
        </p:txBody>
      </p:sp>
      <p:sp>
        <p:nvSpPr>
          <p:cNvPr id="97288" name="AutoShape 13"/>
          <p:cNvSpPr>
            <a:spLocks noChangeArrowheads="1"/>
          </p:cNvSpPr>
          <p:nvPr/>
        </p:nvSpPr>
        <p:spPr bwMode="auto">
          <a:xfrm>
            <a:off x="5184775" y="2749550"/>
            <a:ext cx="3622675" cy="1060450"/>
          </a:xfrm>
          <a:prstGeom prst="cube">
            <a:avLst>
              <a:gd name="adj" fmla="val 32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Text Box 14"/>
          <p:cNvSpPr txBox="1">
            <a:spLocks noChangeArrowheads="1"/>
          </p:cNvSpPr>
          <p:nvPr/>
        </p:nvSpPr>
        <p:spPr bwMode="auto">
          <a:xfrm>
            <a:off x="6623050" y="2601913"/>
            <a:ext cx="830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>
                <a:latin typeface="Symbol" charset="0"/>
                <a:sym typeface="Symbol" charset="0"/>
              </a:rPr>
              <a:t></a:t>
            </a:r>
            <a:r>
              <a:rPr lang="en-US" sz="3200" baseline="-25000"/>
              <a:t>B</a:t>
            </a:r>
            <a:endParaRPr lang="en-US"/>
          </a:p>
        </p:txBody>
      </p:sp>
      <p:sp>
        <p:nvSpPr>
          <p:cNvPr id="97290" name="Text Box 15"/>
          <p:cNvSpPr txBox="1">
            <a:spLocks noChangeArrowheads="1"/>
          </p:cNvSpPr>
          <p:nvPr/>
        </p:nvSpPr>
        <p:spPr bwMode="auto">
          <a:xfrm>
            <a:off x="6526213" y="3325813"/>
            <a:ext cx="830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>
                <a:latin typeface="Symbol" charset="0"/>
                <a:sym typeface="Symbol" charset="0"/>
              </a:rPr>
              <a:t></a:t>
            </a:r>
            <a:r>
              <a:rPr lang="en-US" sz="3200" baseline="-25000"/>
              <a:t>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13804</TotalTime>
  <Words>1502</Words>
  <Application>Microsoft Macintosh PowerPoint</Application>
  <PresentationFormat>On-screen Show (4:3)</PresentationFormat>
  <Paragraphs>271</Paragraphs>
  <Slides>27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Blank Presentation</vt:lpstr>
      <vt:lpstr>Equation</vt:lpstr>
      <vt:lpstr>ELECTRIC DISPLACEMENT</vt:lpstr>
      <vt:lpstr>PowerPoint Presentation</vt:lpstr>
      <vt:lpstr>We define "Electric Displacement" or  "D" field:    D =0E + P. If you put a dielectric in an external field Eext, it polarizes, adding a new field, Einduced (from the bound charges). These superpose, making a total field Etot.  Which of these three E fields is the "E" in the formula for D above?</vt:lpstr>
      <vt:lpstr>PowerPoint Presentation</vt:lpstr>
      <vt:lpstr>PowerPoint Presentation</vt:lpstr>
      <vt:lpstr>We define  D =0E + P, with</vt:lpstr>
      <vt:lpstr>A solid non-conducting dielectric rod has been injected ("doped") with a fixed, known charge distribution (s). (The material responds, polarizing internally) </vt:lpstr>
      <vt:lpstr>A very large (effectively infinite) capacitor has charge Q.   A neutral (homogeneous) dielectric is inserted into the gap (and of course, it will polarize) .  We want to find D everywhere. Which equation would you head to first?     </vt:lpstr>
      <vt:lpstr>An  ideal (large) capacitor has charge Q.   A neutral dielectric is inserted into the gap (and of course, it will polarize)  We want to find E everywhere    </vt:lpstr>
      <vt:lpstr>PowerPoint Presentation</vt:lpstr>
      <vt:lpstr>An  ideal (large) capacitor has charge Q.   A neutral linear dielectric is inserted into the gap. We want to find D in the dielectric.</vt:lpstr>
      <vt:lpstr>An  ideal (large) capacitor has charge Q.   A neutral linear dielectric is inserted into the gap. We want to find D in the dielectric.</vt:lpstr>
      <vt:lpstr>An  ideal (large) capacitor has charge Q.   A neutral linear dielectric is inserted into the gap. We want to find D in the dielectric.</vt:lpstr>
      <vt:lpstr>An  ideal (large) capacitor has charge Q.   A neutral linear dielectric is inserted into the gap. We want to find D in the dielectric.</vt:lpstr>
      <vt:lpstr>An  ideal (large) capacitor has charge Q.   A neutral linear dielectric is inserted into the gap.  Now that we have D in the dielectric,  what is E inside the dielectric ?  </vt:lpstr>
      <vt:lpstr>PowerPoint Presentation</vt:lpstr>
      <vt:lpstr>An  ideal (large) capacitor has charge Q.   A neutral linear dielectric is inserted into the gap (with given dielectric constant)  Now that we have D in the dielectric,  </vt:lpstr>
      <vt:lpstr>An  ideal (large) capacitor has charge Q.   A neutral linear dielectric is inserted into the gap (with given dielectric constant)   </vt:lpstr>
      <vt:lpstr>An  ideal (large) capacitor has charge Q.   A neutral linear dielectric is inserted into the gap (with given dielectric constant)   </vt:lpstr>
      <vt:lpstr>An  ideal (large) capacitor has charge Q.   A neutral linear dielectric is inserted into the gap (with given dielectric constant)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argued that C goes UP by a factor of r if you fill a capacitor with dielectric. What happens to the stored energy of a capacitor if it’s filled with a dielectric?</vt:lpstr>
      <vt:lpstr>If we push this dielectric inside the isolated capacitor, will it be drawn into the capacitor or repelled?</vt:lpstr>
    </vt:vector>
  </TitlesOfParts>
  <Company>CU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Stephanie Chasteen</dc:creator>
  <cp:lastModifiedBy>David Rubin</cp:lastModifiedBy>
  <cp:revision>223</cp:revision>
  <cp:lastPrinted>2013-02-18T22:42:27Z</cp:lastPrinted>
  <dcterms:created xsi:type="dcterms:W3CDTF">2007-10-23T21:56:36Z</dcterms:created>
  <dcterms:modified xsi:type="dcterms:W3CDTF">2016-09-28T14:50:54Z</dcterms:modified>
</cp:coreProperties>
</file>