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9.bin" ContentType="application/vnd.openxmlformats-officedocument.oleObject"/>
  <Override PartName="/ppt/notesSlides/notesSlide10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11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624" r:id="rId2"/>
    <p:sldId id="627" r:id="rId3"/>
    <p:sldId id="492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15" r:id="rId12"/>
    <p:sldId id="629" r:id="rId13"/>
    <p:sldId id="62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 autoAdjust="0"/>
    <p:restoredTop sz="68140" autoAdjust="0"/>
  </p:normalViewPr>
  <p:slideViewPr>
    <p:cSldViewPr snapToGrid="0">
      <p:cViewPr>
        <p:scale>
          <a:sx n="75" d="100"/>
          <a:sy n="75" d="100"/>
        </p:scale>
        <p:origin x="-1304" y="-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5162E-5E0C-8C4E-B94C-0B765C061F95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E60D8-A887-B449-9C01-F090D2457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6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305470-970B-4848-A7B7-CC72DBBCED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0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WRITTEN BY: Steven Pollock (CU-Boulder)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FBE19AF3-DC55-ED42-977B-AD9127353547}" type="slidenum">
              <a:rPr lang="en-US" sz="1200" b="0"/>
              <a:pPr/>
              <a:t>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2795EA08-CCF9-E648-B12B-43DA701B9875}" type="slidenum">
              <a:rPr lang="en-US" sz="1200" b="0"/>
              <a:pPr algn="r"/>
              <a:t>10</a:t>
            </a:fld>
            <a:endParaRPr lang="en-US" sz="1200" b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D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2795EA08-CCF9-E648-B12B-43DA701B9875}" type="slidenum">
              <a:rPr lang="en-US" sz="1200" b="0"/>
              <a:pPr algn="r"/>
              <a:t>11</a:t>
            </a:fld>
            <a:endParaRPr lang="en-US" sz="1200" b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  (I changed the order or responses from last time, used to be D was correct) 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This comes later, Ampere’s law!</a:t>
            </a:r>
          </a:p>
          <a:p>
            <a:pPr eaLnBrk="1" hangingPunct="1"/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CB71CAE8-9936-B346-BDAA-C45610266E7A}" type="slidenum">
              <a:rPr lang="en-US" sz="1200" b="0"/>
              <a:pPr algn="r"/>
              <a:t>2</a:t>
            </a:fld>
            <a:endParaRPr lang="en-US" sz="1200" b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A or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041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B52479BD-6596-564F-B9CC-FFB79C4A7B86}" type="slidenum">
              <a:rPr lang="en-US" sz="1200" b="0"/>
              <a:pPr algn="r"/>
              <a:t>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246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180530DE-5555-5640-95E9-FBB0BE400206}" type="slidenum">
              <a:rPr lang="en-US" sz="1200" b="0"/>
              <a:pPr algn="r"/>
              <a:t>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n/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solidFill>
            <a:srgbClr val="FFFFFF"/>
          </a:solidFill>
          <a:ln/>
        </p:spPr>
      </p:sp>
      <p:sp>
        <p:nvSpPr>
          <p:cNvPr id="686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defTabSz="457200"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2795EA08-CCF9-E648-B12B-43DA701B9875}" type="slidenum">
              <a:rPr lang="en-US" sz="1200" b="0"/>
              <a:pPr algn="r"/>
              <a:t>9</a:t>
            </a:fld>
            <a:endParaRPr lang="en-US" sz="1200" b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D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C07BB-09A9-5A40-8A57-9933EF00D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7EEDA-4BC2-B244-BF8A-E9F2124995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2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1F678-6B9E-4246-A718-C735FADDBB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BC4D3-F979-EC43-8A3D-C47A6F2BB4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4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7CDCD-2383-D746-B4FE-307EDBA334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A48A-80D1-124B-9C28-E987D8CAC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3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A436A-9207-9249-876E-659E646200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8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3A610-CCDC-7E47-BB9E-8EB451B461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4094B-FAFA-D043-89B5-FC3C61C698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76B3C-D753-B142-90A0-BF46B3EAD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1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58E3F-1950-1D43-A2FD-2F1BF3FB37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6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EB7363-4CCF-6542-AFE7-01BD23AC73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1.emf"/><Relationship Id="rId8" Type="http://schemas.openxmlformats.org/officeDocument/2006/relationships/oleObject" Target="../embeddings/oleObject12.bin"/><Relationship Id="rId9" Type="http://schemas.openxmlformats.org/officeDocument/2006/relationships/image" Target="../media/image12.emf"/><Relationship Id="rId10" Type="http://schemas.openxmlformats.org/officeDocument/2006/relationships/oleObject" Target="../embeddings/oleObject13.bin"/><Relationship Id="rId11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4.emf"/><Relationship Id="rId6" Type="http://schemas.openxmlformats.org/officeDocument/2006/relationships/oleObject" Target="../embeddings/oleObject15.bin"/><Relationship Id="rId7" Type="http://schemas.openxmlformats.org/officeDocument/2006/relationships/image" Target="../media/image15.emf"/><Relationship Id="rId8" Type="http://schemas.openxmlformats.org/officeDocument/2006/relationships/oleObject" Target="../embeddings/oleObject16.bin"/><Relationship Id="rId9" Type="http://schemas.openxmlformats.org/officeDocument/2006/relationships/image" Target="../media/image12.emf"/><Relationship Id="rId10" Type="http://schemas.openxmlformats.org/officeDocument/2006/relationships/oleObject" Target="../embeddings/oleObject17.bin"/><Relationship Id="rId11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8.bin"/><Relationship Id="rId11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CURRENTS &amp; CHARGE CONTINUITY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5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Charge Conservation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52400"/>
            <a:ext cx="7772400" cy="1530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Which of the following is a statement of charge conservation?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609600" indent="-609600">
              <a:buFontTx/>
              <a:buNone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35" name="Text Box 4"/>
          <p:cNvSpPr txBox="1">
            <a:spLocks noChangeArrowheads="1"/>
          </p:cNvSpPr>
          <p:nvPr/>
        </p:nvSpPr>
        <p:spPr bwMode="auto">
          <a:xfrm>
            <a:off x="230188" y="16287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A)</a:t>
            </a: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5103813" y="168275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B)</a:t>
            </a: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225425" y="2943225"/>
            <a:ext cx="612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C)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5308600" y="3040063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D)</a:t>
            </a:r>
          </a:p>
        </p:txBody>
      </p:sp>
      <p:sp>
        <p:nvSpPr>
          <p:cNvPr id="69639" name="Text Box 8"/>
          <p:cNvSpPr txBox="1">
            <a:spLocks noChangeArrowheads="1"/>
          </p:cNvSpPr>
          <p:nvPr/>
        </p:nvSpPr>
        <p:spPr bwMode="auto">
          <a:xfrm>
            <a:off x="277813" y="4252913"/>
            <a:ext cx="8258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 dirty="0"/>
              <a:t>E) Not </a:t>
            </a:r>
            <a:r>
              <a:rPr lang="en-US" sz="3200" b="0" dirty="0" smtClean="0"/>
              <a:t>sure</a:t>
            </a:r>
            <a:endParaRPr lang="en-US" sz="3200" b="0" dirty="0"/>
          </a:p>
        </p:txBody>
      </p:sp>
      <p:graphicFrame>
        <p:nvGraphicFramePr>
          <p:cNvPr id="69640" name="Object 9"/>
          <p:cNvGraphicFramePr>
            <a:graphicFrameLocks noChangeAspect="1"/>
          </p:cNvGraphicFramePr>
          <p:nvPr/>
        </p:nvGraphicFramePr>
        <p:xfrm>
          <a:off x="5675313" y="1376363"/>
          <a:ext cx="31623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4" name="Equation" r:id="rId4" imgW="1041400" imgH="393700" progId="Equation.DSMT4">
                  <p:embed/>
                </p:oleObj>
              </mc:Choice>
              <mc:Fallback>
                <p:oleObj name="Equation" r:id="rId4" imgW="10414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313" y="1376363"/>
                        <a:ext cx="31623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10"/>
          <p:cNvGraphicFramePr>
            <a:graphicFrameLocks noChangeAspect="1"/>
          </p:cNvGraphicFramePr>
          <p:nvPr/>
        </p:nvGraphicFramePr>
        <p:xfrm>
          <a:off x="806450" y="2744788"/>
          <a:ext cx="37036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5" name="Equation" r:id="rId6" imgW="1308100" imgH="393700" progId="Equation.DSMT4">
                  <p:embed/>
                </p:oleObj>
              </mc:Choice>
              <mc:Fallback>
                <p:oleObj name="Equation" r:id="rId6" imgW="1308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2744788"/>
                        <a:ext cx="37036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" name="Object 11"/>
          <p:cNvGraphicFramePr>
            <a:graphicFrameLocks noChangeAspect="1"/>
          </p:cNvGraphicFramePr>
          <p:nvPr/>
        </p:nvGraphicFramePr>
        <p:xfrm>
          <a:off x="5895975" y="2782888"/>
          <a:ext cx="209073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6" name="Equation" r:id="rId8" imgW="787400" imgH="393700" progId="Equation.DSMT4">
                  <p:embed/>
                </p:oleObj>
              </mc:Choice>
              <mc:Fallback>
                <p:oleObj name="Equation" r:id="rId8" imgW="7874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2782888"/>
                        <a:ext cx="209073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3" name="Rectangle 13"/>
          <p:cNvSpPr>
            <a:spLocks noChangeArrowheads="1"/>
          </p:cNvSpPr>
          <p:nvPr/>
        </p:nvSpPr>
        <p:spPr bwMode="auto">
          <a:xfrm>
            <a:off x="166688" y="225425"/>
            <a:ext cx="677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5.10</a:t>
            </a:r>
          </a:p>
        </p:txBody>
      </p:sp>
      <p:graphicFrame>
        <p:nvGraphicFramePr>
          <p:cNvPr id="696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880364"/>
              </p:ext>
            </p:extLst>
          </p:nvPr>
        </p:nvGraphicFramePr>
        <p:xfrm>
          <a:off x="1295400" y="1420813"/>
          <a:ext cx="1795463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7" name="Equation" r:id="rId10" imgW="635000" imgH="393700" progId="Equation.3">
                  <p:embed/>
                </p:oleObj>
              </mc:Choice>
              <mc:Fallback>
                <p:oleObj name="Equation" r:id="rId10" imgW="635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20813"/>
                        <a:ext cx="1795463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7486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Charge Conservation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52400"/>
            <a:ext cx="7772400" cy="1530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Which of the following is a statement of charge conservation?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609600" indent="-609600">
              <a:buFontTx/>
              <a:buNone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35" name="Text Box 4"/>
          <p:cNvSpPr txBox="1">
            <a:spLocks noChangeArrowheads="1"/>
          </p:cNvSpPr>
          <p:nvPr/>
        </p:nvSpPr>
        <p:spPr bwMode="auto">
          <a:xfrm>
            <a:off x="230188" y="16287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A)</a:t>
            </a: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5103813" y="168275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B)</a:t>
            </a: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225425" y="2943225"/>
            <a:ext cx="612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C)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5308600" y="3040063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D)</a:t>
            </a:r>
          </a:p>
        </p:txBody>
      </p:sp>
      <p:sp>
        <p:nvSpPr>
          <p:cNvPr id="69639" name="Text Box 8"/>
          <p:cNvSpPr txBox="1">
            <a:spLocks noChangeArrowheads="1"/>
          </p:cNvSpPr>
          <p:nvPr/>
        </p:nvSpPr>
        <p:spPr bwMode="auto">
          <a:xfrm>
            <a:off x="277813" y="4252913"/>
            <a:ext cx="8258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 dirty="0"/>
              <a:t>E) Not </a:t>
            </a:r>
            <a:r>
              <a:rPr lang="en-US" sz="3200" b="0" dirty="0" smtClean="0"/>
              <a:t>sure</a:t>
            </a:r>
            <a:endParaRPr lang="en-US" sz="3200" b="0" dirty="0"/>
          </a:p>
        </p:txBody>
      </p:sp>
      <p:graphicFrame>
        <p:nvGraphicFramePr>
          <p:cNvPr id="6964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56564"/>
              </p:ext>
            </p:extLst>
          </p:nvPr>
        </p:nvGraphicFramePr>
        <p:xfrm>
          <a:off x="5864225" y="2646363"/>
          <a:ext cx="31242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4" name="Equation" r:id="rId4" imgW="1028700" imgH="393700" progId="Equation.3">
                  <p:embed/>
                </p:oleObj>
              </mc:Choice>
              <mc:Fallback>
                <p:oleObj name="Equation" r:id="rId4" imgW="1028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2646363"/>
                        <a:ext cx="31242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401639"/>
              </p:ext>
            </p:extLst>
          </p:nvPr>
        </p:nvGraphicFramePr>
        <p:xfrm>
          <a:off x="823913" y="2744788"/>
          <a:ext cx="36671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5" name="Equation" r:id="rId6" imgW="1295400" imgH="393700" progId="Equation.3">
                  <p:embed/>
                </p:oleObj>
              </mc:Choice>
              <mc:Fallback>
                <p:oleObj name="Equation" r:id="rId6" imgW="1295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2744788"/>
                        <a:ext cx="36671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411905"/>
              </p:ext>
            </p:extLst>
          </p:nvPr>
        </p:nvGraphicFramePr>
        <p:xfrm>
          <a:off x="5912908" y="1394354"/>
          <a:ext cx="209073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6" name="Equation" r:id="rId8" imgW="787400" imgH="393700" progId="Equation.DSMT4">
                  <p:embed/>
                </p:oleObj>
              </mc:Choice>
              <mc:Fallback>
                <p:oleObj name="Equation" r:id="rId8" imgW="7874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2908" y="1394354"/>
                        <a:ext cx="209073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3" name="Rectangle 13"/>
          <p:cNvSpPr>
            <a:spLocks noChangeArrowheads="1"/>
          </p:cNvSpPr>
          <p:nvPr/>
        </p:nvSpPr>
        <p:spPr bwMode="auto">
          <a:xfrm>
            <a:off x="166688" y="225425"/>
            <a:ext cx="677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5.10</a:t>
            </a:r>
          </a:p>
        </p:txBody>
      </p:sp>
      <p:graphicFrame>
        <p:nvGraphicFramePr>
          <p:cNvPr id="696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880364"/>
              </p:ext>
            </p:extLst>
          </p:nvPr>
        </p:nvGraphicFramePr>
        <p:xfrm>
          <a:off x="1295400" y="1420813"/>
          <a:ext cx="1795463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7" name="Equation" r:id="rId10" imgW="635000" imgH="393700" progId="Equation.3">
                  <p:embed/>
                </p:oleObj>
              </mc:Choice>
              <mc:Fallback>
                <p:oleObj name="Equation" r:id="rId10" imgW="635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20813"/>
                        <a:ext cx="1795463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7486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Box 3"/>
          <p:cNvSpPr txBox="1">
            <a:spLocks noChangeArrowheads="1"/>
          </p:cNvSpPr>
          <p:nvPr/>
        </p:nvSpPr>
        <p:spPr bwMode="auto">
          <a:xfrm>
            <a:off x="457200" y="457200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3600" b="0">
                <a:ea typeface="ＭＳ Ｐゴシック" charset="0"/>
                <a:cs typeface="ＭＳ Ｐゴシック" charset="0"/>
              </a:rPr>
              <a:t>Is the total net charge in the universe conserved? How about the total mass?</a:t>
            </a:r>
          </a:p>
        </p:txBody>
      </p:sp>
      <p:sp>
        <p:nvSpPr>
          <p:cNvPr id="52227" name="TextBox 4"/>
          <p:cNvSpPr txBox="1">
            <a:spLocks noChangeArrowheads="1"/>
          </p:cNvSpPr>
          <p:nvPr/>
        </p:nvSpPr>
        <p:spPr bwMode="auto">
          <a:xfrm>
            <a:off x="304800" y="2667000"/>
            <a:ext cx="848042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sz="2600" b="0">
                <a:ea typeface="ＭＳ Ｐゴシック" charset="0"/>
                <a:cs typeface="ＭＳ Ｐゴシック" charset="0"/>
              </a:rPr>
              <a:t> Charge is conserved; total mass is conserved</a:t>
            </a:r>
          </a:p>
          <a:p>
            <a:pPr eaLnBrk="1" hangingPunct="1">
              <a:buFontTx/>
              <a:buAutoNum type="alphaUcParenR"/>
            </a:pPr>
            <a:r>
              <a:rPr lang="en-US" sz="2600" b="0">
                <a:ea typeface="ＭＳ Ｐゴシック" charset="0"/>
                <a:cs typeface="ＭＳ Ｐゴシック" charset="0"/>
              </a:rPr>
              <a:t> Charge is conserved; total mass is not conserved</a:t>
            </a:r>
          </a:p>
          <a:p>
            <a:pPr eaLnBrk="1" hangingPunct="1">
              <a:buFontTx/>
              <a:buAutoNum type="alphaUcParenR"/>
            </a:pPr>
            <a:r>
              <a:rPr lang="en-US" sz="2600" b="0">
                <a:ea typeface="ＭＳ Ｐゴシック" charset="0"/>
                <a:cs typeface="ＭＳ Ｐゴシック" charset="0"/>
              </a:rPr>
              <a:t> Charge is not conserved; total mass is conserved</a:t>
            </a:r>
          </a:p>
          <a:p>
            <a:pPr eaLnBrk="1" hangingPunct="1">
              <a:buFontTx/>
              <a:buAutoNum type="alphaUcParenR"/>
            </a:pPr>
            <a:r>
              <a:rPr lang="en-US" sz="2600" b="0">
                <a:ea typeface="ＭＳ Ｐゴシック" charset="0"/>
                <a:cs typeface="ＭＳ Ｐゴシック" charset="0"/>
              </a:rPr>
              <a:t> Charge is not conserved; total mass is not conserved</a:t>
            </a:r>
          </a:p>
          <a:p>
            <a:pPr eaLnBrk="1" hangingPunct="1">
              <a:buFontTx/>
              <a:buAutoNum type="alphaUcParenR"/>
            </a:pPr>
            <a:r>
              <a:rPr lang="en-US" sz="2600" b="0">
                <a:ea typeface="ＭＳ Ｐゴシック" charset="0"/>
                <a:cs typeface="ＭＳ Ｐゴシック" charset="0"/>
              </a:rPr>
              <a:t> Dude! How should I know?</a:t>
            </a:r>
          </a:p>
        </p:txBody>
      </p:sp>
    </p:spTree>
    <p:extLst>
      <p:ext uri="{BB962C8B-B14F-4D97-AF65-F5344CB8AC3E}">
        <p14:creationId xmlns:p14="http://schemas.microsoft.com/office/powerpoint/2010/main" val="381742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620125" cy="1905000"/>
          </a:xfrm>
        </p:spPr>
        <p:txBody>
          <a:bodyPr/>
          <a:lstStyle/>
          <a:p>
            <a:pPr algn="l" eaLnBrk="1" hangingPunct="1"/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Until now, you have been told that magnetic fields loop around a current carrying wire. But how do you know that there are no other components? Show (mathematically) which of the below B-field components are/not possible.</a:t>
            </a:r>
          </a:p>
        </p:txBody>
      </p:sp>
      <p:pic>
        <p:nvPicPr>
          <p:cNvPr id="5017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32000"/>
            <a:ext cx="86201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74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3600">
                <a:solidFill>
                  <a:schemeClr val="bg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Current through a Wire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305800" cy="6400800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 student argues that the current through a wire flows throughout its volume, you: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609600" indent="-609600" eaLnBrk="1" hangingPunct="1"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Agree, resistance is inversely proportional to cross sectional area, not circumference</a:t>
            </a:r>
          </a:p>
          <a:p>
            <a:pPr marL="609600" indent="-609600" eaLnBrk="1" hangingPunct="1"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Disagree, it must flow only on the surface of the wire because the negative charges repel each other</a:t>
            </a:r>
          </a:p>
          <a:p>
            <a:pPr marL="609600" indent="-609600" eaLnBrk="1" hangingPunct="1"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Agree for different reasons</a:t>
            </a:r>
          </a:p>
          <a:p>
            <a:pPr marL="609600" indent="-609600" eaLnBrk="1" hangingPunct="1"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Disagree for different reasons</a:t>
            </a:r>
            <a:endParaRPr lang="en-US" sz="28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609600" indent="-609600" eaLnBrk="1" hangingPunct="1">
              <a:buFontTx/>
              <a:buAutoNum type="alphaUcParenR"/>
            </a:pPr>
            <a:endParaRPr lang="en-US" sz="28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5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208088"/>
            <a:ext cx="7772400" cy="1143000"/>
          </a:xfrm>
        </p:spPr>
        <p:txBody>
          <a:bodyPr/>
          <a:lstStyle/>
          <a:p>
            <a:pPr algn="l"/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Positive ions flow right through a liquid, negative ions flow left. </a:t>
            </a:r>
            <a:b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The spatial density and speed of both ions types are identical.</a:t>
            </a:r>
            <a:b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2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Is there a net current through the liquid?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790575" y="3759200"/>
            <a:ext cx="603567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200" b="0"/>
              <a:t>Yes, to the right</a:t>
            </a:r>
          </a:p>
          <a:p>
            <a:pPr>
              <a:buFont typeface="Arial" charset="0"/>
              <a:buNone/>
            </a:pPr>
            <a:r>
              <a:rPr lang="en-US" sz="3200" b="0"/>
              <a:t>B) Yes, to the left</a:t>
            </a:r>
          </a:p>
          <a:p>
            <a:pPr>
              <a:buFont typeface="Arial" charset="0"/>
              <a:buNone/>
            </a:pPr>
            <a:r>
              <a:rPr lang="en-US" sz="3200" b="0"/>
              <a:t>C) No</a:t>
            </a:r>
          </a:p>
          <a:p>
            <a:pPr>
              <a:buFont typeface="Arial" charset="0"/>
              <a:buNone/>
            </a:pPr>
            <a:r>
              <a:rPr lang="en-US" sz="3200" b="0"/>
              <a:t>D) Not enough information given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63500" y="390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5.5</a:t>
            </a:r>
          </a:p>
        </p:txBody>
      </p:sp>
    </p:spTree>
    <p:extLst>
      <p:ext uri="{BB962C8B-B14F-4D97-AF65-F5344CB8AC3E}">
        <p14:creationId xmlns:p14="http://schemas.microsoft.com/office/powerpoint/2010/main" val="3458441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en-US" sz="4000" b="0"/>
          </a:p>
          <a:p>
            <a:endParaRPr lang="en-US" b="0"/>
          </a:p>
        </p:txBody>
      </p:sp>
      <p:sp>
        <p:nvSpPr>
          <p:cNvPr id="59394" name="TextBox 2"/>
          <p:cNvSpPr txBox="1">
            <a:spLocks noChangeArrowheads="1"/>
          </p:cNvSpPr>
          <p:nvPr/>
        </p:nvSpPr>
        <p:spPr bwMode="auto">
          <a:xfrm>
            <a:off x="606425" y="3697288"/>
            <a:ext cx="793115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600" b="0" dirty="0"/>
              <a:t>A)                          B) </a:t>
            </a:r>
          </a:p>
          <a:p>
            <a:pPr>
              <a:lnSpc>
                <a:spcPct val="150000"/>
              </a:lnSpc>
            </a:pPr>
            <a:r>
              <a:rPr lang="en-US" sz="3600" b="0" dirty="0"/>
              <a:t>C)				D)</a:t>
            </a:r>
          </a:p>
          <a:p>
            <a:pPr>
              <a:lnSpc>
                <a:spcPct val="150000"/>
              </a:lnSpc>
            </a:pPr>
            <a:r>
              <a:rPr lang="en-US" sz="3600" b="0" dirty="0"/>
              <a:t>E) None of the </a:t>
            </a:r>
            <a:r>
              <a:rPr lang="en-US" sz="3600" b="0" dirty="0" smtClean="0"/>
              <a:t>above ! </a:t>
            </a:r>
            <a:endParaRPr lang="en-US" sz="3600" b="0" dirty="0"/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1419225" y="3892550"/>
          <a:ext cx="1562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2" name="Equation" r:id="rId4" imgW="520700" imgH="165100" progId="Equation.3">
                  <p:embed/>
                </p:oleObj>
              </mc:Choice>
              <mc:Fallback>
                <p:oleObj name="Equation" r:id="rId4" imgW="520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3892550"/>
                        <a:ext cx="1562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3"/>
          <p:cNvGraphicFramePr>
            <a:graphicFrameLocks noChangeAspect="1"/>
          </p:cNvGraphicFramePr>
          <p:nvPr/>
        </p:nvGraphicFramePr>
        <p:xfrm>
          <a:off x="5246688" y="4016375"/>
          <a:ext cx="1433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3" name="Equation" r:id="rId6" imgW="469900" imgH="139700" progId="Equation.3">
                  <p:embed/>
                </p:oleObj>
              </mc:Choice>
              <mc:Fallback>
                <p:oleObj name="Equation" r:id="rId6" imgW="4699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4016375"/>
                        <a:ext cx="14335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20221"/>
              </p:ext>
            </p:extLst>
          </p:nvPr>
        </p:nvGraphicFramePr>
        <p:xfrm>
          <a:off x="1441450" y="4818063"/>
          <a:ext cx="19399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4" name="Equation" r:id="rId8" imgW="609600" imgH="177800" progId="Equation.3">
                  <p:embed/>
                </p:oleObj>
              </mc:Choice>
              <mc:Fallback>
                <p:oleObj name="Equation" r:id="rId8" imgW="6096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4818063"/>
                        <a:ext cx="193992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912849"/>
              </p:ext>
            </p:extLst>
          </p:nvPr>
        </p:nvGraphicFramePr>
        <p:xfrm>
          <a:off x="5265217" y="4719638"/>
          <a:ext cx="1447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5" name="Equation" r:id="rId10" imgW="482600" imgH="203200" progId="Equation.3">
                  <p:embed/>
                </p:oleObj>
              </mc:Choice>
              <mc:Fallback>
                <p:oleObj name="Equation" r:id="rId10" imgW="482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217" y="4719638"/>
                        <a:ext cx="1447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71525" y="1558925"/>
            <a:ext cx="8196263" cy="1143000"/>
          </a:xfrm>
        </p:spPr>
        <p:txBody>
          <a:bodyPr/>
          <a:lstStyle/>
          <a:p>
            <a:pPr algn="l"/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Current I flows down a wire (length L) </a:t>
            </a:r>
            <a:b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with a square cross section (side </a:t>
            </a:r>
            <a:r>
              <a:rPr lang="en-US" sz="3600" i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a)  </a:t>
            </a:r>
            <a:br>
              <a:rPr lang="en-US" sz="3600" i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If it is uniformly distributed over the entire wire area, </a:t>
            </a: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the magnitude of the volume current density </a:t>
            </a:r>
            <a:r>
              <a:rPr lang="en-US" sz="3600" i="1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J</a:t>
            </a: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9400" name="Rectangle 9"/>
          <p:cNvSpPr>
            <a:spLocks noChangeArrowheads="1"/>
          </p:cNvSpPr>
          <p:nvPr/>
        </p:nvSpPr>
        <p:spPr bwMode="auto">
          <a:xfrm>
            <a:off x="63500" y="390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5.7</a:t>
            </a:r>
          </a:p>
        </p:txBody>
      </p:sp>
    </p:spTree>
    <p:extLst>
      <p:ext uri="{BB962C8B-B14F-4D97-AF65-F5344CB8AC3E}">
        <p14:creationId xmlns:p14="http://schemas.microsoft.com/office/powerpoint/2010/main" val="83639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en-US" sz="4000" b="0"/>
          </a:p>
          <a:p>
            <a:endParaRPr lang="en-US" b="0"/>
          </a:p>
        </p:txBody>
      </p:sp>
      <p:sp>
        <p:nvSpPr>
          <p:cNvPr id="61442" name="TextBox 2"/>
          <p:cNvSpPr txBox="1">
            <a:spLocks noChangeArrowheads="1"/>
          </p:cNvSpPr>
          <p:nvPr/>
        </p:nvSpPr>
        <p:spPr bwMode="auto">
          <a:xfrm>
            <a:off x="606425" y="3697288"/>
            <a:ext cx="793115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600" b="0"/>
              <a:t>A)                          B) </a:t>
            </a:r>
          </a:p>
          <a:p>
            <a:pPr>
              <a:lnSpc>
                <a:spcPct val="150000"/>
              </a:lnSpc>
            </a:pPr>
            <a:r>
              <a:rPr lang="en-US" sz="3600" b="0"/>
              <a:t>C)				D)</a:t>
            </a:r>
          </a:p>
          <a:p>
            <a:pPr>
              <a:lnSpc>
                <a:spcPct val="150000"/>
              </a:lnSpc>
            </a:pPr>
            <a:r>
              <a:rPr lang="en-US" sz="3600" b="0"/>
              <a:t>E) None of the above</a:t>
            </a:r>
          </a:p>
        </p:txBody>
      </p:sp>
      <p:graphicFrame>
        <p:nvGraphicFramePr>
          <p:cNvPr id="61443" name="Object 2"/>
          <p:cNvGraphicFramePr>
            <a:graphicFrameLocks noChangeAspect="1"/>
          </p:cNvGraphicFramePr>
          <p:nvPr/>
        </p:nvGraphicFramePr>
        <p:xfrm>
          <a:off x="1362075" y="3892550"/>
          <a:ext cx="1676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16" name="Equation" r:id="rId4" imgW="558800" imgH="165100" progId="Equation.3">
                  <p:embed/>
                </p:oleObj>
              </mc:Choice>
              <mc:Fallback>
                <p:oleObj name="Equation" r:id="rId4" imgW="5588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3892550"/>
                        <a:ext cx="16764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3"/>
          <p:cNvGraphicFramePr>
            <a:graphicFrameLocks noChangeAspect="1"/>
          </p:cNvGraphicFramePr>
          <p:nvPr/>
        </p:nvGraphicFramePr>
        <p:xfrm>
          <a:off x="5189538" y="4016375"/>
          <a:ext cx="1549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17" name="Equation" r:id="rId6" imgW="508000" imgH="139700" progId="Equation.3">
                  <p:embed/>
                </p:oleObj>
              </mc:Choice>
              <mc:Fallback>
                <p:oleObj name="Equation" r:id="rId6" imgW="5080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4016375"/>
                        <a:ext cx="15494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319213" y="4838700"/>
          <a:ext cx="21812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18" name="Equation" r:id="rId8" imgW="685800" imgH="165100" progId="Equation.3">
                  <p:embed/>
                </p:oleObj>
              </mc:Choice>
              <mc:Fallback>
                <p:oleObj name="Equation" r:id="rId8" imgW="6858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4838700"/>
                        <a:ext cx="21812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223365"/>
              </p:ext>
            </p:extLst>
          </p:nvPr>
        </p:nvGraphicFramePr>
        <p:xfrm>
          <a:off x="5100108" y="4844522"/>
          <a:ext cx="1371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19" name="Equation" r:id="rId10" imgW="457200" imgH="165100" progId="Equation.3">
                  <p:embed/>
                </p:oleObj>
              </mc:Choice>
              <mc:Fallback>
                <p:oleObj name="Equation" r:id="rId10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108" y="4844522"/>
                        <a:ext cx="1371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71525" y="1558925"/>
            <a:ext cx="8196263" cy="1143000"/>
          </a:xfrm>
        </p:spPr>
        <p:txBody>
          <a:bodyPr/>
          <a:lstStyle/>
          <a:p>
            <a:pPr algn="l"/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Current I flows down a wire (length L) </a:t>
            </a:r>
            <a:b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with a square cross section (side </a:t>
            </a:r>
            <a:r>
              <a:rPr lang="en-US" sz="3600" i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a)  </a:t>
            </a:r>
            <a:br>
              <a:rPr lang="en-US" sz="3600" i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If it is uniformly distributed over the outer surfaces only, </a:t>
            </a: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the magnitude of the surface current density </a:t>
            </a:r>
            <a:r>
              <a:rPr lang="en-US" sz="3600" i="1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K</a:t>
            </a: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1448" name="Rectangle 10"/>
          <p:cNvSpPr>
            <a:spLocks noChangeArrowheads="1"/>
          </p:cNvSpPr>
          <p:nvPr/>
        </p:nvSpPr>
        <p:spPr bwMode="auto">
          <a:xfrm>
            <a:off x="180975" y="92233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5.6</a:t>
            </a:r>
          </a:p>
        </p:txBody>
      </p:sp>
    </p:spTree>
    <p:extLst>
      <p:ext uri="{BB962C8B-B14F-4D97-AF65-F5344CB8AC3E}">
        <p14:creationId xmlns:p14="http://schemas.microsoft.com/office/powerpoint/2010/main" val="21419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3825" y="1811338"/>
            <a:ext cx="7356475" cy="1143000"/>
          </a:xfrm>
        </p:spPr>
        <p:txBody>
          <a:bodyPr/>
          <a:lstStyle/>
          <a:p>
            <a:pPr algn="l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 "ribbon" (width a) of surface current flows (with surface current density K)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Right next to it is a second identical ribbon of current.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Viewed collectively, what is the new total surface current density?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3490" name="AutoShape 3"/>
          <p:cNvSpPr>
            <a:spLocks noChangeArrowheads="1"/>
          </p:cNvSpPr>
          <p:nvPr/>
        </p:nvSpPr>
        <p:spPr bwMode="auto">
          <a:xfrm rot="3769601">
            <a:off x="6094413" y="3787775"/>
            <a:ext cx="962025" cy="1685925"/>
          </a:xfrm>
          <a:prstGeom prst="parallelogram">
            <a:avLst>
              <a:gd name="adj" fmla="val 6429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Line 4"/>
          <p:cNvSpPr>
            <a:spLocks noChangeShapeType="1"/>
          </p:cNvSpPr>
          <p:nvPr/>
        </p:nvSpPr>
        <p:spPr bwMode="auto">
          <a:xfrm flipV="1">
            <a:off x="5848350" y="4495800"/>
            <a:ext cx="127000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 flipV="1">
            <a:off x="5938838" y="4606925"/>
            <a:ext cx="127000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Text Box 6"/>
          <p:cNvSpPr txBox="1">
            <a:spLocks noChangeArrowheads="1"/>
          </p:cNvSpPr>
          <p:nvPr/>
        </p:nvSpPr>
        <p:spPr bwMode="auto">
          <a:xfrm>
            <a:off x="7507288" y="4200525"/>
            <a:ext cx="49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K</a:t>
            </a:r>
          </a:p>
        </p:txBody>
      </p:sp>
      <p:sp>
        <p:nvSpPr>
          <p:cNvPr id="63494" name="Text Box 7"/>
          <p:cNvSpPr txBox="1">
            <a:spLocks noChangeArrowheads="1"/>
          </p:cNvSpPr>
          <p:nvPr/>
        </p:nvSpPr>
        <p:spPr bwMode="auto">
          <a:xfrm>
            <a:off x="5214938" y="4535488"/>
            <a:ext cx="49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a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>
            <a:off x="5434013" y="4559300"/>
            <a:ext cx="187325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Rectangle 9"/>
          <p:cNvSpPr>
            <a:spLocks noChangeArrowheads="1"/>
          </p:cNvSpPr>
          <p:nvPr/>
        </p:nvSpPr>
        <p:spPr bwMode="auto">
          <a:xfrm>
            <a:off x="63500" y="390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5.8</a:t>
            </a:r>
          </a:p>
        </p:txBody>
      </p:sp>
    </p:spTree>
    <p:extLst>
      <p:ext uri="{BB962C8B-B14F-4D97-AF65-F5344CB8AC3E}">
        <p14:creationId xmlns:p14="http://schemas.microsoft.com/office/powerpoint/2010/main" val="336458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3825" y="1811338"/>
            <a:ext cx="7356475" cy="1143000"/>
          </a:xfrm>
        </p:spPr>
        <p:txBody>
          <a:bodyPr/>
          <a:lstStyle/>
          <a:p>
            <a:pPr algn="l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 "ribbon" (width a) of surface current flows (with surface current density K)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Right next to it is a second identical ribbon of current.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rgbClr val="0000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Viewed collectively, what is the new total surface current density?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5538" name="Text Box 3"/>
          <p:cNvSpPr txBox="1">
            <a:spLocks noChangeArrowheads="1"/>
          </p:cNvSpPr>
          <p:nvPr/>
        </p:nvSpPr>
        <p:spPr bwMode="auto">
          <a:xfrm>
            <a:off x="1536700" y="3776663"/>
            <a:ext cx="634523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tx2"/>
                </a:solidFill>
              </a:rPr>
              <a:t/>
            </a:r>
            <a:br>
              <a:rPr lang="en-US" sz="3600" b="0">
                <a:solidFill>
                  <a:schemeClr val="tx2"/>
                </a:solidFill>
              </a:rPr>
            </a:br>
            <a:r>
              <a:rPr lang="en-US" sz="3600" b="0">
                <a:solidFill>
                  <a:schemeClr val="tx2"/>
                </a:solidFill>
              </a:rPr>
              <a:t>A) K</a:t>
            </a:r>
            <a:br>
              <a:rPr lang="en-US" sz="3600" b="0">
                <a:solidFill>
                  <a:schemeClr val="tx2"/>
                </a:solidFill>
              </a:rPr>
            </a:br>
            <a:r>
              <a:rPr lang="en-US" sz="3600" b="0">
                <a:solidFill>
                  <a:schemeClr val="tx2"/>
                </a:solidFill>
              </a:rPr>
              <a:t>B) 2K</a:t>
            </a:r>
            <a:br>
              <a:rPr lang="en-US" sz="3600" b="0">
                <a:solidFill>
                  <a:schemeClr val="tx2"/>
                </a:solidFill>
              </a:rPr>
            </a:br>
            <a:r>
              <a:rPr lang="en-US" sz="3600" b="0">
                <a:solidFill>
                  <a:schemeClr val="tx2"/>
                </a:solidFill>
              </a:rPr>
              <a:t>C) K/2</a:t>
            </a:r>
            <a:br>
              <a:rPr lang="en-US" sz="3600" b="0">
                <a:solidFill>
                  <a:schemeClr val="tx2"/>
                </a:solidFill>
              </a:rPr>
            </a:br>
            <a:r>
              <a:rPr lang="en-US" sz="3600" b="0">
                <a:solidFill>
                  <a:schemeClr val="tx2"/>
                </a:solidFill>
              </a:rPr>
              <a:t>D) Something else </a:t>
            </a:r>
          </a:p>
        </p:txBody>
      </p:sp>
      <p:sp>
        <p:nvSpPr>
          <p:cNvPr id="65539" name="AutoShape 4"/>
          <p:cNvSpPr>
            <a:spLocks noChangeArrowheads="1"/>
          </p:cNvSpPr>
          <p:nvPr/>
        </p:nvSpPr>
        <p:spPr bwMode="auto">
          <a:xfrm rot="3769601">
            <a:off x="6094413" y="3787775"/>
            <a:ext cx="962025" cy="1685925"/>
          </a:xfrm>
          <a:prstGeom prst="parallelogram">
            <a:avLst>
              <a:gd name="adj" fmla="val 6429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Line 5"/>
          <p:cNvSpPr>
            <a:spLocks noChangeShapeType="1"/>
          </p:cNvSpPr>
          <p:nvPr/>
        </p:nvSpPr>
        <p:spPr bwMode="auto">
          <a:xfrm flipV="1">
            <a:off x="5848350" y="4495800"/>
            <a:ext cx="127000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V="1">
            <a:off x="5938838" y="4606925"/>
            <a:ext cx="127000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7507288" y="4200525"/>
            <a:ext cx="49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lang="en-US" b="0"/>
          </a:p>
        </p:txBody>
      </p:sp>
      <p:grpSp>
        <p:nvGrpSpPr>
          <p:cNvPr id="65543" name="Group 8"/>
          <p:cNvGrpSpPr>
            <a:grpSpLocks/>
          </p:cNvGrpSpPr>
          <p:nvPr/>
        </p:nvGrpSpPr>
        <p:grpSpPr bwMode="auto">
          <a:xfrm>
            <a:off x="5905500" y="4487863"/>
            <a:ext cx="2312988" cy="962025"/>
            <a:chOff x="3720" y="2827"/>
            <a:chExt cx="1457" cy="606"/>
          </a:xfrm>
        </p:grpSpPr>
        <p:grpSp>
          <p:nvGrpSpPr>
            <p:cNvPr id="65547" name="Group 9"/>
            <p:cNvGrpSpPr>
              <a:grpSpLocks/>
            </p:cNvGrpSpPr>
            <p:nvPr/>
          </p:nvGrpSpPr>
          <p:grpSpPr bwMode="auto">
            <a:xfrm>
              <a:off x="3720" y="2827"/>
              <a:ext cx="1062" cy="606"/>
              <a:chOff x="3720" y="2827"/>
              <a:chExt cx="1062" cy="606"/>
            </a:xfrm>
          </p:grpSpPr>
          <p:sp>
            <p:nvSpPr>
              <p:cNvPr id="65549" name="AutoShape 10"/>
              <p:cNvSpPr>
                <a:spLocks noChangeArrowheads="1"/>
              </p:cNvSpPr>
              <p:nvPr/>
            </p:nvSpPr>
            <p:spPr bwMode="auto">
              <a:xfrm rot="3769601">
                <a:off x="3948" y="2599"/>
                <a:ext cx="606" cy="1062"/>
              </a:xfrm>
              <a:prstGeom prst="parallelogram">
                <a:avLst>
                  <a:gd name="adj" fmla="val 64292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0" name="Line 11"/>
              <p:cNvSpPr>
                <a:spLocks noChangeShapeType="1"/>
              </p:cNvSpPr>
              <p:nvPr/>
            </p:nvSpPr>
            <p:spPr bwMode="auto">
              <a:xfrm flipV="1">
                <a:off x="3793" y="3045"/>
                <a:ext cx="800" cy="1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1" name="Line 12"/>
              <p:cNvSpPr>
                <a:spLocks noChangeShapeType="1"/>
              </p:cNvSpPr>
              <p:nvPr/>
            </p:nvSpPr>
            <p:spPr bwMode="auto">
              <a:xfrm flipV="1">
                <a:off x="3850" y="3115"/>
                <a:ext cx="800" cy="1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48" name="Text Box 13"/>
            <p:cNvSpPr txBox="1">
              <a:spLocks noChangeArrowheads="1"/>
            </p:cNvSpPr>
            <p:nvPr/>
          </p:nvSpPr>
          <p:spPr bwMode="auto">
            <a:xfrm>
              <a:off x="4864" y="2898"/>
              <a:ext cx="3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b="0"/>
            </a:p>
          </p:txBody>
        </p:sp>
      </p:grpSp>
      <p:sp>
        <p:nvSpPr>
          <p:cNvPr id="65544" name="Text Box 14"/>
          <p:cNvSpPr txBox="1">
            <a:spLocks noChangeArrowheads="1"/>
          </p:cNvSpPr>
          <p:nvPr/>
        </p:nvSpPr>
        <p:spPr bwMode="auto">
          <a:xfrm>
            <a:off x="5214938" y="4535488"/>
            <a:ext cx="49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a</a:t>
            </a:r>
          </a:p>
        </p:txBody>
      </p:sp>
      <p:sp>
        <p:nvSpPr>
          <p:cNvPr id="65545" name="Line 15"/>
          <p:cNvSpPr>
            <a:spLocks noChangeShapeType="1"/>
          </p:cNvSpPr>
          <p:nvPr/>
        </p:nvSpPr>
        <p:spPr bwMode="auto">
          <a:xfrm>
            <a:off x="5434013" y="4559300"/>
            <a:ext cx="187325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6"/>
          <p:cNvSpPr>
            <a:spLocks noChangeArrowheads="1"/>
          </p:cNvSpPr>
          <p:nvPr/>
        </p:nvSpPr>
        <p:spPr bwMode="auto">
          <a:xfrm>
            <a:off x="63500" y="390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5.8</a:t>
            </a:r>
          </a:p>
        </p:txBody>
      </p:sp>
    </p:spTree>
    <p:extLst>
      <p:ext uri="{BB962C8B-B14F-4D97-AF65-F5344CB8AC3E}">
        <p14:creationId xmlns:p14="http://schemas.microsoft.com/office/powerpoint/2010/main" val="374281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3825" y="381000"/>
            <a:ext cx="7356475" cy="1905000"/>
          </a:xfrm>
        </p:spPr>
        <p:txBody>
          <a:bodyPr/>
          <a:lstStyle/>
          <a:p>
            <a:pPr algn="l" eaLnBrk="1" hangingPunct="1"/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A "ribbon" (width a) with uniform surface current density K passes through a uniform magnetic field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B</a:t>
            </a:r>
            <a:r>
              <a:rPr lang="en-US" sz="2800" baseline="-25000">
                <a:latin typeface="Arial" charset="0"/>
                <a:ea typeface="ヒラギノ角ゴ Pro W3" charset="0"/>
                <a:cs typeface="ヒラギノ角ゴ Pro W3" charset="0"/>
              </a:rPr>
              <a:t>ext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. Only the length b along the ribbon is in the field. </a:t>
            </a:r>
            <a:r>
              <a:rPr lang="en-US" sz="2800">
                <a:solidFill>
                  <a:srgbClr val="3366FF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the magnitude of the force on the ribbon?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7586" name="Text Box 3"/>
          <p:cNvSpPr txBox="1">
            <a:spLocks noChangeArrowheads="1"/>
          </p:cNvSpPr>
          <p:nvPr/>
        </p:nvSpPr>
        <p:spPr bwMode="auto">
          <a:xfrm>
            <a:off x="342900" y="2660650"/>
            <a:ext cx="6345238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3200" b="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KB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3200" b="0" dirty="0" err="1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aKB</a:t>
            </a:r>
            <a:endParaRPr lang="en-US" sz="3200" b="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3200" b="0" dirty="0" err="1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abKB</a:t>
            </a:r>
            <a:endParaRPr lang="en-US" sz="3200" b="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3200" b="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200" b="0" dirty="0" err="1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bKB</a:t>
            </a:r>
            <a:r>
              <a:rPr lang="en-US" sz="3200" b="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/a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3200" b="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KB/(</a:t>
            </a:r>
            <a:r>
              <a:rPr lang="en-US" sz="3200" b="0" dirty="0" err="1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ab</a:t>
            </a:r>
            <a:r>
              <a:rPr lang="en-US" sz="3200" b="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67587" name="Text Box 7"/>
          <p:cNvSpPr txBox="1">
            <a:spLocks noChangeArrowheads="1"/>
          </p:cNvSpPr>
          <p:nvPr/>
        </p:nvSpPr>
        <p:spPr bwMode="auto">
          <a:xfrm>
            <a:off x="7507288" y="4200525"/>
            <a:ext cx="49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 b="0"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Rectangle 16"/>
          <p:cNvSpPr>
            <a:spLocks noChangeArrowheads="1"/>
          </p:cNvSpPr>
          <p:nvPr/>
        </p:nvSpPr>
        <p:spPr bwMode="auto">
          <a:xfrm>
            <a:off x="63500" y="390525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eaLnBrk="1" hangingPunct="1"/>
            <a:r>
              <a:rPr lang="en-US" sz="2000" b="0">
                <a:ea typeface="ＭＳ Ｐゴシック" charset="0"/>
                <a:cs typeface="ＭＳ Ｐゴシック" charset="0"/>
              </a:rPr>
              <a:t>ERK5-1</a:t>
            </a:r>
          </a:p>
        </p:txBody>
      </p:sp>
      <p:grpSp>
        <p:nvGrpSpPr>
          <p:cNvPr id="67589" name="Group 37"/>
          <p:cNvGrpSpPr>
            <a:grpSpLocks/>
          </p:cNvGrpSpPr>
          <p:nvPr/>
        </p:nvGrpSpPr>
        <p:grpSpPr bwMode="auto">
          <a:xfrm>
            <a:off x="2976563" y="2568575"/>
            <a:ext cx="6059487" cy="2962275"/>
            <a:chOff x="1944782" y="2286000"/>
            <a:chExt cx="6059393" cy="2960965"/>
          </a:xfrm>
        </p:grpSpPr>
        <p:cxnSp>
          <p:nvCxnSpPr>
            <p:cNvPr id="67590" name="Straight Arrow Connector 17"/>
            <p:cNvCxnSpPr>
              <a:cxnSpLocks noChangeShapeType="1"/>
            </p:cNvCxnSpPr>
            <p:nvPr/>
          </p:nvCxnSpPr>
          <p:spPr bwMode="auto">
            <a:xfrm rot="5400000" flipH="1" flipV="1">
              <a:off x="2989262" y="3071721"/>
              <a:ext cx="1490663" cy="15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591" name="Straight Arrow Connector 19"/>
            <p:cNvCxnSpPr>
              <a:cxnSpLocks noChangeShapeType="1"/>
            </p:cNvCxnSpPr>
            <p:nvPr/>
          </p:nvCxnSpPr>
          <p:spPr bwMode="auto">
            <a:xfrm rot="5400000" flipH="1" flipV="1">
              <a:off x="3903663" y="3071724"/>
              <a:ext cx="1490663" cy="15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592" name="Straight Arrow Connector 20"/>
            <p:cNvCxnSpPr>
              <a:cxnSpLocks noChangeShapeType="1"/>
            </p:cNvCxnSpPr>
            <p:nvPr/>
          </p:nvCxnSpPr>
          <p:spPr bwMode="auto">
            <a:xfrm rot="5400000" flipH="1" flipV="1">
              <a:off x="4858117" y="3030538"/>
              <a:ext cx="1490663" cy="15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593" name="Straight Arrow Connector 21"/>
            <p:cNvCxnSpPr>
              <a:cxnSpLocks noChangeShapeType="1"/>
            </p:cNvCxnSpPr>
            <p:nvPr/>
          </p:nvCxnSpPr>
          <p:spPr bwMode="auto">
            <a:xfrm rot="5400000" flipH="1" flipV="1">
              <a:off x="5732463" y="3030538"/>
              <a:ext cx="1490663" cy="15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594" name="Rectangle 22"/>
            <p:cNvSpPr>
              <a:spLocks noChangeArrowheads="1"/>
            </p:cNvSpPr>
            <p:nvPr/>
          </p:nvSpPr>
          <p:spPr bwMode="auto">
            <a:xfrm>
              <a:off x="2743200" y="3971925"/>
              <a:ext cx="5260975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/>
            </a:p>
          </p:txBody>
        </p:sp>
        <p:cxnSp>
          <p:nvCxnSpPr>
            <p:cNvPr id="67595" name="Straight Arrow Connector 24"/>
            <p:cNvCxnSpPr>
              <a:cxnSpLocks noChangeShapeType="1"/>
            </p:cNvCxnSpPr>
            <p:nvPr/>
          </p:nvCxnSpPr>
          <p:spPr bwMode="auto">
            <a:xfrm rot="5400000">
              <a:off x="2362200" y="4200525"/>
              <a:ext cx="4572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596" name="Straight Arrow Connector 28"/>
            <p:cNvCxnSpPr>
              <a:cxnSpLocks noChangeShapeType="1"/>
            </p:cNvCxnSpPr>
            <p:nvPr/>
          </p:nvCxnSpPr>
          <p:spPr bwMode="auto">
            <a:xfrm>
              <a:off x="3735388" y="4657725"/>
              <a:ext cx="2743201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597" name="Straight Arrow Connector 32"/>
            <p:cNvCxnSpPr>
              <a:cxnSpLocks noChangeShapeType="1"/>
            </p:cNvCxnSpPr>
            <p:nvPr/>
          </p:nvCxnSpPr>
          <p:spPr bwMode="auto">
            <a:xfrm>
              <a:off x="4114800" y="4200525"/>
              <a:ext cx="2363789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598" name="TextBox 33"/>
            <p:cNvSpPr txBox="1">
              <a:spLocks noChangeArrowheads="1"/>
            </p:cNvSpPr>
            <p:nvPr/>
          </p:nvSpPr>
          <p:spPr bwMode="auto">
            <a:xfrm>
              <a:off x="1944782" y="3817850"/>
              <a:ext cx="38436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2800" b="0"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  <p:sp>
          <p:nvSpPr>
            <p:cNvPr id="67599" name="TextBox 34"/>
            <p:cNvSpPr txBox="1">
              <a:spLocks noChangeArrowheads="1"/>
            </p:cNvSpPr>
            <p:nvPr/>
          </p:nvSpPr>
          <p:spPr bwMode="auto">
            <a:xfrm>
              <a:off x="4800600" y="4723745"/>
              <a:ext cx="38436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2800" b="0"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  <p:sp>
          <p:nvSpPr>
            <p:cNvPr id="67600" name="TextBox 35"/>
            <p:cNvSpPr txBox="1">
              <a:spLocks noChangeArrowheads="1"/>
            </p:cNvSpPr>
            <p:nvPr/>
          </p:nvSpPr>
          <p:spPr bwMode="auto">
            <a:xfrm>
              <a:off x="6687638" y="2679412"/>
              <a:ext cx="877149" cy="584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>
                  <a:ea typeface="ＭＳ Ｐゴシック" charset="0"/>
                  <a:cs typeface="ＭＳ Ｐゴシック" charset="0"/>
                </a:rPr>
                <a:t>B</a:t>
              </a:r>
              <a:r>
                <a:rPr lang="en-US" sz="3200" b="0" baseline="-25000">
                  <a:ea typeface="ＭＳ Ｐゴシック" charset="0"/>
                  <a:cs typeface="ＭＳ Ｐゴシック" charset="0"/>
                </a:rPr>
                <a:t>ext</a:t>
              </a:r>
            </a:p>
          </p:txBody>
        </p:sp>
        <p:sp>
          <p:nvSpPr>
            <p:cNvPr id="67601" name="TextBox 36"/>
            <p:cNvSpPr txBox="1">
              <a:spLocks noChangeArrowheads="1"/>
            </p:cNvSpPr>
            <p:nvPr/>
          </p:nvSpPr>
          <p:spPr bwMode="auto">
            <a:xfrm>
              <a:off x="6478589" y="3908137"/>
              <a:ext cx="481021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>
                  <a:ea typeface="ＭＳ Ｐゴシック" charset="0"/>
                  <a:cs typeface="ＭＳ Ｐゴシック" charset="0"/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03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Charge Conservation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52400"/>
            <a:ext cx="7772400" cy="1530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Which of the following is a statement of charge conservation?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609600" indent="-609600">
              <a:buFontTx/>
              <a:buNone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9643" name="Rectangle 13"/>
          <p:cNvSpPr>
            <a:spLocks noChangeArrowheads="1"/>
          </p:cNvSpPr>
          <p:nvPr/>
        </p:nvSpPr>
        <p:spPr bwMode="auto">
          <a:xfrm>
            <a:off x="166688" y="225425"/>
            <a:ext cx="677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5.10</a:t>
            </a:r>
          </a:p>
        </p:txBody>
      </p:sp>
      <p:graphicFrame>
        <p:nvGraphicFramePr>
          <p:cNvPr id="696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60724"/>
              </p:ext>
            </p:extLst>
          </p:nvPr>
        </p:nvGraphicFramePr>
        <p:xfrm>
          <a:off x="1708150" y="1420813"/>
          <a:ext cx="969963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22" name="Equation" r:id="rId4" imgW="342900" imgH="393700" progId="Equation.3">
                  <p:embed/>
                </p:oleObj>
              </mc:Choice>
              <mc:Fallback>
                <p:oleObj name="Equation" r:id="rId4" imgW="342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1420813"/>
                        <a:ext cx="969963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9937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13160</TotalTime>
  <Words>506</Words>
  <Application>Microsoft Macintosh PowerPoint</Application>
  <PresentationFormat>On-screen Show (4:3)</PresentationFormat>
  <Paragraphs>88</Paragraphs>
  <Slides>13</Slides>
  <Notes>13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Equation</vt:lpstr>
      <vt:lpstr>CURRENTS &amp; CHARGE CONTINUITY</vt:lpstr>
      <vt:lpstr>Current through a Wire</vt:lpstr>
      <vt:lpstr>Positive ions flow right through a liquid, negative ions flow left.  The spatial density and speed of both ions types are identical. Is there a net current through the liquid?</vt:lpstr>
      <vt:lpstr>Current I flows down a wire (length L)  with a square cross section (side a)   If it is uniformly distributed over the entire wire area, what is the magnitude of the volume current density J?</vt:lpstr>
      <vt:lpstr>Current I flows down a wire (length L)  with a square cross section (side a)   If it is uniformly distributed over the outer surfaces only, what is the magnitude of the surface current density K?</vt:lpstr>
      <vt:lpstr>A "ribbon" (width a) of surface current flows (with surface current density K)  Right next to it is a second identical ribbon of current.  Viewed collectively, what is the new total surface current density? </vt:lpstr>
      <vt:lpstr>A "ribbon" (width a) of surface current flows (with surface current density K)  Right next to it is a second identical ribbon of current.  Viewed collectively, what is the new total surface current density? </vt:lpstr>
      <vt:lpstr>A "ribbon" (width a) with uniform surface current density K passes through a uniform magnetic field Bext. Only the length b along the ribbon is in the field. What is the magnitude of the force on the ribbon? </vt:lpstr>
      <vt:lpstr>Charge Conservation</vt:lpstr>
      <vt:lpstr>Charge Conservation</vt:lpstr>
      <vt:lpstr>Charge Conservation</vt:lpstr>
      <vt:lpstr>PowerPoint Presentation</vt:lpstr>
      <vt:lpstr>Until now, you have been told that magnetic fields loop around a current carrying wire. But how do you know that there are no other components? Show (mathematically) which of the below B-field components are/not possible.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289</cp:revision>
  <cp:lastPrinted>2013-03-18T20:38:06Z</cp:lastPrinted>
  <dcterms:created xsi:type="dcterms:W3CDTF">2007-10-23T21:56:36Z</dcterms:created>
  <dcterms:modified xsi:type="dcterms:W3CDTF">2016-10-07T00:39:46Z</dcterms:modified>
</cp:coreProperties>
</file>