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83" r:id="rId2"/>
    <p:sldId id="484" r:id="rId3"/>
    <p:sldId id="486" r:id="rId4"/>
    <p:sldId id="624" r:id="rId5"/>
    <p:sldId id="627" r:id="rId6"/>
    <p:sldId id="628" r:id="rId7"/>
    <p:sldId id="480" r:id="rId8"/>
    <p:sldId id="487" r:id="rId9"/>
    <p:sldId id="488" r:id="rId10"/>
    <p:sldId id="489" r:id="rId11"/>
    <p:sldId id="490" r:id="rId12"/>
    <p:sldId id="491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hiddenSlides="1" frameSlides="1"/>
  <p:clrMru>
    <a:srgbClr val="8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24" autoAdjust="0"/>
    <p:restoredTop sz="80295" autoAdjust="0"/>
  </p:normalViewPr>
  <p:slideViewPr>
    <p:cSldViewPr snapToGrid="0">
      <p:cViewPr>
        <p:scale>
          <a:sx n="75" d="100"/>
          <a:sy n="75" d="100"/>
        </p:scale>
        <p:origin x="-1144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5162E-5E0C-8C4E-B94C-0B765C061F95}" type="datetimeFigureOut">
              <a:rPr lang="en-US" smtClean="0"/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E60D8-A887-B449-9C01-F090D2457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6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305470-970B-4848-A7B7-CC72DBBCED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0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Lecture 28,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05470-970B-4848-A7B7-CC72DBBCED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94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Lect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29,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Sp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2013</a:t>
            </a:r>
          </a:p>
          <a:p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Just for fun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A 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B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Lecture 28, 2013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05470-970B-4848-A7B7-CC72DBBCEDE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77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Lecture 28, 2013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05470-970B-4848-A7B7-CC72DBBCEDE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9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ヒラギノ角ゴ Pro W3" charset="0"/>
                <a:cs typeface="ヒラギノ角ゴ Pro W3" charset="0"/>
              </a:rPr>
              <a:t>WRITTEN BY: Steven Pollock (CU-Boulder)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868BCD4-D3F6-8244-AABD-850B4B33AB80}" type="slidenum">
              <a:rPr lang="en-US" sz="1200" b="0"/>
              <a:pPr/>
              <a:t>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ヒラギノ角ゴ Pro W3" charset="0"/>
                <a:cs typeface="ヒラギノ角ゴ Pro W3" charset="0"/>
              </a:rPr>
              <a:t>CORRECT ANSWER:  </a:t>
            </a:r>
          </a:p>
          <a:p>
            <a:pPr eaLnBrk="1" hangingPunct="1"/>
            <a:r>
              <a:rPr lang="en-US">
                <a:ea typeface="ヒラギノ角ゴ Pro W3" charset="0"/>
                <a:cs typeface="ヒラギノ角ゴ Pro W3" charset="0"/>
              </a:rPr>
              <a:t>USED IN:  Fall 2009 (Schibli)</a:t>
            </a:r>
          </a:p>
          <a:p>
            <a:pPr eaLnBrk="1" hangingPunct="1"/>
            <a:r>
              <a:rPr lang="en-US">
                <a:ea typeface="ヒラギノ角ゴ Pro W3" charset="0"/>
                <a:cs typeface="ヒラギノ角ゴ Pro W3" charset="0"/>
              </a:rPr>
              <a:t>LECTURE NUMBER:   </a:t>
            </a:r>
          </a:p>
          <a:p>
            <a:pPr eaLnBrk="1" hangingPunct="1"/>
            <a:r>
              <a:rPr lang="en-US">
                <a:ea typeface="ヒラギノ角ゴ Pro W3" charset="0"/>
                <a:cs typeface="ヒラギノ角ゴ Pro W3" charset="0"/>
              </a:rPr>
              <a:t>STUDENT RESPONSES: </a:t>
            </a:r>
          </a:p>
          <a:p>
            <a:pPr eaLnBrk="1" hangingPunct="1"/>
            <a:r>
              <a:rPr lang="en-US" b="1">
                <a:ea typeface="ヒラギノ角ゴ Pro W3" charset="0"/>
                <a:cs typeface="ヒラギノ角ゴ Pro W3" charset="0"/>
              </a:rPr>
              <a:t>INSTRUCTOR NOTES:</a:t>
            </a:r>
          </a:p>
          <a:p>
            <a:r>
              <a:rPr lang="en-US">
                <a:ea typeface="ヒラギノ角ゴ Pro W3" charset="0"/>
                <a:cs typeface="ヒラギノ角ゴ Pro W3" charset="0"/>
              </a:rPr>
              <a:t>WRITTEN BY: Thomas Schibli (CU-Boulder)</a:t>
            </a:r>
          </a:p>
          <a:p>
            <a:endParaRPr lang="en-US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ヒラギノ角ゴ Pro W3" charset="0"/>
                <a:cs typeface="ヒラギノ角ゴ Pro W3" charset="0"/>
              </a:rPr>
              <a:t>CORRECT ANSWER:  </a:t>
            </a:r>
            <a:r>
              <a:rPr lang="en-US" dirty="0" smtClean="0">
                <a:ea typeface="ヒラギノ角ゴ Pro W3" charset="0"/>
                <a:cs typeface="ヒラギノ角ゴ Pro W3" charset="0"/>
              </a:rPr>
              <a:t>C</a:t>
            </a:r>
            <a:endParaRPr lang="en-US" dirty="0"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86602-BBA2-3346-9B97-E4B8139FAD2C}" type="slidenum">
              <a:rPr lang="en-US"/>
              <a:pPr/>
              <a:t>8</a:t>
            </a:fld>
            <a:endParaRPr lang="en-US"/>
          </a:p>
        </p:txBody>
      </p:sp>
      <p:sp>
        <p:nvSpPr>
          <p:cNvPr id="4065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DAB8AC54-AA26-264A-B2A6-4BDCB1A168BA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406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6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 smtClean="0">
                <a:ea typeface="ヒラギノ角ゴ Pro W3" charset="0"/>
                <a:cs typeface="ヒラギノ角ゴ Pro W3" charset="0"/>
              </a:rPr>
              <a:t>CORRECT ANSWER:  A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Lect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29,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Sp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2013</a:t>
            </a:r>
          </a:p>
          <a:p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Followup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 to previous clicker question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C07BB-09A9-5A40-8A57-9933EF00D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7EEDA-4BC2-B244-BF8A-E9F2124995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2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1F678-6B9E-4246-A718-C735FADDBB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BC4D3-F979-EC43-8A3D-C47A6F2BB4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4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7CDCD-2383-D746-B4FE-307EDBA334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2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1A48A-80D1-124B-9C28-E987D8CAC8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35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A436A-9207-9249-876E-659E646200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8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3A610-CCDC-7E47-BB9E-8EB451B461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4094B-FAFA-D043-89B5-FC3C61C698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6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76B3C-D753-B142-90A0-BF46B3EAD5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1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58E3F-1950-1D43-A2FD-2F1BF3FB37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6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EB7363-4CCF-6542-AFE7-01BD23AC73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9867" y="795866"/>
            <a:ext cx="35601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Magnetic fields,  </a:t>
            </a:r>
            <a:r>
              <a:rPr lang="en-US" sz="3200" b="1" dirty="0" smtClean="0"/>
              <a:t>B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8000" y="3081867"/>
            <a:ext cx="158724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Features</a:t>
            </a:r>
          </a:p>
          <a:p>
            <a:endParaRPr lang="en-US" dirty="0"/>
          </a:p>
          <a:p>
            <a:r>
              <a:rPr lang="en-US" dirty="0" smtClean="0"/>
              <a:t>- Force</a:t>
            </a:r>
          </a:p>
          <a:p>
            <a:endParaRPr lang="en-US" dirty="0"/>
          </a:p>
          <a:p>
            <a:r>
              <a:rPr lang="en-US" dirty="0" smtClean="0"/>
              <a:t>-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79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37891" name="Picture 2" descr="Metallica_death_magnetic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516" y="491595"/>
            <a:ext cx="6560321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556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219200"/>
            <a:ext cx="8915400" cy="1143000"/>
          </a:xfrm>
        </p:spPr>
        <p:txBody>
          <a:bodyPr/>
          <a:lstStyle/>
          <a:p>
            <a:pPr algn="l"/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A wire loop in a B field has a current I.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The B-field is localized, it’s only in the hatched region, roughly zero elsewhere.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Which way is I flowing to hold the mass in place?</a:t>
            </a:r>
            <a:endParaRPr lang="en-US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102664" y="4134915"/>
            <a:ext cx="445045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Font typeface="Arial" charset="0"/>
              <a:buAutoNum type="alphaUcParenR"/>
            </a:pPr>
            <a:r>
              <a:rPr lang="en-US" sz="3200" b="0" dirty="0" smtClean="0"/>
              <a:t>CW</a:t>
            </a:r>
            <a:endParaRPr lang="en-US" sz="3200" b="0" dirty="0"/>
          </a:p>
          <a:p>
            <a:pPr>
              <a:buFont typeface="Arial" charset="0"/>
              <a:buNone/>
            </a:pPr>
            <a:r>
              <a:rPr lang="en-US" sz="3200" b="0" dirty="0"/>
              <a:t>B) </a:t>
            </a:r>
            <a:r>
              <a:rPr lang="en-US" sz="3200" b="0" dirty="0" smtClean="0"/>
              <a:t>CCW</a:t>
            </a:r>
          </a:p>
          <a:p>
            <a:pPr>
              <a:buFont typeface="Arial" charset="0"/>
              <a:buNone/>
            </a:pPr>
            <a:r>
              <a:rPr lang="en-US" sz="3200" b="0" dirty="0" smtClean="0"/>
              <a:t>C) You cannot “levitate”</a:t>
            </a:r>
            <a:br>
              <a:rPr lang="en-US" sz="3200" b="0" dirty="0" smtClean="0"/>
            </a:br>
            <a:r>
              <a:rPr lang="en-US" sz="3200" b="0" dirty="0" smtClean="0"/>
              <a:t> like this!</a:t>
            </a:r>
            <a:endParaRPr lang="en-US" b="0" dirty="0"/>
          </a:p>
        </p:txBody>
      </p:sp>
      <p:sp>
        <p:nvSpPr>
          <p:cNvPr id="47107" name="Rectangle 4" descr="Wide downward diagonal"/>
          <p:cNvSpPr>
            <a:spLocks noChangeArrowheads="1"/>
          </p:cNvSpPr>
          <p:nvPr/>
        </p:nvSpPr>
        <p:spPr bwMode="auto">
          <a:xfrm>
            <a:off x="4191000" y="2590800"/>
            <a:ext cx="4343400" cy="18288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4298950" y="2800350"/>
            <a:ext cx="4092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B (into page, uniform)</a:t>
            </a:r>
          </a:p>
        </p:txBody>
      </p:sp>
      <p:sp>
        <p:nvSpPr>
          <p:cNvPr id="47109" name="Rectangle 6"/>
          <p:cNvSpPr>
            <a:spLocks noChangeArrowheads="1"/>
          </p:cNvSpPr>
          <p:nvPr/>
        </p:nvSpPr>
        <p:spPr bwMode="auto">
          <a:xfrm>
            <a:off x="5410200" y="3733800"/>
            <a:ext cx="2057400" cy="14478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>
            <a:off x="6400800" y="5181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AutoShape 8"/>
          <p:cNvSpPr>
            <a:spLocks noChangeArrowheads="1"/>
          </p:cNvSpPr>
          <p:nvPr/>
        </p:nvSpPr>
        <p:spPr bwMode="auto">
          <a:xfrm flipV="1">
            <a:off x="5808663" y="5643563"/>
            <a:ext cx="1144587" cy="7080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4943475" y="4492625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I</a:t>
            </a:r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6153150" y="5700713"/>
            <a:ext cx="5222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m</a:t>
            </a:r>
          </a:p>
        </p:txBody>
      </p:sp>
      <p:sp>
        <p:nvSpPr>
          <p:cNvPr id="47118" name="Rectangle 16"/>
          <p:cNvSpPr>
            <a:spLocks noChangeArrowheads="1"/>
          </p:cNvSpPr>
          <p:nvPr/>
        </p:nvSpPr>
        <p:spPr bwMode="auto">
          <a:xfrm>
            <a:off x="0" y="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5.4</a:t>
            </a:r>
          </a:p>
        </p:txBody>
      </p:sp>
      <p:sp>
        <p:nvSpPr>
          <p:cNvPr id="47119" name="Line 17"/>
          <p:cNvSpPr>
            <a:spLocks noChangeShapeType="1"/>
          </p:cNvSpPr>
          <p:nvPr/>
        </p:nvSpPr>
        <p:spPr bwMode="auto">
          <a:xfrm>
            <a:off x="5580063" y="4081463"/>
            <a:ext cx="1768475" cy="20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Rectangle 18" descr="Wide downward diagonal"/>
          <p:cNvSpPr>
            <a:spLocks noChangeArrowheads="1"/>
          </p:cNvSpPr>
          <p:nvPr/>
        </p:nvSpPr>
        <p:spPr bwMode="auto">
          <a:xfrm>
            <a:off x="6265863" y="3997325"/>
            <a:ext cx="354012" cy="187325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b="0"/>
          </a:p>
          <a:p>
            <a:pPr algn="ctr"/>
            <a:endParaRPr lang="en-US" b="0"/>
          </a:p>
          <a:p>
            <a:pPr algn="ctr"/>
            <a:endParaRPr lang="en-US" b="0"/>
          </a:p>
          <a:p>
            <a:pPr algn="ctr"/>
            <a:endParaRPr lang="en-US" b="0"/>
          </a:p>
        </p:txBody>
      </p:sp>
      <p:sp>
        <p:nvSpPr>
          <p:cNvPr id="47121" name="Text Box 19"/>
          <p:cNvSpPr txBox="1">
            <a:spLocks noChangeArrowheads="1"/>
          </p:cNvSpPr>
          <p:nvPr/>
        </p:nvSpPr>
        <p:spPr bwMode="auto">
          <a:xfrm>
            <a:off x="6242050" y="3852863"/>
            <a:ext cx="409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770162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219200"/>
            <a:ext cx="8915400" cy="1143000"/>
          </a:xfrm>
        </p:spPr>
        <p:txBody>
          <a:bodyPr/>
          <a:lstStyle/>
          <a:p>
            <a:pPr algn="l"/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A wire loop in a B field has a current I. </a:t>
            </a:r>
            <a:br>
              <a:rPr lang="en-US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The mass is "levitated" by the magnetic force </a:t>
            </a:r>
            <a:r>
              <a:rPr lang="en-US">
                <a:latin typeface="Times New Roman" charset="0"/>
                <a:ea typeface="ヒラギノ角ゴ Pro W3" charset="0"/>
                <a:cs typeface="ヒラギノ角ゴ Pro W3" charset="0"/>
              </a:rPr>
              <a:t>F</a:t>
            </a:r>
            <a:r>
              <a:rPr lang="en-US" baseline="-25000">
                <a:latin typeface="Times New Roman" charset="0"/>
                <a:ea typeface="ヒラギノ角ゴ Pro W3" charset="0"/>
                <a:cs typeface="ヒラギノ角ゴ Pro W3" charset="0"/>
              </a:rPr>
              <a:t>mag</a:t>
            </a:r>
            <a:r>
              <a:rPr lang="en-US">
                <a:latin typeface="Times New Roman" charset="0"/>
                <a:ea typeface="ヒラギノ角ゴ Pro W3" charset="0"/>
                <a:cs typeface="ヒラギノ角ゴ Pro W3" charset="0"/>
              </a:rPr>
              <a:t>=ILB</a:t>
            </a:r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. If you increase the current , does the magnetic force do positive work on the mass?</a:t>
            </a:r>
          </a:p>
        </p:txBody>
      </p:sp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746125" y="3762375"/>
            <a:ext cx="13414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Font typeface="Arial" charset="0"/>
              <a:buAutoNum type="alphaUcParenR"/>
            </a:pPr>
            <a:r>
              <a:rPr lang="en-US" sz="3200" b="0"/>
              <a:t>Yes</a:t>
            </a:r>
          </a:p>
          <a:p>
            <a:pPr>
              <a:buFont typeface="Arial" charset="0"/>
              <a:buNone/>
            </a:pPr>
            <a:r>
              <a:rPr lang="en-US" sz="3200" b="0"/>
              <a:t>B) No</a:t>
            </a:r>
            <a:endParaRPr lang="en-US" b="0"/>
          </a:p>
        </p:txBody>
      </p:sp>
      <p:sp>
        <p:nvSpPr>
          <p:cNvPr id="47107" name="Rectangle 4" descr="Wide downward diagonal"/>
          <p:cNvSpPr>
            <a:spLocks noChangeArrowheads="1"/>
          </p:cNvSpPr>
          <p:nvPr/>
        </p:nvSpPr>
        <p:spPr bwMode="auto">
          <a:xfrm>
            <a:off x="4191000" y="2590800"/>
            <a:ext cx="4343400" cy="18288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4298950" y="2800350"/>
            <a:ext cx="4092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B (into page, uniform)</a:t>
            </a:r>
          </a:p>
        </p:txBody>
      </p:sp>
      <p:sp>
        <p:nvSpPr>
          <p:cNvPr id="47109" name="Rectangle 6"/>
          <p:cNvSpPr>
            <a:spLocks noChangeArrowheads="1"/>
          </p:cNvSpPr>
          <p:nvPr/>
        </p:nvSpPr>
        <p:spPr bwMode="auto">
          <a:xfrm>
            <a:off x="5410200" y="3733800"/>
            <a:ext cx="2057400" cy="14478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>
            <a:off x="6400800" y="5181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AutoShape 8"/>
          <p:cNvSpPr>
            <a:spLocks noChangeArrowheads="1"/>
          </p:cNvSpPr>
          <p:nvPr/>
        </p:nvSpPr>
        <p:spPr bwMode="auto">
          <a:xfrm flipV="1">
            <a:off x="5808663" y="5643563"/>
            <a:ext cx="1144587" cy="7080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4943475" y="4492625"/>
            <a:ext cx="296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I</a:t>
            </a:r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6153150" y="5700713"/>
            <a:ext cx="5222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m</a:t>
            </a:r>
          </a:p>
        </p:txBody>
      </p:sp>
      <p:sp>
        <p:nvSpPr>
          <p:cNvPr id="47114" name="Line 12"/>
          <p:cNvSpPr>
            <a:spLocks noChangeShapeType="1"/>
          </p:cNvSpPr>
          <p:nvPr/>
        </p:nvSpPr>
        <p:spPr bwMode="auto">
          <a:xfrm flipV="1">
            <a:off x="5391150" y="4040188"/>
            <a:ext cx="0" cy="8953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13"/>
          <p:cNvSpPr>
            <a:spLocks noChangeShapeType="1"/>
          </p:cNvSpPr>
          <p:nvPr/>
        </p:nvSpPr>
        <p:spPr bwMode="auto">
          <a:xfrm>
            <a:off x="7480300" y="3941763"/>
            <a:ext cx="0" cy="8953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14"/>
          <p:cNvSpPr>
            <a:spLocks noChangeShapeType="1"/>
          </p:cNvSpPr>
          <p:nvPr/>
        </p:nvSpPr>
        <p:spPr bwMode="auto">
          <a:xfrm rot="16200000" flipV="1">
            <a:off x="6397625" y="4732338"/>
            <a:ext cx="0" cy="8953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Line 15"/>
          <p:cNvSpPr>
            <a:spLocks noChangeShapeType="1"/>
          </p:cNvSpPr>
          <p:nvPr/>
        </p:nvSpPr>
        <p:spPr bwMode="auto">
          <a:xfrm rot="5400000" flipV="1">
            <a:off x="6376988" y="3284538"/>
            <a:ext cx="0" cy="8953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Rectangle 16"/>
          <p:cNvSpPr>
            <a:spLocks noChangeArrowheads="1"/>
          </p:cNvSpPr>
          <p:nvPr/>
        </p:nvSpPr>
        <p:spPr bwMode="auto">
          <a:xfrm>
            <a:off x="0" y="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0"/>
              <a:t>5.4</a:t>
            </a:r>
          </a:p>
        </p:txBody>
      </p:sp>
      <p:sp>
        <p:nvSpPr>
          <p:cNvPr id="47119" name="Line 17"/>
          <p:cNvSpPr>
            <a:spLocks noChangeShapeType="1"/>
          </p:cNvSpPr>
          <p:nvPr/>
        </p:nvSpPr>
        <p:spPr bwMode="auto">
          <a:xfrm>
            <a:off x="5580063" y="4081463"/>
            <a:ext cx="1768475" cy="20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Rectangle 18" descr="Wide downward diagonal"/>
          <p:cNvSpPr>
            <a:spLocks noChangeArrowheads="1"/>
          </p:cNvSpPr>
          <p:nvPr/>
        </p:nvSpPr>
        <p:spPr bwMode="auto">
          <a:xfrm>
            <a:off x="6265863" y="3997325"/>
            <a:ext cx="354012" cy="187325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b="0"/>
          </a:p>
          <a:p>
            <a:pPr algn="ctr"/>
            <a:endParaRPr lang="en-US" b="0"/>
          </a:p>
          <a:p>
            <a:pPr algn="ctr"/>
            <a:endParaRPr lang="en-US" b="0"/>
          </a:p>
          <a:p>
            <a:pPr algn="ctr"/>
            <a:endParaRPr lang="en-US" b="0"/>
          </a:p>
        </p:txBody>
      </p:sp>
      <p:sp>
        <p:nvSpPr>
          <p:cNvPr id="47121" name="Text Box 19"/>
          <p:cNvSpPr txBox="1">
            <a:spLocks noChangeArrowheads="1"/>
          </p:cNvSpPr>
          <p:nvPr/>
        </p:nvSpPr>
        <p:spPr bwMode="auto">
          <a:xfrm>
            <a:off x="6242050" y="3852863"/>
            <a:ext cx="409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 b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245464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39067" y="1642533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filings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6300"/>
            <a:ext cx="9144000" cy="510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76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400" y="0"/>
            <a:ext cx="47738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7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ヒラギノ角ゴ Pro W3" charset="0"/>
                <a:cs typeface="ヒラギノ角ゴ Pro W3" charset="0"/>
              </a:rPr>
              <a:t>LORENTZ FORCE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9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T:\cyclotron_siz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7391400" cy="627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extBox 5"/>
          <p:cNvSpPr txBox="1">
            <a:spLocks noChangeArrowheads="1"/>
          </p:cNvSpPr>
          <p:nvPr/>
        </p:nvSpPr>
        <p:spPr bwMode="auto">
          <a:xfrm>
            <a:off x="1524000" y="-76200"/>
            <a:ext cx="682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4000">
                <a:ea typeface="ＭＳ Ｐゴシック" charset="0"/>
                <a:cs typeface="ＭＳ Ｐゴシック" charset="0"/>
              </a:rPr>
              <a:t>Cyclotron</a:t>
            </a:r>
            <a:r>
              <a:rPr lang="en-US" sz="1800" b="0">
                <a:ea typeface="ＭＳ Ｐゴシック" charset="0"/>
                <a:cs typeface="ＭＳ Ｐゴシック" charset="0"/>
              </a:rPr>
              <a:t> (undergraduate project @ Knox College)</a:t>
            </a:r>
          </a:p>
        </p:txBody>
      </p:sp>
    </p:spTree>
    <p:extLst>
      <p:ext uri="{BB962C8B-B14F-4D97-AF65-F5344CB8AC3E}">
        <p14:creationId xmlns:p14="http://schemas.microsoft.com/office/powerpoint/2010/main" val="4242956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5"/>
          <p:cNvSpPr txBox="1">
            <a:spLocks noChangeArrowheads="1"/>
          </p:cNvSpPr>
          <p:nvPr/>
        </p:nvSpPr>
        <p:spPr bwMode="auto">
          <a:xfrm>
            <a:off x="2352675" y="96838"/>
            <a:ext cx="4549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4000" b="0">
                <a:ea typeface="ＭＳ Ｐゴシック" charset="0"/>
                <a:cs typeface="ＭＳ Ｐゴシック" charset="0"/>
              </a:rPr>
              <a:t>Mass spectrometer</a:t>
            </a: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04863"/>
            <a:ext cx="9144000" cy="567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TextBox 7"/>
          <p:cNvSpPr txBox="1">
            <a:spLocks noChangeArrowheads="1"/>
          </p:cNvSpPr>
          <p:nvPr/>
        </p:nvSpPr>
        <p:spPr bwMode="auto">
          <a:xfrm>
            <a:off x="1316038" y="4227513"/>
            <a:ext cx="407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b="0">
                <a:ea typeface="ＭＳ Ｐゴシック" charset="0"/>
                <a:cs typeface="ＭＳ Ｐゴシック" charset="0"/>
              </a:rPr>
              <a:t>H</a:t>
            </a:r>
          </a:p>
        </p:txBody>
      </p:sp>
      <p:sp>
        <p:nvSpPr>
          <p:cNvPr id="35845" name="TextBox 8"/>
          <p:cNvSpPr txBox="1">
            <a:spLocks noChangeArrowheads="1"/>
          </p:cNvSpPr>
          <p:nvPr/>
        </p:nvSpPr>
        <p:spPr bwMode="auto">
          <a:xfrm>
            <a:off x="1392238" y="4678363"/>
            <a:ext cx="522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b="0">
                <a:ea typeface="ＭＳ Ｐゴシック" charset="0"/>
                <a:cs typeface="ＭＳ Ｐゴシック" charset="0"/>
              </a:rPr>
              <a:t>H</a:t>
            </a:r>
            <a:r>
              <a:rPr lang="en-US" b="0" baseline="-25000">
                <a:ea typeface="ＭＳ Ｐゴシック" charset="0"/>
                <a:cs typeface="ＭＳ Ｐゴシック" charset="0"/>
              </a:rPr>
              <a:t>2</a:t>
            </a:r>
          </a:p>
        </p:txBody>
      </p:sp>
      <p:cxnSp>
        <p:nvCxnSpPr>
          <p:cNvPr id="35846" name="Straight Arrow Connector 10"/>
          <p:cNvCxnSpPr>
            <a:cxnSpLocks noChangeShapeType="1"/>
          </p:cNvCxnSpPr>
          <p:nvPr/>
        </p:nvCxnSpPr>
        <p:spPr bwMode="auto">
          <a:xfrm rot="5400000">
            <a:off x="960438" y="4957763"/>
            <a:ext cx="914400" cy="203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7" name="Straight Arrow Connector 12"/>
          <p:cNvCxnSpPr>
            <a:cxnSpLocks noChangeShapeType="1"/>
            <a:stCxn id="35845" idx="2"/>
          </p:cNvCxnSpPr>
          <p:nvPr/>
        </p:nvCxnSpPr>
        <p:spPr bwMode="auto">
          <a:xfrm rot="5400000">
            <a:off x="1296988" y="5235575"/>
            <a:ext cx="452438" cy="261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8" name="TextBox 13"/>
          <p:cNvSpPr txBox="1">
            <a:spLocks noChangeArrowheads="1"/>
          </p:cNvSpPr>
          <p:nvPr/>
        </p:nvSpPr>
        <p:spPr bwMode="auto">
          <a:xfrm>
            <a:off x="3890963" y="3810000"/>
            <a:ext cx="447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0">
                <a:ea typeface="ＭＳ Ｐゴシック" charset="0"/>
                <a:cs typeface="ＭＳ Ｐゴシック" charset="0"/>
              </a:rPr>
              <a:t>O</a:t>
            </a:r>
            <a:r>
              <a:rPr lang="en-US" sz="1800" b="0" baseline="-25000">
                <a:ea typeface="ＭＳ Ｐゴシック" charset="0"/>
                <a:cs typeface="ＭＳ Ｐゴシック" charset="0"/>
              </a:rPr>
              <a:t>2</a:t>
            </a:r>
          </a:p>
        </p:txBody>
      </p:sp>
      <p:cxnSp>
        <p:nvCxnSpPr>
          <p:cNvPr id="35849" name="Straight Arrow Connector 15"/>
          <p:cNvCxnSpPr>
            <a:cxnSpLocks noChangeShapeType="1"/>
            <a:stCxn id="35848" idx="2"/>
          </p:cNvCxnSpPr>
          <p:nvPr/>
        </p:nvCxnSpPr>
        <p:spPr bwMode="auto">
          <a:xfrm rot="5400000">
            <a:off x="3690144" y="4147344"/>
            <a:ext cx="392112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0" name="TextBox 16"/>
          <p:cNvSpPr txBox="1">
            <a:spLocks noChangeArrowheads="1"/>
          </p:cNvSpPr>
          <p:nvPr/>
        </p:nvSpPr>
        <p:spPr bwMode="auto">
          <a:xfrm>
            <a:off x="3586163" y="1981200"/>
            <a:ext cx="447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0">
                <a:ea typeface="ＭＳ Ｐゴシック" charset="0"/>
                <a:cs typeface="ＭＳ Ｐゴシック" charset="0"/>
              </a:rPr>
              <a:t>N</a:t>
            </a:r>
            <a:r>
              <a:rPr lang="en-US" sz="1800" b="0" baseline="-25000">
                <a:ea typeface="ＭＳ Ｐゴシック" charset="0"/>
                <a:cs typeface="ＭＳ Ｐゴシック" charset="0"/>
              </a:rPr>
              <a:t>2</a:t>
            </a:r>
          </a:p>
        </p:txBody>
      </p:sp>
      <p:cxnSp>
        <p:nvCxnSpPr>
          <p:cNvPr id="35851" name="Straight Arrow Connector 17"/>
          <p:cNvCxnSpPr>
            <a:cxnSpLocks noChangeShapeType="1"/>
            <a:stCxn id="35850" idx="2"/>
          </p:cNvCxnSpPr>
          <p:nvPr/>
        </p:nvCxnSpPr>
        <p:spPr bwMode="auto">
          <a:xfrm rot="5400000">
            <a:off x="3385344" y="2318544"/>
            <a:ext cx="392112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2" name="TextBox 18"/>
          <p:cNvSpPr txBox="1">
            <a:spLocks noChangeArrowheads="1"/>
          </p:cNvSpPr>
          <p:nvPr/>
        </p:nvSpPr>
        <p:spPr bwMode="auto">
          <a:xfrm>
            <a:off x="4232275" y="4689475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0">
                <a:ea typeface="ＭＳ Ｐゴシック" charset="0"/>
                <a:cs typeface="ＭＳ Ｐゴシック" charset="0"/>
              </a:rPr>
              <a:t>Ar</a:t>
            </a:r>
            <a:endParaRPr lang="en-US" sz="1800" b="0" baseline="-25000">
              <a:ea typeface="ＭＳ Ｐゴシック" charset="0"/>
              <a:cs typeface="ＭＳ Ｐゴシック" charset="0"/>
            </a:endParaRPr>
          </a:p>
        </p:txBody>
      </p:sp>
      <p:cxnSp>
        <p:nvCxnSpPr>
          <p:cNvPr id="35853" name="Straight Arrow Connector 19"/>
          <p:cNvCxnSpPr>
            <a:cxnSpLocks noChangeShapeType="1"/>
            <a:stCxn id="35852" idx="2"/>
          </p:cNvCxnSpPr>
          <p:nvPr/>
        </p:nvCxnSpPr>
        <p:spPr bwMode="auto">
          <a:xfrm rot="5400000">
            <a:off x="4139407" y="5150643"/>
            <a:ext cx="393700" cy="207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4" name="TextBox 27"/>
          <p:cNvSpPr txBox="1">
            <a:spLocks noChangeArrowheads="1"/>
          </p:cNvSpPr>
          <p:nvPr/>
        </p:nvSpPr>
        <p:spPr bwMode="auto">
          <a:xfrm>
            <a:off x="2266950" y="2824163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0">
                <a:ea typeface="ＭＳ Ｐゴシック" charset="0"/>
                <a:cs typeface="ＭＳ Ｐゴシック" charset="0"/>
              </a:rPr>
              <a:t>H</a:t>
            </a:r>
            <a:r>
              <a:rPr lang="en-US" sz="1800" b="0" baseline="-25000">
                <a:ea typeface="ＭＳ Ｐゴシック" charset="0"/>
                <a:cs typeface="ＭＳ Ｐゴシック" charset="0"/>
              </a:rPr>
              <a:t>2</a:t>
            </a:r>
            <a:r>
              <a:rPr lang="en-US" sz="1800" b="0">
                <a:ea typeface="ＭＳ Ｐゴシック" charset="0"/>
                <a:cs typeface="ＭＳ Ｐゴシック" charset="0"/>
              </a:rPr>
              <a:t>O</a:t>
            </a:r>
          </a:p>
        </p:txBody>
      </p:sp>
      <p:cxnSp>
        <p:nvCxnSpPr>
          <p:cNvPr id="35855" name="Straight Arrow Connector 28"/>
          <p:cNvCxnSpPr>
            <a:cxnSpLocks noChangeShapeType="1"/>
            <a:stCxn id="35854" idx="2"/>
          </p:cNvCxnSpPr>
          <p:nvPr/>
        </p:nvCxnSpPr>
        <p:spPr bwMode="auto">
          <a:xfrm rot="5400000">
            <a:off x="2394743" y="3371057"/>
            <a:ext cx="392113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58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1223963"/>
            <a:ext cx="3935413" cy="238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7" name="Rectangle 34"/>
          <p:cNvSpPr>
            <a:spLocks noChangeArrowheads="1"/>
          </p:cNvSpPr>
          <p:nvPr/>
        </p:nvSpPr>
        <p:spPr bwMode="auto">
          <a:xfrm>
            <a:off x="4627563" y="1223963"/>
            <a:ext cx="3784600" cy="2389187"/>
          </a:xfrm>
          <a:prstGeom prst="rect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/>
          </a:p>
        </p:txBody>
      </p:sp>
      <p:sp>
        <p:nvSpPr>
          <p:cNvPr id="35858" name="Left Brace 35"/>
          <p:cNvSpPr>
            <a:spLocks/>
          </p:cNvSpPr>
          <p:nvPr/>
        </p:nvSpPr>
        <p:spPr bwMode="auto">
          <a:xfrm rot="5400000">
            <a:off x="6590507" y="3432968"/>
            <a:ext cx="533400" cy="3503613"/>
          </a:xfrm>
          <a:prstGeom prst="leftBrace">
            <a:avLst>
              <a:gd name="adj1" fmla="val 833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/>
          </a:p>
        </p:txBody>
      </p:sp>
      <p:cxnSp>
        <p:nvCxnSpPr>
          <p:cNvPr id="35859" name="Straight Arrow Connector 37"/>
          <p:cNvCxnSpPr>
            <a:cxnSpLocks noChangeShapeType="1"/>
          </p:cNvCxnSpPr>
          <p:nvPr/>
        </p:nvCxnSpPr>
        <p:spPr bwMode="auto">
          <a:xfrm rot="5400000" flipH="1" flipV="1">
            <a:off x="6151562" y="4059238"/>
            <a:ext cx="156527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0" name="TextBox 38"/>
          <p:cNvSpPr txBox="1">
            <a:spLocks noChangeArrowheads="1"/>
          </p:cNvSpPr>
          <p:nvPr/>
        </p:nvSpPr>
        <p:spPr bwMode="auto">
          <a:xfrm>
            <a:off x="5734050" y="5224463"/>
            <a:ext cx="2247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defTabSz="4572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 b="0">
                <a:ea typeface="ＭＳ Ｐゴシック" charset="0"/>
                <a:cs typeface="ＭＳ Ｐゴシック" charset="0"/>
              </a:rPr>
              <a:t>Hydro-carbons (oils)</a:t>
            </a:r>
          </a:p>
        </p:txBody>
      </p:sp>
    </p:spTree>
    <p:extLst>
      <p:ext uri="{BB962C8B-B14F-4D97-AF65-F5344CB8AC3E}">
        <p14:creationId xmlns:p14="http://schemas.microsoft.com/office/powerpoint/2010/main" val="2326123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2819400"/>
            <a:ext cx="82169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8288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A proton (q=+e) is released from rest in a uniform </a:t>
            </a:r>
            <a:r>
              <a:rPr lang="en-US" sz="2800" b="1">
                <a:latin typeface="Arial" charset="0"/>
                <a:ea typeface="ヒラギノ角ゴ Pro W3" charset="0"/>
                <a:cs typeface="ヒラギノ角ゴ Pro W3" charset="0"/>
              </a:rPr>
              <a:t>E</a:t>
            </a: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 and uniform </a:t>
            </a:r>
            <a:r>
              <a:rPr lang="en-US" sz="2800" b="1">
                <a:latin typeface="Arial" charset="0"/>
                <a:ea typeface="ヒラギノ角ゴ Pro W3" charset="0"/>
                <a:cs typeface="ヒラギノ角ゴ Pro W3" charset="0"/>
              </a:rPr>
              <a:t>B</a:t>
            </a: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.  </a:t>
            </a:r>
            <a:r>
              <a:rPr lang="en-US" sz="2800" b="1">
                <a:latin typeface="Arial" charset="0"/>
                <a:ea typeface="ヒラギノ角ゴ Pro W3" charset="0"/>
                <a:cs typeface="ヒラギノ角ゴ Pro W3" charset="0"/>
              </a:rPr>
              <a:t>E</a:t>
            </a: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 points up, </a:t>
            </a:r>
            <a:r>
              <a:rPr lang="en-US" sz="2800" b="1">
                <a:latin typeface="Arial" charset="0"/>
                <a:ea typeface="ヒラギノ角ゴ Pro W3" charset="0"/>
                <a:cs typeface="ヒラギノ角ゴ Pro W3" charset="0"/>
              </a:rPr>
              <a:t>B</a:t>
            </a: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 points into the page.  </a:t>
            </a:r>
            <a:r>
              <a:rPr lang="en-US" sz="28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Which of the paths will the proton initially follow?</a:t>
            </a:r>
          </a:p>
        </p:txBody>
      </p:sp>
      <p:sp>
        <p:nvSpPr>
          <p:cNvPr id="39939" name="Text Box 66"/>
          <p:cNvSpPr txBox="1">
            <a:spLocks noChangeArrowheads="1"/>
          </p:cNvSpPr>
          <p:nvPr/>
        </p:nvSpPr>
        <p:spPr bwMode="auto">
          <a:xfrm>
            <a:off x="5019675" y="5541963"/>
            <a:ext cx="3656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b="0"/>
              <a:t>E. It will remain stationary</a:t>
            </a:r>
          </a:p>
        </p:txBody>
      </p:sp>
      <p:sp>
        <p:nvSpPr>
          <p:cNvPr id="39940" name="Text Box 67"/>
          <p:cNvSpPr txBox="1">
            <a:spLocks noChangeArrowheads="1"/>
          </p:cNvSpPr>
          <p:nvPr/>
        </p:nvSpPr>
        <p:spPr bwMode="auto">
          <a:xfrm>
            <a:off x="5105400" y="4724400"/>
            <a:ext cx="304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A</a:t>
            </a:r>
          </a:p>
        </p:txBody>
      </p:sp>
      <p:sp>
        <p:nvSpPr>
          <p:cNvPr id="39941" name="Text Box 68"/>
          <p:cNvSpPr txBox="1">
            <a:spLocks noChangeArrowheads="1"/>
          </p:cNvSpPr>
          <p:nvPr/>
        </p:nvSpPr>
        <p:spPr bwMode="auto">
          <a:xfrm>
            <a:off x="6172200" y="4724400"/>
            <a:ext cx="304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B</a:t>
            </a:r>
          </a:p>
        </p:txBody>
      </p:sp>
      <p:sp>
        <p:nvSpPr>
          <p:cNvPr id="39942" name="Text Box 69"/>
          <p:cNvSpPr txBox="1">
            <a:spLocks noChangeArrowheads="1"/>
          </p:cNvSpPr>
          <p:nvPr/>
        </p:nvSpPr>
        <p:spPr bwMode="auto">
          <a:xfrm>
            <a:off x="6629400" y="297180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C</a:t>
            </a:r>
          </a:p>
        </p:txBody>
      </p:sp>
      <p:sp>
        <p:nvSpPr>
          <p:cNvPr id="39943" name="Text Box 70"/>
          <p:cNvSpPr txBox="1">
            <a:spLocks noChangeArrowheads="1"/>
          </p:cNvSpPr>
          <p:nvPr/>
        </p:nvSpPr>
        <p:spPr bwMode="auto">
          <a:xfrm>
            <a:off x="8001000" y="2971800"/>
            <a:ext cx="304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0"/>
              <a:t>D</a:t>
            </a:r>
          </a:p>
        </p:txBody>
      </p:sp>
      <p:sp>
        <p:nvSpPr>
          <p:cNvPr id="39944" name="TextBox 9"/>
          <p:cNvSpPr txBox="1">
            <a:spLocks noChangeArrowheads="1"/>
          </p:cNvSpPr>
          <p:nvPr/>
        </p:nvSpPr>
        <p:spPr bwMode="auto">
          <a:xfrm>
            <a:off x="415925" y="6396038"/>
            <a:ext cx="699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b="0"/>
              <a:t>(To think about: what happens after longer times?)</a:t>
            </a:r>
          </a:p>
        </p:txBody>
      </p:sp>
      <p:pic>
        <p:nvPicPr>
          <p:cNvPr id="39945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443163"/>
            <a:ext cx="9004300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304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100" y="1290638"/>
            <a:ext cx="3559175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05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195263"/>
            <a:ext cx="8267700" cy="1143000"/>
          </a:xfrm>
        </p:spPr>
        <p:txBody>
          <a:bodyPr/>
          <a:lstStyle/>
          <a:p>
            <a:pPr algn="l"/>
            <a:r>
              <a:rPr lang="en-US" sz="3000"/>
              <a:t>A proton (speed v) enters a region of uniform </a:t>
            </a:r>
            <a:r>
              <a:rPr lang="en-US" sz="3000" b="1"/>
              <a:t>B</a:t>
            </a:r>
            <a:r>
              <a:rPr lang="en-US" sz="3000"/>
              <a:t>. </a:t>
            </a:r>
            <a:br>
              <a:rPr lang="en-US" sz="3000"/>
            </a:br>
            <a:r>
              <a:rPr lang="en-US" sz="3000" b="1"/>
              <a:t>v</a:t>
            </a:r>
            <a:r>
              <a:rPr lang="en-US" sz="3000"/>
              <a:t> makes an angle </a:t>
            </a:r>
            <a:r>
              <a:rPr lang="en-US" sz="3000">
                <a:latin typeface="Symbol" charset="0"/>
                <a:sym typeface="Symbol" charset="0"/>
              </a:rPr>
              <a:t></a:t>
            </a:r>
            <a:r>
              <a:rPr lang="en-US" sz="3000"/>
              <a:t> with </a:t>
            </a:r>
            <a:r>
              <a:rPr lang="en-US" sz="3000" b="1"/>
              <a:t>B</a:t>
            </a:r>
            <a:r>
              <a:rPr lang="en-US" sz="3000"/>
              <a:t>. </a:t>
            </a:r>
            <a:br>
              <a:rPr lang="en-US" sz="3000"/>
            </a:br>
            <a:r>
              <a:rPr lang="en-US" sz="3000">
                <a:solidFill>
                  <a:schemeClr val="accent2"/>
                </a:solidFill>
              </a:rPr>
              <a:t>What is the subsequent path of the proton?</a:t>
            </a:r>
            <a:endParaRPr lang="en-US"/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9550" y="2381250"/>
            <a:ext cx="8153400" cy="4191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A) Helical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B) Straight line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C) Circular motion, </a:t>
            </a:r>
            <a:r>
              <a:rPr lang="en-US" sz="3600">
                <a:sym typeface="Symbol" charset="0"/>
              </a:rPr>
              <a:t> </a:t>
            </a:r>
            <a:r>
              <a:rPr lang="en-US" sz="3600"/>
              <a:t>page.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(plane of circle is </a:t>
            </a:r>
            <a:r>
              <a:rPr lang="en-US" sz="3600">
                <a:sym typeface="Symbol" charset="0"/>
              </a:rPr>
              <a:t></a:t>
            </a:r>
            <a:r>
              <a:rPr lang="en-US" sz="3600"/>
              <a:t> </a:t>
            </a:r>
            <a:r>
              <a:rPr lang="en-US" sz="3600" b="1"/>
              <a:t>B</a:t>
            </a:r>
            <a:r>
              <a:rPr lang="en-US" sz="360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D) Circular motion </a:t>
            </a:r>
            <a:r>
              <a:rPr lang="en-US" sz="3600">
                <a:sym typeface="Symbol" charset="0"/>
              </a:rPr>
              <a:t> </a:t>
            </a:r>
            <a:r>
              <a:rPr lang="en-US" sz="3600"/>
              <a:t>page. </a:t>
            </a:r>
            <a:br>
              <a:rPr lang="en-US" sz="3600"/>
            </a:br>
            <a:r>
              <a:rPr lang="en-US" sz="3600"/>
              <a:t>(plane of circle </a:t>
            </a:r>
            <a:r>
              <a:rPr lang="en-US" sz="3600">
                <a:sym typeface="Symbol" charset="0"/>
              </a:rPr>
              <a:t>at angle </a:t>
            </a:r>
            <a:r>
              <a:rPr lang="en-US" sz="3600">
                <a:latin typeface="Symbol" charset="0"/>
                <a:sym typeface="Symbol" charset="0"/>
              </a:rPr>
              <a:t></a:t>
            </a:r>
            <a:r>
              <a:rPr lang="en-US" sz="3600">
                <a:sym typeface="Symbol" charset="0"/>
              </a:rPr>
              <a:t> w.r.t.</a:t>
            </a:r>
            <a:r>
              <a:rPr lang="en-US" sz="3600"/>
              <a:t> </a:t>
            </a:r>
            <a:r>
              <a:rPr lang="en-US" sz="3600" b="1"/>
              <a:t>B</a:t>
            </a:r>
            <a:r>
              <a:rPr lang="en-US" sz="360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E) Impossible.  </a:t>
            </a:r>
            <a:r>
              <a:rPr lang="en-US" sz="3600" b="1"/>
              <a:t>v</a:t>
            </a:r>
            <a:r>
              <a:rPr lang="en-US" sz="3600"/>
              <a:t> should always be </a:t>
            </a:r>
            <a:r>
              <a:rPr lang="en-US" sz="3600">
                <a:sym typeface="Symbol" charset="0"/>
              </a:rPr>
              <a:t></a:t>
            </a:r>
            <a:r>
              <a:rPr lang="en-US" sz="3600"/>
              <a:t> </a:t>
            </a:r>
            <a:r>
              <a:rPr lang="en-US" sz="3600" b="1"/>
              <a:t>B</a:t>
            </a:r>
          </a:p>
        </p:txBody>
      </p:sp>
      <p:sp>
        <p:nvSpPr>
          <p:cNvPr id="405509" name="Rectangle 5"/>
          <p:cNvSpPr>
            <a:spLocks noChangeArrowheads="1"/>
          </p:cNvSpPr>
          <p:nvPr/>
        </p:nvSpPr>
        <p:spPr bwMode="auto">
          <a:xfrm>
            <a:off x="63500" y="390525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2131263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07"/>
          <a:stretch>
            <a:fillRect/>
          </a:stretch>
        </p:blipFill>
        <p:spPr bwMode="auto">
          <a:xfrm>
            <a:off x="798513" y="479425"/>
            <a:ext cx="7558364" cy="537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0011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13158</TotalTime>
  <Words>278</Words>
  <Application>Microsoft Macintosh PowerPoint</Application>
  <PresentationFormat>On-screen Show (4:3)</PresentationFormat>
  <Paragraphs>78</Paragraphs>
  <Slides>12</Slides>
  <Notes>12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PowerPoint Presentation</vt:lpstr>
      <vt:lpstr>PowerPoint Presentation</vt:lpstr>
      <vt:lpstr>PowerPoint Presentation</vt:lpstr>
      <vt:lpstr>LORENTZ FORCE</vt:lpstr>
      <vt:lpstr>PowerPoint Presentation</vt:lpstr>
      <vt:lpstr>PowerPoint Presentation</vt:lpstr>
      <vt:lpstr>A proton (q=+e) is released from rest in a uniform E and uniform B.  E points up, B points into the page.  Which of the paths will the proton initially follow?</vt:lpstr>
      <vt:lpstr>A proton (speed v) enters a region of uniform B.  v makes an angle  with B.  What is the subsequent path of the proton?</vt:lpstr>
      <vt:lpstr>PowerPoint Presentation</vt:lpstr>
      <vt:lpstr>PowerPoint Presentation</vt:lpstr>
      <vt:lpstr>A wire loop in a B field has a current I.  The B-field is localized, it’s only in the hatched region, roughly zero elsewhere.  Which way is I flowing to hold the mass in place?</vt:lpstr>
      <vt:lpstr>A wire loop in a B field has a current I.  The mass is "levitated" by the magnetic force Fmag=ILB. If you increase the current , does the magnetic force do positive work on the mass?</vt:lpstr>
    </vt:vector>
  </TitlesOfParts>
  <Company>CU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Stephanie Chasteen</dc:creator>
  <cp:lastModifiedBy>David Rubin</cp:lastModifiedBy>
  <cp:revision>290</cp:revision>
  <cp:lastPrinted>2013-03-18T20:38:06Z</cp:lastPrinted>
  <dcterms:created xsi:type="dcterms:W3CDTF">2007-10-23T21:56:36Z</dcterms:created>
  <dcterms:modified xsi:type="dcterms:W3CDTF">2016-10-07T00:41:13Z</dcterms:modified>
</cp:coreProperties>
</file>