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4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5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6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7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8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9.xml" ContentType="application/vnd.openxmlformats-officedocument.presentationml.notesSlide+xml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notesSlides/notesSlide10.xml" ContentType="application/vnd.openxmlformats-officedocument.presentationml.notesSlide+xml"/>
  <Override PartName="/ppt/embeddings/oleObject40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notesSlides/notesSlide13.xml" ContentType="application/vnd.openxmlformats-officedocument.presentationml.notesSlide+xml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5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624" r:id="rId2"/>
    <p:sldId id="516" r:id="rId3"/>
    <p:sldId id="517" r:id="rId4"/>
    <p:sldId id="518" r:id="rId5"/>
    <p:sldId id="519" r:id="rId6"/>
    <p:sldId id="520" r:id="rId7"/>
    <p:sldId id="521" r:id="rId8"/>
    <p:sldId id="522" r:id="rId9"/>
    <p:sldId id="523" r:id="rId10"/>
    <p:sldId id="524" r:id="rId11"/>
    <p:sldId id="525" r:id="rId12"/>
    <p:sldId id="538" r:id="rId13"/>
    <p:sldId id="539" r:id="rId14"/>
    <p:sldId id="540" r:id="rId15"/>
    <p:sldId id="541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hiddenSlides="1" frameSlides="1"/>
  <p:clrMru>
    <a:srgbClr val="80008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00" autoAdjust="0"/>
    <p:restoredTop sz="82895" autoAdjust="0"/>
  </p:normalViewPr>
  <p:slideViewPr>
    <p:cSldViewPr snapToGrid="0">
      <p:cViewPr>
        <p:scale>
          <a:sx n="75" d="100"/>
          <a:sy n="75" d="100"/>
        </p:scale>
        <p:origin x="-2696" y="-1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8.png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8" Type="http://schemas.openxmlformats.org/officeDocument/2006/relationships/image" Target="../media/image32.emf"/><Relationship Id="rId1" Type="http://schemas.openxmlformats.org/officeDocument/2006/relationships/image" Target="../media/image27.emf"/><Relationship Id="rId2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1" Type="http://schemas.openxmlformats.org/officeDocument/2006/relationships/image" Target="../media/image1.emf"/><Relationship Id="rId2" Type="http://schemas.openxmlformats.org/officeDocument/2006/relationships/image" Target="../media/image28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image" Target="../media/image1.emf"/><Relationship Id="rId2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10.emf"/><Relationship Id="rId1" Type="http://schemas.openxmlformats.org/officeDocument/2006/relationships/image" Target="../media/image8.png"/><Relationship Id="rId2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9.emf"/><Relationship Id="rId7" Type="http://schemas.openxmlformats.org/officeDocument/2006/relationships/image" Target="../media/image1.emf"/><Relationship Id="rId8" Type="http://schemas.openxmlformats.org/officeDocument/2006/relationships/image" Target="../media/image10.emf"/><Relationship Id="rId9" Type="http://schemas.openxmlformats.org/officeDocument/2006/relationships/image" Target="../media/image15.emf"/><Relationship Id="rId1" Type="http://schemas.openxmlformats.org/officeDocument/2006/relationships/image" Target="../media/image8.png"/><Relationship Id="rId2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.emf"/><Relationship Id="rId5" Type="http://schemas.openxmlformats.org/officeDocument/2006/relationships/image" Target="../media/image15.emf"/><Relationship Id="rId1" Type="http://schemas.openxmlformats.org/officeDocument/2006/relationships/image" Target="../media/image16.png"/><Relationship Id="rId2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9.emf"/><Relationship Id="rId8" Type="http://schemas.openxmlformats.org/officeDocument/2006/relationships/image" Target="../media/image1.emf"/><Relationship Id="rId1" Type="http://schemas.openxmlformats.org/officeDocument/2006/relationships/image" Target="../media/image16.png"/><Relationship Id="rId2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5162E-5E0C-8C4E-B94C-0B765C061F95}" type="datetimeFigureOut">
              <a:rPr lang="en-US" smtClean="0"/>
              <a:t>11/7/16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E60D8-A887-B449-9C01-F090D2457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67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305470-970B-4848-A7B7-CC72DBBCED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30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ヒラギノ角ゴ Pro W3" charset="0"/>
                <a:cs typeface="ヒラギノ角ゴ Pro W3" charset="0"/>
              </a:rPr>
              <a:t>WRITTEN BY: Steven Pollock (CU-Boulder)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A0519CC7-1371-A847-B34B-46A4BF6A4D2B}" type="slidenum">
              <a:rPr lang="en-US" sz="1200" b="0"/>
              <a:pPr algn="r"/>
              <a:t>10</a:t>
            </a:fld>
            <a:endParaRPr lang="en-US" sz="1200" b="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C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D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4EDC1ED8-F2F3-E341-B833-01FBB18B0914}" type="slidenum">
              <a:rPr lang="en-US" sz="1200" b="0"/>
              <a:pPr algn="r"/>
              <a:t>12</a:t>
            </a:fld>
            <a:endParaRPr lang="en-US" sz="1200" b="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D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230C8334-79E1-DD4A-A8C9-E31E4F2309FB}" type="slidenum">
              <a:rPr lang="en-US" sz="1200" b="0"/>
              <a:pPr algn="r"/>
              <a:t>13</a:t>
            </a:fld>
            <a:endParaRPr lang="en-US" sz="1200" b="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  A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2" tIns="45716" rIns="91432" bIns="45716"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 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A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547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F97B126D-1626-7649-AFEE-49913A42992B}" type="slidenum">
              <a:rPr lang="en-US" sz="1200" b="0"/>
              <a:pPr algn="r" eaLnBrk="1" hangingPunct="1"/>
              <a:t>14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2" tIns="45716" rIns="91432" bIns="45716"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</a:t>
            </a:r>
            <a:r>
              <a:rPr lang="en-US">
                <a:ea typeface="ヒラギノ角ゴ Pro W3" charset="0"/>
                <a:cs typeface="ヒラギノ角ゴ Pro W3" charset="0"/>
              </a:rPr>
              <a:t> </a:t>
            </a:r>
            <a:r>
              <a:rPr lang="en-US" smtClean="0">
                <a:ea typeface="ヒラギノ角ゴ Pro W3" charset="0"/>
                <a:cs typeface="ヒラギノ角ゴ Pro W3" charset="0"/>
              </a:rPr>
              <a:t>A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547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F97B126D-1626-7649-AFEE-49913A42992B}" type="slidenum">
              <a:rPr lang="en-US" sz="1200" b="0"/>
              <a:pPr algn="r" eaLnBrk="1" hangingPunct="1"/>
              <a:t>15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8CD93884-2E11-3546-98C7-211F64454D6C}" type="slidenum">
              <a:rPr lang="en-US" sz="1200" b="0"/>
              <a:pPr algn="r"/>
              <a:t>2</a:t>
            </a:fld>
            <a:endParaRPr lang="en-US" sz="1200" b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7BF7EE8C-0D03-BC40-9E11-9BEEDD6AD48D}" type="slidenum">
              <a:rPr lang="en-US" sz="1200" b="0"/>
              <a:pPr algn="r"/>
              <a:t>3</a:t>
            </a:fld>
            <a:endParaRPr lang="en-US" sz="1200" b="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A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DD792494-053D-CF44-82DE-E9E1CBDE4471}" type="slidenum">
              <a:rPr lang="en-US" sz="1200" b="0"/>
              <a:pPr algn="r"/>
              <a:t>4</a:t>
            </a:fld>
            <a:endParaRPr lang="en-US" sz="1200" b="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C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99423290-939B-1D49-8D54-F8B2A2A3DBEE}" type="slidenum">
              <a:rPr lang="en-US" sz="1200" b="0"/>
              <a:pPr algn="r"/>
              <a:t>5</a:t>
            </a:fld>
            <a:endParaRPr lang="en-US" sz="1200" b="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99423290-939B-1D49-8D54-F8B2A2A3DBEE}" type="slidenum">
              <a:rPr lang="en-US" sz="1200" b="0"/>
              <a:pPr algn="r"/>
              <a:t>6</a:t>
            </a:fld>
            <a:endParaRPr lang="en-US" sz="1200" b="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A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F3BFC2F1-C29D-8346-BD00-B7C87215138E}" type="slidenum">
              <a:rPr lang="en-US" sz="1200" b="0">
                <a:ea typeface="ＭＳ Ｐゴシック" charset="0"/>
                <a:cs typeface="ＭＳ Ｐゴシック" charset="0"/>
              </a:rPr>
              <a:pPr algn="r" eaLnBrk="1" hangingPunct="1"/>
              <a:t>7</a:t>
            </a:fld>
            <a:endParaRPr lang="en-US" sz="1200" b="0">
              <a:ea typeface="ＭＳ Ｐゴシック" charset="0"/>
              <a:cs typeface="ＭＳ Ｐゴシック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solidFill>
            <a:srgbClr val="FFFFFF"/>
          </a:solidFill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/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F3BFC2F1-C29D-8346-BD00-B7C87215138E}" type="slidenum">
              <a:rPr lang="en-US" sz="1200" b="0">
                <a:ea typeface="ＭＳ Ｐゴシック" charset="0"/>
                <a:cs typeface="ＭＳ Ｐゴシック" charset="0"/>
              </a:rPr>
              <a:pPr algn="r" eaLnBrk="1" hangingPunct="1"/>
              <a:t>8</a:t>
            </a:fld>
            <a:endParaRPr lang="en-US" sz="1200" b="0">
              <a:ea typeface="ＭＳ Ｐゴシック" charset="0"/>
              <a:cs typeface="ＭＳ Ｐゴシック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solidFill>
            <a:srgbClr val="FFFFFF"/>
          </a:solidFill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/>
            <a:r>
              <a:rPr lang="en-US" dirty="0" smtClean="0">
                <a:ea typeface="ヒラギノ角ゴ Pro W3" charset="0"/>
                <a:cs typeface="ヒラギノ角ゴ Pro W3" charset="0"/>
              </a:rPr>
              <a:t>CORRECT </a:t>
            </a:r>
            <a:r>
              <a:rPr lang="en-US" dirty="0">
                <a:ea typeface="ヒラギノ角ゴ Pro W3" charset="0"/>
                <a:cs typeface="ヒラギノ角ゴ Pro W3" charset="0"/>
              </a:rPr>
              <a:t>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D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C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C07BB-09A9-5A40-8A57-9933EF00D3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5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7EEDA-4BC2-B244-BF8A-E9F2124995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2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1F678-6B9E-4246-A718-C735FADDBB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BC4D3-F979-EC43-8A3D-C47A6F2BB4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4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7CDCD-2383-D746-B4FE-307EDBA334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2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1A48A-80D1-124B-9C28-E987D8CAC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3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A436A-9207-9249-876E-659E646200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8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3A610-CCDC-7E47-BB9E-8EB451B461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9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4094B-FAFA-D043-89B5-FC3C61C698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6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76B3C-D753-B142-90A0-BF46B3EAD5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1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58E3F-1950-1D43-A2FD-2F1BF3FB37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6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EB7363-4CCF-6542-AFE7-01BD23AC73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26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oleObject" Target="../embeddings/oleObject45.bin"/><Relationship Id="rId13" Type="http://schemas.openxmlformats.org/officeDocument/2006/relationships/image" Target="../media/image29.emf"/><Relationship Id="rId14" Type="http://schemas.openxmlformats.org/officeDocument/2006/relationships/oleObject" Target="../embeddings/oleObject46.bin"/><Relationship Id="rId15" Type="http://schemas.openxmlformats.org/officeDocument/2006/relationships/image" Target="../media/image30.emf"/><Relationship Id="rId16" Type="http://schemas.openxmlformats.org/officeDocument/2006/relationships/oleObject" Target="../embeddings/oleObject47.bin"/><Relationship Id="rId17" Type="http://schemas.openxmlformats.org/officeDocument/2006/relationships/image" Target="../media/image31.emf"/><Relationship Id="rId18" Type="http://schemas.openxmlformats.org/officeDocument/2006/relationships/oleObject" Target="../embeddings/oleObject48.bin"/><Relationship Id="rId19" Type="http://schemas.openxmlformats.org/officeDocument/2006/relationships/image" Target="../media/image3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41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42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43.bin"/><Relationship Id="rId9" Type="http://schemas.openxmlformats.org/officeDocument/2006/relationships/image" Target="../media/image1.emf"/><Relationship Id="rId10" Type="http://schemas.openxmlformats.org/officeDocument/2006/relationships/oleObject" Target="../embeddings/oleObject44.bin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emf"/><Relationship Id="rId12" Type="http://schemas.openxmlformats.org/officeDocument/2006/relationships/oleObject" Target="../embeddings/oleObject53.bin"/><Relationship Id="rId13" Type="http://schemas.openxmlformats.org/officeDocument/2006/relationships/image" Target="../media/image35.emf"/><Relationship Id="rId14" Type="http://schemas.openxmlformats.org/officeDocument/2006/relationships/oleObject" Target="../embeddings/oleObject54.bin"/><Relationship Id="rId15" Type="http://schemas.openxmlformats.org/officeDocument/2006/relationships/image" Target="../media/image3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49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50.bin"/><Relationship Id="rId7" Type="http://schemas.openxmlformats.org/officeDocument/2006/relationships/image" Target="../media/image28.png"/><Relationship Id="rId8" Type="http://schemas.openxmlformats.org/officeDocument/2006/relationships/oleObject" Target="../embeddings/oleObject51.bin"/><Relationship Id="rId9" Type="http://schemas.openxmlformats.org/officeDocument/2006/relationships/image" Target="../media/image33.emf"/><Relationship Id="rId10" Type="http://schemas.openxmlformats.org/officeDocument/2006/relationships/oleObject" Target="../embeddings/oleObject5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55.bin"/><Relationship Id="rId5" Type="http://schemas.openxmlformats.org/officeDocument/2006/relationships/image" Target="../media/image3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png"/><Relationship Id="rId8" Type="http://schemas.openxmlformats.org/officeDocument/2006/relationships/oleObject" Target="../embeddings/oleObject3.bin"/><Relationship Id="rId9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5.emf"/><Relationship Id="rId10" Type="http://schemas.openxmlformats.org/officeDocument/2006/relationships/oleObject" Target="../embeddings/oleObject7.bin"/><Relationship Id="rId11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7.png"/><Relationship Id="rId6" Type="http://schemas.openxmlformats.org/officeDocument/2006/relationships/oleObject" Target="../embeddings/oleObject9.bin"/><Relationship Id="rId7" Type="http://schemas.openxmlformats.org/officeDocument/2006/relationships/image" Target="../media/image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8.png"/><Relationship Id="rId6" Type="http://schemas.openxmlformats.org/officeDocument/2006/relationships/oleObject" Target="../embeddings/oleObject11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1.emf"/><Relationship Id="rId10" Type="http://schemas.openxmlformats.org/officeDocument/2006/relationships/oleObject" Target="../embeddings/oleObject13.bin"/><Relationship Id="rId11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emf"/><Relationship Id="rId20" Type="http://schemas.openxmlformats.org/officeDocument/2006/relationships/oleObject" Target="../embeddings/oleObject22.bin"/><Relationship Id="rId21" Type="http://schemas.openxmlformats.org/officeDocument/2006/relationships/image" Target="../media/image15.emf"/><Relationship Id="rId10" Type="http://schemas.openxmlformats.org/officeDocument/2006/relationships/oleObject" Target="../embeddings/oleObject17.bin"/><Relationship Id="rId11" Type="http://schemas.openxmlformats.org/officeDocument/2006/relationships/image" Target="../media/image13.emf"/><Relationship Id="rId12" Type="http://schemas.openxmlformats.org/officeDocument/2006/relationships/oleObject" Target="../embeddings/oleObject18.bin"/><Relationship Id="rId13" Type="http://schemas.openxmlformats.org/officeDocument/2006/relationships/image" Target="../media/image14.emf"/><Relationship Id="rId14" Type="http://schemas.openxmlformats.org/officeDocument/2006/relationships/oleObject" Target="../embeddings/oleObject19.bin"/><Relationship Id="rId15" Type="http://schemas.openxmlformats.org/officeDocument/2006/relationships/image" Target="../media/image9.emf"/><Relationship Id="rId16" Type="http://schemas.openxmlformats.org/officeDocument/2006/relationships/oleObject" Target="../embeddings/oleObject20.bin"/><Relationship Id="rId17" Type="http://schemas.openxmlformats.org/officeDocument/2006/relationships/image" Target="../media/image1.emf"/><Relationship Id="rId18" Type="http://schemas.openxmlformats.org/officeDocument/2006/relationships/oleObject" Target="../embeddings/oleObject21.bin"/><Relationship Id="rId19" Type="http://schemas.openxmlformats.org/officeDocument/2006/relationships/image" Target="../media/image1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8.png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emf"/><Relationship Id="rId12" Type="http://schemas.openxmlformats.org/officeDocument/2006/relationships/oleObject" Target="../embeddings/oleObject27.bin"/><Relationship Id="rId13" Type="http://schemas.openxmlformats.org/officeDocument/2006/relationships/image" Target="../media/image1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16.png"/><Relationship Id="rId6" Type="http://schemas.openxmlformats.org/officeDocument/2006/relationships/oleObject" Target="../embeddings/oleObject24.bin"/><Relationship Id="rId7" Type="http://schemas.openxmlformats.org/officeDocument/2006/relationships/image" Target="../media/image17.wmf"/><Relationship Id="rId8" Type="http://schemas.openxmlformats.org/officeDocument/2006/relationships/oleObject" Target="../embeddings/oleObject25.bin"/><Relationship Id="rId9" Type="http://schemas.openxmlformats.org/officeDocument/2006/relationships/image" Target="../media/image9.emf"/><Relationship Id="rId10" Type="http://schemas.openxmlformats.org/officeDocument/2006/relationships/oleObject" Target="../embeddings/oleObject26.bin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oleObject" Target="../embeddings/oleObject32.bin"/><Relationship Id="rId13" Type="http://schemas.openxmlformats.org/officeDocument/2006/relationships/image" Target="../media/image20.emf"/><Relationship Id="rId14" Type="http://schemas.openxmlformats.org/officeDocument/2006/relationships/oleObject" Target="../embeddings/oleObject33.bin"/><Relationship Id="rId15" Type="http://schemas.openxmlformats.org/officeDocument/2006/relationships/image" Target="../media/image21.emf"/><Relationship Id="rId16" Type="http://schemas.openxmlformats.org/officeDocument/2006/relationships/oleObject" Target="../embeddings/oleObject34.bin"/><Relationship Id="rId17" Type="http://schemas.openxmlformats.org/officeDocument/2006/relationships/image" Target="../media/image9.emf"/><Relationship Id="rId18" Type="http://schemas.openxmlformats.org/officeDocument/2006/relationships/oleObject" Target="../embeddings/oleObject35.bin"/><Relationship Id="rId19" Type="http://schemas.openxmlformats.org/officeDocument/2006/relationships/image" Target="../media/image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16.png"/><Relationship Id="rId6" Type="http://schemas.openxmlformats.org/officeDocument/2006/relationships/oleObject" Target="../embeddings/oleObject29.bin"/><Relationship Id="rId7" Type="http://schemas.openxmlformats.org/officeDocument/2006/relationships/image" Target="../media/image17.wmf"/><Relationship Id="rId8" Type="http://schemas.openxmlformats.org/officeDocument/2006/relationships/oleObject" Target="../embeddings/oleObject30.bin"/><Relationship Id="rId9" Type="http://schemas.openxmlformats.org/officeDocument/2006/relationships/image" Target="../media/image18.emf"/><Relationship Id="rId10" Type="http://schemas.openxmlformats.org/officeDocument/2006/relationships/oleObject" Target="../embeddings/oleObject3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22.e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23.emf"/><Relationship Id="rId8" Type="http://schemas.openxmlformats.org/officeDocument/2006/relationships/oleObject" Target="../embeddings/oleObject38.bin"/><Relationship Id="rId9" Type="http://schemas.openxmlformats.org/officeDocument/2006/relationships/image" Target="../media/image24.emf"/><Relationship Id="rId10" Type="http://schemas.openxmlformats.org/officeDocument/2006/relationships/oleObject" Target="../embeddings/oleObject39.bin"/><Relationship Id="rId11" Type="http://schemas.openxmlformats.org/officeDocument/2006/relationships/image" Target="../media/image2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BIOT SAVART LAW</a:t>
            </a:r>
          </a:p>
        </p:txBody>
      </p:sp>
    </p:spTree>
    <p:extLst>
      <p:ext uri="{BB962C8B-B14F-4D97-AF65-F5344CB8AC3E}">
        <p14:creationId xmlns:p14="http://schemas.microsoft.com/office/powerpoint/2010/main" val="860939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9"/>
          <p:cNvSpPr>
            <a:spLocks noChangeArrowheads="1"/>
          </p:cNvSpPr>
          <p:nvPr/>
        </p:nvSpPr>
        <p:spPr bwMode="auto">
          <a:xfrm>
            <a:off x="685800" y="1981200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800" b="0"/>
          </a:p>
        </p:txBody>
      </p:sp>
      <p:sp>
        <p:nvSpPr>
          <p:cNvPr id="94210" name="Rectangle 3"/>
          <p:cNvSpPr>
            <a:spLocks noChangeArrowheads="1"/>
          </p:cNvSpPr>
          <p:nvPr/>
        </p:nvSpPr>
        <p:spPr bwMode="auto">
          <a:xfrm>
            <a:off x="889000" y="784756"/>
            <a:ext cx="787558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 b="0" dirty="0"/>
              <a:t>How about direction of d</a:t>
            </a:r>
            <a:r>
              <a:rPr lang="en-US" sz="2800" b="1" dirty="0"/>
              <a:t>B</a:t>
            </a:r>
            <a:r>
              <a:rPr lang="en-US" sz="2800" b="0" dirty="0"/>
              <a:t>(P) generated JUST by the segment of current d</a:t>
            </a:r>
            <a:r>
              <a:rPr lang="en-US" sz="2800" dirty="0"/>
              <a:t>l</a:t>
            </a:r>
            <a:r>
              <a:rPr lang="en-US" sz="2800" b="0" dirty="0"/>
              <a:t> in red? </a:t>
            </a:r>
          </a:p>
        </p:txBody>
      </p:sp>
      <p:graphicFrame>
        <p:nvGraphicFramePr>
          <p:cNvPr id="94211" name="Object 4"/>
          <p:cNvGraphicFramePr>
            <a:graphicFrameLocks noChangeAspect="1"/>
          </p:cNvGraphicFramePr>
          <p:nvPr/>
        </p:nvGraphicFramePr>
        <p:xfrm>
          <a:off x="1762125" y="1598613"/>
          <a:ext cx="6053138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05" name="Picture" r:id="rId4" imgW="26514286" imgH="18539683" progId="Word.Picture.8">
                  <p:embed/>
                </p:oleObj>
              </mc:Choice>
              <mc:Fallback>
                <p:oleObj name="Picture" r:id="rId4" imgW="26514286" imgH="18539683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40369" b="7886"/>
                      <a:stretch>
                        <a:fillRect/>
                      </a:stretch>
                    </p:blipFill>
                    <p:spPr bwMode="auto">
                      <a:xfrm>
                        <a:off x="1762125" y="1598613"/>
                        <a:ext cx="6053138" cy="219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2" name="Text Box 5"/>
          <p:cNvSpPr txBox="1">
            <a:spLocks noChangeArrowheads="1"/>
          </p:cNvSpPr>
          <p:nvPr/>
        </p:nvSpPr>
        <p:spPr bwMode="auto">
          <a:xfrm>
            <a:off x="296863" y="4092575"/>
            <a:ext cx="884713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b="0"/>
              <a:t>A) </a:t>
            </a:r>
            <a:r>
              <a:rPr lang="en-US"/>
              <a:t>B</a:t>
            </a:r>
            <a:r>
              <a:rPr lang="en-US" b="0"/>
              <a:t>(p) in plane of page,  ditto for d</a:t>
            </a:r>
            <a:r>
              <a:rPr lang="en-US"/>
              <a:t>B</a:t>
            </a:r>
            <a:r>
              <a:rPr lang="en-US" b="0"/>
              <a:t>(P, by red)</a:t>
            </a:r>
          </a:p>
          <a:p>
            <a:pPr>
              <a:buFont typeface="Arial" charset="0"/>
              <a:buNone/>
            </a:pPr>
            <a:r>
              <a:rPr lang="en-US" b="0"/>
              <a:t>B) </a:t>
            </a:r>
            <a:r>
              <a:rPr lang="en-US"/>
              <a:t>B</a:t>
            </a:r>
            <a:r>
              <a:rPr lang="en-US" b="0"/>
              <a:t>(p) into page,  d</a:t>
            </a:r>
            <a:r>
              <a:rPr lang="en-US"/>
              <a:t>B</a:t>
            </a:r>
            <a:r>
              <a:rPr lang="en-US" b="0"/>
              <a:t>(P, by red) into page</a:t>
            </a:r>
          </a:p>
          <a:p>
            <a:pPr>
              <a:buFont typeface="Arial" charset="0"/>
              <a:buNone/>
            </a:pPr>
            <a:r>
              <a:rPr lang="en-US" b="0"/>
              <a:t>C) </a:t>
            </a:r>
            <a:r>
              <a:rPr lang="en-US"/>
              <a:t>B</a:t>
            </a:r>
            <a:r>
              <a:rPr lang="en-US" b="0"/>
              <a:t>(p) into page,  d</a:t>
            </a:r>
            <a:r>
              <a:rPr lang="en-US"/>
              <a:t>B</a:t>
            </a:r>
            <a:r>
              <a:rPr lang="en-US" b="0"/>
              <a:t>(P, by red) out of page</a:t>
            </a:r>
          </a:p>
          <a:p>
            <a:pPr>
              <a:buFont typeface="Arial" charset="0"/>
              <a:buNone/>
            </a:pPr>
            <a:r>
              <a:rPr lang="en-US" b="0"/>
              <a:t>D) </a:t>
            </a:r>
            <a:r>
              <a:rPr lang="en-US"/>
              <a:t>B</a:t>
            </a:r>
            <a:r>
              <a:rPr lang="en-US" b="0"/>
              <a:t>(p) complicated - has mult component (</a:t>
            </a:r>
            <a:r>
              <a:rPr lang="en-US" b="0" i="1"/>
              <a:t>not</a:t>
            </a:r>
            <a:r>
              <a:rPr lang="en-US" b="0"/>
              <a:t> </a:t>
            </a:r>
            <a:r>
              <a:rPr lang="en-US" b="0">
                <a:sym typeface="Symbol" charset="0"/>
              </a:rPr>
              <a:t> or || to page), </a:t>
            </a:r>
            <a:r>
              <a:rPr lang="en-US" b="0"/>
              <a:t>ditto for d</a:t>
            </a:r>
            <a:r>
              <a:rPr lang="en-US"/>
              <a:t>B</a:t>
            </a:r>
            <a:r>
              <a:rPr lang="en-US" b="0"/>
              <a:t>(P, by red)</a:t>
            </a:r>
          </a:p>
          <a:p>
            <a:pPr>
              <a:buFont typeface="Arial" charset="0"/>
              <a:buNone/>
            </a:pPr>
            <a:r>
              <a:rPr lang="en-US" b="0"/>
              <a:t>E) Something else!!</a:t>
            </a:r>
            <a:r>
              <a:rPr lang="en-US" sz="3200" b="0"/>
              <a:t> </a:t>
            </a:r>
          </a:p>
        </p:txBody>
      </p:sp>
      <p:sp>
        <p:nvSpPr>
          <p:cNvPr id="94213" name="Rectangle 6"/>
          <p:cNvSpPr>
            <a:spLocks noChangeArrowheads="1"/>
          </p:cNvSpPr>
          <p:nvPr/>
        </p:nvSpPr>
        <p:spPr bwMode="auto">
          <a:xfrm>
            <a:off x="144463" y="144463"/>
            <a:ext cx="677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0"/>
              <a:t>5.16</a:t>
            </a:r>
          </a:p>
          <a:p>
            <a:r>
              <a:rPr lang="en-US" sz="2000" b="0"/>
              <a:t>com</a:t>
            </a:r>
          </a:p>
        </p:txBody>
      </p:sp>
      <p:sp>
        <p:nvSpPr>
          <p:cNvPr id="9421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46125" y="-101598"/>
            <a:ext cx="7772400" cy="1143000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What do you expect for direction of </a:t>
            </a:r>
            <a:r>
              <a:rPr lang="en-US" sz="28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B</a:t>
            </a:r>
            <a:r>
              <a:rPr lang="en-US" sz="28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(P)?</a:t>
            </a: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91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5677694" y="4533106"/>
            <a:ext cx="25146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96258" name="TextBox 6"/>
          <p:cNvSpPr txBox="1">
            <a:spLocks noChangeArrowheads="1"/>
          </p:cNvSpPr>
          <p:nvPr/>
        </p:nvSpPr>
        <p:spPr bwMode="auto">
          <a:xfrm>
            <a:off x="6553200" y="2905125"/>
            <a:ext cx="43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800" b="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800" b="0" baseline="-25000"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96259" name="TextBox 7"/>
          <p:cNvSpPr txBox="1">
            <a:spLocks noChangeArrowheads="1"/>
          </p:cNvSpPr>
          <p:nvPr/>
        </p:nvSpPr>
        <p:spPr bwMode="auto">
          <a:xfrm>
            <a:off x="8096250" y="2905125"/>
            <a:ext cx="43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800" b="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800" b="0" baseline="-25000">
                <a:ea typeface="ＭＳ Ｐゴシック" charset="0"/>
                <a:cs typeface="ＭＳ Ｐゴシック" charset="0"/>
              </a:rPr>
              <a:t>2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 flipH="1" flipV="1">
            <a:off x="4992688" y="3846512"/>
            <a:ext cx="3887788" cy="47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6815932" y="4533106"/>
            <a:ext cx="2514600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5400000" flipH="1" flipV="1">
            <a:off x="6130925" y="3846513"/>
            <a:ext cx="3887788" cy="47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96263" name="TextBox 14"/>
          <p:cNvSpPr txBox="1">
            <a:spLocks noChangeArrowheads="1"/>
          </p:cNvSpPr>
          <p:nvPr/>
        </p:nvSpPr>
        <p:spPr bwMode="auto">
          <a:xfrm>
            <a:off x="533400" y="425450"/>
            <a:ext cx="8229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800" b="0">
                <a:ea typeface="ＭＳ Ｐゴシック" charset="0"/>
                <a:cs typeface="ＭＳ Ｐゴシック" charset="0"/>
              </a:rPr>
              <a:t>I have two very long, parallel wires each carrying a current I</a:t>
            </a:r>
            <a:r>
              <a:rPr lang="en-US" sz="2800" b="0" baseline="-25000">
                <a:ea typeface="ＭＳ Ｐゴシック" charset="0"/>
                <a:cs typeface="ＭＳ Ｐゴシック" charset="0"/>
              </a:rPr>
              <a:t>1</a:t>
            </a:r>
            <a:r>
              <a:rPr lang="en-US" sz="2800" b="0">
                <a:ea typeface="ＭＳ Ｐゴシック" charset="0"/>
                <a:cs typeface="ＭＳ Ｐゴシック" charset="0"/>
              </a:rPr>
              <a:t> and I</a:t>
            </a:r>
            <a:r>
              <a:rPr lang="en-US" sz="2800" b="0" baseline="-25000">
                <a:ea typeface="ＭＳ Ｐゴシック" charset="0"/>
                <a:cs typeface="ＭＳ Ｐゴシック" charset="0"/>
              </a:rPr>
              <a:t>2</a:t>
            </a:r>
            <a:r>
              <a:rPr lang="en-US" sz="2800" b="0">
                <a:ea typeface="ＭＳ Ｐゴシック" charset="0"/>
                <a:cs typeface="ＭＳ Ｐゴシック" charset="0"/>
              </a:rPr>
              <a:t>, respectively.  In which direction is the force on the wire with the current I</a:t>
            </a:r>
            <a:r>
              <a:rPr lang="en-US" sz="2800" b="0" baseline="-25000">
                <a:ea typeface="ＭＳ Ｐゴシック" charset="0"/>
                <a:cs typeface="ＭＳ Ｐゴシック" charset="0"/>
              </a:rPr>
              <a:t>2</a:t>
            </a:r>
            <a:r>
              <a:rPr lang="en-US" sz="2800" b="0"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96264" name="TextBox 15"/>
          <p:cNvSpPr txBox="1">
            <a:spLocks noChangeArrowheads="1"/>
          </p:cNvSpPr>
          <p:nvPr/>
        </p:nvSpPr>
        <p:spPr bwMode="auto">
          <a:xfrm>
            <a:off x="152400" y="6027738"/>
            <a:ext cx="8763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0" dirty="0">
                <a:ea typeface="ＭＳ Ｐゴシック" charset="0"/>
                <a:cs typeface="ＭＳ Ｐゴシック" charset="0"/>
              </a:rPr>
              <a:t>(How would your answer change if you </a:t>
            </a:r>
            <a:r>
              <a:rPr lang="en-US" b="0" dirty="0" smtClean="0">
                <a:ea typeface="ＭＳ Ｐゴシック" charset="0"/>
                <a:cs typeface="ＭＳ Ｐゴシック" charset="0"/>
              </a:rPr>
              <a:t>reverse </a:t>
            </a:r>
            <a:r>
              <a:rPr lang="en-US" b="0" dirty="0">
                <a:ea typeface="ＭＳ Ｐゴシック" charset="0"/>
                <a:cs typeface="ＭＳ Ｐゴシック" charset="0"/>
              </a:rPr>
              <a:t>the direction of</a:t>
            </a:r>
            <a:r>
              <a:rPr lang="en-US" b="0" i="1" dirty="0">
                <a:ea typeface="ＭＳ Ｐゴシック" charset="0"/>
                <a:cs typeface="ＭＳ Ｐゴシック" charset="0"/>
              </a:rPr>
              <a:t> </a:t>
            </a:r>
            <a:r>
              <a:rPr lang="en-US" b="0" i="1" dirty="0" smtClean="0">
                <a:ea typeface="ＭＳ Ｐゴシック" charset="0"/>
                <a:cs typeface="ＭＳ Ｐゴシック" charset="0"/>
              </a:rPr>
              <a:t>both</a:t>
            </a:r>
            <a:r>
              <a:rPr lang="en-US" b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="0" dirty="0">
                <a:ea typeface="ＭＳ Ｐゴシック" charset="0"/>
                <a:cs typeface="ＭＳ Ｐゴシック" charset="0"/>
              </a:rPr>
              <a:t>currents?)</a:t>
            </a:r>
          </a:p>
        </p:txBody>
      </p:sp>
      <p:sp>
        <p:nvSpPr>
          <p:cNvPr id="96265" name="TextBox 16"/>
          <p:cNvSpPr txBox="1">
            <a:spLocks noChangeArrowheads="1"/>
          </p:cNvSpPr>
          <p:nvPr/>
        </p:nvSpPr>
        <p:spPr bwMode="auto">
          <a:xfrm>
            <a:off x="1066800" y="2895600"/>
            <a:ext cx="41624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FontTx/>
              <a:buAutoNum type="alphaUcParenR"/>
            </a:pPr>
            <a:r>
              <a:rPr lang="en-US" sz="2800" b="0">
                <a:ea typeface="ＭＳ Ｐゴシック" charset="0"/>
                <a:cs typeface="ＭＳ Ｐゴシック" charset="0"/>
              </a:rPr>
              <a:t> Up</a:t>
            </a:r>
          </a:p>
          <a:p>
            <a:pPr eaLnBrk="1" hangingPunct="1">
              <a:buFontTx/>
              <a:buAutoNum type="alphaUcParenR"/>
            </a:pPr>
            <a:r>
              <a:rPr lang="en-US" sz="2800" b="0">
                <a:ea typeface="ＭＳ Ｐゴシック" charset="0"/>
                <a:cs typeface="ＭＳ Ｐゴシック" charset="0"/>
              </a:rPr>
              <a:t> Down</a:t>
            </a:r>
          </a:p>
          <a:p>
            <a:pPr eaLnBrk="1" hangingPunct="1">
              <a:buFontTx/>
              <a:buAutoNum type="alphaUcParenR"/>
            </a:pPr>
            <a:r>
              <a:rPr lang="en-US" sz="2800" b="0">
                <a:ea typeface="ＭＳ Ｐゴシック" charset="0"/>
                <a:cs typeface="ＭＳ Ｐゴシック" charset="0"/>
              </a:rPr>
              <a:t> Right</a:t>
            </a:r>
          </a:p>
          <a:p>
            <a:pPr eaLnBrk="1" hangingPunct="1">
              <a:buFontTx/>
              <a:buAutoNum type="alphaUcParenR"/>
            </a:pPr>
            <a:r>
              <a:rPr lang="en-US" sz="2800" b="0">
                <a:ea typeface="ＭＳ Ｐゴシック" charset="0"/>
                <a:cs typeface="ＭＳ Ｐゴシック" charset="0"/>
              </a:rPr>
              <a:t> Left</a:t>
            </a:r>
          </a:p>
          <a:p>
            <a:pPr eaLnBrk="1" hangingPunct="1">
              <a:buFontTx/>
              <a:buAutoNum type="alphaUcParenR"/>
            </a:pPr>
            <a:r>
              <a:rPr lang="en-US" sz="2800" b="0">
                <a:ea typeface="ＭＳ Ｐゴシック" charset="0"/>
                <a:cs typeface="ＭＳ Ｐゴシック" charset="0"/>
              </a:rPr>
              <a:t> Into or out of the page</a:t>
            </a:r>
          </a:p>
        </p:txBody>
      </p:sp>
    </p:spTree>
    <p:extLst>
      <p:ext uri="{BB962C8B-B14F-4D97-AF65-F5344CB8AC3E}">
        <p14:creationId xmlns:p14="http://schemas.microsoft.com/office/powerpoint/2010/main" val="2752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 Box 2"/>
          <p:cNvSpPr txBox="1">
            <a:spLocks noChangeArrowheads="1"/>
          </p:cNvSpPr>
          <p:nvPr/>
        </p:nvSpPr>
        <p:spPr bwMode="auto">
          <a:xfrm>
            <a:off x="2076450" y="1905000"/>
            <a:ext cx="6427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0">
                <a:solidFill>
                  <a:schemeClr val="accent2"/>
                </a:solidFill>
              </a:rPr>
              <a:t>What is the magnitude of              ?</a:t>
            </a: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4875" y="285750"/>
            <a:ext cx="7772400" cy="1143000"/>
          </a:xfrm>
        </p:spPr>
        <p:txBody>
          <a:bodyPr anchor="t"/>
          <a:lstStyle/>
          <a:p>
            <a:pPr algn="l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To find the magnetic field B due to a current-carrying loop, we use the Biot-Savart law,</a:t>
            </a: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  </a:t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sz="3200">
              <a:solidFill>
                <a:schemeClr val="accent2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2763" y="4035425"/>
            <a:ext cx="5448300" cy="1874838"/>
          </a:xfrm>
        </p:spPr>
        <p:txBody>
          <a:bodyPr anchor="b"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A)   			  B)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32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609600" indent="-609600">
              <a:lnSpc>
                <a:spcPct val="90000"/>
              </a:lnSpc>
              <a:buFontTx/>
              <a:buAutoNum type="alphaUcParenR" startAt="3"/>
            </a:pP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                     D)      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32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E)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 Something quite different!</a:t>
            </a:r>
          </a:p>
        </p:txBody>
      </p:sp>
      <p:graphicFrame>
        <p:nvGraphicFramePr>
          <p:cNvPr id="98308" name="Object 2"/>
          <p:cNvGraphicFramePr>
            <a:graphicFrameLocks noChangeAspect="1"/>
          </p:cNvGraphicFramePr>
          <p:nvPr/>
        </p:nvGraphicFramePr>
        <p:xfrm>
          <a:off x="1131888" y="3092450"/>
          <a:ext cx="1239837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84" name="Equation" r:id="rId4" imgW="482600" imgH="393700" progId="Equation.DSMT4">
                  <p:embed/>
                </p:oleObj>
              </mc:Choice>
              <mc:Fallback>
                <p:oleObj name="Equation" r:id="rId4" imgW="48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8" y="3092450"/>
                        <a:ext cx="1239837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9" name="Object 10"/>
          <p:cNvGraphicFramePr>
            <a:graphicFrameLocks noChangeAspect="1"/>
          </p:cNvGraphicFramePr>
          <p:nvPr/>
        </p:nvGraphicFramePr>
        <p:xfrm>
          <a:off x="5561013" y="1857375"/>
          <a:ext cx="11430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85" name="Equation" r:id="rId6" imgW="482600" imgH="406400" progId="Equation.DSMT4">
                  <p:embed/>
                </p:oleObj>
              </mc:Choice>
              <mc:Fallback>
                <p:oleObj name="Equation" r:id="rId6" imgW="4826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013" y="1857375"/>
                        <a:ext cx="11430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771275"/>
              </p:ext>
            </p:extLst>
          </p:nvPr>
        </p:nvGraphicFramePr>
        <p:xfrm>
          <a:off x="5637741" y="700621"/>
          <a:ext cx="3152775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86" name="Equation" r:id="rId8" imgW="1333500" imgH="406400" progId="Equation.3">
                  <p:embed/>
                </p:oleObj>
              </mc:Choice>
              <mc:Fallback>
                <p:oleObj name="Equation" r:id="rId8" imgW="13335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741" y="700621"/>
                        <a:ext cx="3152775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1" name="Object 12"/>
          <p:cNvGraphicFramePr>
            <a:graphicFrameLocks noChangeAspect="1"/>
          </p:cNvGraphicFramePr>
          <p:nvPr/>
        </p:nvGraphicFramePr>
        <p:xfrm>
          <a:off x="5584825" y="3900488"/>
          <a:ext cx="3395663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87" name="Picture" r:id="rId10" imgW="30171429" imgH="20114286" progId="Word.Picture.8">
                  <p:embed/>
                </p:oleObj>
              </mc:Choice>
              <mc:Fallback>
                <p:oleObj name="Picture" r:id="rId10" imgW="30171429" imgH="2011428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716" t="27919" r="14914" b="8879"/>
                      <a:stretch>
                        <a:fillRect/>
                      </a:stretch>
                    </p:blipFill>
                    <p:spPr bwMode="auto">
                      <a:xfrm>
                        <a:off x="5584825" y="3900488"/>
                        <a:ext cx="3395663" cy="215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2" name="Rectangle 16"/>
          <p:cNvSpPr>
            <a:spLocks noChangeArrowheads="1"/>
          </p:cNvSpPr>
          <p:nvPr/>
        </p:nvSpPr>
        <p:spPr bwMode="auto">
          <a:xfrm>
            <a:off x="144463" y="144463"/>
            <a:ext cx="722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0"/>
              <a:t>5.15</a:t>
            </a:r>
          </a:p>
        </p:txBody>
      </p:sp>
      <p:graphicFrame>
        <p:nvGraphicFramePr>
          <p:cNvPr id="98313" name="Object 17"/>
          <p:cNvGraphicFramePr>
            <a:graphicFrameLocks noChangeAspect="1"/>
          </p:cNvGraphicFramePr>
          <p:nvPr/>
        </p:nvGraphicFramePr>
        <p:xfrm>
          <a:off x="998538" y="4206875"/>
          <a:ext cx="153352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88" name="Equation" r:id="rId12" imgW="596900" imgH="419100" progId="Equation.DSMT4">
                  <p:embed/>
                </p:oleObj>
              </mc:Choice>
              <mc:Fallback>
                <p:oleObj name="Equation" r:id="rId12" imgW="596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4206875"/>
                        <a:ext cx="1533525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4" name="Object 18"/>
          <p:cNvGraphicFramePr>
            <a:graphicFrameLocks noChangeAspect="1"/>
          </p:cNvGraphicFramePr>
          <p:nvPr/>
        </p:nvGraphicFramePr>
        <p:xfrm>
          <a:off x="4060825" y="4103688"/>
          <a:ext cx="153352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89" name="Equation" r:id="rId14" imgW="596900" imgH="419100" progId="Equation.DSMT4">
                  <p:embed/>
                </p:oleObj>
              </mc:Choice>
              <mc:Fallback>
                <p:oleObj name="Equation" r:id="rId14" imgW="596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825" y="4103688"/>
                        <a:ext cx="1533525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5" name="Object 19"/>
          <p:cNvGraphicFramePr>
            <a:graphicFrameLocks noChangeAspect="1"/>
          </p:cNvGraphicFramePr>
          <p:nvPr/>
        </p:nvGraphicFramePr>
        <p:xfrm>
          <a:off x="4611688" y="3036888"/>
          <a:ext cx="52228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90" name="Equation" r:id="rId16" imgW="203200" imgH="393700" progId="Equation.DSMT4">
                  <p:embed/>
                </p:oleObj>
              </mc:Choice>
              <mc:Fallback>
                <p:oleObj name="Equation" r:id="rId16" imgW="203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688" y="3036888"/>
                        <a:ext cx="522287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6" name="Text Box 20"/>
          <p:cNvSpPr txBox="1">
            <a:spLocks noChangeArrowheads="1"/>
          </p:cNvSpPr>
          <p:nvPr/>
        </p:nvSpPr>
        <p:spPr bwMode="auto">
          <a:xfrm>
            <a:off x="701675" y="6342063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b="0"/>
              <a:t>(Which colored arrow is      ?  </a:t>
            </a:r>
            <a:r>
              <a:rPr lang="en-US"/>
              <a:t>r</a:t>
            </a:r>
            <a:r>
              <a:rPr lang="en-US" b="0"/>
              <a:t>?   </a:t>
            </a:r>
            <a:r>
              <a:rPr lang="en-US"/>
              <a:t>r</a:t>
            </a:r>
            <a:r>
              <a:rPr lang="ja-JP" altLang="en-US"/>
              <a:t>’</a:t>
            </a:r>
            <a:r>
              <a:rPr lang="en-US" altLang="ja-JP" b="0"/>
              <a:t>? )  </a:t>
            </a:r>
            <a:endParaRPr lang="en-US" b="0"/>
          </a:p>
        </p:txBody>
      </p:sp>
      <p:graphicFrame>
        <p:nvGraphicFramePr>
          <p:cNvPr id="98317" name="Object 21"/>
          <p:cNvGraphicFramePr>
            <a:graphicFrameLocks noChangeAspect="1"/>
          </p:cNvGraphicFramePr>
          <p:nvPr/>
        </p:nvGraphicFramePr>
        <p:xfrm>
          <a:off x="3976688" y="6310313"/>
          <a:ext cx="47148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91" name="Equation" r:id="rId18" imgW="165100" imgH="165100" progId="Equation.3">
                  <p:embed/>
                </p:oleObj>
              </mc:Choice>
              <mc:Fallback>
                <p:oleObj name="Equation" r:id="rId18" imgW="1651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688" y="6310313"/>
                        <a:ext cx="471487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9110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3925" y="47625"/>
            <a:ext cx="7772400" cy="1143000"/>
          </a:xfrm>
        </p:spPr>
        <p:txBody>
          <a:bodyPr anchor="t"/>
          <a:lstStyle/>
          <a:p>
            <a:pPr algn="l"/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To find the magnetic field B due to a current-carrying loop, we use the Biot-Savart law,  </a:t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sz="3200">
              <a:solidFill>
                <a:schemeClr val="accent2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190500" y="1924050"/>
            <a:ext cx="89535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0" dirty="0">
                <a:solidFill>
                  <a:schemeClr val="accent2"/>
                </a:solidFill>
              </a:rPr>
              <a:t>What </a:t>
            </a:r>
            <a:r>
              <a:rPr lang="en-US" sz="3200" b="0" dirty="0" smtClean="0">
                <a:solidFill>
                  <a:schemeClr val="accent2"/>
                </a:solidFill>
              </a:rPr>
              <a:t>is </a:t>
            </a:r>
            <a:r>
              <a:rPr lang="en-US" sz="3200" b="0" dirty="0" err="1">
                <a:solidFill>
                  <a:schemeClr val="accent2"/>
                </a:solidFill>
              </a:rPr>
              <a:t>d</a:t>
            </a:r>
            <a:r>
              <a:rPr lang="en-US" sz="3200" dirty="0" err="1">
                <a:solidFill>
                  <a:schemeClr val="accent2"/>
                </a:solidFill>
              </a:rPr>
              <a:t>B</a:t>
            </a:r>
            <a:r>
              <a:rPr lang="en-US" sz="3200" b="0" baseline="-25000" dirty="0" err="1">
                <a:solidFill>
                  <a:schemeClr val="accent2"/>
                </a:solidFill>
              </a:rPr>
              <a:t>z</a:t>
            </a:r>
            <a:r>
              <a:rPr lang="en-US" sz="3200" b="0" baseline="-25000" dirty="0">
                <a:solidFill>
                  <a:schemeClr val="accent2"/>
                </a:solidFill>
              </a:rPr>
              <a:t> </a:t>
            </a:r>
            <a:r>
              <a:rPr lang="en-US" sz="3200" b="0" dirty="0">
                <a:solidFill>
                  <a:schemeClr val="accent2"/>
                </a:solidFill>
              </a:rPr>
              <a:t> (the contribution to the vertical component of </a:t>
            </a:r>
            <a:r>
              <a:rPr lang="en-US" sz="3200" dirty="0">
                <a:solidFill>
                  <a:schemeClr val="accent2"/>
                </a:solidFill>
              </a:rPr>
              <a:t>B</a:t>
            </a:r>
            <a:r>
              <a:rPr lang="en-US" sz="3200" b="0" dirty="0">
                <a:solidFill>
                  <a:schemeClr val="accent2"/>
                </a:solidFill>
              </a:rPr>
              <a:t> from this dl segment?)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2763" y="4035425"/>
            <a:ext cx="5448300" cy="1874838"/>
          </a:xfrm>
        </p:spPr>
        <p:txBody>
          <a:bodyPr anchor="b"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A)   			            B)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8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609600" indent="-609600">
              <a:lnSpc>
                <a:spcPct val="90000"/>
              </a:lnSpc>
              <a:buFontTx/>
              <a:buAutoNum type="alphaUcParenR" startAt="3"/>
            </a:pPr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                                  D)      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8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E)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Something quite different!</a:t>
            </a:r>
          </a:p>
        </p:txBody>
      </p:sp>
      <p:graphicFrame>
        <p:nvGraphicFramePr>
          <p:cNvPr id="100356" name="Object 7"/>
          <p:cNvGraphicFramePr>
            <a:graphicFrameLocks noChangeAspect="1"/>
          </p:cNvGraphicFramePr>
          <p:nvPr/>
        </p:nvGraphicFramePr>
        <p:xfrm>
          <a:off x="3114675" y="920750"/>
          <a:ext cx="3152775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90" name="Equation" r:id="rId4" imgW="1333500" imgH="406400" progId="Equation.DSMT4">
                  <p:embed/>
                </p:oleObj>
              </mc:Choice>
              <mc:Fallback>
                <p:oleObj name="Equation" r:id="rId4" imgW="1333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920750"/>
                        <a:ext cx="3152775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7" name="Object 8"/>
          <p:cNvGraphicFramePr>
            <a:graphicFrameLocks noChangeAspect="1"/>
          </p:cNvGraphicFramePr>
          <p:nvPr/>
        </p:nvGraphicFramePr>
        <p:xfrm>
          <a:off x="5700713" y="4652963"/>
          <a:ext cx="3395662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91" name="Picture" r:id="rId6" imgW="30171429" imgH="20114286" progId="Word.Picture.8">
                  <p:embed/>
                </p:oleObj>
              </mc:Choice>
              <mc:Fallback>
                <p:oleObj name="Picture" r:id="rId6" imgW="30171429" imgH="2011428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716" t="27919" r="14914" b="8879"/>
                      <a:stretch>
                        <a:fillRect/>
                      </a:stretch>
                    </p:blipFill>
                    <p:spPr bwMode="auto">
                      <a:xfrm>
                        <a:off x="5700713" y="4652963"/>
                        <a:ext cx="3395662" cy="215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8" name="Rectangle 9"/>
          <p:cNvSpPr>
            <a:spLocks noChangeArrowheads="1"/>
          </p:cNvSpPr>
          <p:nvPr/>
        </p:nvSpPr>
        <p:spPr bwMode="auto">
          <a:xfrm>
            <a:off x="144463" y="144463"/>
            <a:ext cx="677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0"/>
              <a:t>5.15b</a:t>
            </a:r>
          </a:p>
        </p:txBody>
      </p:sp>
      <p:graphicFrame>
        <p:nvGraphicFramePr>
          <p:cNvPr id="100359" name="Object 2"/>
          <p:cNvGraphicFramePr>
            <a:graphicFrameLocks noChangeAspect="1"/>
          </p:cNvGraphicFramePr>
          <p:nvPr/>
        </p:nvGraphicFramePr>
        <p:xfrm>
          <a:off x="1065213" y="3055938"/>
          <a:ext cx="280828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92" name="Equation" r:id="rId8" imgW="1092200" imgH="444500" progId="Equation.DSMT4">
                  <p:embed/>
                </p:oleObj>
              </mc:Choice>
              <mc:Fallback>
                <p:oleObj name="Equation" r:id="rId8" imgW="10922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3055938"/>
                        <a:ext cx="2808287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0" name="Object 17"/>
          <p:cNvGraphicFramePr>
            <a:graphicFrameLocks noChangeAspect="1"/>
          </p:cNvGraphicFramePr>
          <p:nvPr/>
        </p:nvGraphicFramePr>
        <p:xfrm>
          <a:off x="1073150" y="4249738"/>
          <a:ext cx="280828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93" name="Equation" r:id="rId10" imgW="1092200" imgH="444500" progId="Equation.DSMT4">
                  <p:embed/>
                </p:oleObj>
              </mc:Choice>
              <mc:Fallback>
                <p:oleObj name="Equation" r:id="rId10" imgW="10922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4249738"/>
                        <a:ext cx="280828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1" name="Object 18"/>
          <p:cNvGraphicFramePr>
            <a:graphicFrameLocks noChangeAspect="1"/>
          </p:cNvGraphicFramePr>
          <p:nvPr/>
        </p:nvGraphicFramePr>
        <p:xfrm>
          <a:off x="4970463" y="3125788"/>
          <a:ext cx="1306512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94" name="Equation" r:id="rId12" imgW="508000" imgH="393700" progId="Equation.DSMT4">
                  <p:embed/>
                </p:oleObj>
              </mc:Choice>
              <mc:Fallback>
                <p:oleObj name="Equation" r:id="rId12" imgW="508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463" y="3125788"/>
                        <a:ext cx="1306512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2" name="Object 19"/>
          <p:cNvGraphicFramePr>
            <a:graphicFrameLocks noChangeAspect="1"/>
          </p:cNvGraphicFramePr>
          <p:nvPr/>
        </p:nvGraphicFramePr>
        <p:xfrm>
          <a:off x="5030788" y="4311650"/>
          <a:ext cx="1306512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95" name="Equation" r:id="rId14" imgW="508000" imgH="393700" progId="Equation.3">
                  <p:embed/>
                </p:oleObj>
              </mc:Choice>
              <mc:Fallback>
                <p:oleObj name="Equation" r:id="rId14" imgW="508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0788" y="4311650"/>
                        <a:ext cx="1306512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7078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6"/>
          <p:cNvSpPr txBox="1">
            <a:spLocks noChangeArrowheads="1"/>
          </p:cNvSpPr>
          <p:nvPr/>
        </p:nvSpPr>
        <p:spPr bwMode="auto">
          <a:xfrm>
            <a:off x="533400" y="3810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endParaRPr lang="en-US" b="0"/>
          </a:p>
        </p:txBody>
      </p:sp>
      <p:sp>
        <p:nvSpPr>
          <p:cNvPr id="104451" name="Line 7"/>
          <p:cNvSpPr>
            <a:spLocks noChangeShapeType="1"/>
          </p:cNvSpPr>
          <p:nvPr/>
        </p:nvSpPr>
        <p:spPr bwMode="auto">
          <a:xfrm>
            <a:off x="701675" y="4953000"/>
            <a:ext cx="28035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2" name="Line 8"/>
          <p:cNvSpPr>
            <a:spLocks noChangeShapeType="1"/>
          </p:cNvSpPr>
          <p:nvPr/>
        </p:nvSpPr>
        <p:spPr bwMode="auto">
          <a:xfrm flipH="1">
            <a:off x="1219200" y="4648200"/>
            <a:ext cx="1143000" cy="1066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3" name="Line 9"/>
          <p:cNvSpPr>
            <a:spLocks noChangeShapeType="1"/>
          </p:cNvSpPr>
          <p:nvPr/>
        </p:nvSpPr>
        <p:spPr bwMode="auto">
          <a:xfrm flipV="1">
            <a:off x="2057400" y="3200400"/>
            <a:ext cx="0" cy="2362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4" name="Line 18"/>
          <p:cNvSpPr>
            <a:spLocks noChangeShapeType="1"/>
          </p:cNvSpPr>
          <p:nvPr/>
        </p:nvSpPr>
        <p:spPr bwMode="auto">
          <a:xfrm flipH="1">
            <a:off x="457200" y="47244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5" name="Line 19"/>
          <p:cNvSpPr>
            <a:spLocks noChangeShapeType="1"/>
          </p:cNvSpPr>
          <p:nvPr/>
        </p:nvSpPr>
        <p:spPr bwMode="auto">
          <a:xfrm flipH="1">
            <a:off x="838200" y="47244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6" name="Line 20"/>
          <p:cNvSpPr>
            <a:spLocks noChangeShapeType="1"/>
          </p:cNvSpPr>
          <p:nvPr/>
        </p:nvSpPr>
        <p:spPr bwMode="auto">
          <a:xfrm flipH="1">
            <a:off x="1752600" y="47244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7" name="Line 21"/>
          <p:cNvSpPr>
            <a:spLocks noChangeShapeType="1"/>
          </p:cNvSpPr>
          <p:nvPr/>
        </p:nvSpPr>
        <p:spPr bwMode="auto">
          <a:xfrm flipH="1">
            <a:off x="1219200" y="47244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8" name="Line 22"/>
          <p:cNvSpPr>
            <a:spLocks noChangeShapeType="1"/>
          </p:cNvSpPr>
          <p:nvPr/>
        </p:nvSpPr>
        <p:spPr bwMode="auto">
          <a:xfrm flipH="1">
            <a:off x="2209800" y="47244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9" name="Line 24"/>
          <p:cNvSpPr>
            <a:spLocks noChangeShapeType="1"/>
          </p:cNvSpPr>
          <p:nvPr/>
        </p:nvSpPr>
        <p:spPr bwMode="auto">
          <a:xfrm flipH="1">
            <a:off x="2590800" y="47244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0" name="Oval 25"/>
          <p:cNvSpPr>
            <a:spLocks noChangeArrowheads="1"/>
          </p:cNvSpPr>
          <p:nvPr/>
        </p:nvSpPr>
        <p:spPr bwMode="auto">
          <a:xfrm>
            <a:off x="2025650" y="3733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 b="0"/>
          </a:p>
        </p:txBody>
      </p:sp>
      <p:sp>
        <p:nvSpPr>
          <p:cNvPr id="104461" name="Text Box 26"/>
          <p:cNvSpPr txBox="1">
            <a:spLocks noChangeArrowheads="1"/>
          </p:cNvSpPr>
          <p:nvPr/>
        </p:nvSpPr>
        <p:spPr bwMode="auto">
          <a:xfrm>
            <a:off x="1279525" y="54498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0"/>
              <a:t>x</a:t>
            </a:r>
          </a:p>
        </p:txBody>
      </p:sp>
      <p:sp>
        <p:nvSpPr>
          <p:cNvPr id="104462" name="Rectangle 27"/>
          <p:cNvSpPr>
            <a:spLocks noChangeArrowheads="1"/>
          </p:cNvSpPr>
          <p:nvPr/>
        </p:nvSpPr>
        <p:spPr bwMode="auto">
          <a:xfrm>
            <a:off x="3505200" y="4876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0"/>
              <a:t>y</a:t>
            </a:r>
          </a:p>
        </p:txBody>
      </p:sp>
      <p:sp>
        <p:nvSpPr>
          <p:cNvPr id="104463" name="Rectangle 28"/>
          <p:cNvSpPr>
            <a:spLocks noChangeArrowheads="1"/>
          </p:cNvSpPr>
          <p:nvPr/>
        </p:nvSpPr>
        <p:spPr bwMode="auto">
          <a:xfrm>
            <a:off x="1676400" y="3429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0"/>
              <a:t>z</a:t>
            </a:r>
          </a:p>
        </p:txBody>
      </p:sp>
      <p:sp>
        <p:nvSpPr>
          <p:cNvPr id="104464" name="Rectangle 29"/>
          <p:cNvSpPr>
            <a:spLocks noChangeArrowheads="1"/>
          </p:cNvSpPr>
          <p:nvPr/>
        </p:nvSpPr>
        <p:spPr bwMode="auto">
          <a:xfrm>
            <a:off x="381000" y="5410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0"/>
              <a:t>K</a:t>
            </a:r>
          </a:p>
        </p:txBody>
      </p:sp>
      <p:sp>
        <p:nvSpPr>
          <p:cNvPr id="104465" name="Text Box 30"/>
          <p:cNvSpPr txBox="1">
            <a:spLocks noChangeArrowheads="1"/>
          </p:cNvSpPr>
          <p:nvPr/>
        </p:nvSpPr>
        <p:spPr bwMode="auto">
          <a:xfrm>
            <a:off x="4122196" y="1704446"/>
            <a:ext cx="4251325" cy="339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b="0" dirty="0"/>
              <a:t>The B-field has</a:t>
            </a:r>
          </a:p>
          <a:p>
            <a:pPr eaLnBrk="1" hangingPunct="1">
              <a:lnSpc>
                <a:spcPct val="120000"/>
              </a:lnSpc>
              <a:buFontTx/>
              <a:buAutoNum type="alphaUcParenR"/>
            </a:pPr>
            <a:r>
              <a:rPr lang="en-US" b="0" dirty="0"/>
              <a:t>y-component only</a:t>
            </a:r>
          </a:p>
          <a:p>
            <a:pPr eaLnBrk="1" hangingPunct="1">
              <a:lnSpc>
                <a:spcPct val="120000"/>
              </a:lnSpc>
              <a:buFontTx/>
              <a:buAutoNum type="alphaUcParenR"/>
            </a:pPr>
            <a:r>
              <a:rPr lang="en-US" b="0" dirty="0"/>
              <a:t>z-component only</a:t>
            </a:r>
          </a:p>
          <a:p>
            <a:pPr eaLnBrk="1" hangingPunct="1">
              <a:lnSpc>
                <a:spcPct val="120000"/>
              </a:lnSpc>
              <a:buFontTx/>
              <a:buAutoNum type="alphaUcParenR"/>
            </a:pPr>
            <a:r>
              <a:rPr lang="en-US" b="0" dirty="0"/>
              <a:t>y and z-components</a:t>
            </a:r>
            <a:r>
              <a:rPr lang="en-US" sz="1800" b="0" dirty="0"/>
              <a:t> </a:t>
            </a:r>
          </a:p>
          <a:p>
            <a:pPr eaLnBrk="1" hangingPunct="1">
              <a:lnSpc>
                <a:spcPct val="120000"/>
              </a:lnSpc>
              <a:buFontTx/>
              <a:buAutoNum type="alphaUcParenR"/>
            </a:pPr>
            <a:r>
              <a:rPr lang="en-US" b="0" dirty="0"/>
              <a:t>x, y, and z-</a:t>
            </a:r>
            <a:r>
              <a:rPr lang="en-US" b="0" dirty="0" smtClean="0"/>
              <a:t>components</a:t>
            </a:r>
          </a:p>
          <a:p>
            <a:pPr eaLnBrk="1" hangingPunct="1">
              <a:lnSpc>
                <a:spcPct val="120000"/>
              </a:lnSpc>
              <a:buFontTx/>
              <a:buAutoNum type="alphaUcParenR"/>
            </a:pPr>
            <a:r>
              <a:rPr lang="en-US" b="0" dirty="0" smtClean="0"/>
              <a:t> Other </a:t>
            </a:r>
            <a:endParaRPr lang="en-US" b="0" dirty="0"/>
          </a:p>
          <a:p>
            <a:pPr eaLnBrk="1" hangingPunct="1">
              <a:buFontTx/>
              <a:buAutoNum type="alphaUcParenR"/>
            </a:pPr>
            <a:endParaRPr lang="en-US" b="0" dirty="0"/>
          </a:p>
          <a:p>
            <a:pPr eaLnBrk="1" hangingPunct="1"/>
            <a:endParaRPr lang="en-US" sz="1800" b="0" dirty="0"/>
          </a:p>
        </p:txBody>
      </p:sp>
      <p:sp>
        <p:nvSpPr>
          <p:cNvPr id="104466" name="Text Box 31"/>
          <p:cNvSpPr txBox="1">
            <a:spLocks noChangeArrowheads="1"/>
          </p:cNvSpPr>
          <p:nvPr/>
        </p:nvSpPr>
        <p:spPr bwMode="auto">
          <a:xfrm>
            <a:off x="242888" y="0"/>
            <a:ext cx="996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b="0"/>
              <a:t>MD10-1</a:t>
            </a:r>
          </a:p>
        </p:txBody>
      </p:sp>
      <p:sp>
        <p:nvSpPr>
          <p:cNvPr id="104467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09588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Consider the B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-field a distance z from a current sheet in the z = 0 plane:</a:t>
            </a:r>
          </a:p>
        </p:txBody>
      </p:sp>
    </p:spTree>
    <p:extLst>
      <p:ext uri="{BB962C8B-B14F-4D97-AF65-F5344CB8AC3E}">
        <p14:creationId xmlns:p14="http://schemas.microsoft.com/office/powerpoint/2010/main" val="1299047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49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27328368"/>
              </p:ext>
            </p:extLst>
          </p:nvPr>
        </p:nvGraphicFramePr>
        <p:xfrm>
          <a:off x="1068388" y="1489075"/>
          <a:ext cx="6624637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69" name="Equation" r:id="rId4" imgW="3086100" imgH="952500" progId="Equation.3">
                  <p:embed/>
                </p:oleObj>
              </mc:Choice>
              <mc:Fallback>
                <p:oleObj name="Equation" r:id="rId4" imgW="3086100" imgH="952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1489075"/>
                        <a:ext cx="6624637" cy="204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0" name="Text Box 6"/>
          <p:cNvSpPr txBox="1">
            <a:spLocks noChangeArrowheads="1"/>
          </p:cNvSpPr>
          <p:nvPr/>
        </p:nvSpPr>
        <p:spPr bwMode="auto">
          <a:xfrm>
            <a:off x="533400" y="3810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endParaRPr lang="en-US" b="0"/>
          </a:p>
        </p:txBody>
      </p:sp>
      <p:sp>
        <p:nvSpPr>
          <p:cNvPr id="104451" name="Line 7"/>
          <p:cNvSpPr>
            <a:spLocks noChangeShapeType="1"/>
          </p:cNvSpPr>
          <p:nvPr/>
        </p:nvSpPr>
        <p:spPr bwMode="auto">
          <a:xfrm>
            <a:off x="701675" y="4953000"/>
            <a:ext cx="28035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2" name="Line 8"/>
          <p:cNvSpPr>
            <a:spLocks noChangeShapeType="1"/>
          </p:cNvSpPr>
          <p:nvPr/>
        </p:nvSpPr>
        <p:spPr bwMode="auto">
          <a:xfrm flipH="1">
            <a:off x="1219200" y="4648200"/>
            <a:ext cx="1143000" cy="1066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3" name="Line 9"/>
          <p:cNvSpPr>
            <a:spLocks noChangeShapeType="1"/>
          </p:cNvSpPr>
          <p:nvPr/>
        </p:nvSpPr>
        <p:spPr bwMode="auto">
          <a:xfrm flipV="1">
            <a:off x="2057400" y="3200400"/>
            <a:ext cx="0" cy="2362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4" name="Line 18"/>
          <p:cNvSpPr>
            <a:spLocks noChangeShapeType="1"/>
          </p:cNvSpPr>
          <p:nvPr/>
        </p:nvSpPr>
        <p:spPr bwMode="auto">
          <a:xfrm flipH="1">
            <a:off x="457200" y="47244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5" name="Line 19"/>
          <p:cNvSpPr>
            <a:spLocks noChangeShapeType="1"/>
          </p:cNvSpPr>
          <p:nvPr/>
        </p:nvSpPr>
        <p:spPr bwMode="auto">
          <a:xfrm flipH="1">
            <a:off x="838200" y="47244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6" name="Line 20"/>
          <p:cNvSpPr>
            <a:spLocks noChangeShapeType="1"/>
          </p:cNvSpPr>
          <p:nvPr/>
        </p:nvSpPr>
        <p:spPr bwMode="auto">
          <a:xfrm flipH="1">
            <a:off x="1752600" y="47244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7" name="Line 21"/>
          <p:cNvSpPr>
            <a:spLocks noChangeShapeType="1"/>
          </p:cNvSpPr>
          <p:nvPr/>
        </p:nvSpPr>
        <p:spPr bwMode="auto">
          <a:xfrm flipH="1">
            <a:off x="1219200" y="47244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8" name="Line 22"/>
          <p:cNvSpPr>
            <a:spLocks noChangeShapeType="1"/>
          </p:cNvSpPr>
          <p:nvPr/>
        </p:nvSpPr>
        <p:spPr bwMode="auto">
          <a:xfrm flipH="1">
            <a:off x="2209800" y="47244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9" name="Line 24"/>
          <p:cNvSpPr>
            <a:spLocks noChangeShapeType="1"/>
          </p:cNvSpPr>
          <p:nvPr/>
        </p:nvSpPr>
        <p:spPr bwMode="auto">
          <a:xfrm flipH="1">
            <a:off x="2590800" y="47244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0" name="Oval 25"/>
          <p:cNvSpPr>
            <a:spLocks noChangeArrowheads="1"/>
          </p:cNvSpPr>
          <p:nvPr/>
        </p:nvSpPr>
        <p:spPr bwMode="auto">
          <a:xfrm>
            <a:off x="2025650" y="3733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 b="0"/>
          </a:p>
        </p:txBody>
      </p:sp>
      <p:sp>
        <p:nvSpPr>
          <p:cNvPr id="104461" name="Text Box 26"/>
          <p:cNvSpPr txBox="1">
            <a:spLocks noChangeArrowheads="1"/>
          </p:cNvSpPr>
          <p:nvPr/>
        </p:nvSpPr>
        <p:spPr bwMode="auto">
          <a:xfrm>
            <a:off x="1279525" y="54498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0"/>
              <a:t>x</a:t>
            </a:r>
          </a:p>
        </p:txBody>
      </p:sp>
      <p:sp>
        <p:nvSpPr>
          <p:cNvPr id="104462" name="Rectangle 27"/>
          <p:cNvSpPr>
            <a:spLocks noChangeArrowheads="1"/>
          </p:cNvSpPr>
          <p:nvPr/>
        </p:nvSpPr>
        <p:spPr bwMode="auto">
          <a:xfrm>
            <a:off x="3505200" y="4876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0"/>
              <a:t>y</a:t>
            </a:r>
          </a:p>
        </p:txBody>
      </p:sp>
      <p:sp>
        <p:nvSpPr>
          <p:cNvPr id="104463" name="Rectangle 28"/>
          <p:cNvSpPr>
            <a:spLocks noChangeArrowheads="1"/>
          </p:cNvSpPr>
          <p:nvPr/>
        </p:nvSpPr>
        <p:spPr bwMode="auto">
          <a:xfrm>
            <a:off x="1676400" y="3429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0"/>
              <a:t>z</a:t>
            </a:r>
          </a:p>
        </p:txBody>
      </p:sp>
      <p:sp>
        <p:nvSpPr>
          <p:cNvPr id="104464" name="Rectangle 29"/>
          <p:cNvSpPr>
            <a:spLocks noChangeArrowheads="1"/>
          </p:cNvSpPr>
          <p:nvPr/>
        </p:nvSpPr>
        <p:spPr bwMode="auto">
          <a:xfrm>
            <a:off x="381000" y="5410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0"/>
              <a:t>K</a:t>
            </a:r>
          </a:p>
        </p:txBody>
      </p:sp>
      <p:sp>
        <p:nvSpPr>
          <p:cNvPr id="104465" name="Text Box 30"/>
          <p:cNvSpPr txBox="1">
            <a:spLocks noChangeArrowheads="1"/>
          </p:cNvSpPr>
          <p:nvPr/>
        </p:nvSpPr>
        <p:spPr bwMode="auto">
          <a:xfrm>
            <a:off x="4664075" y="3922713"/>
            <a:ext cx="4251325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b="0"/>
              <a:t>The B-field has</a:t>
            </a:r>
          </a:p>
          <a:p>
            <a:pPr eaLnBrk="1" hangingPunct="1">
              <a:lnSpc>
                <a:spcPct val="120000"/>
              </a:lnSpc>
              <a:buFontTx/>
              <a:buAutoNum type="alphaUcParenR"/>
            </a:pPr>
            <a:r>
              <a:rPr lang="en-US" b="0"/>
              <a:t>y-component only</a:t>
            </a:r>
          </a:p>
          <a:p>
            <a:pPr eaLnBrk="1" hangingPunct="1">
              <a:lnSpc>
                <a:spcPct val="120000"/>
              </a:lnSpc>
              <a:buFontTx/>
              <a:buAutoNum type="alphaUcParenR"/>
            </a:pPr>
            <a:r>
              <a:rPr lang="en-US" b="0"/>
              <a:t>z-component only</a:t>
            </a:r>
          </a:p>
          <a:p>
            <a:pPr eaLnBrk="1" hangingPunct="1">
              <a:lnSpc>
                <a:spcPct val="120000"/>
              </a:lnSpc>
              <a:buFontTx/>
              <a:buAutoNum type="alphaUcParenR"/>
            </a:pPr>
            <a:r>
              <a:rPr lang="en-US" b="0"/>
              <a:t>y and z-components</a:t>
            </a:r>
            <a:r>
              <a:rPr lang="en-US" sz="1800" b="0"/>
              <a:t> </a:t>
            </a:r>
          </a:p>
          <a:p>
            <a:pPr eaLnBrk="1" hangingPunct="1">
              <a:lnSpc>
                <a:spcPct val="120000"/>
              </a:lnSpc>
              <a:buFontTx/>
              <a:buAutoNum type="alphaUcParenR"/>
            </a:pPr>
            <a:r>
              <a:rPr lang="en-US" b="0"/>
              <a:t>x, y, and z-components </a:t>
            </a:r>
          </a:p>
          <a:p>
            <a:pPr eaLnBrk="1" hangingPunct="1">
              <a:buFontTx/>
              <a:buAutoNum type="alphaUcParenR"/>
            </a:pPr>
            <a:endParaRPr lang="en-US" b="0"/>
          </a:p>
          <a:p>
            <a:pPr eaLnBrk="1" hangingPunct="1"/>
            <a:endParaRPr lang="en-US" sz="1800" b="0"/>
          </a:p>
        </p:txBody>
      </p:sp>
      <p:sp>
        <p:nvSpPr>
          <p:cNvPr id="104466" name="Text Box 31"/>
          <p:cNvSpPr txBox="1">
            <a:spLocks noChangeArrowheads="1"/>
          </p:cNvSpPr>
          <p:nvPr/>
        </p:nvSpPr>
        <p:spPr bwMode="auto">
          <a:xfrm>
            <a:off x="242888" y="0"/>
            <a:ext cx="996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b="0"/>
              <a:t>MD10-1</a:t>
            </a:r>
          </a:p>
        </p:txBody>
      </p:sp>
      <p:sp>
        <p:nvSpPr>
          <p:cNvPr id="104467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09588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Here is the 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integral expression for the B-field a distance z from a current sheet in the z = 0 plane:</a:t>
            </a:r>
          </a:p>
        </p:txBody>
      </p:sp>
    </p:spTree>
    <p:extLst>
      <p:ext uri="{BB962C8B-B14F-4D97-AF65-F5344CB8AC3E}">
        <p14:creationId xmlns:p14="http://schemas.microsoft.com/office/powerpoint/2010/main" val="3880437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4875" y="0"/>
            <a:ext cx="7772400" cy="1143000"/>
          </a:xfrm>
        </p:spPr>
        <p:txBody>
          <a:bodyPr anchor="t"/>
          <a:lstStyle/>
          <a:p>
            <a:pPr algn="l"/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To find the magnetic field B at P due to a current-carrying wire we use the Biot-Savart law,  </a:t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sz="3200">
              <a:solidFill>
                <a:schemeClr val="accent2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81922" name="Object 13"/>
          <p:cNvGraphicFramePr>
            <a:graphicFrameLocks noChangeAspect="1"/>
          </p:cNvGraphicFramePr>
          <p:nvPr/>
        </p:nvGraphicFramePr>
        <p:xfrm>
          <a:off x="3578225" y="1028700"/>
          <a:ext cx="35306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1" name="Equation" r:id="rId4" imgW="1333500" imgH="406400" progId="Equation.DSMT4">
                  <p:embed/>
                </p:oleObj>
              </mc:Choice>
              <mc:Fallback>
                <p:oleObj name="Equation" r:id="rId4" imgW="1333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1028700"/>
                        <a:ext cx="353060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3" name="Object 17"/>
          <p:cNvGraphicFramePr>
            <a:graphicFrameLocks noChangeAspect="1"/>
          </p:cNvGraphicFramePr>
          <p:nvPr/>
        </p:nvGraphicFramePr>
        <p:xfrm>
          <a:off x="1565275" y="3227388"/>
          <a:ext cx="5972175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2" name="Picture" r:id="rId6" imgW="30171429" imgH="20114286" progId="Word.Picture.8">
                  <p:embed/>
                </p:oleObj>
              </mc:Choice>
              <mc:Fallback>
                <p:oleObj name="Picture" r:id="rId6" imgW="30171429" imgH="2011428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194" t="24350"/>
                      <a:stretch>
                        <a:fillRect/>
                      </a:stretch>
                    </p:blipFill>
                    <p:spPr bwMode="auto">
                      <a:xfrm>
                        <a:off x="1565275" y="3227388"/>
                        <a:ext cx="5972175" cy="32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4" name="Rectangle 18"/>
          <p:cNvSpPr>
            <a:spLocks noChangeArrowheads="1"/>
          </p:cNvSpPr>
          <p:nvPr/>
        </p:nvSpPr>
        <p:spPr bwMode="auto">
          <a:xfrm>
            <a:off x="9169400" y="5495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b="0"/>
          </a:p>
        </p:txBody>
      </p:sp>
      <p:sp>
        <p:nvSpPr>
          <p:cNvPr id="81925" name="Rectangle 19"/>
          <p:cNvSpPr>
            <a:spLocks noChangeArrowheads="1"/>
          </p:cNvSpPr>
          <p:nvPr/>
        </p:nvSpPr>
        <p:spPr bwMode="auto">
          <a:xfrm>
            <a:off x="9186863" y="55229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b="0"/>
          </a:p>
        </p:txBody>
      </p:sp>
      <p:sp>
        <p:nvSpPr>
          <p:cNvPr id="81926" name="Rectangle 20"/>
          <p:cNvSpPr>
            <a:spLocks noChangeArrowheads="1"/>
          </p:cNvSpPr>
          <p:nvPr/>
        </p:nvSpPr>
        <p:spPr bwMode="auto">
          <a:xfrm>
            <a:off x="144463" y="144463"/>
            <a:ext cx="677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5.11</a:t>
            </a:r>
          </a:p>
        </p:txBody>
      </p:sp>
      <p:sp>
        <p:nvSpPr>
          <p:cNvPr id="81927" name="Text Box 21"/>
          <p:cNvSpPr txBox="1">
            <a:spLocks noChangeArrowheads="1"/>
          </p:cNvSpPr>
          <p:nvPr/>
        </p:nvSpPr>
        <p:spPr bwMode="auto">
          <a:xfrm>
            <a:off x="352425" y="2192338"/>
            <a:ext cx="8585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0">
                <a:solidFill>
                  <a:schemeClr val="accent2"/>
                </a:solidFill>
              </a:rPr>
              <a:t>In the figure, with </a:t>
            </a:r>
            <a:r>
              <a:rPr lang="ja-JP" altLang="en-US" sz="3200" b="0">
                <a:solidFill>
                  <a:schemeClr val="accent2"/>
                </a:solidFill>
              </a:rPr>
              <a:t>“</a:t>
            </a:r>
            <a:r>
              <a:rPr lang="en-US" altLang="ja-JP" sz="3200" b="0">
                <a:solidFill>
                  <a:schemeClr val="accent2"/>
                </a:solidFill>
              </a:rPr>
              <a:t>dl</a:t>
            </a:r>
            <a:r>
              <a:rPr lang="ja-JP" altLang="en-US" sz="3200" b="0">
                <a:solidFill>
                  <a:schemeClr val="accent2"/>
                </a:solidFill>
              </a:rPr>
              <a:t>”</a:t>
            </a:r>
            <a:r>
              <a:rPr lang="en-US" altLang="ja-JP" sz="3200" b="0">
                <a:solidFill>
                  <a:schemeClr val="accent2"/>
                </a:solidFill>
              </a:rPr>
              <a:t> shown, what is         ?</a:t>
            </a:r>
            <a:endParaRPr lang="en-US" sz="3200" b="0">
              <a:solidFill>
                <a:schemeClr val="accent2"/>
              </a:solidFill>
            </a:endParaRPr>
          </a:p>
        </p:txBody>
      </p:sp>
      <p:grpSp>
        <p:nvGrpSpPr>
          <p:cNvPr id="81928" name="Group 22"/>
          <p:cNvGrpSpPr>
            <a:grpSpLocks/>
          </p:cNvGrpSpPr>
          <p:nvPr/>
        </p:nvGrpSpPr>
        <p:grpSpPr bwMode="auto">
          <a:xfrm>
            <a:off x="7296150" y="2185988"/>
            <a:ext cx="552450" cy="590550"/>
            <a:chOff x="4635" y="1377"/>
            <a:chExt cx="348" cy="372"/>
          </a:xfrm>
        </p:grpSpPr>
        <p:graphicFrame>
          <p:nvGraphicFramePr>
            <p:cNvPr id="81929" name="Object 23"/>
            <p:cNvGraphicFramePr>
              <a:graphicFrameLocks noChangeAspect="1"/>
            </p:cNvGraphicFramePr>
            <p:nvPr/>
          </p:nvGraphicFramePr>
          <p:xfrm>
            <a:off x="4635" y="1401"/>
            <a:ext cx="348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33" name="Equation" r:id="rId8" imgW="165100" imgH="165100" progId="Equation.3">
                    <p:embed/>
                  </p:oleObj>
                </mc:Choice>
                <mc:Fallback>
                  <p:oleObj name="Equation" r:id="rId8" imgW="1651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5" y="1401"/>
                          <a:ext cx="348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1930" name="Line 24"/>
            <p:cNvSpPr>
              <a:spLocks noChangeShapeType="1"/>
            </p:cNvSpPr>
            <p:nvPr/>
          </p:nvSpPr>
          <p:spPr bwMode="auto">
            <a:xfrm>
              <a:off x="4655" y="1377"/>
              <a:ext cx="2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3753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2"/>
          <p:cNvSpPr txBox="1">
            <a:spLocks noChangeArrowheads="1"/>
          </p:cNvSpPr>
          <p:nvPr/>
        </p:nvSpPr>
        <p:spPr bwMode="auto">
          <a:xfrm>
            <a:off x="909638" y="2192338"/>
            <a:ext cx="7981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0" dirty="0">
                <a:solidFill>
                  <a:schemeClr val="accent2"/>
                </a:solidFill>
              </a:rPr>
              <a:t>In the figure, with </a:t>
            </a:r>
            <a:r>
              <a:rPr lang="ja-JP" altLang="en-US" sz="3200" b="0" dirty="0">
                <a:solidFill>
                  <a:schemeClr val="accent2"/>
                </a:solidFill>
              </a:rPr>
              <a:t>“</a:t>
            </a:r>
            <a:r>
              <a:rPr lang="en-US" altLang="ja-JP" sz="3200" b="0" dirty="0">
                <a:solidFill>
                  <a:schemeClr val="accent2"/>
                </a:solidFill>
              </a:rPr>
              <a:t>dl</a:t>
            </a:r>
            <a:r>
              <a:rPr lang="ja-JP" altLang="en-US" sz="3200" b="0" dirty="0">
                <a:solidFill>
                  <a:schemeClr val="accent2"/>
                </a:solidFill>
              </a:rPr>
              <a:t>”</a:t>
            </a:r>
            <a:r>
              <a:rPr lang="en-US" altLang="ja-JP" sz="3200" b="0" dirty="0">
                <a:solidFill>
                  <a:schemeClr val="accent2"/>
                </a:solidFill>
              </a:rPr>
              <a:t> shown, which purple vector best represents         ?</a:t>
            </a:r>
            <a:endParaRPr lang="en-US" sz="3200" b="0" dirty="0">
              <a:solidFill>
                <a:schemeClr val="accent2"/>
              </a:solidFill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4875" y="0"/>
            <a:ext cx="7772400" cy="1143000"/>
          </a:xfrm>
        </p:spPr>
        <p:txBody>
          <a:bodyPr anchor="t"/>
          <a:lstStyle/>
          <a:p>
            <a:pPr algn="l"/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To find the magnetic field B at P due to a current-carrying wire we use the Biot-Savart law,  </a:t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sz="3200">
              <a:solidFill>
                <a:schemeClr val="accent2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95438" y="6024563"/>
            <a:ext cx="5867400" cy="666750"/>
          </a:xfrm>
        </p:spPr>
        <p:txBody>
          <a:bodyPr anchor="b"/>
          <a:lstStyle/>
          <a:p>
            <a:pPr marL="609600" indent="-609600">
              <a:buFontTx/>
              <a:buNone/>
            </a:pP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E) None of </a:t>
            </a:r>
            <a:r>
              <a:rPr lang="en-US" sz="2800" dirty="0" smtClean="0">
                <a:latin typeface="Arial" charset="0"/>
                <a:ea typeface="ヒラギノ角ゴ Pro W3" charset="0"/>
                <a:cs typeface="ヒラギノ角ゴ Pro W3" charset="0"/>
              </a:rPr>
              <a:t>these!</a:t>
            </a:r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83972" name="Object 5"/>
          <p:cNvGraphicFramePr>
            <a:graphicFrameLocks noChangeAspect="1"/>
          </p:cNvGraphicFramePr>
          <p:nvPr/>
        </p:nvGraphicFramePr>
        <p:xfrm>
          <a:off x="3578225" y="1028700"/>
          <a:ext cx="35306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64" name="Equation" r:id="rId4" imgW="1333500" imgH="406400" progId="Equation.DSMT4">
                  <p:embed/>
                </p:oleObj>
              </mc:Choice>
              <mc:Fallback>
                <p:oleObj name="Equation" r:id="rId4" imgW="1333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1028700"/>
                        <a:ext cx="353060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3" name="Object 6"/>
          <p:cNvGraphicFramePr>
            <a:graphicFrameLocks noChangeAspect="1"/>
          </p:cNvGraphicFramePr>
          <p:nvPr/>
        </p:nvGraphicFramePr>
        <p:xfrm>
          <a:off x="5318125" y="2703513"/>
          <a:ext cx="5524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65" name="Equation" r:id="rId6" imgW="165100" imgH="165100" progId="Equation.3">
                  <p:embed/>
                </p:oleObj>
              </mc:Choice>
              <mc:Fallback>
                <p:oleObj name="Equation" r:id="rId6" imgW="1651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25" y="2703513"/>
                        <a:ext cx="55245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465146"/>
              </p:ext>
            </p:extLst>
          </p:nvPr>
        </p:nvGraphicFramePr>
        <p:xfrm>
          <a:off x="1100668" y="3216584"/>
          <a:ext cx="5520265" cy="3029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66" name="Picture" r:id="rId8" imgW="7543800" imgH="5029200" progId="Word.Picture.8">
                  <p:embed/>
                </p:oleObj>
              </mc:Choice>
              <mc:Fallback>
                <p:oleObj name="Picture" r:id="rId8" imgW="7543800" imgH="50292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 l="8194" t="24350"/>
                      <a:stretch>
                        <a:fillRect/>
                      </a:stretch>
                    </p:blipFill>
                    <p:spPr bwMode="auto">
                      <a:xfrm>
                        <a:off x="1100668" y="3216584"/>
                        <a:ext cx="5520265" cy="30299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5" name="Rectangle 8"/>
          <p:cNvSpPr>
            <a:spLocks noChangeArrowheads="1"/>
          </p:cNvSpPr>
          <p:nvPr/>
        </p:nvSpPr>
        <p:spPr bwMode="auto">
          <a:xfrm>
            <a:off x="165100" y="185738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5.11</a:t>
            </a: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69491"/>
              </p:ext>
            </p:extLst>
          </p:nvPr>
        </p:nvGraphicFramePr>
        <p:xfrm>
          <a:off x="6127736" y="3663950"/>
          <a:ext cx="20828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67" name="Equation" r:id="rId10" imgW="622300" imgH="228600" progId="Equation.3">
                  <p:embed/>
                </p:oleObj>
              </mc:Choice>
              <mc:Fallback>
                <p:oleObj name="Equation" r:id="rId10" imgW="622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36" y="3663950"/>
                        <a:ext cx="20828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568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7" name="Object 7"/>
          <p:cNvGraphicFramePr>
            <a:graphicFrameLocks noChangeAspect="1"/>
          </p:cNvGraphicFramePr>
          <p:nvPr/>
        </p:nvGraphicFramePr>
        <p:xfrm>
          <a:off x="4162425" y="3457575"/>
          <a:ext cx="474980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70" name="Picture" r:id="rId4" imgW="30171429" imgH="20114286" progId="Word.Picture.8">
                  <p:embed/>
                </p:oleObj>
              </mc:Choice>
              <mc:Fallback>
                <p:oleObj name="Picture" r:id="rId4" imgW="30171429" imgH="2011428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194" t="24350"/>
                      <a:stretch>
                        <a:fillRect/>
                      </a:stretch>
                    </p:blipFill>
                    <p:spPr bwMode="auto">
                      <a:xfrm>
                        <a:off x="4162425" y="3457575"/>
                        <a:ext cx="4749800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909638" y="2192338"/>
            <a:ext cx="79819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0">
                <a:solidFill>
                  <a:schemeClr val="accent2"/>
                </a:solidFill>
              </a:rPr>
              <a:t>What is the </a:t>
            </a:r>
            <a:r>
              <a:rPr lang="en-US" sz="2800" b="0" i="1">
                <a:solidFill>
                  <a:schemeClr val="accent2"/>
                </a:solidFill>
              </a:rPr>
              <a:t>direction</a:t>
            </a:r>
            <a:r>
              <a:rPr lang="en-US" sz="2800" b="0">
                <a:solidFill>
                  <a:schemeClr val="accent2"/>
                </a:solidFill>
              </a:rPr>
              <a:t> of the infinitesimal contribution d</a:t>
            </a:r>
            <a:r>
              <a:rPr lang="en-US" sz="2800">
                <a:solidFill>
                  <a:schemeClr val="accent2"/>
                </a:solidFill>
              </a:rPr>
              <a:t>B</a:t>
            </a:r>
            <a:r>
              <a:rPr lang="en-US" sz="2800" b="0">
                <a:solidFill>
                  <a:schemeClr val="accent2"/>
                </a:solidFill>
              </a:rPr>
              <a:t>(P) created by current in d</a:t>
            </a:r>
            <a:r>
              <a:rPr lang="en-US" sz="2800">
                <a:solidFill>
                  <a:schemeClr val="accent2"/>
                </a:solidFill>
              </a:rPr>
              <a:t>l</a:t>
            </a:r>
            <a:r>
              <a:rPr lang="en-US" sz="2800" b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4875" y="0"/>
            <a:ext cx="7772400" cy="1143000"/>
          </a:xfrm>
        </p:spPr>
        <p:txBody>
          <a:bodyPr anchor="t"/>
          <a:lstStyle/>
          <a:p>
            <a:pPr algn="l"/>
            <a:r>
              <a:rPr lang="en-US" sz="3000">
                <a:latin typeface="Arial" charset="0"/>
                <a:ea typeface="ヒラギノ角ゴ Pro W3" charset="0"/>
                <a:cs typeface="ヒラギノ角ゴ Pro W3" charset="0"/>
              </a:rPr>
              <a:t>To find the magnetic field B at P due to a current-carrying wire we use the Biot-Savart law,</a:t>
            </a: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  </a:t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sz="3200">
              <a:solidFill>
                <a:schemeClr val="accent2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46138" y="3079750"/>
            <a:ext cx="5876925" cy="3568700"/>
          </a:xfrm>
        </p:spPr>
        <p:txBody>
          <a:bodyPr anchor="b"/>
          <a:lstStyle/>
          <a:p>
            <a:pPr marL="609600" indent="-609600">
              <a:buFontTx/>
              <a:buAutoNum type="alphaUcParenR"/>
            </a:pP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Up the page</a:t>
            </a:r>
          </a:p>
          <a:p>
            <a:pPr marL="609600" indent="-609600">
              <a:buFontTx/>
              <a:buAutoNum type="alphaUcParenR"/>
            </a:pP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Directly away from d</a:t>
            </a:r>
            <a:r>
              <a:rPr lang="en-US" sz="3200" b="1">
                <a:latin typeface="Arial" charset="0"/>
                <a:ea typeface="ヒラギノ角ゴ Pro W3" charset="0"/>
                <a:cs typeface="ヒラギノ角ゴ Pro W3" charset="0"/>
              </a:rPr>
              <a:t>l</a:t>
            </a: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(in the plane of the page)</a:t>
            </a:r>
          </a:p>
          <a:p>
            <a:pPr marL="609600" indent="-609600">
              <a:buFontTx/>
              <a:buAutoNum type="alphaUcParenR"/>
            </a:pP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Into the page</a:t>
            </a:r>
          </a:p>
          <a:p>
            <a:pPr marL="609600" indent="-609600">
              <a:buFontTx/>
              <a:buAutoNum type="alphaUcParenR" startAt="4"/>
            </a:pP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Out of the page</a:t>
            </a:r>
          </a:p>
          <a:p>
            <a:pPr marL="609600" indent="-609600">
              <a:buFontTx/>
              <a:buAutoNum type="alphaUcParenR" startAt="4"/>
            </a:pP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Some other direction</a:t>
            </a:r>
            <a:endParaRPr lang="en-US" sz="28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3578225" y="1028700"/>
          <a:ext cx="35306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71" name="Equation" r:id="rId6" imgW="1333500" imgH="406400" progId="Equation.3">
                  <p:embed/>
                </p:oleObj>
              </mc:Choice>
              <mc:Fallback>
                <p:oleObj name="Equation" r:id="rId6" imgW="13335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1028700"/>
                        <a:ext cx="353060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2" name="Rectangle 8"/>
          <p:cNvSpPr>
            <a:spLocks noChangeArrowheads="1"/>
          </p:cNvSpPr>
          <p:nvPr/>
        </p:nvSpPr>
        <p:spPr bwMode="auto">
          <a:xfrm>
            <a:off x="185738" y="144463"/>
            <a:ext cx="677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5.12</a:t>
            </a:r>
          </a:p>
        </p:txBody>
      </p:sp>
    </p:spTree>
    <p:extLst>
      <p:ext uri="{BB962C8B-B14F-4D97-AF65-F5344CB8AC3E}">
        <p14:creationId xmlns:p14="http://schemas.microsoft.com/office/powerpoint/2010/main" val="364198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5" name="Object 16"/>
          <p:cNvGraphicFramePr>
            <a:graphicFrameLocks noChangeAspect="1"/>
          </p:cNvGraphicFramePr>
          <p:nvPr/>
        </p:nvGraphicFramePr>
        <p:xfrm>
          <a:off x="4241800" y="1881188"/>
          <a:ext cx="4778375" cy="262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12" name="Picture" r:id="rId4" imgW="30171429" imgH="20114286" progId="Word.Picture.8">
                  <p:embed/>
                </p:oleObj>
              </mc:Choice>
              <mc:Fallback>
                <p:oleObj name="Picture" r:id="rId4" imgW="30171429" imgH="2011428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194" t="24350"/>
                      <a:stretch>
                        <a:fillRect/>
                      </a:stretch>
                    </p:blipFill>
                    <p:spPr bwMode="auto">
                      <a:xfrm>
                        <a:off x="4241800" y="1881188"/>
                        <a:ext cx="4778375" cy="262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6" name="Text Box 14"/>
          <p:cNvSpPr txBox="1">
            <a:spLocks noChangeArrowheads="1"/>
          </p:cNvSpPr>
          <p:nvPr/>
        </p:nvSpPr>
        <p:spPr bwMode="auto">
          <a:xfrm>
            <a:off x="904875" y="1905000"/>
            <a:ext cx="47259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0" dirty="0">
                <a:solidFill>
                  <a:schemeClr val="accent2"/>
                </a:solidFill>
              </a:rPr>
              <a:t>What is the magnitude of                   </a:t>
            </a:r>
          </a:p>
          <a:p>
            <a:pPr>
              <a:spcBef>
                <a:spcPct val="50000"/>
              </a:spcBef>
            </a:pPr>
            <a:r>
              <a:rPr lang="en-US" sz="3200" b="0" dirty="0">
                <a:solidFill>
                  <a:schemeClr val="accent2"/>
                </a:solidFill>
              </a:rPr>
              <a:t>           ?</a:t>
            </a: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3925" y="47625"/>
            <a:ext cx="7772400" cy="1143000"/>
          </a:xfrm>
        </p:spPr>
        <p:txBody>
          <a:bodyPr anchor="t"/>
          <a:lstStyle/>
          <a:p>
            <a:pPr algn="l"/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To find the magnetic field B due to a current-carrying wire, below, we use the Biot-Savart law,  </a:t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sz="3200">
              <a:solidFill>
                <a:schemeClr val="accent2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88074" name="Object 12"/>
          <p:cNvGraphicFramePr>
            <a:graphicFrameLocks noChangeAspect="1"/>
          </p:cNvGraphicFramePr>
          <p:nvPr/>
        </p:nvGraphicFramePr>
        <p:xfrm>
          <a:off x="979488" y="2466975"/>
          <a:ext cx="11430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13" name="Equation" r:id="rId6" imgW="482600" imgH="406400" progId="Equation.3">
                  <p:embed/>
                </p:oleObj>
              </mc:Choice>
              <mc:Fallback>
                <p:oleObj name="Equation" r:id="rId6" imgW="4826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2466975"/>
                        <a:ext cx="11430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5" name="Object 13"/>
          <p:cNvGraphicFramePr>
            <a:graphicFrameLocks noChangeAspect="1"/>
          </p:cNvGraphicFramePr>
          <p:nvPr/>
        </p:nvGraphicFramePr>
        <p:xfrm>
          <a:off x="3886200" y="933450"/>
          <a:ext cx="3363913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14" name="Equation" r:id="rId8" imgW="1333500" imgH="406400" progId="Equation.3">
                  <p:embed/>
                </p:oleObj>
              </mc:Choice>
              <mc:Fallback>
                <p:oleObj name="Equation" r:id="rId8" imgW="13335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933450"/>
                        <a:ext cx="3363913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6" name="Object 17"/>
          <p:cNvGraphicFramePr>
            <a:graphicFrameLocks noChangeAspect="1"/>
          </p:cNvGraphicFramePr>
          <p:nvPr/>
        </p:nvGraphicFramePr>
        <p:xfrm>
          <a:off x="5653088" y="2462213"/>
          <a:ext cx="47148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15" name="Equation" r:id="rId10" imgW="165100" imgH="165100" progId="Equation.DSMT4">
                  <p:embed/>
                </p:oleObj>
              </mc:Choice>
              <mc:Fallback>
                <p:oleObj name="Equation" r:id="rId10" imgW="1651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088" y="2462213"/>
                        <a:ext cx="471487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9" name="Rectangle 20"/>
          <p:cNvSpPr>
            <a:spLocks noChangeArrowheads="1"/>
          </p:cNvSpPr>
          <p:nvPr/>
        </p:nvSpPr>
        <p:spPr bwMode="auto">
          <a:xfrm>
            <a:off x="144463" y="144463"/>
            <a:ext cx="677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5.13</a:t>
            </a:r>
          </a:p>
        </p:txBody>
      </p:sp>
    </p:spTree>
    <p:extLst>
      <p:ext uri="{BB962C8B-B14F-4D97-AF65-F5344CB8AC3E}">
        <p14:creationId xmlns:p14="http://schemas.microsoft.com/office/powerpoint/2010/main" val="250282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5" name="Object 16"/>
          <p:cNvGraphicFramePr>
            <a:graphicFrameLocks noChangeAspect="1"/>
          </p:cNvGraphicFramePr>
          <p:nvPr/>
        </p:nvGraphicFramePr>
        <p:xfrm>
          <a:off x="4241800" y="1881188"/>
          <a:ext cx="4778375" cy="262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81" name="Picture" r:id="rId4" imgW="30171429" imgH="20114286" progId="Word.Picture.8">
                  <p:embed/>
                </p:oleObj>
              </mc:Choice>
              <mc:Fallback>
                <p:oleObj name="Picture" r:id="rId4" imgW="30171429" imgH="2011428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194" t="24350"/>
                      <a:stretch>
                        <a:fillRect/>
                      </a:stretch>
                    </p:blipFill>
                    <p:spPr bwMode="auto">
                      <a:xfrm>
                        <a:off x="4241800" y="1881188"/>
                        <a:ext cx="4778375" cy="262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6" name="Text Box 14"/>
          <p:cNvSpPr txBox="1">
            <a:spLocks noChangeArrowheads="1"/>
          </p:cNvSpPr>
          <p:nvPr/>
        </p:nvSpPr>
        <p:spPr bwMode="auto">
          <a:xfrm>
            <a:off x="904875" y="1905000"/>
            <a:ext cx="47259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0">
                <a:solidFill>
                  <a:schemeClr val="accent2"/>
                </a:solidFill>
              </a:rPr>
              <a:t>What is the magnitude of                   </a:t>
            </a:r>
          </a:p>
          <a:p>
            <a:pPr>
              <a:spcBef>
                <a:spcPct val="50000"/>
              </a:spcBef>
            </a:pPr>
            <a:r>
              <a:rPr lang="en-US" sz="3200" b="0">
                <a:solidFill>
                  <a:schemeClr val="accent2"/>
                </a:solidFill>
              </a:rPr>
              <a:t>           ?</a:t>
            </a: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3925" y="47625"/>
            <a:ext cx="7772400" cy="1143000"/>
          </a:xfrm>
        </p:spPr>
        <p:txBody>
          <a:bodyPr anchor="t"/>
          <a:lstStyle/>
          <a:p>
            <a:pPr algn="l"/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To find the magnetic field B due to a current-carrying wire, below, we use the Biot-Savart law,  </a:t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sz="3200">
              <a:solidFill>
                <a:schemeClr val="accent2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6250" y="3806825"/>
            <a:ext cx="8667750" cy="1874838"/>
          </a:xfrm>
        </p:spPr>
        <p:txBody>
          <a:bodyPr anchor="b"/>
          <a:lstStyle/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   		       </a:t>
            </a:r>
            <a:r>
              <a:rPr lang="en-US" sz="2800" dirty="0" smtClean="0">
                <a:latin typeface="Arial" charset="0"/>
                <a:ea typeface="ヒラギノ角ゴ Pro W3" charset="0"/>
                <a:cs typeface="ヒラギノ角ゴ Pro W3" charset="0"/>
              </a:rPr>
              <a:t>       b</a:t>
            </a: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609600" indent="-609600">
              <a:lnSpc>
                <a:spcPct val="90000"/>
              </a:lnSpc>
              <a:buFontTx/>
              <a:buAutoNum type="alphaLcParenR" startAt="3"/>
            </a:pP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      		     </a:t>
            </a:r>
            <a:r>
              <a:rPr lang="en-US" sz="2800" dirty="0" smtClean="0">
                <a:latin typeface="Arial" charset="0"/>
                <a:ea typeface="ヒラギノ角ゴ Pro W3" charset="0"/>
                <a:cs typeface="ヒラギノ角ゴ Pro W3" charset="0"/>
              </a:rPr>
              <a:t>d</a:t>
            </a: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)        	 	e</a:t>
            </a:r>
            <a:r>
              <a:rPr lang="en-US" sz="2800" dirty="0" smtClean="0">
                <a:latin typeface="Arial" charset="0"/>
                <a:ea typeface="ヒラギノ角ゴ Pro W3" charset="0"/>
                <a:cs typeface="ヒラギノ角ゴ Pro W3" charset="0"/>
              </a:rPr>
              <a:t>) something else!</a:t>
            </a:r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88069" name="Object 2"/>
          <p:cNvGraphicFramePr>
            <a:graphicFrameLocks noChangeAspect="1"/>
          </p:cNvGraphicFramePr>
          <p:nvPr/>
        </p:nvGraphicFramePr>
        <p:xfrm>
          <a:off x="976313" y="4119563"/>
          <a:ext cx="12398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82" name="Equation" r:id="rId6" imgW="482600" imgH="393700" progId="Equation.DSMT4">
                  <p:embed/>
                </p:oleObj>
              </mc:Choice>
              <mc:Fallback>
                <p:oleObj name="Equation" r:id="rId6" imgW="48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4119563"/>
                        <a:ext cx="1239837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549653"/>
              </p:ext>
            </p:extLst>
          </p:nvPr>
        </p:nvGraphicFramePr>
        <p:xfrm>
          <a:off x="4264028" y="4175125"/>
          <a:ext cx="1239838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83" name="Equation" r:id="rId8" imgW="482600" imgH="393700" progId="Equation.DSMT4">
                  <p:embed/>
                </p:oleObj>
              </mc:Choice>
              <mc:Fallback>
                <p:oleObj name="Equation" r:id="rId8" imgW="48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028" y="4175125"/>
                        <a:ext cx="1239838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1" name="Object 4"/>
          <p:cNvGraphicFramePr>
            <a:graphicFrameLocks noChangeAspect="1"/>
          </p:cNvGraphicFramePr>
          <p:nvPr/>
        </p:nvGraphicFramePr>
        <p:xfrm>
          <a:off x="1030288" y="5135563"/>
          <a:ext cx="1150937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84" name="Equation" r:id="rId10" imgW="508000" imgH="393700" progId="Equation.DSMT4">
                  <p:embed/>
                </p:oleObj>
              </mc:Choice>
              <mc:Fallback>
                <p:oleObj name="Equation" r:id="rId10" imgW="508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5135563"/>
                        <a:ext cx="1150937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707375"/>
              </p:ext>
            </p:extLst>
          </p:nvPr>
        </p:nvGraphicFramePr>
        <p:xfrm>
          <a:off x="4299483" y="5167313"/>
          <a:ext cx="1276350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85" name="Equation" r:id="rId12" imgW="508000" imgH="393700" progId="Equation.3">
                  <p:embed/>
                </p:oleObj>
              </mc:Choice>
              <mc:Fallback>
                <p:oleObj name="Equation" r:id="rId12" imgW="508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9483" y="5167313"/>
                        <a:ext cx="1276350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4" name="Object 12"/>
          <p:cNvGraphicFramePr>
            <a:graphicFrameLocks noChangeAspect="1"/>
          </p:cNvGraphicFramePr>
          <p:nvPr/>
        </p:nvGraphicFramePr>
        <p:xfrm>
          <a:off x="979488" y="2466975"/>
          <a:ext cx="11430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86" name="Equation" r:id="rId14" imgW="482600" imgH="406400" progId="Equation.3">
                  <p:embed/>
                </p:oleObj>
              </mc:Choice>
              <mc:Fallback>
                <p:oleObj name="Equation" r:id="rId14" imgW="4826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2466975"/>
                        <a:ext cx="11430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5" name="Object 13"/>
          <p:cNvGraphicFramePr>
            <a:graphicFrameLocks noChangeAspect="1"/>
          </p:cNvGraphicFramePr>
          <p:nvPr/>
        </p:nvGraphicFramePr>
        <p:xfrm>
          <a:off x="3886200" y="933450"/>
          <a:ext cx="3363913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87" name="Equation" r:id="rId16" imgW="1333500" imgH="406400" progId="Equation.3">
                  <p:embed/>
                </p:oleObj>
              </mc:Choice>
              <mc:Fallback>
                <p:oleObj name="Equation" r:id="rId16" imgW="13335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933450"/>
                        <a:ext cx="3363913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6" name="Object 17"/>
          <p:cNvGraphicFramePr>
            <a:graphicFrameLocks noChangeAspect="1"/>
          </p:cNvGraphicFramePr>
          <p:nvPr/>
        </p:nvGraphicFramePr>
        <p:xfrm>
          <a:off x="5653088" y="2462213"/>
          <a:ext cx="47148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88" name="Equation" r:id="rId18" imgW="165100" imgH="165100" progId="Equation.DSMT4">
                  <p:embed/>
                </p:oleObj>
              </mc:Choice>
              <mc:Fallback>
                <p:oleObj name="Equation" r:id="rId18" imgW="1651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088" y="2462213"/>
                        <a:ext cx="471487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7" name="Text Box 18"/>
          <p:cNvSpPr txBox="1">
            <a:spLocks noChangeArrowheads="1"/>
          </p:cNvSpPr>
          <p:nvPr/>
        </p:nvSpPr>
        <p:spPr bwMode="auto">
          <a:xfrm>
            <a:off x="492125" y="6278563"/>
            <a:ext cx="865187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0" dirty="0">
                <a:solidFill>
                  <a:schemeClr val="accent2"/>
                </a:solidFill>
              </a:rPr>
              <a:t>(And, what's     </a:t>
            </a:r>
            <a:r>
              <a:rPr lang="en-US" sz="3200" b="0" dirty="0" smtClean="0">
                <a:solidFill>
                  <a:schemeClr val="accent2"/>
                </a:solidFill>
              </a:rPr>
              <a:t>here, given that P = (</a:t>
            </a:r>
            <a:r>
              <a:rPr lang="en-US" sz="3200" b="0" dirty="0" err="1" smtClean="0">
                <a:solidFill>
                  <a:schemeClr val="accent2"/>
                </a:solidFill>
              </a:rPr>
              <a:t>x,y,z</a:t>
            </a:r>
            <a:r>
              <a:rPr lang="en-US" sz="3200" b="0" dirty="0" smtClean="0">
                <a:solidFill>
                  <a:schemeClr val="accent2"/>
                </a:solidFill>
              </a:rPr>
              <a:t>)?</a:t>
            </a:r>
            <a:r>
              <a:rPr lang="en-US" sz="3200" b="0" dirty="0">
                <a:solidFill>
                  <a:schemeClr val="accent2"/>
                </a:solidFill>
              </a:rPr>
              <a:t>)</a:t>
            </a:r>
            <a:endParaRPr lang="en-US" b="0" dirty="0"/>
          </a:p>
        </p:txBody>
      </p:sp>
      <p:graphicFrame>
        <p:nvGraphicFramePr>
          <p:cNvPr id="88078" name="Object 19"/>
          <p:cNvGraphicFramePr>
            <a:graphicFrameLocks noChangeAspect="1"/>
          </p:cNvGraphicFramePr>
          <p:nvPr/>
        </p:nvGraphicFramePr>
        <p:xfrm>
          <a:off x="2882900" y="6329363"/>
          <a:ext cx="47148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89" name="Equation" r:id="rId20" imgW="165100" imgH="165100" progId="Equation.3">
                  <p:embed/>
                </p:oleObj>
              </mc:Choice>
              <mc:Fallback>
                <p:oleObj name="Equation" r:id="rId20" imgW="1651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6329363"/>
                        <a:ext cx="471488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9" name="Rectangle 20"/>
          <p:cNvSpPr>
            <a:spLocks noChangeArrowheads="1"/>
          </p:cNvSpPr>
          <p:nvPr/>
        </p:nvSpPr>
        <p:spPr bwMode="auto">
          <a:xfrm>
            <a:off x="144463" y="144463"/>
            <a:ext cx="677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5.13</a:t>
            </a:r>
          </a:p>
        </p:txBody>
      </p:sp>
    </p:spTree>
    <p:extLst>
      <p:ext uri="{BB962C8B-B14F-4D97-AF65-F5344CB8AC3E}">
        <p14:creationId xmlns:p14="http://schemas.microsoft.com/office/powerpoint/2010/main" val="385923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3" name="Object 16"/>
          <p:cNvGraphicFramePr>
            <a:graphicFrameLocks noChangeAspect="1"/>
          </p:cNvGraphicFramePr>
          <p:nvPr/>
        </p:nvGraphicFramePr>
        <p:xfrm>
          <a:off x="4953000" y="1905000"/>
          <a:ext cx="4191000" cy="232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69" name="Picture" r:id="rId4" imgW="25797301" imgH="16194761" progId="Word.Picture.8">
                  <p:embed/>
                </p:oleObj>
              </mc:Choice>
              <mc:Fallback>
                <p:oleObj name="Picture" r:id="rId4" imgW="25797301" imgH="1619476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194" t="24350"/>
                      <a:stretch>
                        <a:fillRect/>
                      </a:stretch>
                    </p:blipFill>
                    <p:spPr bwMode="auto">
                      <a:xfrm>
                        <a:off x="4953000" y="1905000"/>
                        <a:ext cx="4191000" cy="232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4" name="Text Box 14"/>
          <p:cNvSpPr txBox="1">
            <a:spLocks noChangeArrowheads="1"/>
          </p:cNvSpPr>
          <p:nvPr/>
        </p:nvSpPr>
        <p:spPr bwMode="auto">
          <a:xfrm>
            <a:off x="904875" y="1905000"/>
            <a:ext cx="47259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What is the value of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200" b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           </a:t>
            </a:r>
            <a:r>
              <a:rPr lang="en-US" sz="3200" b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3925" y="47625"/>
            <a:ext cx="7772400" cy="1143000"/>
          </a:xfrm>
        </p:spPr>
        <p:txBody>
          <a:bodyPr anchor="t"/>
          <a:lstStyle/>
          <a:p>
            <a:pPr algn="l" eaLnBrk="1" hangingPunct="1"/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To find the magnetic field B due to a current-carrying wire, below, we use the Biot-Savart law,  </a:t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sz="3200">
              <a:solidFill>
                <a:schemeClr val="accent2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90119" name="Object 17"/>
          <p:cNvGraphicFramePr>
            <a:graphicFrameLocks noChangeAspect="1"/>
          </p:cNvGraphicFramePr>
          <p:nvPr/>
        </p:nvGraphicFramePr>
        <p:xfrm>
          <a:off x="5688013" y="2697163"/>
          <a:ext cx="47148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70" name="Equation" r:id="rId6" imgW="165100" imgH="165100" progId="">
                  <p:embed/>
                </p:oleObj>
              </mc:Choice>
              <mc:Fallback>
                <p:oleObj name="Equation" r:id="rId6" imgW="165100" imgH="165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013" y="2697163"/>
                        <a:ext cx="471487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0" name="Rectangle 20"/>
          <p:cNvSpPr>
            <a:spLocks noChangeArrowheads="1"/>
          </p:cNvSpPr>
          <p:nvPr/>
        </p:nvSpPr>
        <p:spPr bwMode="auto">
          <a:xfrm>
            <a:off x="144463" y="144463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2000" b="0">
                <a:ea typeface="ＭＳ Ｐゴシック" charset="0"/>
                <a:cs typeface="ＭＳ Ｐゴシック" charset="0"/>
              </a:rPr>
              <a:t>5.13m</a:t>
            </a:r>
          </a:p>
        </p:txBody>
      </p:sp>
      <p:graphicFrame>
        <p:nvGraphicFramePr>
          <p:cNvPr id="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018583"/>
              </p:ext>
            </p:extLst>
          </p:nvPr>
        </p:nvGraphicFramePr>
        <p:xfrm>
          <a:off x="1267349" y="2466975"/>
          <a:ext cx="11430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71" name="Equation" r:id="rId8" imgW="482600" imgH="406400" progId="Equation.3">
                  <p:embed/>
                </p:oleObj>
              </mc:Choice>
              <mc:Fallback>
                <p:oleObj name="Equation" r:id="rId8" imgW="4826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7349" y="2466975"/>
                        <a:ext cx="11430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502150"/>
              </p:ext>
            </p:extLst>
          </p:nvPr>
        </p:nvGraphicFramePr>
        <p:xfrm>
          <a:off x="3953932" y="933450"/>
          <a:ext cx="3363913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72" name="Equation" r:id="rId10" imgW="1333500" imgH="406400" progId="Equation.3">
                  <p:embed/>
                </p:oleObj>
              </mc:Choice>
              <mc:Fallback>
                <p:oleObj name="Equation" r:id="rId10" imgW="13335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3932" y="933450"/>
                        <a:ext cx="3363913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117599" y="5722835"/>
            <a:ext cx="816186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chemeClr val="accent2"/>
                </a:solidFill>
              </a:rPr>
              <a:t>(What's     </a:t>
            </a:r>
            <a:r>
              <a:rPr lang="en-US" sz="3200" dirty="0">
                <a:solidFill>
                  <a:schemeClr val="accent2"/>
                </a:solidFill>
              </a:rPr>
              <a:t>here, given that P = </a:t>
            </a:r>
            <a:r>
              <a:rPr lang="en-US" sz="3200" dirty="0" smtClean="0">
                <a:solidFill>
                  <a:schemeClr val="accent2"/>
                </a:solidFill>
              </a:rPr>
              <a:t>(0,</a:t>
            </a:r>
            <a:r>
              <a:rPr lang="en-US" sz="3200" dirty="0">
                <a:solidFill>
                  <a:schemeClr val="accent2"/>
                </a:solidFill>
              </a:rPr>
              <a:t>y</a:t>
            </a:r>
            <a:r>
              <a:rPr lang="en-US" sz="3200" dirty="0" smtClean="0">
                <a:solidFill>
                  <a:schemeClr val="accent2"/>
                </a:solidFill>
              </a:rPr>
              <a:t>,0)</a:t>
            </a:r>
            <a:r>
              <a:rPr lang="en-US" sz="3200" dirty="0">
                <a:solidFill>
                  <a:schemeClr val="accent2"/>
                </a:solidFill>
              </a:rPr>
              <a:t>?)</a:t>
            </a:r>
            <a:endParaRPr lang="en-US" sz="3200" dirty="0"/>
          </a:p>
        </p:txBody>
      </p:sp>
      <p:graphicFrame>
        <p:nvGraphicFramePr>
          <p:cNvPr id="1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436028"/>
              </p:ext>
            </p:extLst>
          </p:nvPr>
        </p:nvGraphicFramePr>
        <p:xfrm>
          <a:off x="2645834" y="5770563"/>
          <a:ext cx="47148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73" name="Equation" r:id="rId12" imgW="165100" imgH="165100" progId="Equation.3">
                  <p:embed/>
                </p:oleObj>
              </mc:Choice>
              <mc:Fallback>
                <p:oleObj name="Equation" r:id="rId12" imgW="1651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5834" y="5770563"/>
                        <a:ext cx="471488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231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3" name="Object 16"/>
          <p:cNvGraphicFramePr>
            <a:graphicFrameLocks noChangeAspect="1"/>
          </p:cNvGraphicFramePr>
          <p:nvPr/>
        </p:nvGraphicFramePr>
        <p:xfrm>
          <a:off x="4953000" y="1905000"/>
          <a:ext cx="4191000" cy="232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20" name="Picture" r:id="rId4" imgW="25797301" imgH="16194761" progId="Word.Picture.8">
                  <p:embed/>
                </p:oleObj>
              </mc:Choice>
              <mc:Fallback>
                <p:oleObj name="Picture" r:id="rId4" imgW="25797301" imgH="1619476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194" t="24350"/>
                      <a:stretch>
                        <a:fillRect/>
                      </a:stretch>
                    </p:blipFill>
                    <p:spPr bwMode="auto">
                      <a:xfrm>
                        <a:off x="4953000" y="1905000"/>
                        <a:ext cx="4191000" cy="232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4" name="Text Box 14"/>
          <p:cNvSpPr txBox="1">
            <a:spLocks noChangeArrowheads="1"/>
          </p:cNvSpPr>
          <p:nvPr/>
        </p:nvSpPr>
        <p:spPr bwMode="auto">
          <a:xfrm>
            <a:off x="904875" y="1905000"/>
            <a:ext cx="47259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What is the value of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200" b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           </a:t>
            </a:r>
            <a:r>
              <a:rPr lang="en-US" sz="3200" b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3925" y="47625"/>
            <a:ext cx="7772400" cy="1143000"/>
          </a:xfrm>
        </p:spPr>
        <p:txBody>
          <a:bodyPr anchor="t"/>
          <a:lstStyle/>
          <a:p>
            <a:pPr algn="l" eaLnBrk="1" hangingPunct="1"/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To find the magnetic field B due to a current-carrying wire, below, we use the Biot-Savart law,  </a:t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sz="3200">
              <a:solidFill>
                <a:schemeClr val="accent2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6250" y="3806825"/>
            <a:ext cx="8323263" cy="1874838"/>
          </a:xfrm>
        </p:spPr>
        <p:txBody>
          <a:bodyPr anchor="b"/>
          <a:lstStyle/>
          <a:p>
            <a:pPr marL="609600" indent="-609600" eaLnBrk="1" hangingPunct="1">
              <a:lnSpc>
                <a:spcPct val="90000"/>
              </a:lnSpc>
              <a:buFontTx/>
              <a:buAutoNum type="alphaLcParenR"/>
            </a:pP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   		       </a:t>
            </a:r>
            <a:r>
              <a:rPr lang="en-US" sz="2800" dirty="0" smtClean="0">
                <a:latin typeface="Arial" charset="0"/>
                <a:ea typeface="ヒラギノ角ゴ Pro W3" charset="0"/>
                <a:cs typeface="ヒラギノ角ゴ Pro W3" charset="0"/>
              </a:rPr>
              <a:t>   b</a:t>
            </a: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c)      		       </a:t>
            </a:r>
            <a:r>
              <a:rPr lang="en-US" sz="2800" dirty="0" smtClean="0">
                <a:latin typeface="Arial" charset="0"/>
                <a:ea typeface="ヒラギノ角ゴ Pro W3" charset="0"/>
                <a:cs typeface="ヒラギノ角ゴ Pro W3" charset="0"/>
              </a:rPr>
              <a:t>   d</a:t>
            </a: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)			     e</a:t>
            </a:r>
            <a:r>
              <a:rPr lang="en-US" sz="2800" dirty="0" smtClean="0">
                <a:latin typeface="Arial" charset="0"/>
                <a:ea typeface="ヒラギノ角ゴ Pro W3" charset="0"/>
                <a:cs typeface="ヒラギノ角ゴ Pro W3" charset="0"/>
              </a:rPr>
              <a:t>) Other!</a:t>
            </a:r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90119" name="Object 17"/>
          <p:cNvGraphicFramePr>
            <a:graphicFrameLocks noChangeAspect="1"/>
          </p:cNvGraphicFramePr>
          <p:nvPr/>
        </p:nvGraphicFramePr>
        <p:xfrm>
          <a:off x="5688013" y="2697163"/>
          <a:ext cx="47148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21" name="Equation" r:id="rId6" imgW="165100" imgH="165100" progId="">
                  <p:embed/>
                </p:oleObj>
              </mc:Choice>
              <mc:Fallback>
                <p:oleObj name="Equation" r:id="rId6" imgW="165100" imgH="165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013" y="2697163"/>
                        <a:ext cx="471487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0" name="Rectangle 20"/>
          <p:cNvSpPr>
            <a:spLocks noChangeArrowheads="1"/>
          </p:cNvSpPr>
          <p:nvPr/>
        </p:nvSpPr>
        <p:spPr bwMode="auto">
          <a:xfrm>
            <a:off x="144463" y="144463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2000" b="0">
                <a:ea typeface="ＭＳ Ｐゴシック" charset="0"/>
                <a:cs typeface="ＭＳ Ｐゴシック" charset="0"/>
              </a:rPr>
              <a:t>5.13m</a:t>
            </a:r>
          </a:p>
        </p:txBody>
      </p:sp>
      <p:graphicFrame>
        <p:nvGraphicFramePr>
          <p:cNvPr id="901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06900"/>
              </p:ext>
            </p:extLst>
          </p:nvPr>
        </p:nvGraphicFramePr>
        <p:xfrm>
          <a:off x="1123950" y="4075113"/>
          <a:ext cx="1776413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22" name="Equation" r:id="rId8" imgW="838200" imgH="431800" progId="Equation.3">
                  <p:embed/>
                </p:oleObj>
              </mc:Choice>
              <mc:Fallback>
                <p:oleObj name="Equation" r:id="rId8" imgW="838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4075113"/>
                        <a:ext cx="1776413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176529"/>
              </p:ext>
            </p:extLst>
          </p:nvPr>
        </p:nvGraphicFramePr>
        <p:xfrm>
          <a:off x="3905250" y="5122863"/>
          <a:ext cx="1776413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23" name="Equation" r:id="rId10" imgW="838200" imgH="431800" progId="Equation.3">
                  <p:embed/>
                </p:oleObj>
              </mc:Choice>
              <mc:Fallback>
                <p:oleObj name="Equation" r:id="rId10" imgW="838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0" y="5122863"/>
                        <a:ext cx="1776413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451347"/>
              </p:ext>
            </p:extLst>
          </p:nvPr>
        </p:nvGraphicFramePr>
        <p:xfrm>
          <a:off x="1123950" y="5224463"/>
          <a:ext cx="1776413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24" name="Equation" r:id="rId12" imgW="838200" imgH="431800" progId="Equation.3">
                  <p:embed/>
                </p:oleObj>
              </mc:Choice>
              <mc:Fallback>
                <p:oleObj name="Equation" r:id="rId12" imgW="838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5224463"/>
                        <a:ext cx="1776413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627099"/>
              </p:ext>
            </p:extLst>
          </p:nvPr>
        </p:nvGraphicFramePr>
        <p:xfrm>
          <a:off x="3905250" y="4081463"/>
          <a:ext cx="1776413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25" name="Equation" r:id="rId14" imgW="838200" imgH="431800" progId="Equation.3">
                  <p:embed/>
                </p:oleObj>
              </mc:Choice>
              <mc:Fallback>
                <p:oleObj name="Equation" r:id="rId14" imgW="838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0" y="4081463"/>
                        <a:ext cx="1776413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226953"/>
              </p:ext>
            </p:extLst>
          </p:nvPr>
        </p:nvGraphicFramePr>
        <p:xfrm>
          <a:off x="1267349" y="2466975"/>
          <a:ext cx="11430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26" name="Equation" r:id="rId16" imgW="482600" imgH="406400" progId="Equation.3">
                  <p:embed/>
                </p:oleObj>
              </mc:Choice>
              <mc:Fallback>
                <p:oleObj name="Equation" r:id="rId16" imgW="4826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7349" y="2466975"/>
                        <a:ext cx="11430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748277"/>
              </p:ext>
            </p:extLst>
          </p:nvPr>
        </p:nvGraphicFramePr>
        <p:xfrm>
          <a:off x="3953932" y="933450"/>
          <a:ext cx="3363913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27" name="Equation" r:id="rId18" imgW="1333500" imgH="406400" progId="Equation.3">
                  <p:embed/>
                </p:oleObj>
              </mc:Choice>
              <mc:Fallback>
                <p:oleObj name="Equation" r:id="rId18" imgW="13335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3932" y="933450"/>
                        <a:ext cx="3363913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433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Line 2"/>
          <p:cNvSpPr>
            <a:spLocks noChangeShapeType="1"/>
          </p:cNvSpPr>
          <p:nvPr/>
        </p:nvSpPr>
        <p:spPr bwMode="auto">
          <a:xfrm>
            <a:off x="4121150" y="1436688"/>
            <a:ext cx="0" cy="1249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2" name="AutoShape 3"/>
          <p:cNvSpPr>
            <a:spLocks noChangeArrowheads="1"/>
          </p:cNvSpPr>
          <p:nvPr/>
        </p:nvSpPr>
        <p:spPr bwMode="auto">
          <a:xfrm>
            <a:off x="4010025" y="2740025"/>
            <a:ext cx="5113338" cy="212725"/>
          </a:xfrm>
          <a:prstGeom prst="leftArrow">
            <a:avLst>
              <a:gd name="adj1" fmla="val 62685"/>
              <a:gd name="adj2" fmla="val 104496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AutoShape 4"/>
          <p:cNvSpPr>
            <a:spLocks noChangeArrowheads="1"/>
          </p:cNvSpPr>
          <p:nvPr/>
        </p:nvSpPr>
        <p:spPr bwMode="auto">
          <a:xfrm rot="16200000" flipV="1">
            <a:off x="2320132" y="4661694"/>
            <a:ext cx="3663950" cy="211137"/>
          </a:xfrm>
          <a:prstGeom prst="leftArrow">
            <a:avLst>
              <a:gd name="adj1" fmla="val 63185"/>
              <a:gd name="adj2" fmla="val 14581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4" name="Oval 5"/>
          <p:cNvSpPr>
            <a:spLocks noChangeArrowheads="1"/>
          </p:cNvSpPr>
          <p:nvPr/>
        </p:nvSpPr>
        <p:spPr bwMode="auto">
          <a:xfrm>
            <a:off x="4037013" y="12287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5" name="Rectangle 6"/>
          <p:cNvSpPr>
            <a:spLocks noChangeArrowheads="1"/>
          </p:cNvSpPr>
          <p:nvPr/>
        </p:nvSpPr>
        <p:spPr bwMode="auto">
          <a:xfrm>
            <a:off x="4224338" y="1895475"/>
            <a:ext cx="207962" cy="374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6" name="Rectangle 7"/>
          <p:cNvSpPr>
            <a:spLocks noChangeArrowheads="1"/>
          </p:cNvSpPr>
          <p:nvPr/>
        </p:nvSpPr>
        <p:spPr bwMode="auto">
          <a:xfrm>
            <a:off x="4033838" y="1873250"/>
            <a:ext cx="184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b="0"/>
          </a:p>
        </p:txBody>
      </p:sp>
      <p:sp>
        <p:nvSpPr>
          <p:cNvPr id="92167" name="Text Box 8"/>
          <p:cNvSpPr txBox="1">
            <a:spLocks noChangeArrowheads="1"/>
          </p:cNvSpPr>
          <p:nvPr/>
        </p:nvSpPr>
        <p:spPr bwMode="auto">
          <a:xfrm>
            <a:off x="3924300" y="1749425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600" b="0"/>
              <a:t>s</a:t>
            </a:r>
            <a:endParaRPr lang="en-US" b="0"/>
          </a:p>
        </p:txBody>
      </p:sp>
      <p:sp>
        <p:nvSpPr>
          <p:cNvPr id="9216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915988" y="123825"/>
            <a:ext cx="7772400" cy="1143000"/>
          </a:xfrm>
        </p:spPr>
        <p:txBody>
          <a:bodyPr/>
          <a:lstStyle/>
          <a:p>
            <a:r>
              <a:rPr lang="en-US" sz="3600">
                <a:latin typeface="Arial" charset="0"/>
                <a:ea typeface="ヒラギノ角ゴ Pro W3" charset="0"/>
                <a:cs typeface="ヒラギノ角ゴ Pro W3" charset="0"/>
              </a:rPr>
              <a:t>What is B at the point shown?</a:t>
            </a: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2169" name="Text Box 10"/>
          <p:cNvSpPr txBox="1">
            <a:spLocks noChangeArrowheads="1"/>
          </p:cNvSpPr>
          <p:nvPr/>
        </p:nvSpPr>
        <p:spPr bwMode="auto">
          <a:xfrm>
            <a:off x="6261100" y="3108325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600" b="0"/>
              <a:t>I</a:t>
            </a:r>
            <a:endParaRPr lang="en-US" b="0"/>
          </a:p>
        </p:txBody>
      </p:sp>
      <p:sp>
        <p:nvSpPr>
          <p:cNvPr id="92170" name="Text Box 11"/>
          <p:cNvSpPr txBox="1">
            <a:spLocks noChangeArrowheads="1"/>
          </p:cNvSpPr>
          <p:nvPr/>
        </p:nvSpPr>
        <p:spPr bwMode="auto">
          <a:xfrm>
            <a:off x="4414838" y="46355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600" b="0"/>
              <a:t>I</a:t>
            </a:r>
            <a:endParaRPr lang="en-US" b="0"/>
          </a:p>
        </p:txBody>
      </p:sp>
      <p:sp>
        <p:nvSpPr>
          <p:cNvPr id="92171" name="Text Box 12"/>
          <p:cNvSpPr txBox="1">
            <a:spLocks noChangeArrowheads="1"/>
          </p:cNvSpPr>
          <p:nvPr/>
        </p:nvSpPr>
        <p:spPr bwMode="auto">
          <a:xfrm>
            <a:off x="122238" y="1401763"/>
            <a:ext cx="3700462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600" b="0"/>
              <a:t>A)</a:t>
            </a:r>
          </a:p>
          <a:p>
            <a:endParaRPr lang="en-US" sz="3600" b="0"/>
          </a:p>
          <a:p>
            <a:r>
              <a:rPr lang="en-US" sz="3600" b="0"/>
              <a:t>B)</a:t>
            </a:r>
          </a:p>
          <a:p>
            <a:endParaRPr lang="en-US" sz="3600" b="0"/>
          </a:p>
          <a:p>
            <a:r>
              <a:rPr lang="en-US" sz="3600" b="0"/>
              <a:t>C)</a:t>
            </a:r>
          </a:p>
          <a:p>
            <a:endParaRPr lang="en-US" sz="3600" b="0"/>
          </a:p>
          <a:p>
            <a:r>
              <a:rPr lang="en-US" sz="3600" b="0"/>
              <a:t>D)</a:t>
            </a:r>
          </a:p>
          <a:p>
            <a:endParaRPr lang="en-US" sz="3600" b="0"/>
          </a:p>
          <a:p>
            <a:r>
              <a:rPr lang="en-US" sz="3600" b="0"/>
              <a:t>E) None of these</a:t>
            </a:r>
            <a:r>
              <a:rPr lang="en-US" b="0"/>
              <a:t> </a:t>
            </a:r>
          </a:p>
        </p:txBody>
      </p:sp>
      <p:graphicFrame>
        <p:nvGraphicFramePr>
          <p:cNvPr id="92172" name="Object 13"/>
          <p:cNvGraphicFramePr>
            <a:graphicFrameLocks noChangeAspect="1"/>
          </p:cNvGraphicFramePr>
          <p:nvPr/>
        </p:nvGraphicFramePr>
        <p:xfrm>
          <a:off x="952500" y="1204913"/>
          <a:ext cx="88265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08" name="Equation" r:id="rId4" imgW="330200" imgH="406400" progId="Equation.3">
                  <p:embed/>
                </p:oleObj>
              </mc:Choice>
              <mc:Fallback>
                <p:oleObj name="Equation" r:id="rId4" imgW="3302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1204913"/>
                        <a:ext cx="882650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3" name="Object 14"/>
          <p:cNvGraphicFramePr>
            <a:graphicFrameLocks noChangeAspect="1"/>
          </p:cNvGraphicFramePr>
          <p:nvPr/>
        </p:nvGraphicFramePr>
        <p:xfrm>
          <a:off x="841375" y="3552825"/>
          <a:ext cx="112077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09" name="Equation" r:id="rId6" imgW="419100" imgH="406400" progId="Equation.3">
                  <p:embed/>
                </p:oleObj>
              </mc:Choice>
              <mc:Fallback>
                <p:oleObj name="Equation" r:id="rId6" imgW="4191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3552825"/>
                        <a:ext cx="112077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4" name="Object 15"/>
          <p:cNvGraphicFramePr>
            <a:graphicFrameLocks noChangeAspect="1"/>
          </p:cNvGraphicFramePr>
          <p:nvPr/>
        </p:nvGraphicFramePr>
        <p:xfrm>
          <a:off x="815975" y="2355850"/>
          <a:ext cx="121285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10" name="Equation" r:id="rId8" imgW="406400" imgH="406400" progId="Equation.3">
                  <p:embed/>
                </p:oleObj>
              </mc:Choice>
              <mc:Fallback>
                <p:oleObj name="Equation" r:id="rId8" imgW="4064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2355850"/>
                        <a:ext cx="121285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5" name="Object 16"/>
          <p:cNvGraphicFramePr>
            <a:graphicFrameLocks noChangeAspect="1"/>
          </p:cNvGraphicFramePr>
          <p:nvPr/>
        </p:nvGraphicFramePr>
        <p:xfrm>
          <a:off x="801688" y="4662488"/>
          <a:ext cx="1087437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11" name="Equation" r:id="rId10" imgW="406400" imgH="406400" progId="Equation.3">
                  <p:embed/>
                </p:oleObj>
              </mc:Choice>
              <mc:Fallback>
                <p:oleObj name="Equation" r:id="rId10" imgW="4064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4662488"/>
                        <a:ext cx="1087437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6" name="Text Box 17"/>
          <p:cNvSpPr txBox="1">
            <a:spLocks noChangeArrowheads="1"/>
          </p:cNvSpPr>
          <p:nvPr/>
        </p:nvSpPr>
        <p:spPr bwMode="auto">
          <a:xfrm>
            <a:off x="5862638" y="5359400"/>
            <a:ext cx="30305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200" b="0"/>
              <a:t>(What direction </a:t>
            </a:r>
          </a:p>
          <a:p>
            <a:r>
              <a:rPr lang="en-US" sz="3200" b="0"/>
              <a:t>does it point?)</a:t>
            </a:r>
          </a:p>
        </p:txBody>
      </p:sp>
      <p:sp>
        <p:nvSpPr>
          <p:cNvPr id="92177" name="Rectangle 18"/>
          <p:cNvSpPr>
            <a:spLocks noChangeArrowheads="1"/>
          </p:cNvSpPr>
          <p:nvPr/>
        </p:nvSpPr>
        <p:spPr bwMode="auto">
          <a:xfrm>
            <a:off x="144463" y="144463"/>
            <a:ext cx="677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5.14</a:t>
            </a:r>
          </a:p>
        </p:txBody>
      </p:sp>
    </p:spTree>
    <p:extLst>
      <p:ext uri="{BB962C8B-B14F-4D97-AF65-F5344CB8AC3E}">
        <p14:creationId xmlns:p14="http://schemas.microsoft.com/office/powerpoint/2010/main" val="140585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13172</TotalTime>
  <Words>788</Words>
  <Application>Microsoft Macintosh PowerPoint</Application>
  <PresentationFormat>On-screen Show (4:3)</PresentationFormat>
  <Paragraphs>138</Paragraphs>
  <Slides>15</Slides>
  <Notes>15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Blank Presentation</vt:lpstr>
      <vt:lpstr>Equation</vt:lpstr>
      <vt:lpstr>Picture</vt:lpstr>
      <vt:lpstr>BIOT SAVART LAW</vt:lpstr>
      <vt:lpstr>To find the magnetic field B at P due to a current-carrying wire we use the Biot-Savart law,    </vt:lpstr>
      <vt:lpstr>To find the magnetic field B at P due to a current-carrying wire we use the Biot-Savart law,    </vt:lpstr>
      <vt:lpstr>To find the magnetic field B at P due to a current-carrying wire we use the Biot-Savart law,    </vt:lpstr>
      <vt:lpstr>To find the magnetic field B due to a current-carrying wire, below, we use the Biot-Savart law,    </vt:lpstr>
      <vt:lpstr>To find the magnetic field B due to a current-carrying wire, below, we use the Biot-Savart law,    </vt:lpstr>
      <vt:lpstr>To find the magnetic field B due to a current-carrying wire, below, we use the Biot-Savart law,    </vt:lpstr>
      <vt:lpstr>To find the magnetic field B due to a current-carrying wire, below, we use the Biot-Savart law,    </vt:lpstr>
      <vt:lpstr>What is B at the point shown?</vt:lpstr>
      <vt:lpstr>What do you expect for direction of B(P)?</vt:lpstr>
      <vt:lpstr>PowerPoint Presentation</vt:lpstr>
      <vt:lpstr>To find the magnetic field B due to a current-carrying loop, we use the Biot-Savart law,    </vt:lpstr>
      <vt:lpstr>To find the magnetic field B due to a current-carrying loop, we use the Biot-Savart law,    </vt:lpstr>
      <vt:lpstr>Consider the B-field a distance z from a current sheet in the z = 0 plane:</vt:lpstr>
      <vt:lpstr>Here is the integral expression for the B-field a distance z from a current sheet in the z = 0 plane:</vt:lpstr>
    </vt:vector>
  </TitlesOfParts>
  <Company>CU Boulder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Stephanie Chasteen</dc:creator>
  <cp:lastModifiedBy>David Rubin</cp:lastModifiedBy>
  <cp:revision>292</cp:revision>
  <cp:lastPrinted>2013-03-18T20:38:06Z</cp:lastPrinted>
  <dcterms:created xsi:type="dcterms:W3CDTF">2007-10-23T21:56:36Z</dcterms:created>
  <dcterms:modified xsi:type="dcterms:W3CDTF">2016-11-07T18:45:50Z</dcterms:modified>
</cp:coreProperties>
</file>