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8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9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0.xml" ContentType="application/vnd.openxmlformats-officedocument.presentationml.notesSlide+xml"/>
  <Override PartName="/ppt/embeddings/oleObject40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3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24" r:id="rId2"/>
    <p:sldId id="516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38" r:id="rId13"/>
    <p:sldId id="539" r:id="rId14"/>
    <p:sldId id="540" r:id="rId15"/>
    <p:sldId id="54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82895" autoAdjust="0"/>
  </p:normalViewPr>
  <p:slideViewPr>
    <p:cSldViewPr snapToGrid="0">
      <p:cViewPr>
        <p:scale>
          <a:sx n="75" d="100"/>
          <a:sy n="75" d="100"/>
        </p:scale>
        <p:origin x="-2696" y="-1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image" Target="../media/image1.emf"/><Relationship Id="rId2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emf"/><Relationship Id="rId1" Type="http://schemas.openxmlformats.org/officeDocument/2006/relationships/image" Target="../media/image8.png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9.emf"/><Relationship Id="rId7" Type="http://schemas.openxmlformats.org/officeDocument/2006/relationships/image" Target="../media/image1.emf"/><Relationship Id="rId8" Type="http://schemas.openxmlformats.org/officeDocument/2006/relationships/image" Target="../media/image10.emf"/><Relationship Id="rId9" Type="http://schemas.openxmlformats.org/officeDocument/2006/relationships/image" Target="../media/image15.emf"/><Relationship Id="rId1" Type="http://schemas.openxmlformats.org/officeDocument/2006/relationships/image" Target="../media/image8.png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.emf"/><Relationship Id="rId5" Type="http://schemas.openxmlformats.org/officeDocument/2006/relationships/image" Target="../media/image15.emf"/><Relationship Id="rId1" Type="http://schemas.openxmlformats.org/officeDocument/2006/relationships/image" Target="../media/image16.png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9.emf"/><Relationship Id="rId8" Type="http://schemas.openxmlformats.org/officeDocument/2006/relationships/image" Target="../media/image1.emf"/><Relationship Id="rId1" Type="http://schemas.openxmlformats.org/officeDocument/2006/relationships/image" Target="../media/image16.png"/><Relationship Id="rId2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62E-5E0C-8C4E-B94C-0B765C061F95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60D8-A887-B449-9C01-F090D245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05470-970B-4848-A7B7-CC72DBBCE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A0519CC7-1371-A847-B34B-46A4BF6A4D2B}" type="slidenum">
              <a:rPr lang="en-US" sz="1200" b="0"/>
              <a:pPr algn="r"/>
              <a:t>10</a:t>
            </a:fld>
            <a:endParaRPr lang="en-US" sz="1200" b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4EDC1ED8-F2F3-E341-B833-01FBB18B0914}" type="slidenum">
              <a:rPr lang="en-US" sz="1200" b="0"/>
              <a:pPr algn="r"/>
              <a:t>12</a:t>
            </a:fld>
            <a:endParaRPr lang="en-US" sz="1200" b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230C8334-79E1-DD4A-A8C9-E31E4F2309FB}" type="slidenum">
              <a:rPr lang="en-US" sz="1200" b="0"/>
              <a:pPr algn="r"/>
              <a:t>13</a:t>
            </a:fld>
            <a:endParaRPr lang="en-US" sz="1200" b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A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 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97B126D-1626-7649-AFEE-49913A42992B}" type="slidenum">
              <a:rPr lang="en-US" sz="1200" b="0"/>
              <a:pPr algn="r" eaLnBrk="1" hangingPunct="1"/>
              <a:t>14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</a:t>
            </a:r>
            <a:r>
              <a:rPr lang="en-US">
                <a:ea typeface="ヒラギノ角ゴ Pro W3" charset="0"/>
                <a:cs typeface="ヒラギノ角ゴ Pro W3" charset="0"/>
              </a:rPr>
              <a:t> </a:t>
            </a:r>
            <a:r>
              <a:rPr lang="en-US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97B126D-1626-7649-AFEE-49913A42992B}" type="slidenum">
              <a:rPr lang="en-US" sz="1200" b="0"/>
              <a:pPr algn="r" eaLnBrk="1" hangingPunct="1"/>
              <a:t>15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8CD93884-2E11-3546-98C7-211F64454D6C}" type="slidenum">
              <a:rPr lang="en-US" sz="1200" b="0"/>
              <a:pPr algn="r"/>
              <a:t>2</a:t>
            </a:fld>
            <a:endParaRPr lang="en-US" sz="1200" b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n/a</a:t>
            </a:r>
          </a:p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USED IN:  Spring 2008 (Pollock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) and ‘13</a:t>
            </a:r>
            <a:endParaRPr lang="en-US" dirty="0"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LECTURE NUMBER: 30</a:t>
            </a:r>
          </a:p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STUDENT RESPONSES:  n/a</a:t>
            </a:r>
          </a:p>
          <a:p>
            <a:pPr eaLnBrk="1" hangingPunct="1"/>
            <a:r>
              <a:rPr lang="en-US" b="1" dirty="0">
                <a:ea typeface="ヒラギノ角ゴ Pro W3" charset="0"/>
                <a:cs typeface="ヒラギノ角ゴ Pro W3" charset="0"/>
              </a:rPr>
              <a:t>INSTRUCTOR NOTES:  </a:t>
            </a:r>
            <a:r>
              <a:rPr lang="en-US" dirty="0">
                <a:ea typeface="ヒラギノ角ゴ Pro W3" charset="0"/>
                <a:cs typeface="ヒラギノ角ゴ Pro W3" charset="0"/>
              </a:rPr>
              <a:t> See next slide  -SJP</a:t>
            </a:r>
            <a:endParaRPr lang="en-US" b="1" dirty="0"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ea typeface="ヒラギノ角ゴ Pro W3" charset="0"/>
                <a:cs typeface="ヒラギノ角ゴ Pro W3" charset="0"/>
              </a:rPr>
              <a:t>WRITTEN BY: Steven Pollock (CU-Boulder)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7BF7EE8C-0D03-BC40-9E11-9BEEDD6AD48D}" type="slidenum">
              <a:rPr lang="en-US" sz="1200" b="0"/>
              <a:pPr algn="r"/>
              <a:t>3</a:t>
            </a:fld>
            <a:endParaRPr lang="en-US" sz="1200" b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D792494-053D-CF44-82DE-E9E1CBDE4471}" type="slidenum">
              <a:rPr lang="en-US" sz="1200" b="0"/>
              <a:pPr algn="r"/>
              <a:t>4</a:t>
            </a:fld>
            <a:endParaRPr lang="en-US" sz="1200" b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9423290-939B-1D49-8D54-F8B2A2A3DBEE}" type="slidenum">
              <a:rPr lang="en-US" sz="1200" b="0"/>
              <a:pPr algn="r"/>
              <a:t>5</a:t>
            </a:fld>
            <a:endParaRPr lang="en-US" sz="1200" b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9423290-939B-1D49-8D54-F8B2A2A3DBEE}" type="slidenum">
              <a:rPr lang="en-US" sz="1200" b="0"/>
              <a:pPr algn="r"/>
              <a:t>6</a:t>
            </a:fld>
            <a:endParaRPr lang="en-US" sz="1200" b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A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3BFC2F1-C29D-8346-BD00-B7C87215138E}" type="slidenum">
              <a:rPr lang="en-US" sz="1200" b="0">
                <a:ea typeface="ＭＳ Ｐゴシック" charset="0"/>
                <a:cs typeface="ＭＳ Ｐゴシック" charset="0"/>
              </a:rPr>
              <a:pPr algn="r" eaLnBrk="1" hangingPunct="1"/>
              <a:t>7</a:t>
            </a:fld>
            <a:endParaRPr lang="en-US" sz="1200" b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F3BFC2F1-C29D-8346-BD00-B7C87215138E}" type="slidenum">
              <a:rPr lang="en-US" sz="1200" b="0">
                <a:ea typeface="ＭＳ Ｐゴシック" charset="0"/>
                <a:cs typeface="ＭＳ Ｐゴシック" charset="0"/>
              </a:rPr>
              <a:pPr algn="r" eaLnBrk="1" hangingPunct="1"/>
              <a:t>8</a:t>
            </a:fld>
            <a:endParaRPr lang="en-US" sz="1200" b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/>
            <a:r>
              <a:rPr lang="en-US" dirty="0" smtClean="0">
                <a:ea typeface="ヒラギノ角ゴ Pro W3" charset="0"/>
                <a:cs typeface="ヒラギノ角ゴ Pro W3" charset="0"/>
              </a:rPr>
              <a:t>CORRECT </a:t>
            </a:r>
            <a:r>
              <a:rPr lang="en-US" dirty="0">
                <a:ea typeface="ヒラギノ角ゴ Pro W3" charset="0"/>
                <a:cs typeface="ヒラギノ角ゴ Pro W3" charset="0"/>
              </a:rPr>
              <a:t>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D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ヒラギノ角ゴ Pro W3" charset="0"/>
                <a:cs typeface="ヒラギノ角ゴ Pro W3" charset="0"/>
              </a:rPr>
              <a:t>CORRECT ANSWER:  </a:t>
            </a:r>
            <a:r>
              <a:rPr lang="en-US" dirty="0" smtClean="0">
                <a:ea typeface="ヒラギノ角ゴ Pro W3" charset="0"/>
                <a:cs typeface="ヒラギノ角ゴ Pro W3" charset="0"/>
              </a:rPr>
              <a:t>C</a:t>
            </a:r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07BB-09A9-5A40-8A57-9933EF00D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EDA-4BC2-B244-BF8A-E9F212499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F678-6B9E-4246-A718-C735FADDB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C4D3-F979-EC43-8A3D-C47A6F2BB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DCD-2383-D746-B4FE-307EDBA33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A48A-80D1-124B-9C28-E987D8CA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436A-9207-9249-876E-659E6462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610-CCDC-7E47-BB9E-8EB451B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094B-FAFA-D043-89B5-FC3C61C69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6B3C-D753-B142-90A0-BF46B3EA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8E3F-1950-1D43-A2FD-2F1BF3FB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B7363-4CCF-6542-AFE7-01BD23AC7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2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1.emf"/><Relationship Id="rId10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35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28.png"/><Relationship Id="rId8" Type="http://schemas.openxmlformats.org/officeDocument/2006/relationships/oleObject" Target="../embeddings/oleObject51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15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20.bin"/><Relationship Id="rId17" Type="http://schemas.openxmlformats.org/officeDocument/2006/relationships/image" Target="../media/image1.emf"/><Relationship Id="rId18" Type="http://schemas.openxmlformats.org/officeDocument/2006/relationships/oleObject" Target="../embeddings/oleObject21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BIOT SAVART LAW</a:t>
            </a:r>
          </a:p>
        </p:txBody>
      </p:sp>
    </p:spTree>
    <p:extLst>
      <p:ext uri="{BB962C8B-B14F-4D97-AF65-F5344CB8AC3E}">
        <p14:creationId xmlns:p14="http://schemas.microsoft.com/office/powerpoint/2010/main" val="86093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9"/>
          <p:cNvSpPr>
            <a:spLocks noChangeArrowheads="1"/>
          </p:cNvSpPr>
          <p:nvPr/>
        </p:nvSpPr>
        <p:spPr bwMode="auto">
          <a:xfrm>
            <a:off x="685800" y="19812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0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889000" y="784756"/>
            <a:ext cx="787558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0" dirty="0"/>
              <a:t>How about direction of d</a:t>
            </a:r>
            <a:r>
              <a:rPr lang="en-US" sz="2800" b="1" dirty="0"/>
              <a:t>B</a:t>
            </a:r>
            <a:r>
              <a:rPr lang="en-US" sz="2800" b="0" dirty="0"/>
              <a:t>(P) generated JUST by the segment of current d</a:t>
            </a:r>
            <a:r>
              <a:rPr lang="en-US" sz="2800" dirty="0"/>
              <a:t>l</a:t>
            </a:r>
            <a:r>
              <a:rPr lang="en-US" sz="2800" b="0" dirty="0"/>
              <a:t> in red? </a:t>
            </a:r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1762125" y="1598613"/>
          <a:ext cx="605313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5" name="Picture" r:id="rId4" imgW="26514286" imgH="18539683" progId="Word.Picture.8">
                  <p:embed/>
                </p:oleObj>
              </mc:Choice>
              <mc:Fallback>
                <p:oleObj name="Picture" r:id="rId4" imgW="26514286" imgH="1853968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369" b="7886"/>
                      <a:stretch>
                        <a:fillRect/>
                      </a:stretch>
                    </p:blipFill>
                    <p:spPr bwMode="auto">
                      <a:xfrm>
                        <a:off x="1762125" y="1598613"/>
                        <a:ext cx="605313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296863" y="4092575"/>
            <a:ext cx="88471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b="0"/>
              <a:t>A) </a:t>
            </a:r>
            <a:r>
              <a:rPr lang="en-US"/>
              <a:t>B</a:t>
            </a:r>
            <a:r>
              <a:rPr lang="en-US" b="0"/>
              <a:t>(p) in plane of page,  ditto for d</a:t>
            </a:r>
            <a:r>
              <a:rPr lang="en-US"/>
              <a:t>B</a:t>
            </a:r>
            <a:r>
              <a:rPr lang="en-US" b="0"/>
              <a:t>(P, by red)</a:t>
            </a:r>
          </a:p>
          <a:p>
            <a:pPr>
              <a:buFont typeface="Arial" charset="0"/>
              <a:buNone/>
            </a:pPr>
            <a:r>
              <a:rPr lang="en-US" b="0"/>
              <a:t>B) </a:t>
            </a:r>
            <a:r>
              <a:rPr lang="en-US"/>
              <a:t>B</a:t>
            </a:r>
            <a:r>
              <a:rPr lang="en-US" b="0"/>
              <a:t>(p) into page,  d</a:t>
            </a:r>
            <a:r>
              <a:rPr lang="en-US"/>
              <a:t>B</a:t>
            </a:r>
            <a:r>
              <a:rPr lang="en-US" b="0"/>
              <a:t>(P, by red) into page</a:t>
            </a:r>
          </a:p>
          <a:p>
            <a:pPr>
              <a:buFont typeface="Arial" charset="0"/>
              <a:buNone/>
            </a:pPr>
            <a:r>
              <a:rPr lang="en-US" b="0"/>
              <a:t>C) </a:t>
            </a:r>
            <a:r>
              <a:rPr lang="en-US"/>
              <a:t>B</a:t>
            </a:r>
            <a:r>
              <a:rPr lang="en-US" b="0"/>
              <a:t>(p) into page,  d</a:t>
            </a:r>
            <a:r>
              <a:rPr lang="en-US"/>
              <a:t>B</a:t>
            </a:r>
            <a:r>
              <a:rPr lang="en-US" b="0"/>
              <a:t>(P, by red) out of page</a:t>
            </a:r>
          </a:p>
          <a:p>
            <a:pPr>
              <a:buFont typeface="Arial" charset="0"/>
              <a:buNone/>
            </a:pPr>
            <a:r>
              <a:rPr lang="en-US" b="0"/>
              <a:t>D) </a:t>
            </a:r>
            <a:r>
              <a:rPr lang="en-US"/>
              <a:t>B</a:t>
            </a:r>
            <a:r>
              <a:rPr lang="en-US" b="0"/>
              <a:t>(p) complicated - has mult component (</a:t>
            </a:r>
            <a:r>
              <a:rPr lang="en-US" b="0" i="1"/>
              <a:t>not</a:t>
            </a:r>
            <a:r>
              <a:rPr lang="en-US" b="0"/>
              <a:t> </a:t>
            </a:r>
            <a:r>
              <a:rPr lang="en-US" b="0">
                <a:sym typeface="Symbol" charset="0"/>
              </a:rPr>
              <a:t> or || to page), </a:t>
            </a:r>
            <a:r>
              <a:rPr lang="en-US" b="0"/>
              <a:t>ditto for d</a:t>
            </a:r>
            <a:r>
              <a:rPr lang="en-US"/>
              <a:t>B</a:t>
            </a:r>
            <a:r>
              <a:rPr lang="en-US" b="0"/>
              <a:t>(P, by red)</a:t>
            </a:r>
          </a:p>
          <a:p>
            <a:pPr>
              <a:buFont typeface="Arial" charset="0"/>
              <a:buNone/>
            </a:pPr>
            <a:r>
              <a:rPr lang="en-US" b="0"/>
              <a:t>E) Something else!!</a:t>
            </a:r>
            <a:r>
              <a:rPr lang="en-US" sz="3200" b="0"/>
              <a:t> </a:t>
            </a:r>
          </a:p>
        </p:txBody>
      </p:sp>
      <p:sp>
        <p:nvSpPr>
          <p:cNvPr id="94213" name="Rectangle 6"/>
          <p:cNvSpPr>
            <a:spLocks noChangeArrowheads="1"/>
          </p:cNvSpPr>
          <p:nvPr/>
        </p:nvSpPr>
        <p:spPr bwMode="auto">
          <a:xfrm>
            <a:off x="144463" y="144463"/>
            <a:ext cx="677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5.16</a:t>
            </a:r>
          </a:p>
          <a:p>
            <a:r>
              <a:rPr lang="en-US" sz="2000" b="0"/>
              <a:t>com</a:t>
            </a:r>
          </a:p>
        </p:txBody>
      </p:sp>
      <p:sp>
        <p:nvSpPr>
          <p:cNvPr id="942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-101598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do you expect for direction of </a:t>
            </a:r>
            <a:r>
              <a:rPr lang="en-US" sz="28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</a:t>
            </a:r>
            <a:r>
              <a:rPr lang="en-US" sz="28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(P)?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5677694" y="4533106"/>
            <a:ext cx="2514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6258" name="TextBox 6"/>
          <p:cNvSpPr txBox="1">
            <a:spLocks noChangeArrowheads="1"/>
          </p:cNvSpPr>
          <p:nvPr/>
        </p:nvSpPr>
        <p:spPr bwMode="auto">
          <a:xfrm>
            <a:off x="6553200" y="2905125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96259" name="TextBox 7"/>
          <p:cNvSpPr txBox="1">
            <a:spLocks noChangeArrowheads="1"/>
          </p:cNvSpPr>
          <p:nvPr/>
        </p:nvSpPr>
        <p:spPr bwMode="auto">
          <a:xfrm>
            <a:off x="8096250" y="2905125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4992688" y="3846512"/>
            <a:ext cx="3887788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815932" y="4533106"/>
            <a:ext cx="25146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6130925" y="3846513"/>
            <a:ext cx="3887788" cy="47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6263" name="TextBox 14"/>
          <p:cNvSpPr txBox="1">
            <a:spLocks noChangeArrowheads="1"/>
          </p:cNvSpPr>
          <p:nvPr/>
        </p:nvSpPr>
        <p:spPr bwMode="auto">
          <a:xfrm>
            <a:off x="533400" y="42545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0">
                <a:ea typeface="ＭＳ Ｐゴシック" charset="0"/>
                <a:cs typeface="ＭＳ Ｐゴシック" charset="0"/>
              </a:rPr>
              <a:t>I have two very long, parallel wires each carrying a current 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1</a:t>
            </a:r>
            <a:r>
              <a:rPr lang="en-US" sz="2800" b="0">
                <a:ea typeface="ＭＳ Ｐゴシック" charset="0"/>
                <a:cs typeface="ＭＳ Ｐゴシック" charset="0"/>
              </a:rPr>
              <a:t> and 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2</a:t>
            </a:r>
            <a:r>
              <a:rPr lang="en-US" sz="2800" b="0">
                <a:ea typeface="ＭＳ Ｐゴシック" charset="0"/>
                <a:cs typeface="ＭＳ Ｐゴシック" charset="0"/>
              </a:rPr>
              <a:t>, respectively.  In which direction is the force on the wire with the current I</a:t>
            </a:r>
            <a:r>
              <a:rPr lang="en-US" sz="2800" b="0" baseline="-25000">
                <a:ea typeface="ＭＳ Ｐゴシック" charset="0"/>
                <a:cs typeface="ＭＳ Ｐゴシック" charset="0"/>
              </a:rPr>
              <a:t>2</a:t>
            </a:r>
            <a:r>
              <a:rPr lang="en-US" sz="2800" b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96264" name="TextBox 15"/>
          <p:cNvSpPr txBox="1">
            <a:spLocks noChangeArrowheads="1"/>
          </p:cNvSpPr>
          <p:nvPr/>
        </p:nvSpPr>
        <p:spPr bwMode="auto">
          <a:xfrm>
            <a:off x="152400" y="6027738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0" dirty="0">
                <a:ea typeface="ＭＳ Ｐゴシック" charset="0"/>
                <a:cs typeface="ＭＳ Ｐゴシック" charset="0"/>
              </a:rPr>
              <a:t>(How would your answer change if you </a:t>
            </a:r>
            <a:r>
              <a:rPr lang="en-US" b="0" dirty="0" smtClean="0">
                <a:ea typeface="ＭＳ Ｐゴシック" charset="0"/>
                <a:cs typeface="ＭＳ Ｐゴシック" charset="0"/>
              </a:rPr>
              <a:t>reverse </a:t>
            </a:r>
            <a:r>
              <a:rPr lang="en-US" b="0" dirty="0">
                <a:ea typeface="ＭＳ Ｐゴシック" charset="0"/>
                <a:cs typeface="ＭＳ Ｐゴシック" charset="0"/>
              </a:rPr>
              <a:t>the direction of</a:t>
            </a:r>
            <a:r>
              <a:rPr lang="en-US" b="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b="0" i="1" dirty="0" smtClean="0">
                <a:ea typeface="ＭＳ Ｐゴシック" charset="0"/>
                <a:cs typeface="ＭＳ Ｐゴシック" charset="0"/>
              </a:rPr>
              <a:t>both</a:t>
            </a:r>
            <a:r>
              <a:rPr lang="en-US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="0" dirty="0">
                <a:ea typeface="ＭＳ Ｐゴシック" charset="0"/>
                <a:cs typeface="ＭＳ Ｐゴシック" charset="0"/>
              </a:rPr>
              <a:t>currents?)</a:t>
            </a:r>
          </a:p>
        </p:txBody>
      </p:sp>
      <p:sp>
        <p:nvSpPr>
          <p:cNvPr id="96265" name="TextBox 16"/>
          <p:cNvSpPr txBox="1">
            <a:spLocks noChangeArrowheads="1"/>
          </p:cNvSpPr>
          <p:nvPr/>
        </p:nvSpPr>
        <p:spPr bwMode="auto">
          <a:xfrm>
            <a:off x="1066800" y="2895600"/>
            <a:ext cx="4162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Up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Down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Right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Left</a:t>
            </a:r>
          </a:p>
          <a:p>
            <a:pPr eaLnBrk="1" hangingPunct="1">
              <a:buFontTx/>
              <a:buAutoNum type="alphaUcParenR"/>
            </a:pPr>
            <a:r>
              <a:rPr lang="en-US" sz="2800" b="0">
                <a:ea typeface="ＭＳ Ｐゴシック" charset="0"/>
                <a:cs typeface="ＭＳ Ｐゴシック" charset="0"/>
              </a:rPr>
              <a:t> Into or out of the page</a:t>
            </a:r>
          </a:p>
        </p:txBody>
      </p:sp>
    </p:spTree>
    <p:extLst>
      <p:ext uri="{BB962C8B-B14F-4D97-AF65-F5344CB8AC3E}">
        <p14:creationId xmlns:p14="http://schemas.microsoft.com/office/powerpoint/2010/main" val="27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2076450" y="1905000"/>
            <a:ext cx="642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solidFill>
                  <a:schemeClr val="accent2"/>
                </a:solidFill>
              </a:rPr>
              <a:t>What is the magnitude of              ?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285750"/>
            <a:ext cx="7772400" cy="1143000"/>
          </a:xfrm>
        </p:spPr>
        <p:txBody>
          <a:bodyPr anchor="t"/>
          <a:lstStyle/>
          <a:p>
            <a:pPr algn="l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loop, we use the Biot-Savart law,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4035425"/>
            <a:ext cx="5448300" cy="1874838"/>
          </a:xfrm>
        </p:spPr>
        <p:txBody>
          <a:bodyPr anchor="b"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A)   			  B)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arenR" startAt="3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                   D)  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2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E)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 Something quite different!</a:t>
            </a:r>
          </a:p>
        </p:txBody>
      </p:sp>
      <p:graphicFrame>
        <p:nvGraphicFramePr>
          <p:cNvPr id="98308" name="Object 2"/>
          <p:cNvGraphicFramePr>
            <a:graphicFrameLocks noChangeAspect="1"/>
          </p:cNvGraphicFramePr>
          <p:nvPr/>
        </p:nvGraphicFramePr>
        <p:xfrm>
          <a:off x="1131888" y="3092450"/>
          <a:ext cx="12398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4" name="Equation" r:id="rId4" imgW="482600" imgH="393700" progId="Equation.DSMT4">
                  <p:embed/>
                </p:oleObj>
              </mc:Choice>
              <mc:Fallback>
                <p:oleObj name="Equation" r:id="rId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092450"/>
                        <a:ext cx="123983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10"/>
          <p:cNvGraphicFramePr>
            <a:graphicFrameLocks noChangeAspect="1"/>
          </p:cNvGraphicFramePr>
          <p:nvPr/>
        </p:nvGraphicFramePr>
        <p:xfrm>
          <a:off x="5561013" y="18573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5" name="Equation" r:id="rId6" imgW="482600" imgH="406400" progId="Equation.DSMT4">
                  <p:embed/>
                </p:oleObj>
              </mc:Choice>
              <mc:Fallback>
                <p:oleObj name="Equation" r:id="rId6" imgW="482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18573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71275"/>
              </p:ext>
            </p:extLst>
          </p:nvPr>
        </p:nvGraphicFramePr>
        <p:xfrm>
          <a:off x="5637741" y="700621"/>
          <a:ext cx="31527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6" name="Equation" r:id="rId8" imgW="1333500" imgH="406400" progId="Equation.3">
                  <p:embed/>
                </p:oleObj>
              </mc:Choice>
              <mc:Fallback>
                <p:oleObj name="Equation" r:id="rId8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741" y="700621"/>
                        <a:ext cx="31527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12"/>
          <p:cNvGraphicFramePr>
            <a:graphicFrameLocks noChangeAspect="1"/>
          </p:cNvGraphicFramePr>
          <p:nvPr/>
        </p:nvGraphicFramePr>
        <p:xfrm>
          <a:off x="5584825" y="3900488"/>
          <a:ext cx="3395663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7" name="Picture" r:id="rId10" imgW="30171429" imgH="20114286" progId="Word.Picture.8">
                  <p:embed/>
                </p:oleObj>
              </mc:Choice>
              <mc:Fallback>
                <p:oleObj name="Picture" r:id="rId10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16" t="27919" r="14914" b="8879"/>
                      <a:stretch>
                        <a:fillRect/>
                      </a:stretch>
                    </p:blipFill>
                    <p:spPr bwMode="auto">
                      <a:xfrm>
                        <a:off x="5584825" y="3900488"/>
                        <a:ext cx="3395663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2" name="Rectangle 16"/>
          <p:cNvSpPr>
            <a:spLocks noChangeArrowheads="1"/>
          </p:cNvSpPr>
          <p:nvPr/>
        </p:nvSpPr>
        <p:spPr bwMode="auto">
          <a:xfrm>
            <a:off x="144463" y="144463"/>
            <a:ext cx="722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5.15</a:t>
            </a:r>
          </a:p>
        </p:txBody>
      </p:sp>
      <p:graphicFrame>
        <p:nvGraphicFramePr>
          <p:cNvPr id="98313" name="Object 17"/>
          <p:cNvGraphicFramePr>
            <a:graphicFrameLocks noChangeAspect="1"/>
          </p:cNvGraphicFramePr>
          <p:nvPr/>
        </p:nvGraphicFramePr>
        <p:xfrm>
          <a:off x="998538" y="4206875"/>
          <a:ext cx="1533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8" name="Equation" r:id="rId12" imgW="596900" imgH="419100" progId="Equation.DSMT4">
                  <p:embed/>
                </p:oleObj>
              </mc:Choice>
              <mc:Fallback>
                <p:oleObj name="Equation" r:id="rId12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206875"/>
                        <a:ext cx="15335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8"/>
          <p:cNvGraphicFramePr>
            <a:graphicFrameLocks noChangeAspect="1"/>
          </p:cNvGraphicFramePr>
          <p:nvPr/>
        </p:nvGraphicFramePr>
        <p:xfrm>
          <a:off x="4060825" y="4103688"/>
          <a:ext cx="15335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89" name="Equation" r:id="rId14" imgW="596900" imgH="419100" progId="Equation.DSMT4">
                  <p:embed/>
                </p:oleObj>
              </mc:Choice>
              <mc:Fallback>
                <p:oleObj name="Equation" r:id="rId1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103688"/>
                        <a:ext cx="15335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9"/>
          <p:cNvGraphicFramePr>
            <a:graphicFrameLocks noChangeAspect="1"/>
          </p:cNvGraphicFramePr>
          <p:nvPr/>
        </p:nvGraphicFramePr>
        <p:xfrm>
          <a:off x="4611688" y="3036888"/>
          <a:ext cx="52228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90" name="Equation" r:id="rId16" imgW="203200" imgH="393700" progId="Equation.DSMT4">
                  <p:embed/>
                </p:oleObj>
              </mc:Choice>
              <mc:Fallback>
                <p:oleObj name="Equation" r:id="rId16" imgW="203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3036888"/>
                        <a:ext cx="52228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6" name="Text Box 20"/>
          <p:cNvSpPr txBox="1">
            <a:spLocks noChangeArrowheads="1"/>
          </p:cNvSpPr>
          <p:nvPr/>
        </p:nvSpPr>
        <p:spPr bwMode="auto">
          <a:xfrm>
            <a:off x="701675" y="6342063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0"/>
              <a:t>(Which colored arrow is      ?  </a:t>
            </a:r>
            <a:r>
              <a:rPr lang="en-US"/>
              <a:t>r</a:t>
            </a:r>
            <a:r>
              <a:rPr lang="en-US" b="0"/>
              <a:t>?   </a:t>
            </a:r>
            <a:r>
              <a:rPr lang="en-US"/>
              <a:t>r</a:t>
            </a:r>
            <a:r>
              <a:rPr lang="ja-JP" altLang="en-US"/>
              <a:t>’</a:t>
            </a:r>
            <a:r>
              <a:rPr lang="en-US" altLang="ja-JP" b="0"/>
              <a:t>? )  </a:t>
            </a:r>
            <a:endParaRPr lang="en-US" b="0"/>
          </a:p>
        </p:txBody>
      </p:sp>
      <p:graphicFrame>
        <p:nvGraphicFramePr>
          <p:cNvPr id="98317" name="Object 21"/>
          <p:cNvGraphicFramePr>
            <a:graphicFrameLocks noChangeAspect="1"/>
          </p:cNvGraphicFramePr>
          <p:nvPr/>
        </p:nvGraphicFramePr>
        <p:xfrm>
          <a:off x="3976688" y="631031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91" name="Equation" r:id="rId18" imgW="165100" imgH="165100" progId="Equation.3">
                  <p:embed/>
                </p:oleObj>
              </mc:Choice>
              <mc:Fallback>
                <p:oleObj name="Equation" r:id="rId18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631031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11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loop,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90500" y="1924050"/>
            <a:ext cx="8953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What </a:t>
            </a:r>
            <a:r>
              <a:rPr lang="en-US" sz="3200" b="0" dirty="0" smtClean="0">
                <a:solidFill>
                  <a:schemeClr val="accent2"/>
                </a:solidFill>
              </a:rPr>
              <a:t>is </a:t>
            </a:r>
            <a:r>
              <a:rPr lang="en-US" sz="3200" b="0" dirty="0" err="1">
                <a:solidFill>
                  <a:schemeClr val="accent2"/>
                </a:solidFill>
              </a:rPr>
              <a:t>d</a:t>
            </a:r>
            <a:r>
              <a:rPr lang="en-US" sz="3200" dirty="0" err="1">
                <a:solidFill>
                  <a:schemeClr val="accent2"/>
                </a:solidFill>
              </a:rPr>
              <a:t>B</a:t>
            </a:r>
            <a:r>
              <a:rPr lang="en-US" sz="3200" b="0" baseline="-25000" dirty="0" err="1">
                <a:solidFill>
                  <a:schemeClr val="accent2"/>
                </a:solidFill>
              </a:rPr>
              <a:t>z</a:t>
            </a:r>
            <a:r>
              <a:rPr lang="en-US" sz="3200" b="0" baseline="-25000" dirty="0">
                <a:solidFill>
                  <a:schemeClr val="accent2"/>
                </a:solidFill>
              </a:rPr>
              <a:t> </a:t>
            </a:r>
            <a:r>
              <a:rPr lang="en-US" sz="3200" b="0" dirty="0">
                <a:solidFill>
                  <a:schemeClr val="accent2"/>
                </a:solidFill>
              </a:rPr>
              <a:t> (the contribution to the vertical component of </a:t>
            </a:r>
            <a:r>
              <a:rPr lang="en-US" sz="3200" dirty="0">
                <a:solidFill>
                  <a:schemeClr val="accent2"/>
                </a:solidFill>
              </a:rPr>
              <a:t>B</a:t>
            </a:r>
            <a:r>
              <a:rPr lang="en-US" sz="3200" b="0" dirty="0">
                <a:solidFill>
                  <a:schemeClr val="accent2"/>
                </a:solidFill>
              </a:rPr>
              <a:t> from this dl segment?)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4035425"/>
            <a:ext cx="5448300" cy="1874838"/>
          </a:xfrm>
        </p:spPr>
        <p:txBody>
          <a:bodyPr anchor="b"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A)   			            B)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UcParenR" startAt="3"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                                  D)      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E)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Something quite different!</a:t>
            </a:r>
          </a:p>
        </p:txBody>
      </p:sp>
      <p:graphicFrame>
        <p:nvGraphicFramePr>
          <p:cNvPr id="100356" name="Object 7"/>
          <p:cNvGraphicFramePr>
            <a:graphicFrameLocks noChangeAspect="1"/>
          </p:cNvGraphicFramePr>
          <p:nvPr/>
        </p:nvGraphicFramePr>
        <p:xfrm>
          <a:off x="3114675" y="920750"/>
          <a:ext cx="31527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0" name="Equation" r:id="rId4" imgW="1333500" imgH="406400" progId="Equation.DSMT4">
                  <p:embed/>
                </p:oleObj>
              </mc:Choice>
              <mc:Fallback>
                <p:oleObj name="Equation" r:id="rId4" imgW="1333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920750"/>
                        <a:ext cx="31527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8"/>
          <p:cNvGraphicFramePr>
            <a:graphicFrameLocks noChangeAspect="1"/>
          </p:cNvGraphicFramePr>
          <p:nvPr/>
        </p:nvGraphicFramePr>
        <p:xfrm>
          <a:off x="5700713" y="4652963"/>
          <a:ext cx="3395662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1" name="Picture" r:id="rId6" imgW="30171429" imgH="20114286" progId="Word.Picture.8">
                  <p:embed/>
                </p:oleObj>
              </mc:Choice>
              <mc:Fallback>
                <p:oleObj name="Picture" r:id="rId6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16" t="27919" r="14914" b="8879"/>
                      <a:stretch>
                        <a:fillRect/>
                      </a:stretch>
                    </p:blipFill>
                    <p:spPr bwMode="auto">
                      <a:xfrm>
                        <a:off x="5700713" y="4652963"/>
                        <a:ext cx="3395662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Rectangle 9"/>
          <p:cNvSpPr>
            <a:spLocks noChangeArrowheads="1"/>
          </p:cNvSpPr>
          <p:nvPr/>
        </p:nvSpPr>
        <p:spPr bwMode="auto">
          <a:xfrm>
            <a:off x="144463" y="144463"/>
            <a:ext cx="677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5.15b</a:t>
            </a:r>
          </a:p>
        </p:txBody>
      </p:sp>
      <p:graphicFrame>
        <p:nvGraphicFramePr>
          <p:cNvPr id="100359" name="Object 2"/>
          <p:cNvGraphicFramePr>
            <a:graphicFrameLocks noChangeAspect="1"/>
          </p:cNvGraphicFramePr>
          <p:nvPr/>
        </p:nvGraphicFramePr>
        <p:xfrm>
          <a:off x="1065213" y="3055938"/>
          <a:ext cx="28082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2" name="Equation" r:id="rId8" imgW="1092200" imgH="444500" progId="Equation.DSMT4">
                  <p:embed/>
                </p:oleObj>
              </mc:Choice>
              <mc:Fallback>
                <p:oleObj name="Equation" r:id="rId8" imgW="1092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055938"/>
                        <a:ext cx="28082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17"/>
          <p:cNvGraphicFramePr>
            <a:graphicFrameLocks noChangeAspect="1"/>
          </p:cNvGraphicFramePr>
          <p:nvPr/>
        </p:nvGraphicFramePr>
        <p:xfrm>
          <a:off x="1073150" y="4249738"/>
          <a:ext cx="28082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3" name="Equation" r:id="rId10" imgW="1092200" imgH="444500" progId="Equation.DSMT4">
                  <p:embed/>
                </p:oleObj>
              </mc:Choice>
              <mc:Fallback>
                <p:oleObj name="Equation" r:id="rId10" imgW="1092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249738"/>
                        <a:ext cx="28082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18"/>
          <p:cNvGraphicFramePr>
            <a:graphicFrameLocks noChangeAspect="1"/>
          </p:cNvGraphicFramePr>
          <p:nvPr/>
        </p:nvGraphicFramePr>
        <p:xfrm>
          <a:off x="4970463" y="3125788"/>
          <a:ext cx="1306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4" name="Equation" r:id="rId12" imgW="508000" imgH="393700" progId="Equation.DSMT4">
                  <p:embed/>
                </p:oleObj>
              </mc:Choice>
              <mc:Fallback>
                <p:oleObj name="Equation" r:id="rId12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3125788"/>
                        <a:ext cx="13065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9"/>
          <p:cNvGraphicFramePr>
            <a:graphicFrameLocks noChangeAspect="1"/>
          </p:cNvGraphicFramePr>
          <p:nvPr/>
        </p:nvGraphicFramePr>
        <p:xfrm>
          <a:off x="5030788" y="4311650"/>
          <a:ext cx="1306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95" name="Equation" r:id="rId14" imgW="508000" imgH="393700" progId="Equation.3">
                  <p:embed/>
                </p:oleObj>
              </mc:Choice>
              <mc:Fallback>
                <p:oleObj name="Equation" r:id="rId14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4311650"/>
                        <a:ext cx="13065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07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04451" name="Line 7"/>
          <p:cNvSpPr>
            <a:spLocks noChangeShapeType="1"/>
          </p:cNvSpPr>
          <p:nvPr/>
        </p:nvSpPr>
        <p:spPr bwMode="auto">
          <a:xfrm>
            <a:off x="701675" y="4953000"/>
            <a:ext cx="28035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Line 8"/>
          <p:cNvSpPr>
            <a:spLocks noChangeShapeType="1"/>
          </p:cNvSpPr>
          <p:nvPr/>
        </p:nvSpPr>
        <p:spPr bwMode="auto">
          <a:xfrm flipH="1">
            <a:off x="1219200" y="4648200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Line 9"/>
          <p:cNvSpPr>
            <a:spLocks noChangeShapeType="1"/>
          </p:cNvSpPr>
          <p:nvPr/>
        </p:nvSpPr>
        <p:spPr bwMode="auto">
          <a:xfrm flipV="1">
            <a:off x="2057400" y="3200400"/>
            <a:ext cx="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18"/>
          <p:cNvSpPr>
            <a:spLocks noChangeShapeType="1"/>
          </p:cNvSpPr>
          <p:nvPr/>
        </p:nvSpPr>
        <p:spPr bwMode="auto">
          <a:xfrm flipH="1">
            <a:off x="457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19"/>
          <p:cNvSpPr>
            <a:spLocks noChangeShapeType="1"/>
          </p:cNvSpPr>
          <p:nvPr/>
        </p:nvSpPr>
        <p:spPr bwMode="auto">
          <a:xfrm flipH="1">
            <a:off x="838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20"/>
          <p:cNvSpPr>
            <a:spLocks noChangeShapeType="1"/>
          </p:cNvSpPr>
          <p:nvPr/>
        </p:nvSpPr>
        <p:spPr bwMode="auto">
          <a:xfrm flipH="1">
            <a:off x="17526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7" name="Line 21"/>
          <p:cNvSpPr>
            <a:spLocks noChangeShapeType="1"/>
          </p:cNvSpPr>
          <p:nvPr/>
        </p:nvSpPr>
        <p:spPr bwMode="auto">
          <a:xfrm flipH="1">
            <a:off x="1219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8" name="Line 22"/>
          <p:cNvSpPr>
            <a:spLocks noChangeShapeType="1"/>
          </p:cNvSpPr>
          <p:nvPr/>
        </p:nvSpPr>
        <p:spPr bwMode="auto">
          <a:xfrm flipH="1">
            <a:off x="2209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24"/>
          <p:cNvSpPr>
            <a:spLocks noChangeShapeType="1"/>
          </p:cNvSpPr>
          <p:nvPr/>
        </p:nvSpPr>
        <p:spPr bwMode="auto">
          <a:xfrm flipH="1">
            <a:off x="2590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Oval 25"/>
          <p:cNvSpPr>
            <a:spLocks noChangeArrowheads="1"/>
          </p:cNvSpPr>
          <p:nvPr/>
        </p:nvSpPr>
        <p:spPr bwMode="auto">
          <a:xfrm>
            <a:off x="202565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  <p:sp>
        <p:nvSpPr>
          <p:cNvPr id="104461" name="Text Box 26"/>
          <p:cNvSpPr txBox="1">
            <a:spLocks noChangeArrowheads="1"/>
          </p:cNvSpPr>
          <p:nvPr/>
        </p:nvSpPr>
        <p:spPr bwMode="auto">
          <a:xfrm>
            <a:off x="1279525" y="5449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0"/>
              <a:t>x</a:t>
            </a:r>
          </a:p>
        </p:txBody>
      </p:sp>
      <p:sp>
        <p:nvSpPr>
          <p:cNvPr id="104462" name="Rectangle 27"/>
          <p:cNvSpPr>
            <a:spLocks noChangeArrowheads="1"/>
          </p:cNvSpPr>
          <p:nvPr/>
        </p:nvSpPr>
        <p:spPr bwMode="auto">
          <a:xfrm>
            <a:off x="35052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y</a:t>
            </a:r>
          </a:p>
        </p:txBody>
      </p:sp>
      <p:sp>
        <p:nvSpPr>
          <p:cNvPr id="104463" name="Rectangle 28"/>
          <p:cNvSpPr>
            <a:spLocks noChangeArrowheads="1"/>
          </p:cNvSpPr>
          <p:nvPr/>
        </p:nvSpPr>
        <p:spPr bwMode="auto">
          <a:xfrm>
            <a:off x="16764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z</a:t>
            </a:r>
          </a:p>
        </p:txBody>
      </p:sp>
      <p:sp>
        <p:nvSpPr>
          <p:cNvPr id="104464" name="Rectangle 29"/>
          <p:cNvSpPr>
            <a:spLocks noChangeArrowheads="1"/>
          </p:cNvSpPr>
          <p:nvPr/>
        </p:nvSpPr>
        <p:spPr bwMode="auto">
          <a:xfrm>
            <a:off x="3810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K</a:t>
            </a:r>
          </a:p>
        </p:txBody>
      </p:sp>
      <p:sp>
        <p:nvSpPr>
          <p:cNvPr id="104465" name="Text Box 30"/>
          <p:cNvSpPr txBox="1">
            <a:spLocks noChangeArrowheads="1"/>
          </p:cNvSpPr>
          <p:nvPr/>
        </p:nvSpPr>
        <p:spPr bwMode="auto">
          <a:xfrm>
            <a:off x="4122196" y="1704446"/>
            <a:ext cx="4251325" cy="3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0" dirty="0"/>
              <a:t>The B-field has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y-component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z-component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y and z-components</a:t>
            </a:r>
            <a:r>
              <a:rPr lang="en-US" sz="1800" b="0" dirty="0"/>
              <a:t> 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/>
              <a:t>x, y, and z-</a:t>
            </a:r>
            <a:r>
              <a:rPr lang="en-US" b="0" dirty="0" smtClean="0"/>
              <a:t>components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 dirty="0" smtClean="0"/>
              <a:t> Other </a:t>
            </a:r>
            <a:endParaRPr lang="en-US" b="0" dirty="0"/>
          </a:p>
          <a:p>
            <a:pPr eaLnBrk="1" hangingPunct="1">
              <a:buFontTx/>
              <a:buAutoNum type="alphaUcParenR"/>
            </a:pPr>
            <a:endParaRPr lang="en-US" b="0" dirty="0"/>
          </a:p>
          <a:p>
            <a:pPr eaLnBrk="1" hangingPunct="1"/>
            <a:endParaRPr lang="en-US" sz="1800" b="0" dirty="0"/>
          </a:p>
        </p:txBody>
      </p:sp>
      <p:sp>
        <p:nvSpPr>
          <p:cNvPr id="104466" name="Text Box 31"/>
          <p:cNvSpPr txBox="1">
            <a:spLocks noChangeArrowheads="1"/>
          </p:cNvSpPr>
          <p:nvPr/>
        </p:nvSpPr>
        <p:spPr bwMode="auto">
          <a:xfrm>
            <a:off x="242888" y="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0"/>
              <a:t>MD10-1</a:t>
            </a:r>
          </a:p>
        </p:txBody>
      </p:sp>
      <p:sp>
        <p:nvSpPr>
          <p:cNvPr id="10446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0958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Consider the B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-field a distance z from a current sheet in the z = 0 plane:</a:t>
            </a:r>
          </a:p>
        </p:txBody>
      </p:sp>
    </p:spTree>
    <p:extLst>
      <p:ext uri="{BB962C8B-B14F-4D97-AF65-F5344CB8AC3E}">
        <p14:creationId xmlns:p14="http://schemas.microsoft.com/office/powerpoint/2010/main" val="129904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7328368"/>
              </p:ext>
            </p:extLst>
          </p:nvPr>
        </p:nvGraphicFramePr>
        <p:xfrm>
          <a:off x="1068388" y="1489075"/>
          <a:ext cx="6624637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9" name="Equation" r:id="rId4" imgW="3086100" imgH="952500" progId="Equation.3">
                  <p:embed/>
                </p:oleObj>
              </mc:Choice>
              <mc:Fallback>
                <p:oleObj name="Equation" r:id="rId4" imgW="30861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89075"/>
                        <a:ext cx="6624637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0" name="Text Box 6"/>
          <p:cNvSpPr txBox="1">
            <a:spLocks noChangeArrowheads="1"/>
          </p:cNvSpPr>
          <p:nvPr/>
        </p:nvSpPr>
        <p:spPr bwMode="auto">
          <a:xfrm>
            <a:off x="533400" y="381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04451" name="Line 7"/>
          <p:cNvSpPr>
            <a:spLocks noChangeShapeType="1"/>
          </p:cNvSpPr>
          <p:nvPr/>
        </p:nvSpPr>
        <p:spPr bwMode="auto">
          <a:xfrm>
            <a:off x="701675" y="4953000"/>
            <a:ext cx="28035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Line 8"/>
          <p:cNvSpPr>
            <a:spLocks noChangeShapeType="1"/>
          </p:cNvSpPr>
          <p:nvPr/>
        </p:nvSpPr>
        <p:spPr bwMode="auto">
          <a:xfrm flipH="1">
            <a:off x="1219200" y="4648200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Line 9"/>
          <p:cNvSpPr>
            <a:spLocks noChangeShapeType="1"/>
          </p:cNvSpPr>
          <p:nvPr/>
        </p:nvSpPr>
        <p:spPr bwMode="auto">
          <a:xfrm flipV="1">
            <a:off x="2057400" y="3200400"/>
            <a:ext cx="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4" name="Line 18"/>
          <p:cNvSpPr>
            <a:spLocks noChangeShapeType="1"/>
          </p:cNvSpPr>
          <p:nvPr/>
        </p:nvSpPr>
        <p:spPr bwMode="auto">
          <a:xfrm flipH="1">
            <a:off x="457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Line 19"/>
          <p:cNvSpPr>
            <a:spLocks noChangeShapeType="1"/>
          </p:cNvSpPr>
          <p:nvPr/>
        </p:nvSpPr>
        <p:spPr bwMode="auto">
          <a:xfrm flipH="1">
            <a:off x="838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6" name="Line 20"/>
          <p:cNvSpPr>
            <a:spLocks noChangeShapeType="1"/>
          </p:cNvSpPr>
          <p:nvPr/>
        </p:nvSpPr>
        <p:spPr bwMode="auto">
          <a:xfrm flipH="1">
            <a:off x="17526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7" name="Line 21"/>
          <p:cNvSpPr>
            <a:spLocks noChangeShapeType="1"/>
          </p:cNvSpPr>
          <p:nvPr/>
        </p:nvSpPr>
        <p:spPr bwMode="auto">
          <a:xfrm flipH="1">
            <a:off x="12192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8" name="Line 22"/>
          <p:cNvSpPr>
            <a:spLocks noChangeShapeType="1"/>
          </p:cNvSpPr>
          <p:nvPr/>
        </p:nvSpPr>
        <p:spPr bwMode="auto">
          <a:xfrm flipH="1">
            <a:off x="2209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24"/>
          <p:cNvSpPr>
            <a:spLocks noChangeShapeType="1"/>
          </p:cNvSpPr>
          <p:nvPr/>
        </p:nvSpPr>
        <p:spPr bwMode="auto">
          <a:xfrm flipH="1">
            <a:off x="25908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Oval 25"/>
          <p:cNvSpPr>
            <a:spLocks noChangeArrowheads="1"/>
          </p:cNvSpPr>
          <p:nvPr/>
        </p:nvSpPr>
        <p:spPr bwMode="auto">
          <a:xfrm>
            <a:off x="2025650" y="3733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/>
          </a:p>
        </p:txBody>
      </p:sp>
      <p:sp>
        <p:nvSpPr>
          <p:cNvPr id="104461" name="Text Box 26"/>
          <p:cNvSpPr txBox="1">
            <a:spLocks noChangeArrowheads="1"/>
          </p:cNvSpPr>
          <p:nvPr/>
        </p:nvSpPr>
        <p:spPr bwMode="auto">
          <a:xfrm>
            <a:off x="1279525" y="5449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0"/>
              <a:t>x</a:t>
            </a:r>
          </a:p>
        </p:txBody>
      </p:sp>
      <p:sp>
        <p:nvSpPr>
          <p:cNvPr id="104462" name="Rectangle 27"/>
          <p:cNvSpPr>
            <a:spLocks noChangeArrowheads="1"/>
          </p:cNvSpPr>
          <p:nvPr/>
        </p:nvSpPr>
        <p:spPr bwMode="auto">
          <a:xfrm>
            <a:off x="3505200" y="4876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y</a:t>
            </a:r>
          </a:p>
        </p:txBody>
      </p:sp>
      <p:sp>
        <p:nvSpPr>
          <p:cNvPr id="104463" name="Rectangle 28"/>
          <p:cNvSpPr>
            <a:spLocks noChangeArrowheads="1"/>
          </p:cNvSpPr>
          <p:nvPr/>
        </p:nvSpPr>
        <p:spPr bwMode="auto">
          <a:xfrm>
            <a:off x="1676400" y="3429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z</a:t>
            </a:r>
          </a:p>
        </p:txBody>
      </p:sp>
      <p:sp>
        <p:nvSpPr>
          <p:cNvPr id="104464" name="Rectangle 29"/>
          <p:cNvSpPr>
            <a:spLocks noChangeArrowheads="1"/>
          </p:cNvSpPr>
          <p:nvPr/>
        </p:nvSpPr>
        <p:spPr bwMode="auto">
          <a:xfrm>
            <a:off x="381000" y="5410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0"/>
              <a:t>K</a:t>
            </a:r>
          </a:p>
        </p:txBody>
      </p:sp>
      <p:sp>
        <p:nvSpPr>
          <p:cNvPr id="104465" name="Text Box 30"/>
          <p:cNvSpPr txBox="1">
            <a:spLocks noChangeArrowheads="1"/>
          </p:cNvSpPr>
          <p:nvPr/>
        </p:nvSpPr>
        <p:spPr bwMode="auto">
          <a:xfrm>
            <a:off x="4664075" y="3922713"/>
            <a:ext cx="42513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0"/>
              <a:t>The B-field has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y-component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z-component only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y and z-components</a:t>
            </a:r>
            <a:r>
              <a:rPr lang="en-US" sz="1800" b="0"/>
              <a:t> </a:t>
            </a:r>
          </a:p>
          <a:p>
            <a:pPr eaLnBrk="1" hangingPunct="1">
              <a:lnSpc>
                <a:spcPct val="120000"/>
              </a:lnSpc>
              <a:buFontTx/>
              <a:buAutoNum type="alphaUcParenR"/>
            </a:pPr>
            <a:r>
              <a:rPr lang="en-US" b="0"/>
              <a:t>x, y, and z-components </a:t>
            </a:r>
          </a:p>
          <a:p>
            <a:pPr eaLnBrk="1" hangingPunct="1">
              <a:buFontTx/>
              <a:buAutoNum type="alphaUcParenR"/>
            </a:pPr>
            <a:endParaRPr lang="en-US" b="0"/>
          </a:p>
          <a:p>
            <a:pPr eaLnBrk="1" hangingPunct="1"/>
            <a:endParaRPr lang="en-US" sz="1800" b="0"/>
          </a:p>
        </p:txBody>
      </p:sp>
      <p:sp>
        <p:nvSpPr>
          <p:cNvPr id="104466" name="Text Box 31"/>
          <p:cNvSpPr txBox="1">
            <a:spLocks noChangeArrowheads="1"/>
          </p:cNvSpPr>
          <p:nvPr/>
        </p:nvSpPr>
        <p:spPr bwMode="auto">
          <a:xfrm>
            <a:off x="242888" y="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b="0"/>
              <a:t>MD10-1</a:t>
            </a:r>
          </a:p>
        </p:txBody>
      </p:sp>
      <p:sp>
        <p:nvSpPr>
          <p:cNvPr id="104467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0958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Here is the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integral expression for the B-field a distance z from a current sheet in the z = 0 plane:</a:t>
            </a:r>
          </a:p>
        </p:txBody>
      </p:sp>
    </p:spTree>
    <p:extLst>
      <p:ext uri="{BB962C8B-B14F-4D97-AF65-F5344CB8AC3E}">
        <p14:creationId xmlns:p14="http://schemas.microsoft.com/office/powerpoint/2010/main" val="388043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0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at P due to a current-carrying wire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1922" name="Object 13"/>
          <p:cNvGraphicFramePr>
            <a:graphicFrameLocks noChangeAspect="1"/>
          </p:cNvGraphicFramePr>
          <p:nvPr/>
        </p:nvGraphicFramePr>
        <p:xfrm>
          <a:off x="3578225" y="1028700"/>
          <a:ext cx="3530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1" name="Equation" r:id="rId4" imgW="1333500" imgH="406400" progId="Equation.DSMT4">
                  <p:embed/>
                </p:oleObj>
              </mc:Choice>
              <mc:Fallback>
                <p:oleObj name="Equation" r:id="rId4" imgW="1333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028700"/>
                        <a:ext cx="3530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17"/>
          <p:cNvGraphicFramePr>
            <a:graphicFrameLocks noChangeAspect="1"/>
          </p:cNvGraphicFramePr>
          <p:nvPr/>
        </p:nvGraphicFramePr>
        <p:xfrm>
          <a:off x="1565275" y="3227388"/>
          <a:ext cx="5972175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2" name="Picture" r:id="rId6" imgW="30171429" imgH="20114286" progId="Word.Picture.8">
                  <p:embed/>
                </p:oleObj>
              </mc:Choice>
              <mc:Fallback>
                <p:oleObj name="Picture" r:id="rId6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1565275" y="3227388"/>
                        <a:ext cx="5972175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18"/>
          <p:cNvSpPr>
            <a:spLocks noChangeArrowheads="1"/>
          </p:cNvSpPr>
          <p:nvPr/>
        </p:nvSpPr>
        <p:spPr bwMode="auto">
          <a:xfrm>
            <a:off x="9169400" y="5495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81925" name="Rectangle 19"/>
          <p:cNvSpPr>
            <a:spLocks noChangeArrowheads="1"/>
          </p:cNvSpPr>
          <p:nvPr/>
        </p:nvSpPr>
        <p:spPr bwMode="auto">
          <a:xfrm>
            <a:off x="9186863" y="55229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81926" name="Rectangle 20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5.11</a:t>
            </a:r>
          </a:p>
        </p:txBody>
      </p:sp>
      <p:sp>
        <p:nvSpPr>
          <p:cNvPr id="81927" name="Text Box 21"/>
          <p:cNvSpPr txBox="1">
            <a:spLocks noChangeArrowheads="1"/>
          </p:cNvSpPr>
          <p:nvPr/>
        </p:nvSpPr>
        <p:spPr bwMode="auto">
          <a:xfrm>
            <a:off x="352425" y="2192338"/>
            <a:ext cx="858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accent2"/>
                </a:solidFill>
              </a:rPr>
              <a:t>In the figure, with </a:t>
            </a:r>
            <a:r>
              <a:rPr lang="ja-JP" altLang="en-US" sz="3200" b="0">
                <a:solidFill>
                  <a:schemeClr val="accent2"/>
                </a:solidFill>
              </a:rPr>
              <a:t>“</a:t>
            </a:r>
            <a:r>
              <a:rPr lang="en-US" altLang="ja-JP" sz="3200" b="0">
                <a:solidFill>
                  <a:schemeClr val="accent2"/>
                </a:solidFill>
              </a:rPr>
              <a:t>dl</a:t>
            </a:r>
            <a:r>
              <a:rPr lang="ja-JP" altLang="en-US" sz="3200" b="0">
                <a:solidFill>
                  <a:schemeClr val="accent2"/>
                </a:solidFill>
              </a:rPr>
              <a:t>”</a:t>
            </a:r>
            <a:r>
              <a:rPr lang="en-US" altLang="ja-JP" sz="3200" b="0">
                <a:solidFill>
                  <a:schemeClr val="accent2"/>
                </a:solidFill>
              </a:rPr>
              <a:t> shown, what is         ?</a:t>
            </a:r>
            <a:endParaRPr lang="en-US" sz="3200" b="0">
              <a:solidFill>
                <a:schemeClr val="accent2"/>
              </a:solidFill>
            </a:endParaRPr>
          </a:p>
        </p:txBody>
      </p:sp>
      <p:grpSp>
        <p:nvGrpSpPr>
          <p:cNvPr id="81928" name="Group 22"/>
          <p:cNvGrpSpPr>
            <a:grpSpLocks/>
          </p:cNvGrpSpPr>
          <p:nvPr/>
        </p:nvGrpSpPr>
        <p:grpSpPr bwMode="auto">
          <a:xfrm>
            <a:off x="7296150" y="2185988"/>
            <a:ext cx="552450" cy="590550"/>
            <a:chOff x="4635" y="1377"/>
            <a:chExt cx="348" cy="372"/>
          </a:xfrm>
        </p:grpSpPr>
        <p:graphicFrame>
          <p:nvGraphicFramePr>
            <p:cNvPr id="81929" name="Object 23"/>
            <p:cNvGraphicFramePr>
              <a:graphicFrameLocks noChangeAspect="1"/>
            </p:cNvGraphicFramePr>
            <p:nvPr/>
          </p:nvGraphicFramePr>
          <p:xfrm>
            <a:off x="4635" y="1401"/>
            <a:ext cx="34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33" name="Equation" r:id="rId8" imgW="165100" imgH="165100" progId="Equation.3">
                    <p:embed/>
                  </p:oleObj>
                </mc:Choice>
                <mc:Fallback>
                  <p:oleObj name="Equation" r:id="rId8" imgW="1651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" y="1401"/>
                          <a:ext cx="348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0" name="Line 24"/>
            <p:cNvSpPr>
              <a:spLocks noChangeShapeType="1"/>
            </p:cNvSpPr>
            <p:nvPr/>
          </p:nvSpPr>
          <p:spPr bwMode="auto">
            <a:xfrm>
              <a:off x="4655" y="1377"/>
              <a:ext cx="2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75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/>
          <p:cNvSpPr txBox="1">
            <a:spLocks noChangeArrowheads="1"/>
          </p:cNvSpPr>
          <p:nvPr/>
        </p:nvSpPr>
        <p:spPr bwMode="auto">
          <a:xfrm>
            <a:off x="909638" y="2192338"/>
            <a:ext cx="798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In the figure, with </a:t>
            </a:r>
            <a:r>
              <a:rPr lang="ja-JP" altLang="en-US" sz="3200" b="0" dirty="0">
                <a:solidFill>
                  <a:schemeClr val="accent2"/>
                </a:solidFill>
              </a:rPr>
              <a:t>“</a:t>
            </a:r>
            <a:r>
              <a:rPr lang="en-US" altLang="ja-JP" sz="3200" b="0" dirty="0">
                <a:solidFill>
                  <a:schemeClr val="accent2"/>
                </a:solidFill>
              </a:rPr>
              <a:t>dl</a:t>
            </a:r>
            <a:r>
              <a:rPr lang="ja-JP" altLang="en-US" sz="3200" b="0" dirty="0">
                <a:solidFill>
                  <a:schemeClr val="accent2"/>
                </a:solidFill>
              </a:rPr>
              <a:t>”</a:t>
            </a:r>
            <a:r>
              <a:rPr lang="en-US" altLang="ja-JP" sz="3200" b="0" dirty="0">
                <a:solidFill>
                  <a:schemeClr val="accent2"/>
                </a:solidFill>
              </a:rPr>
              <a:t> shown, which purple vector best represents         ?</a:t>
            </a:r>
            <a:endParaRPr lang="en-US" sz="3200" b="0" dirty="0">
              <a:solidFill>
                <a:schemeClr val="accent2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0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at P due to a current-carrying wire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95438" y="6024563"/>
            <a:ext cx="5867400" cy="666750"/>
          </a:xfrm>
        </p:spPr>
        <p:txBody>
          <a:bodyPr anchor="b"/>
          <a:lstStyle/>
          <a:p>
            <a:pPr marL="609600" indent="-609600"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E) None of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these!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3972" name="Object 5"/>
          <p:cNvGraphicFramePr>
            <a:graphicFrameLocks noChangeAspect="1"/>
          </p:cNvGraphicFramePr>
          <p:nvPr/>
        </p:nvGraphicFramePr>
        <p:xfrm>
          <a:off x="3578225" y="1028700"/>
          <a:ext cx="3530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4" name="Equation" r:id="rId4" imgW="1333500" imgH="406400" progId="Equation.DSMT4">
                  <p:embed/>
                </p:oleObj>
              </mc:Choice>
              <mc:Fallback>
                <p:oleObj name="Equation" r:id="rId4" imgW="1333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028700"/>
                        <a:ext cx="3530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6"/>
          <p:cNvGraphicFramePr>
            <a:graphicFrameLocks noChangeAspect="1"/>
          </p:cNvGraphicFramePr>
          <p:nvPr/>
        </p:nvGraphicFramePr>
        <p:xfrm>
          <a:off x="5318125" y="2703513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5" name="Equation" r:id="rId6" imgW="165100" imgH="165100" progId="Equation.3">
                  <p:embed/>
                </p:oleObj>
              </mc:Choice>
              <mc:Fallback>
                <p:oleObj name="Equation" r:id="rId6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2703513"/>
                        <a:ext cx="5524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65146"/>
              </p:ext>
            </p:extLst>
          </p:nvPr>
        </p:nvGraphicFramePr>
        <p:xfrm>
          <a:off x="1100668" y="3216584"/>
          <a:ext cx="5520265" cy="302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6" name="Picture" r:id="rId8" imgW="7543800" imgH="5029200" progId="Word.Picture.8">
                  <p:embed/>
                </p:oleObj>
              </mc:Choice>
              <mc:Fallback>
                <p:oleObj name="Picture" r:id="rId8" imgW="7543800" imgH="5029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1100668" y="3216584"/>
                        <a:ext cx="5520265" cy="302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Rectangle 8"/>
          <p:cNvSpPr>
            <a:spLocks noChangeArrowheads="1"/>
          </p:cNvSpPr>
          <p:nvPr/>
        </p:nvSpPr>
        <p:spPr bwMode="auto">
          <a:xfrm>
            <a:off x="165100" y="18573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5.11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69491"/>
              </p:ext>
            </p:extLst>
          </p:nvPr>
        </p:nvGraphicFramePr>
        <p:xfrm>
          <a:off x="6127736" y="3663950"/>
          <a:ext cx="2082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7" name="Equation" r:id="rId10" imgW="622300" imgH="228600" progId="Equation.3">
                  <p:embed/>
                </p:oleObj>
              </mc:Choice>
              <mc:Fallback>
                <p:oleObj name="Equation" r:id="rId10" imgW="622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36" y="3663950"/>
                        <a:ext cx="2082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68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Object 7"/>
          <p:cNvGraphicFramePr>
            <a:graphicFrameLocks noChangeAspect="1"/>
          </p:cNvGraphicFramePr>
          <p:nvPr/>
        </p:nvGraphicFramePr>
        <p:xfrm>
          <a:off x="4162425" y="3457575"/>
          <a:ext cx="47498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" name="Picture" r:id="rId4" imgW="30171429" imgH="20114286" progId="Word.Picture.8">
                  <p:embed/>
                </p:oleObj>
              </mc:Choice>
              <mc:Fallback>
                <p:oleObj name="Picture" r:id="rId4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162425" y="3457575"/>
                        <a:ext cx="47498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909638" y="2192338"/>
            <a:ext cx="7981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accent2"/>
                </a:solidFill>
              </a:rPr>
              <a:t>What is the </a:t>
            </a:r>
            <a:r>
              <a:rPr lang="en-US" sz="2800" b="0" i="1">
                <a:solidFill>
                  <a:schemeClr val="accent2"/>
                </a:solidFill>
              </a:rPr>
              <a:t>direction</a:t>
            </a:r>
            <a:r>
              <a:rPr lang="en-US" sz="2800" b="0">
                <a:solidFill>
                  <a:schemeClr val="accent2"/>
                </a:solidFill>
              </a:rPr>
              <a:t> of the infinitesimal contribution d</a:t>
            </a:r>
            <a:r>
              <a:rPr lang="en-US" sz="2800">
                <a:solidFill>
                  <a:schemeClr val="accent2"/>
                </a:solidFill>
              </a:rPr>
              <a:t>B</a:t>
            </a:r>
            <a:r>
              <a:rPr lang="en-US" sz="2800" b="0">
                <a:solidFill>
                  <a:schemeClr val="accent2"/>
                </a:solidFill>
              </a:rPr>
              <a:t>(P) created by current in d</a:t>
            </a:r>
            <a:r>
              <a:rPr lang="en-US" sz="2800">
                <a:solidFill>
                  <a:schemeClr val="accent2"/>
                </a:solidFill>
              </a:rPr>
              <a:t>l</a:t>
            </a:r>
            <a:r>
              <a:rPr lang="en-US" sz="2800" b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75" y="0"/>
            <a:ext cx="7772400" cy="1143000"/>
          </a:xfrm>
        </p:spPr>
        <p:txBody>
          <a:bodyPr anchor="t"/>
          <a:lstStyle/>
          <a:p>
            <a:pPr algn="l"/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To find the magnetic field B at P due to a current-carrying wire we use the Biot-Savart law,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3079750"/>
            <a:ext cx="5876925" cy="3568700"/>
          </a:xfrm>
        </p:spPr>
        <p:txBody>
          <a:bodyPr anchor="b"/>
          <a:lstStyle/>
          <a:p>
            <a:pPr marL="609600" indent="-609600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Up the page</a:t>
            </a:r>
          </a:p>
          <a:p>
            <a:pPr marL="609600" indent="-609600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Directly away from d</a:t>
            </a:r>
            <a:r>
              <a:rPr lang="en-US" sz="3200" b="1">
                <a:latin typeface="Arial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(in the plane of the page)</a:t>
            </a:r>
          </a:p>
          <a:p>
            <a:pPr marL="609600" indent="-609600">
              <a:buFontTx/>
              <a:buAutoNum type="alphaUcParenR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Into the page</a:t>
            </a:r>
          </a:p>
          <a:p>
            <a:pPr marL="609600" indent="-609600">
              <a:buFontTx/>
              <a:buAutoNum type="alphaUcParenR" startAt="4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Out of the page</a:t>
            </a:r>
          </a:p>
          <a:p>
            <a:pPr marL="609600" indent="-609600">
              <a:buFontTx/>
              <a:buAutoNum type="alphaUcParenR" startAt="4"/>
            </a:pP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Some other direction</a:t>
            </a:r>
            <a:endParaRPr lang="en-US" sz="2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578225" y="1028700"/>
          <a:ext cx="3530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1" name="Equation" r:id="rId6" imgW="1333500" imgH="406400" progId="Equation.3">
                  <p:embed/>
                </p:oleObj>
              </mc:Choice>
              <mc:Fallback>
                <p:oleObj name="Equation" r:id="rId6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028700"/>
                        <a:ext cx="3530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Rectangle 8"/>
          <p:cNvSpPr>
            <a:spLocks noChangeArrowheads="1"/>
          </p:cNvSpPr>
          <p:nvPr/>
        </p:nvSpPr>
        <p:spPr bwMode="auto">
          <a:xfrm>
            <a:off x="185738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5.12</a:t>
            </a:r>
          </a:p>
        </p:txBody>
      </p:sp>
    </p:spTree>
    <p:extLst>
      <p:ext uri="{BB962C8B-B14F-4D97-AF65-F5344CB8AC3E}">
        <p14:creationId xmlns:p14="http://schemas.microsoft.com/office/powerpoint/2010/main" val="36419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Object 16"/>
          <p:cNvGraphicFramePr>
            <a:graphicFrameLocks noChangeAspect="1"/>
          </p:cNvGraphicFramePr>
          <p:nvPr/>
        </p:nvGraphicFramePr>
        <p:xfrm>
          <a:off x="4241800" y="1881188"/>
          <a:ext cx="47783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2" name="Picture" r:id="rId4" imgW="30171429" imgH="20114286" progId="Word.Picture.8">
                  <p:embed/>
                </p:oleObj>
              </mc:Choice>
              <mc:Fallback>
                <p:oleObj name="Picture" r:id="rId4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241800" y="1881188"/>
                        <a:ext cx="477837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What is the magnitude of                   </a:t>
            </a:r>
          </a:p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           ?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8074" name="Object 12"/>
          <p:cNvGraphicFramePr>
            <a:graphicFrameLocks noChangeAspect="1"/>
          </p:cNvGraphicFramePr>
          <p:nvPr/>
        </p:nvGraphicFramePr>
        <p:xfrm>
          <a:off x="979488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3" name="Equation" r:id="rId6" imgW="482600" imgH="406400" progId="Equation.3">
                  <p:embed/>
                </p:oleObj>
              </mc:Choice>
              <mc:Fallback>
                <p:oleObj name="Equation" r:id="rId6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3"/>
          <p:cNvGraphicFramePr>
            <a:graphicFrameLocks noChangeAspect="1"/>
          </p:cNvGraphicFramePr>
          <p:nvPr/>
        </p:nvGraphicFramePr>
        <p:xfrm>
          <a:off x="3886200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4" name="Equation" r:id="rId8" imgW="1333500" imgH="406400" progId="Equation.3">
                  <p:embed/>
                </p:oleObj>
              </mc:Choice>
              <mc:Fallback>
                <p:oleObj name="Equation" r:id="rId8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7"/>
          <p:cNvGraphicFramePr>
            <a:graphicFrameLocks noChangeAspect="1"/>
          </p:cNvGraphicFramePr>
          <p:nvPr/>
        </p:nvGraphicFramePr>
        <p:xfrm>
          <a:off x="5653088" y="246221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5" name="Equation" r:id="rId10" imgW="165100" imgH="165100" progId="Equation.DSMT4">
                  <p:embed/>
                </p:oleObj>
              </mc:Choice>
              <mc:Fallback>
                <p:oleObj name="Equation" r:id="rId10" imgW="165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46221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20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5.13</a:t>
            </a:r>
          </a:p>
        </p:txBody>
      </p:sp>
    </p:spTree>
    <p:extLst>
      <p:ext uri="{BB962C8B-B14F-4D97-AF65-F5344CB8AC3E}">
        <p14:creationId xmlns:p14="http://schemas.microsoft.com/office/powerpoint/2010/main" val="25028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Object 16"/>
          <p:cNvGraphicFramePr>
            <a:graphicFrameLocks noChangeAspect="1"/>
          </p:cNvGraphicFramePr>
          <p:nvPr/>
        </p:nvGraphicFramePr>
        <p:xfrm>
          <a:off x="4241800" y="1881188"/>
          <a:ext cx="47783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1" name="Picture" r:id="rId4" imgW="30171429" imgH="20114286" progId="Word.Picture.8">
                  <p:embed/>
                </p:oleObj>
              </mc:Choice>
              <mc:Fallback>
                <p:oleObj name="Picture" r:id="rId4" imgW="30171429" imgH="2011428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241800" y="1881188"/>
                        <a:ext cx="4778375" cy="262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accent2"/>
                </a:solidFill>
              </a:rPr>
              <a:t>What is the magnitude of                   </a:t>
            </a:r>
          </a:p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accent2"/>
                </a:solidFill>
              </a:rPr>
              <a:t>           ?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3806825"/>
            <a:ext cx="8667750" cy="1874838"/>
          </a:xfrm>
        </p:spPr>
        <p:txBody>
          <a:bodyPr anchor="b"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 		  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       b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>
              <a:lnSpc>
                <a:spcPct val="90000"/>
              </a:lnSpc>
              <a:buFontTx/>
              <a:buAutoNum type="alphaLcParenR" startAt="3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    		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        	 	e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) something else!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88069" name="Object 2"/>
          <p:cNvGraphicFramePr>
            <a:graphicFrameLocks noChangeAspect="1"/>
          </p:cNvGraphicFramePr>
          <p:nvPr/>
        </p:nvGraphicFramePr>
        <p:xfrm>
          <a:off x="976313" y="4119563"/>
          <a:ext cx="12398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2" name="Equation" r:id="rId6" imgW="482600" imgH="393700" progId="Equation.DSMT4">
                  <p:embed/>
                </p:oleObj>
              </mc:Choice>
              <mc:Fallback>
                <p:oleObj name="Equation" r:id="rId6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19563"/>
                        <a:ext cx="12398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549653"/>
              </p:ext>
            </p:extLst>
          </p:nvPr>
        </p:nvGraphicFramePr>
        <p:xfrm>
          <a:off x="4264028" y="4175125"/>
          <a:ext cx="12398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3" name="Equation" r:id="rId8" imgW="482600" imgH="393700" progId="Equation.DSMT4">
                  <p:embed/>
                </p:oleObj>
              </mc:Choice>
              <mc:Fallback>
                <p:oleObj name="Equation" r:id="rId8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8" y="4175125"/>
                        <a:ext cx="123983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4"/>
          <p:cNvGraphicFramePr>
            <a:graphicFrameLocks noChangeAspect="1"/>
          </p:cNvGraphicFramePr>
          <p:nvPr/>
        </p:nvGraphicFramePr>
        <p:xfrm>
          <a:off x="1030288" y="5135563"/>
          <a:ext cx="115093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4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5135563"/>
                        <a:ext cx="1150937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07375"/>
              </p:ext>
            </p:extLst>
          </p:nvPr>
        </p:nvGraphicFramePr>
        <p:xfrm>
          <a:off x="4299483" y="5167313"/>
          <a:ext cx="12763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5" name="Equation" r:id="rId12" imgW="508000" imgH="393700" progId="Equation.3">
                  <p:embed/>
                </p:oleObj>
              </mc:Choice>
              <mc:Fallback>
                <p:oleObj name="Equation" r:id="rId12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483" y="5167313"/>
                        <a:ext cx="127635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2"/>
          <p:cNvGraphicFramePr>
            <a:graphicFrameLocks noChangeAspect="1"/>
          </p:cNvGraphicFramePr>
          <p:nvPr/>
        </p:nvGraphicFramePr>
        <p:xfrm>
          <a:off x="979488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6" name="Equation" r:id="rId14" imgW="482600" imgH="406400" progId="Equation.3">
                  <p:embed/>
                </p:oleObj>
              </mc:Choice>
              <mc:Fallback>
                <p:oleObj name="Equation" r:id="rId14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3"/>
          <p:cNvGraphicFramePr>
            <a:graphicFrameLocks noChangeAspect="1"/>
          </p:cNvGraphicFramePr>
          <p:nvPr/>
        </p:nvGraphicFramePr>
        <p:xfrm>
          <a:off x="3886200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7" name="Equation" r:id="rId16" imgW="1333500" imgH="406400" progId="Equation.3">
                  <p:embed/>
                </p:oleObj>
              </mc:Choice>
              <mc:Fallback>
                <p:oleObj name="Equation" r:id="rId16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7"/>
          <p:cNvGraphicFramePr>
            <a:graphicFrameLocks noChangeAspect="1"/>
          </p:cNvGraphicFramePr>
          <p:nvPr/>
        </p:nvGraphicFramePr>
        <p:xfrm>
          <a:off x="5653088" y="246221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8" name="Equation" r:id="rId18" imgW="165100" imgH="165100" progId="Equation.DSMT4">
                  <p:embed/>
                </p:oleObj>
              </mc:Choice>
              <mc:Fallback>
                <p:oleObj name="Equation" r:id="rId18" imgW="165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46221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7" name="Text Box 18"/>
          <p:cNvSpPr txBox="1">
            <a:spLocks noChangeArrowheads="1"/>
          </p:cNvSpPr>
          <p:nvPr/>
        </p:nvSpPr>
        <p:spPr bwMode="auto">
          <a:xfrm>
            <a:off x="492125" y="6278563"/>
            <a:ext cx="86518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</a:rPr>
              <a:t>(And, what's     </a:t>
            </a:r>
            <a:r>
              <a:rPr lang="en-US" sz="3200" b="0" dirty="0" smtClean="0">
                <a:solidFill>
                  <a:schemeClr val="accent2"/>
                </a:solidFill>
              </a:rPr>
              <a:t>here, given that P = (</a:t>
            </a:r>
            <a:r>
              <a:rPr lang="en-US" sz="3200" b="0" dirty="0" err="1" smtClean="0">
                <a:solidFill>
                  <a:schemeClr val="accent2"/>
                </a:solidFill>
              </a:rPr>
              <a:t>x,y,z</a:t>
            </a:r>
            <a:r>
              <a:rPr lang="en-US" sz="3200" b="0" dirty="0" smtClean="0">
                <a:solidFill>
                  <a:schemeClr val="accent2"/>
                </a:solidFill>
              </a:rPr>
              <a:t>)?</a:t>
            </a:r>
            <a:r>
              <a:rPr lang="en-US" sz="3200" b="0" dirty="0">
                <a:solidFill>
                  <a:schemeClr val="accent2"/>
                </a:solidFill>
              </a:rPr>
              <a:t>)</a:t>
            </a:r>
            <a:endParaRPr lang="en-US" b="0" dirty="0"/>
          </a:p>
        </p:txBody>
      </p:sp>
      <p:graphicFrame>
        <p:nvGraphicFramePr>
          <p:cNvPr id="88078" name="Object 19"/>
          <p:cNvGraphicFramePr>
            <a:graphicFrameLocks noChangeAspect="1"/>
          </p:cNvGraphicFramePr>
          <p:nvPr/>
        </p:nvGraphicFramePr>
        <p:xfrm>
          <a:off x="2882900" y="6329363"/>
          <a:ext cx="4714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89" name="Equation" r:id="rId20" imgW="165100" imgH="165100" progId="Equation.3">
                  <p:embed/>
                </p:oleObj>
              </mc:Choice>
              <mc:Fallback>
                <p:oleObj name="Equation" r:id="rId20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6329363"/>
                        <a:ext cx="4714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20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5.13</a:t>
            </a:r>
          </a:p>
        </p:txBody>
      </p:sp>
    </p:spTree>
    <p:extLst>
      <p:ext uri="{BB962C8B-B14F-4D97-AF65-F5344CB8AC3E}">
        <p14:creationId xmlns:p14="http://schemas.microsoft.com/office/powerpoint/2010/main" val="38592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Object 16"/>
          <p:cNvGraphicFramePr>
            <a:graphicFrameLocks noChangeAspect="1"/>
          </p:cNvGraphicFramePr>
          <p:nvPr/>
        </p:nvGraphicFramePr>
        <p:xfrm>
          <a:off x="4953000" y="1905000"/>
          <a:ext cx="41910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9" name="Picture" r:id="rId4" imgW="25797301" imgH="16194761" progId="Word.Picture.8">
                  <p:embed/>
                </p:oleObj>
              </mc:Choice>
              <mc:Fallback>
                <p:oleObj name="Picture" r:id="rId4" imgW="25797301" imgH="1619476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419100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4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the value of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b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           </a:t>
            </a: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0119" name="Object 17"/>
          <p:cNvGraphicFramePr>
            <a:graphicFrameLocks noChangeAspect="1"/>
          </p:cNvGraphicFramePr>
          <p:nvPr/>
        </p:nvGraphicFramePr>
        <p:xfrm>
          <a:off x="5688013" y="269716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0" name="Equation" r:id="rId6" imgW="165100" imgH="165100" progId="">
                  <p:embed/>
                </p:oleObj>
              </mc:Choice>
              <mc:Fallback>
                <p:oleObj name="Equation" r:id="rId6" imgW="1651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69716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Rectangle 20"/>
          <p:cNvSpPr>
            <a:spLocks noChangeArrowheads="1"/>
          </p:cNvSpPr>
          <p:nvPr/>
        </p:nvSpPr>
        <p:spPr bwMode="auto">
          <a:xfrm>
            <a:off x="144463" y="144463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000" b="0">
                <a:ea typeface="ＭＳ Ｐゴシック" charset="0"/>
                <a:cs typeface="ＭＳ Ｐゴシック" charset="0"/>
              </a:rPr>
              <a:t>5.13m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18583"/>
              </p:ext>
            </p:extLst>
          </p:nvPr>
        </p:nvGraphicFramePr>
        <p:xfrm>
          <a:off x="1267349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1" name="Equation" r:id="rId8" imgW="482600" imgH="406400" progId="Equation.3">
                  <p:embed/>
                </p:oleObj>
              </mc:Choice>
              <mc:Fallback>
                <p:oleObj name="Equation" r:id="rId8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49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02150"/>
              </p:ext>
            </p:extLst>
          </p:nvPr>
        </p:nvGraphicFramePr>
        <p:xfrm>
          <a:off x="3953932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2" name="Equation" r:id="rId10" imgW="1333500" imgH="406400" progId="Equation.3">
                  <p:embed/>
                </p:oleObj>
              </mc:Choice>
              <mc:Fallback>
                <p:oleObj name="Equation" r:id="rId10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932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17599" y="5722835"/>
            <a:ext cx="816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accent2"/>
                </a:solidFill>
              </a:rPr>
              <a:t>(What's     </a:t>
            </a:r>
            <a:r>
              <a:rPr lang="en-US" sz="3200" dirty="0">
                <a:solidFill>
                  <a:schemeClr val="accent2"/>
                </a:solidFill>
              </a:rPr>
              <a:t>here, given that P = </a:t>
            </a:r>
            <a:r>
              <a:rPr lang="en-US" sz="3200" dirty="0" smtClean="0">
                <a:solidFill>
                  <a:schemeClr val="accent2"/>
                </a:solidFill>
              </a:rPr>
              <a:t>(0,</a:t>
            </a:r>
            <a:r>
              <a:rPr lang="en-US" sz="3200" dirty="0">
                <a:solidFill>
                  <a:schemeClr val="accent2"/>
                </a:solidFill>
              </a:rPr>
              <a:t>y</a:t>
            </a:r>
            <a:r>
              <a:rPr lang="en-US" sz="3200" dirty="0" smtClean="0">
                <a:solidFill>
                  <a:schemeClr val="accent2"/>
                </a:solidFill>
              </a:rPr>
              <a:t>,0)</a:t>
            </a:r>
            <a:r>
              <a:rPr lang="en-US" sz="3200" dirty="0">
                <a:solidFill>
                  <a:schemeClr val="accent2"/>
                </a:solidFill>
              </a:rPr>
              <a:t>?)</a:t>
            </a:r>
            <a:endParaRPr lang="en-US" sz="3200" dirty="0"/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36028"/>
              </p:ext>
            </p:extLst>
          </p:nvPr>
        </p:nvGraphicFramePr>
        <p:xfrm>
          <a:off x="2645834" y="5770563"/>
          <a:ext cx="4714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3" name="Equation" r:id="rId12" imgW="165100" imgH="165100" progId="Equation.3">
                  <p:embed/>
                </p:oleObj>
              </mc:Choice>
              <mc:Fallback>
                <p:oleObj name="Equation" r:id="rId12" imgW="165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834" y="5770563"/>
                        <a:ext cx="4714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3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Object 16"/>
          <p:cNvGraphicFramePr>
            <a:graphicFrameLocks noChangeAspect="1"/>
          </p:cNvGraphicFramePr>
          <p:nvPr/>
        </p:nvGraphicFramePr>
        <p:xfrm>
          <a:off x="4953000" y="1905000"/>
          <a:ext cx="419100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0" name="Picture" r:id="rId4" imgW="25797301" imgH="16194761" progId="Word.Picture.8">
                  <p:embed/>
                </p:oleObj>
              </mc:Choice>
              <mc:Fallback>
                <p:oleObj name="Picture" r:id="rId4" imgW="25797301" imgH="1619476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94" t="24350"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419100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4" name="Text Box 14"/>
          <p:cNvSpPr txBox="1">
            <a:spLocks noChangeArrowheads="1"/>
          </p:cNvSpPr>
          <p:nvPr/>
        </p:nvSpPr>
        <p:spPr bwMode="auto">
          <a:xfrm>
            <a:off x="904875" y="1905000"/>
            <a:ext cx="4725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What is the value of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b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           </a:t>
            </a:r>
            <a:r>
              <a:rPr lang="en-US" sz="3200" b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3925" y="47625"/>
            <a:ext cx="7772400" cy="1143000"/>
          </a:xfrm>
        </p:spPr>
        <p:txBody>
          <a:bodyPr anchor="t"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To find the magnetic field B due to a current-carrying wire, below, we use the Biot-Savart law,  </a:t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320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3806825"/>
            <a:ext cx="8323263" cy="1874838"/>
          </a:xfrm>
        </p:spPr>
        <p:txBody>
          <a:bodyPr anchor="b"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   		  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   b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c)      		      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   d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)			     e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) Other!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0119" name="Object 17"/>
          <p:cNvGraphicFramePr>
            <a:graphicFrameLocks noChangeAspect="1"/>
          </p:cNvGraphicFramePr>
          <p:nvPr/>
        </p:nvGraphicFramePr>
        <p:xfrm>
          <a:off x="5688013" y="2697163"/>
          <a:ext cx="4714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1" name="Equation" r:id="rId6" imgW="165100" imgH="165100" progId="">
                  <p:embed/>
                </p:oleObj>
              </mc:Choice>
              <mc:Fallback>
                <p:oleObj name="Equation" r:id="rId6" imgW="165100" imgH="165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2697163"/>
                        <a:ext cx="4714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Rectangle 20"/>
          <p:cNvSpPr>
            <a:spLocks noChangeArrowheads="1"/>
          </p:cNvSpPr>
          <p:nvPr/>
        </p:nvSpPr>
        <p:spPr bwMode="auto">
          <a:xfrm>
            <a:off x="144463" y="144463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sz="2000" b="0">
                <a:ea typeface="ＭＳ Ｐゴシック" charset="0"/>
                <a:cs typeface="ＭＳ Ｐゴシック" charset="0"/>
              </a:rPr>
              <a:t>5.13m</a:t>
            </a:r>
          </a:p>
        </p:txBody>
      </p:sp>
      <p:graphicFrame>
        <p:nvGraphicFramePr>
          <p:cNvPr id="901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6900"/>
              </p:ext>
            </p:extLst>
          </p:nvPr>
        </p:nvGraphicFramePr>
        <p:xfrm>
          <a:off x="1123950" y="407511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2" name="Equation" r:id="rId8" imgW="838200" imgH="431800" progId="Equation.3">
                  <p:embed/>
                </p:oleObj>
              </mc:Choice>
              <mc:Fallback>
                <p:oleObj name="Equation" r:id="rId8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07511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176529"/>
              </p:ext>
            </p:extLst>
          </p:nvPr>
        </p:nvGraphicFramePr>
        <p:xfrm>
          <a:off x="3905250" y="512286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3" name="Equation" r:id="rId10" imgW="838200" imgH="431800" progId="Equation.3">
                  <p:embed/>
                </p:oleObj>
              </mc:Choice>
              <mc:Fallback>
                <p:oleObj name="Equation" r:id="rId10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512286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51347"/>
              </p:ext>
            </p:extLst>
          </p:nvPr>
        </p:nvGraphicFramePr>
        <p:xfrm>
          <a:off x="1123950" y="522446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4" name="Equation" r:id="rId12" imgW="838200" imgH="431800" progId="Equation.3">
                  <p:embed/>
                </p:oleObj>
              </mc:Choice>
              <mc:Fallback>
                <p:oleObj name="Equation" r:id="rId12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22446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627099"/>
              </p:ext>
            </p:extLst>
          </p:nvPr>
        </p:nvGraphicFramePr>
        <p:xfrm>
          <a:off x="3905250" y="4081463"/>
          <a:ext cx="17764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5" name="Equation" r:id="rId14" imgW="838200" imgH="431800" progId="Equation.3">
                  <p:embed/>
                </p:oleObj>
              </mc:Choice>
              <mc:Fallback>
                <p:oleObj name="Equation" r:id="rId14" imgW="83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081463"/>
                        <a:ext cx="17764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26953"/>
              </p:ext>
            </p:extLst>
          </p:nvPr>
        </p:nvGraphicFramePr>
        <p:xfrm>
          <a:off x="1267349" y="2466975"/>
          <a:ext cx="1143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6" name="Equation" r:id="rId16" imgW="482600" imgH="406400" progId="Equation.3">
                  <p:embed/>
                </p:oleObj>
              </mc:Choice>
              <mc:Fallback>
                <p:oleObj name="Equation" r:id="rId16" imgW="48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49" y="2466975"/>
                        <a:ext cx="1143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8277"/>
              </p:ext>
            </p:extLst>
          </p:nvPr>
        </p:nvGraphicFramePr>
        <p:xfrm>
          <a:off x="3953932" y="933450"/>
          <a:ext cx="3363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27" name="Equation" r:id="rId18" imgW="1333500" imgH="406400" progId="Equation.3">
                  <p:embed/>
                </p:oleObj>
              </mc:Choice>
              <mc:Fallback>
                <p:oleObj name="Equation" r:id="rId18" imgW="1333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932" y="933450"/>
                        <a:ext cx="336391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3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Line 2"/>
          <p:cNvSpPr>
            <a:spLocks noChangeShapeType="1"/>
          </p:cNvSpPr>
          <p:nvPr/>
        </p:nvSpPr>
        <p:spPr bwMode="auto">
          <a:xfrm>
            <a:off x="4121150" y="1436688"/>
            <a:ext cx="0" cy="124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AutoShape 3"/>
          <p:cNvSpPr>
            <a:spLocks noChangeArrowheads="1"/>
          </p:cNvSpPr>
          <p:nvPr/>
        </p:nvSpPr>
        <p:spPr bwMode="auto">
          <a:xfrm>
            <a:off x="4010025" y="2740025"/>
            <a:ext cx="5113338" cy="212725"/>
          </a:xfrm>
          <a:prstGeom prst="leftArrow">
            <a:avLst>
              <a:gd name="adj1" fmla="val 62685"/>
              <a:gd name="adj2" fmla="val 10449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AutoShape 4"/>
          <p:cNvSpPr>
            <a:spLocks noChangeArrowheads="1"/>
          </p:cNvSpPr>
          <p:nvPr/>
        </p:nvSpPr>
        <p:spPr bwMode="auto">
          <a:xfrm rot="16200000" flipV="1">
            <a:off x="2320132" y="4661694"/>
            <a:ext cx="3663950" cy="211137"/>
          </a:xfrm>
          <a:prstGeom prst="leftArrow">
            <a:avLst>
              <a:gd name="adj1" fmla="val 63185"/>
              <a:gd name="adj2" fmla="val 14581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Oval 5"/>
          <p:cNvSpPr>
            <a:spLocks noChangeArrowheads="1"/>
          </p:cNvSpPr>
          <p:nvPr/>
        </p:nvSpPr>
        <p:spPr bwMode="auto">
          <a:xfrm>
            <a:off x="4037013" y="1228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4224338" y="1895475"/>
            <a:ext cx="207962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4033838" y="187325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92167" name="Text Box 8"/>
          <p:cNvSpPr txBox="1">
            <a:spLocks noChangeArrowheads="1"/>
          </p:cNvSpPr>
          <p:nvPr/>
        </p:nvSpPr>
        <p:spPr bwMode="auto">
          <a:xfrm>
            <a:off x="3924300" y="17494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s</a:t>
            </a:r>
            <a:endParaRPr lang="en-US" b="0"/>
          </a:p>
        </p:txBody>
      </p:sp>
      <p:sp>
        <p:nvSpPr>
          <p:cNvPr id="9216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123825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What is B at the point shown?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169" name="Text Box 10"/>
          <p:cNvSpPr txBox="1">
            <a:spLocks noChangeArrowheads="1"/>
          </p:cNvSpPr>
          <p:nvPr/>
        </p:nvSpPr>
        <p:spPr bwMode="auto">
          <a:xfrm>
            <a:off x="6261100" y="3108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I</a:t>
            </a:r>
            <a:endParaRPr lang="en-US" b="0"/>
          </a:p>
        </p:txBody>
      </p:sp>
      <p:sp>
        <p:nvSpPr>
          <p:cNvPr id="92170" name="Text Box 11"/>
          <p:cNvSpPr txBox="1">
            <a:spLocks noChangeArrowheads="1"/>
          </p:cNvSpPr>
          <p:nvPr/>
        </p:nvSpPr>
        <p:spPr bwMode="auto">
          <a:xfrm>
            <a:off x="4414838" y="46355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I</a:t>
            </a:r>
            <a:endParaRPr lang="en-US" b="0"/>
          </a:p>
        </p:txBody>
      </p:sp>
      <p:sp>
        <p:nvSpPr>
          <p:cNvPr id="92171" name="Text Box 12"/>
          <p:cNvSpPr txBox="1">
            <a:spLocks noChangeArrowheads="1"/>
          </p:cNvSpPr>
          <p:nvPr/>
        </p:nvSpPr>
        <p:spPr bwMode="auto">
          <a:xfrm>
            <a:off x="122238" y="1401763"/>
            <a:ext cx="370046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 b="0"/>
              <a:t>A)</a:t>
            </a:r>
          </a:p>
          <a:p>
            <a:endParaRPr lang="en-US" sz="3600" b="0"/>
          </a:p>
          <a:p>
            <a:r>
              <a:rPr lang="en-US" sz="3600" b="0"/>
              <a:t>B)</a:t>
            </a:r>
          </a:p>
          <a:p>
            <a:endParaRPr lang="en-US" sz="3600" b="0"/>
          </a:p>
          <a:p>
            <a:r>
              <a:rPr lang="en-US" sz="3600" b="0"/>
              <a:t>C)</a:t>
            </a:r>
          </a:p>
          <a:p>
            <a:endParaRPr lang="en-US" sz="3600" b="0"/>
          </a:p>
          <a:p>
            <a:r>
              <a:rPr lang="en-US" sz="3600" b="0"/>
              <a:t>D)</a:t>
            </a:r>
          </a:p>
          <a:p>
            <a:endParaRPr lang="en-US" sz="3600" b="0"/>
          </a:p>
          <a:p>
            <a:r>
              <a:rPr lang="en-US" sz="3600" b="0"/>
              <a:t>E) None of these</a:t>
            </a:r>
            <a:r>
              <a:rPr lang="en-US" b="0"/>
              <a:t> </a:t>
            </a:r>
          </a:p>
        </p:txBody>
      </p:sp>
      <p:graphicFrame>
        <p:nvGraphicFramePr>
          <p:cNvPr id="92172" name="Object 13"/>
          <p:cNvGraphicFramePr>
            <a:graphicFrameLocks noChangeAspect="1"/>
          </p:cNvGraphicFramePr>
          <p:nvPr/>
        </p:nvGraphicFramePr>
        <p:xfrm>
          <a:off x="952500" y="1204913"/>
          <a:ext cx="8826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8" name="Equation" r:id="rId4" imgW="330200" imgH="406400" progId="Equation.3">
                  <p:embed/>
                </p:oleObj>
              </mc:Choice>
              <mc:Fallback>
                <p:oleObj name="Equation" r:id="rId4" imgW="330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204913"/>
                        <a:ext cx="8826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3" name="Object 14"/>
          <p:cNvGraphicFramePr>
            <a:graphicFrameLocks noChangeAspect="1"/>
          </p:cNvGraphicFramePr>
          <p:nvPr/>
        </p:nvGraphicFramePr>
        <p:xfrm>
          <a:off x="841375" y="3552825"/>
          <a:ext cx="11207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09" name="Equation" r:id="rId6" imgW="419100" imgH="406400" progId="Equation.3">
                  <p:embed/>
                </p:oleObj>
              </mc:Choice>
              <mc:Fallback>
                <p:oleObj name="Equation" r:id="rId6" imgW="419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552825"/>
                        <a:ext cx="112077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4" name="Object 15"/>
          <p:cNvGraphicFramePr>
            <a:graphicFrameLocks noChangeAspect="1"/>
          </p:cNvGraphicFramePr>
          <p:nvPr/>
        </p:nvGraphicFramePr>
        <p:xfrm>
          <a:off x="815975" y="2355850"/>
          <a:ext cx="12128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0" name="Equation" r:id="rId8" imgW="406400" imgH="406400" progId="Equation.3">
                  <p:embed/>
                </p:oleObj>
              </mc:Choice>
              <mc:Fallback>
                <p:oleObj name="Equation" r:id="rId8" imgW="406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355850"/>
                        <a:ext cx="12128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16"/>
          <p:cNvGraphicFramePr>
            <a:graphicFrameLocks noChangeAspect="1"/>
          </p:cNvGraphicFramePr>
          <p:nvPr/>
        </p:nvGraphicFramePr>
        <p:xfrm>
          <a:off x="801688" y="4662488"/>
          <a:ext cx="10874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1" name="Equation" r:id="rId10" imgW="406400" imgH="406400" progId="Equation.3">
                  <p:embed/>
                </p:oleObj>
              </mc:Choice>
              <mc:Fallback>
                <p:oleObj name="Equation" r:id="rId10" imgW="406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662488"/>
                        <a:ext cx="10874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6" name="Text Box 17"/>
          <p:cNvSpPr txBox="1">
            <a:spLocks noChangeArrowheads="1"/>
          </p:cNvSpPr>
          <p:nvPr/>
        </p:nvSpPr>
        <p:spPr bwMode="auto">
          <a:xfrm>
            <a:off x="5862638" y="5359400"/>
            <a:ext cx="30305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b="0"/>
              <a:t>(What direction </a:t>
            </a:r>
          </a:p>
          <a:p>
            <a:r>
              <a:rPr lang="en-US" sz="3200" b="0"/>
              <a:t>does it point?)</a:t>
            </a:r>
          </a:p>
        </p:txBody>
      </p:sp>
      <p:sp>
        <p:nvSpPr>
          <p:cNvPr id="92177" name="Rectangle 18"/>
          <p:cNvSpPr>
            <a:spLocks noChangeArrowheads="1"/>
          </p:cNvSpPr>
          <p:nvPr/>
        </p:nvSpPr>
        <p:spPr bwMode="auto">
          <a:xfrm>
            <a:off x="144463" y="144463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5.14</a:t>
            </a:r>
          </a:p>
        </p:txBody>
      </p:sp>
    </p:spTree>
    <p:extLst>
      <p:ext uri="{BB962C8B-B14F-4D97-AF65-F5344CB8AC3E}">
        <p14:creationId xmlns:p14="http://schemas.microsoft.com/office/powerpoint/2010/main" val="14058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13172</TotalTime>
  <Words>823</Words>
  <Application>Microsoft Macintosh PowerPoint</Application>
  <PresentationFormat>On-screen Show (4:3)</PresentationFormat>
  <Paragraphs>143</Paragraphs>
  <Slides>15</Slides>
  <Notes>15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Blank Presentation</vt:lpstr>
      <vt:lpstr>Equation</vt:lpstr>
      <vt:lpstr>Picture</vt:lpstr>
      <vt:lpstr>BIOT SAVART LAW</vt:lpstr>
      <vt:lpstr>To find the magnetic field B at P due to a current-carrying wire we use the Biot-Savart law,    </vt:lpstr>
      <vt:lpstr>To find the magnetic field B at P due to a current-carrying wire we use the Biot-Savart law,    </vt:lpstr>
      <vt:lpstr>To find the magnetic field B at P due to a current-carrying wire we use the Biot-Savart law,    </vt:lpstr>
      <vt:lpstr>To find the magnetic field B due to a current-carrying wire, below, we use the Biot-Savart law,    </vt:lpstr>
      <vt:lpstr>To find the magnetic field B due to a current-carrying wire, below, we use the Biot-Savart law,    </vt:lpstr>
      <vt:lpstr>To find the magnetic field B due to a current-carrying wire, below, we use the Biot-Savart law,    </vt:lpstr>
      <vt:lpstr>To find the magnetic field B due to a current-carrying wire, below, we use the Biot-Savart law,    </vt:lpstr>
      <vt:lpstr>What is B at the point shown?</vt:lpstr>
      <vt:lpstr>What do you expect for direction of B(P)?</vt:lpstr>
      <vt:lpstr>PowerPoint Presentation</vt:lpstr>
      <vt:lpstr>To find the magnetic field B due to a current-carrying loop, we use the Biot-Savart law,    </vt:lpstr>
      <vt:lpstr>To find the magnetic field B due to a current-carrying loop, we use the Biot-Savart law,    </vt:lpstr>
      <vt:lpstr>Consider the B-field a distance z from a current sheet in the z = 0 plane:</vt:lpstr>
      <vt:lpstr>Here is the integral expression for the B-field a distance z from a current sheet in the z = 0 plane: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292</cp:revision>
  <cp:lastPrinted>2013-03-18T20:38:06Z</cp:lastPrinted>
  <dcterms:created xsi:type="dcterms:W3CDTF">2007-10-23T21:56:36Z</dcterms:created>
  <dcterms:modified xsi:type="dcterms:W3CDTF">2016-11-07T18:49:37Z</dcterms:modified>
</cp:coreProperties>
</file>