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7.xml" ContentType="application/vnd.openxmlformats-officedocument.presentationml.notesSlide+xml"/>
  <Override PartName="/ppt/embeddings/oleObject10.bin" ContentType="application/vnd.openxmlformats-officedocument.oleObject"/>
  <Override PartName="/ppt/notesSlides/notesSlide8.xml" ContentType="application/vnd.openxmlformats-officedocument.presentationml.notesSlide+xml"/>
  <Override PartName="/ppt/embeddings/oleObject11.bin" ContentType="application/vnd.openxmlformats-officedocument.oleObject"/>
  <Override PartName="/ppt/notesSlides/notesSlide9.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4.bin" ContentType="application/vnd.openxmlformats-officedocument.oleObject"/>
  <Override PartName="/ppt/notesSlides/notesSlide13.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7.bin" ContentType="application/vnd.openxmlformats-officedocument.oleObject"/>
  <Override PartName="/ppt/notesSlides/notesSlide19.xml" ContentType="application/vnd.openxmlformats-officedocument.presentationml.notesSlide+xml"/>
  <Override PartName="/ppt/embeddings/oleObject18.bin" ContentType="application/vnd.openxmlformats-officedocument.oleObject"/>
  <Override PartName="/ppt/notesSlides/notesSlide20.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21.xml" ContentType="application/vnd.openxmlformats-officedocument.presentationml.notesSlide+xml"/>
  <Override PartName="/ppt/embeddings/oleObject2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26.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notesSlides/notesSlide27.xml" ContentType="application/vnd.openxmlformats-officedocument.presentationml.notesSlide+xml"/>
  <Override PartName="/ppt/embeddings/oleObject29.bin" ContentType="application/vnd.openxmlformats-officedocument.oleObject"/>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624" r:id="rId2"/>
    <p:sldId id="627" r:id="rId3"/>
    <p:sldId id="628" r:id="rId4"/>
    <p:sldId id="629" r:id="rId5"/>
    <p:sldId id="630" r:id="rId6"/>
    <p:sldId id="542" r:id="rId7"/>
    <p:sldId id="550" r:id="rId8"/>
    <p:sldId id="553" r:id="rId9"/>
    <p:sldId id="554" r:id="rId10"/>
    <p:sldId id="556" r:id="rId11"/>
    <p:sldId id="557" r:id="rId12"/>
    <p:sldId id="558" r:id="rId13"/>
    <p:sldId id="568" r:id="rId14"/>
    <p:sldId id="572" r:id="rId15"/>
    <p:sldId id="573" r:id="rId16"/>
    <p:sldId id="574" r:id="rId17"/>
    <p:sldId id="575" r:id="rId18"/>
    <p:sldId id="576" r:id="rId19"/>
    <p:sldId id="577" r:id="rId20"/>
    <p:sldId id="578" r:id="rId21"/>
    <p:sldId id="633" r:id="rId22"/>
    <p:sldId id="634" r:id="rId23"/>
    <p:sldId id="569" r:id="rId24"/>
    <p:sldId id="632" r:id="rId25"/>
    <p:sldId id="602" r:id="rId26"/>
    <p:sldId id="603" r:id="rId27"/>
    <p:sldId id="635" r:id="rId28"/>
    <p:sldId id="604"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67735" autoAdjust="0"/>
  </p:normalViewPr>
  <p:slideViewPr>
    <p:cSldViewPr snapToGrid="0">
      <p:cViewPr>
        <p:scale>
          <a:sx n="75" d="100"/>
          <a:sy n="75" d="100"/>
        </p:scale>
        <p:origin x="-269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716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emf"/><Relationship Id="rId3"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1" Type="http://schemas.openxmlformats.org/officeDocument/2006/relationships/image" Target="../media/image27.wmf"/><Relationship Id="rId2"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11/7/16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WRITTEN BY: Steven Pollock (CU-Boulder)</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AD049B35-8C21-C14A-8EA0-615627751CAB}" type="slidenum">
              <a:rPr lang="en-US" sz="1200" b="0"/>
              <a:pPr/>
              <a:t>1</a:t>
            </a:fld>
            <a:endParaRPr lang="en-US" sz="12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solidFill>
            <a:srgbClr val="FFFFFF"/>
          </a:solidFill>
          <a:ln/>
        </p:spPr>
      </p:sp>
      <p:sp>
        <p:nvSpPr>
          <p:cNvPr id="12800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C</a:t>
            </a:r>
            <a:endParaRPr lang="en-US" dirty="0">
              <a:ea typeface="ヒラギノ角ゴ Pro W3" charset="0"/>
              <a:cs typeface="ヒラギノ角ゴ Pro W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solidFill>
            <a:srgbClr val="FFFFFF"/>
          </a:solidFill>
          <a:ln/>
        </p:spPr>
      </p:sp>
      <p:sp>
        <p:nvSpPr>
          <p:cNvPr id="130050"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t>
            </a:r>
            <a:r>
              <a:rPr lang="en-US" dirty="0" smtClean="0">
                <a:ea typeface="ヒラギノ角ゴ Pro W3" charset="0"/>
                <a:cs typeface="ヒラギノ角ゴ Pro W3" charset="0"/>
              </a:rPr>
              <a:t>D</a:t>
            </a:r>
            <a:endParaRPr lang="en-US" dirty="0">
              <a:ea typeface="ヒラギノ角ゴ Pro W3" charset="0"/>
              <a:cs typeface="ヒラギノ角ゴ Pro W3" charset="0"/>
            </a:endParaRPr>
          </a:p>
        </p:txBody>
      </p:sp>
      <p:sp>
        <p:nvSpPr>
          <p:cNvPr id="13005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7294FE11-4450-BF49-ACF8-D4368FBF8360}" type="slidenum">
              <a:rPr lang="en-US" sz="1200" b="0"/>
              <a:pPr algn="r"/>
              <a:t>11</a:t>
            </a:fld>
            <a:endParaRPr 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t>
            </a:r>
            <a:r>
              <a:rPr lang="en-US" dirty="0" smtClean="0">
                <a:ea typeface="ヒラギノ角ゴ Pro W3" charset="0"/>
                <a:cs typeface="ヒラギノ角ゴ Pro W3" charset="0"/>
              </a:rPr>
              <a:t>B</a:t>
            </a:r>
            <a:endParaRPr lang="en-US" dirty="0">
              <a:ea typeface="ヒラギノ角ゴ Pro W3" charset="0"/>
              <a:cs typeface="ヒラギノ角ゴ Pro W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026"/>
          <p:cNvSpPr>
            <a:spLocks noGrp="1" noRot="1" noChangeAspect="1" noChangeArrowheads="1" noTextEdit="1"/>
          </p:cNvSpPr>
          <p:nvPr>
            <p:ph type="sldImg"/>
          </p:nvPr>
        </p:nvSpPr>
        <p:spPr>
          <a:ln/>
        </p:spPr>
      </p:sp>
      <p:sp>
        <p:nvSpPr>
          <p:cNvPr id="14029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D</a:t>
            </a:r>
            <a:endParaRPr lang="en-US" dirty="0">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xfrm>
            <a:off x="1144588" y="685800"/>
            <a:ext cx="4572000" cy="3429000"/>
          </a:xfrm>
          <a:solidFill>
            <a:srgbClr val="FFFFFF"/>
          </a:solidFill>
          <a:ln/>
        </p:spPr>
      </p:sp>
      <p:sp>
        <p:nvSpPr>
          <p:cNvPr id="142338"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lIns="91432" tIns="45716" rIns="91432" bIns="45716"/>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29)  </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[[35%]]</a:t>
            </a:r>
            <a:r>
              <a:rPr lang="en-US" dirty="0">
                <a:ea typeface="ヒラギノ角ゴ Pro W3" charset="0"/>
                <a:cs typeface="ヒラギノ角ゴ Pro W3" charset="0"/>
              </a:rPr>
              <a:t> 41% 4% 20% 0%  (FALL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[24%]]</a:t>
            </a:r>
            <a:r>
              <a:rPr lang="en-US" dirty="0">
                <a:ea typeface="ヒラギノ角ゴ Pro W3" charset="0"/>
                <a:cs typeface="ヒラギノ角ゴ Pro W3" charset="0"/>
              </a:rPr>
              <a:t> 45% 5% 26%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[[64]], </a:t>
            </a:r>
            <a:r>
              <a:rPr lang="en-US" b="0" dirty="0" smtClean="0">
                <a:ea typeface="ヒラギノ角ゴ Pro W3" charset="0"/>
                <a:cs typeface="ヒラギノ角ゴ Pro W3" charset="0"/>
              </a:rPr>
              <a:t>21,</a:t>
            </a:r>
            <a:r>
              <a:rPr lang="en-US" b="0" baseline="0" dirty="0" smtClean="0">
                <a:ea typeface="ヒラギノ角ゴ Pro W3" charset="0"/>
                <a:cs typeface="ヒラギノ角ゴ Pro W3" charset="0"/>
              </a:rPr>
              <a:t> 2, 13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but I left the vote open while discussing it, before that the distribution was very spread out.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b="0" dirty="0" smtClean="0">
                <a:ea typeface="ヒラギノ角ゴ Pro W3" charset="0"/>
                <a:cs typeface="ヒラギノ角ゴ Pro W3" charset="0"/>
              </a:rPr>
              <a:t>I</a:t>
            </a:r>
            <a:r>
              <a:rPr lang="en-US" b="0" baseline="0" dirty="0" smtClean="0">
                <a:ea typeface="ヒラギノ角ゴ Pro W3" charset="0"/>
                <a:cs typeface="ヒラギノ角ゴ Pro W3" charset="0"/>
              </a:rPr>
              <a:t> had DONE this loop the previous class, there were lots of ideas, including the idea that it tells you nothing because the integral is zero, and many thought that it would tell you B=0 because the integral is zero (!!, not because of the boundary condition at infinity)</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423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8DCF9B38-067F-0142-940C-27C7F24EA674}" type="slidenum">
              <a:rPr lang="en-US" sz="1200" b="0"/>
              <a:pPr algn="r" eaLnBrk="1" hangingPunct="1"/>
              <a:t>15</a:t>
            </a:fld>
            <a:endParaRPr 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xfrm>
            <a:off x="1146175" y="687388"/>
            <a:ext cx="4570413" cy="3427412"/>
          </a:xfrm>
          <a:solidFill>
            <a:srgbClr val="FFFFFF"/>
          </a:solidFill>
          <a:ln/>
        </p:spPr>
      </p:sp>
      <p:sp>
        <p:nvSpPr>
          <p:cNvPr id="144386" name="Notes Placeholder 2"/>
          <p:cNvSpPr>
            <a:spLocks noGrp="1"/>
          </p:cNvSpPr>
          <p:nvPr>
            <p:ph type="body" idx="1"/>
          </p:nvPr>
        </p:nvSpPr>
        <p:spPr>
          <a:xfrm>
            <a:off x="685800" y="4344988"/>
            <a:ext cx="54864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lIns="91432" tIns="45716" rIns="91432" bIns="45716"/>
          <a:lstStyle/>
          <a:p>
            <a:pPr defTabSz="457200"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B</a:t>
            </a:r>
            <a:endParaRPr lang="en-US" dirty="0">
              <a:ea typeface="ヒラギノ角ゴ Pro W3" charset="0"/>
              <a:cs typeface="ヒラギノ角ゴ Pro W3" charset="0"/>
            </a:endParaRPr>
          </a:p>
        </p:txBody>
      </p:sp>
      <p:sp>
        <p:nvSpPr>
          <p:cNvPr id="1443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798367E5-FD64-B843-833E-134DD1A4614E}" type="slidenum">
              <a:rPr lang="en-US" sz="1200" b="0">
                <a:ea typeface="ＭＳ Ｐゴシック" charset="0"/>
                <a:cs typeface="ＭＳ Ｐゴシック" charset="0"/>
              </a:rPr>
              <a:pPr algn="r" eaLnBrk="1" hangingPunct="1"/>
              <a:t>16</a:t>
            </a:fld>
            <a:endParaRPr lang="en-US" sz="1200" b="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5029B6EF-7A16-3B4B-ABFB-3A19627D27E3}" type="slidenum">
              <a:rPr lang="en-US" sz="1200" b="0"/>
              <a:pPr/>
              <a:t>17</a:t>
            </a:fld>
            <a:endParaRPr lang="en-US" sz="1200" b="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ea typeface="ヒラギノ角ゴ Pro W3" charset="0"/>
                <a:cs typeface="ヒラギノ角ゴ Pro W3" charset="0"/>
              </a:rPr>
              <a:t>CORRECT ANSWER:  </a:t>
            </a:r>
            <a:r>
              <a:rPr lang="en-US" sz="1000" dirty="0" smtClean="0">
                <a:ea typeface="ヒラギノ角ゴ Pro W3" charset="0"/>
                <a:cs typeface="ヒラギノ角ゴ Pro W3" charset="0"/>
              </a:rPr>
              <a:t>C</a:t>
            </a:r>
            <a:endParaRPr lang="en-US" sz="1000" dirty="0">
              <a:ea typeface="ヒラギノ角ゴ Pro W3" charset="0"/>
              <a:cs typeface="ヒラギノ角ゴ Pro W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solidFill>
            <a:srgbClr val="FFFFFF"/>
          </a:solidFill>
          <a:ln/>
        </p:spPr>
      </p:sp>
      <p:sp>
        <p:nvSpPr>
          <p:cNvPr id="14643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t>
            </a:r>
            <a:r>
              <a:rPr lang="en-US" dirty="0" smtClean="0">
                <a:ea typeface="ヒラギノ角ゴ Pro W3" charset="0"/>
                <a:cs typeface="ヒラギノ角ゴ Pro W3" charset="0"/>
              </a:rPr>
              <a:t>D</a:t>
            </a:r>
            <a:endParaRPr lang="en-US" dirty="0">
              <a:ea typeface="ヒラギノ角ゴ Pro W3" charset="0"/>
              <a:cs typeface="ヒラギノ角ゴ Pro W3"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48482" name="Rectangle 1027"/>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solidFill>
            <a:srgbClr val="FFFFFF"/>
          </a:solidFill>
          <a:ln/>
        </p:spPr>
      </p:sp>
      <p:sp>
        <p:nvSpPr>
          <p:cNvPr id="1505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5538" name="Notes Placeholder 2"/>
          <p:cNvSpPr>
            <a:spLocks noGrp="1"/>
          </p:cNvSpPr>
          <p:nvPr>
            <p:ph type="body" idx="1"/>
          </p:nvPr>
        </p:nvSpPr>
        <p:spPr>
          <a:noFill/>
        </p:spPr>
        <p:txBody>
          <a:bodyPr/>
          <a:lstStyle/>
          <a:p>
            <a:endParaRPr lang="en-US" dirty="0"/>
          </a:p>
        </p:txBody>
      </p:sp>
      <p:sp>
        <p:nvSpPr>
          <p:cNvPr id="65539"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A36ED6D-DD7E-6349-87EF-61A0976A893C}"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6562" name="Notes Placeholder 2"/>
          <p:cNvSpPr>
            <a:spLocks noGrp="1"/>
          </p:cNvSpPr>
          <p:nvPr>
            <p:ph type="body" idx="1"/>
          </p:nvPr>
        </p:nvSpPr>
        <p:spPr>
          <a:noFill/>
        </p:spPr>
        <p:txBody>
          <a:bodyPr/>
          <a:lstStyle/>
          <a:p>
            <a:r>
              <a:rPr lang="en-US" dirty="0" smtClean="0"/>
              <a:t>(</a:t>
            </a:r>
            <a:r>
              <a:rPr lang="en-US" dirty="0" smtClean="0"/>
              <a:t>I argue A *is*</a:t>
            </a:r>
            <a:r>
              <a:rPr lang="en-US" baseline="0" dirty="0" smtClean="0"/>
              <a:t> useful, it can be used to teach us that the B field does not diminish with distance from the sheet (once we have used symmetry to argue that it can only have a z component out there)</a:t>
            </a:r>
          </a:p>
          <a:p>
            <a:r>
              <a:rPr lang="en-US" baseline="0" dirty="0" smtClean="0"/>
              <a:t>(And of course B is also useful to figure out B explicitly)</a:t>
            </a:r>
          </a:p>
          <a:p>
            <a:endParaRPr lang="en-US" dirty="0"/>
          </a:p>
        </p:txBody>
      </p:sp>
      <p:sp>
        <p:nvSpPr>
          <p:cNvPr id="6656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795F577-3061-E84B-B6F5-46E1685E3E77}"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144588" y="687388"/>
            <a:ext cx="4570412" cy="3427412"/>
          </a:xfrm>
          <a:ln/>
        </p:spPr>
      </p:sp>
      <p:sp>
        <p:nvSpPr>
          <p:cNvPr id="103426" name="Notes Placeholder 2"/>
          <p:cNvSpPr>
            <a:spLocks noGrp="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D</a:t>
            </a:r>
            <a:endParaRPr lang="en-US" dirty="0">
              <a:ea typeface="ヒラギノ角ゴ Pro W3" charset="0"/>
              <a:cs typeface="ヒラギノ角ゴ Pro W3" charset="0"/>
            </a:endParaRPr>
          </a:p>
        </p:txBody>
      </p:sp>
      <p:sp>
        <p:nvSpPr>
          <p:cNvPr id="1034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036C0CA4-FDA0-9349-B73E-B57B6F106BC4}" type="slidenum">
              <a:rPr lang="en-US" sz="1200" b="0">
                <a:latin typeface="Calibri" charset="0"/>
                <a:ea typeface="ＭＳ Ｐゴシック" charset="0"/>
                <a:cs typeface="ＭＳ Ｐゴシック" charset="0"/>
              </a:rPr>
              <a:pPr algn="r" eaLnBrk="1" hangingPunct="1"/>
              <a:t>23</a:t>
            </a:fld>
            <a:endParaRPr lang="en-US" sz="1200" b="0">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ea typeface="ヒラギノ角ゴ Pro W3" charset="0"/>
                <a:cs typeface="ヒラギノ角ゴ Pro W3" charset="0"/>
              </a:rPr>
              <a:t>In 2013 this came a </a:t>
            </a:r>
            <a:r>
              <a:rPr lang="en-US" smtClean="0">
                <a:ea typeface="ヒラギノ角ゴ Pro W3" charset="0"/>
                <a:cs typeface="ヒラギノ角ゴ Pro W3" charset="0"/>
              </a:rPr>
              <a:t>little later. </a:t>
            </a:r>
          </a:p>
          <a:p>
            <a:r>
              <a:rPr lang="en-US" dirty="0" smtClean="0">
                <a:ea typeface="ヒラギノ角ゴ Pro W3" charset="0"/>
                <a:cs typeface="ヒラギノ角ゴ Pro W3" charset="0"/>
              </a:rPr>
              <a:t>WRITTEN </a:t>
            </a:r>
            <a:r>
              <a:rPr lang="en-US" dirty="0">
                <a:ea typeface="ヒラギノ角ゴ Pro W3" charset="0"/>
                <a:cs typeface="ヒラギノ角ゴ Pro W3" charset="0"/>
              </a:rPr>
              <a:t>BY: Steven Pollock (CU-Boulder)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xfrm>
            <a:off x="1144588" y="687388"/>
            <a:ext cx="4570412" cy="3427412"/>
          </a:xfrm>
          <a:solidFill>
            <a:srgbClr val="FFFFFF"/>
          </a:solidFill>
          <a:ln/>
        </p:spPr>
      </p:sp>
      <p:sp>
        <p:nvSpPr>
          <p:cNvPr id="193538" name="Notes Placeholder 2"/>
          <p:cNvSpPr>
            <a:spLocks noGrp="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E</a:t>
            </a:r>
            <a:endParaRPr lang="en-US" dirty="0">
              <a:ea typeface="ヒラギノ角ゴ Pro W3" charset="0"/>
              <a:cs typeface="ヒラギノ角ゴ Pro W3" charset="0"/>
            </a:endParaRPr>
          </a:p>
        </p:txBody>
      </p:sp>
      <p:sp>
        <p:nvSpPr>
          <p:cNvPr id="19353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3F4243FA-D329-DF48-9C9D-DFBEF0DB8014}" type="slidenum">
              <a:rPr lang="en-US" sz="1200" b="0">
                <a:ea typeface="ＭＳ Ｐゴシック" charset="0"/>
                <a:cs typeface="ＭＳ Ｐゴシック" charset="0"/>
              </a:rPr>
              <a:pPr algn="r" eaLnBrk="1" hangingPunct="1"/>
              <a:t>25</a:t>
            </a:fld>
            <a:endParaRPr lang="en-US" sz="1200" b="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a:latin typeface="Calibri" charset="0"/>
              </a:rPr>
              <a:t>CORRECT ANSWER:  </a:t>
            </a:r>
            <a:r>
              <a:rPr lang="en-US" dirty="0" smtClean="0">
                <a:latin typeface="Calibri" charset="0"/>
              </a:rPr>
              <a:t>A</a:t>
            </a:r>
            <a:endParaRPr lang="en-US" dirty="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7586" name="Notes Placeholder 2"/>
          <p:cNvSpPr>
            <a:spLocks noGrp="1"/>
          </p:cNvSpPr>
          <p:nvPr>
            <p:ph type="body" idx="1"/>
          </p:nvPr>
        </p:nvSpPr>
        <p:spPr>
          <a:noFill/>
        </p:spPr>
        <p:txBody>
          <a:bodyPr/>
          <a:lstStyle/>
          <a:p>
            <a:r>
              <a:rPr lang="en-US" dirty="0" smtClean="0"/>
              <a:t>Correct </a:t>
            </a:r>
            <a:r>
              <a:rPr lang="en-US" dirty="0"/>
              <a:t>answer: </a:t>
            </a:r>
            <a:r>
              <a:rPr lang="en-US" dirty="0" smtClean="0"/>
              <a:t>E</a:t>
            </a:r>
            <a:endParaRPr lang="en-US" dirty="0"/>
          </a:p>
        </p:txBody>
      </p:sp>
      <p:sp>
        <p:nvSpPr>
          <p:cNvPr id="67587"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AAB9809-BD10-6F42-A194-05357C118728}" type="slidenum">
              <a:rPr lang="en-US" sz="1200"/>
              <a:pP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026"/>
          <p:cNvSpPr>
            <a:spLocks noGrp="1" noRot="1" noChangeAspect="1" noChangeArrowheads="1" noTextEdit="1"/>
          </p:cNvSpPr>
          <p:nvPr>
            <p:ph type="sldImg"/>
          </p:nvPr>
        </p:nvSpPr>
        <p:spPr>
          <a:solidFill>
            <a:srgbClr val="FFFFFF"/>
          </a:solidFill>
          <a:ln/>
        </p:spPr>
      </p:sp>
      <p:sp>
        <p:nvSpPr>
          <p:cNvPr id="195586"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a:t>
            </a:r>
            <a:r>
              <a:rPr lang="en-US">
                <a:ea typeface="ヒラギノ角ゴ Pro W3" charset="0"/>
                <a:cs typeface="ヒラギノ角ゴ Pro W3" charset="0"/>
              </a:rPr>
              <a:t>:  </a:t>
            </a:r>
            <a:r>
              <a:rPr lang="en-US"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2000" cy="3429000"/>
          </a:xfrm>
          <a:ln/>
        </p:spPr>
      </p:sp>
      <p:sp>
        <p:nvSpPr>
          <p:cNvPr id="839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2000" cy="3429000"/>
          </a:xfrm>
          <a:ln/>
        </p:spPr>
      </p:sp>
      <p:sp>
        <p:nvSpPr>
          <p:cNvPr id="819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E</a:t>
            </a:r>
            <a:endParaRPr lang="en-US" dirty="0">
              <a:ea typeface="ヒラギノ角ゴ Pro W3" charset="0"/>
              <a:cs typeface="ヒラギノ角ゴ Pro W3"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1BBA7ABA-1457-A647-800D-39A15FD75612}" type="slidenum">
              <a:rPr lang="en-US" sz="1200" b="0"/>
              <a:pPr/>
              <a:t>5</a:t>
            </a:fld>
            <a:endParaRPr 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79794D94-B5D0-9344-A12B-F638B235B298}" type="slidenum">
              <a:rPr lang="en-US" sz="1200" b="0"/>
              <a:pPr algn="r"/>
              <a:t>6</a:t>
            </a:fld>
            <a:endParaRPr lang="en-US" sz="1200" b="0"/>
          </a:p>
        </p:txBody>
      </p:sp>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D</a:t>
            </a:r>
            <a:endParaRPr lang="en-US" dirty="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67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latin typeface="Calibri" charset="0"/>
                <a:ea typeface="ＭＳ Ｐゴシック" charset="0"/>
                <a:cs typeface="ＭＳ Ｐゴシック" charset="0"/>
              </a:rPr>
              <a:t>CORRECT ANSWER: </a:t>
            </a:r>
            <a:r>
              <a:rPr lang="en-US" dirty="0" smtClean="0">
                <a:latin typeface="Calibri" charset="0"/>
                <a:ea typeface="ＭＳ Ｐゴシック" charset="0"/>
                <a:cs typeface="ＭＳ Ｐゴシック" charset="0"/>
              </a:rPr>
              <a:t>D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26"/>
          <p:cNvSpPr>
            <a:spLocks noGrp="1" noRot="1" noChangeAspect="1" noChangeArrowheads="1" noTextEdit="1"/>
          </p:cNvSpPr>
          <p:nvPr>
            <p:ph type="sldImg"/>
          </p:nvPr>
        </p:nvSpPr>
        <p:spPr>
          <a:solidFill>
            <a:srgbClr val="FFFFFF"/>
          </a:solidFill>
          <a:ln/>
        </p:spPr>
      </p:sp>
      <p:sp>
        <p:nvSpPr>
          <p:cNvPr id="12390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t>
            </a:r>
            <a:r>
              <a:rPr lang="en-US" dirty="0"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26"/>
          <p:cNvSpPr>
            <a:spLocks noGrp="1" noRot="1" noChangeAspect="1" noChangeArrowheads="1" noTextEdit="1"/>
          </p:cNvSpPr>
          <p:nvPr>
            <p:ph type="sldImg"/>
          </p:nvPr>
        </p:nvSpPr>
        <p:spPr>
          <a:solidFill>
            <a:srgbClr val="FFFFFF"/>
          </a:solidFill>
          <a:ln/>
        </p:spPr>
      </p:sp>
      <p:sp>
        <p:nvSpPr>
          <p:cNvPr id="125954"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A</a:t>
            </a:r>
            <a:endParaRPr lang="en-US" dirty="0">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83881F39-554E-804F-BE06-A5C0D35DCE85}" type="slidenum">
              <a:rPr lang="en-US"/>
              <a:pPr/>
              <a:t>‹#›</a:t>
            </a:fld>
            <a:endParaRPr lang="en-US"/>
          </a:p>
        </p:txBody>
      </p:sp>
    </p:spTree>
    <p:extLst>
      <p:ext uri="{BB962C8B-B14F-4D97-AF65-F5344CB8AC3E}">
        <p14:creationId xmlns:p14="http://schemas.microsoft.com/office/powerpoint/2010/main" val="273540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7.jpeg"/><Relationship Id="rId5" Type="http://schemas.openxmlformats.org/officeDocument/2006/relationships/oleObject" Target="../embeddings/oleObject14.bin"/><Relationship Id="rId6"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5.bin"/><Relationship Id="rId5" Type="http://schemas.openxmlformats.org/officeDocument/2006/relationships/image" Target="../media/image18.emf"/><Relationship Id="rId6" Type="http://schemas.openxmlformats.org/officeDocument/2006/relationships/oleObject" Target="../embeddings/oleObject16.bin"/><Relationship Id="rId7" Type="http://schemas.openxmlformats.org/officeDocument/2006/relationships/image" Target="../media/image19.png"/><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7.bin"/><Relationship Id="rId5" Type="http://schemas.openxmlformats.org/officeDocument/2006/relationships/image" Target="../media/image21.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8.bin"/><Relationship Id="rId5" Type="http://schemas.openxmlformats.org/officeDocument/2006/relationships/image" Target="../media/image22.pn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9.bin"/><Relationship Id="rId5" Type="http://schemas.openxmlformats.org/officeDocument/2006/relationships/image" Target="../media/image23.png"/><Relationship Id="rId6" Type="http://schemas.openxmlformats.org/officeDocument/2006/relationships/oleObject" Target="../embeddings/oleObject20.bin"/><Relationship Id="rId7" Type="http://schemas.openxmlformats.org/officeDocument/2006/relationships/image" Target="../media/image24.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1.bin"/><Relationship Id="rId5" Type="http://schemas.openxmlformats.org/officeDocument/2006/relationships/image" Target="../media/image2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oleObject" Target="../embeddings/oleObject26.bin"/><Relationship Id="rId13" Type="http://schemas.openxmlformats.org/officeDocument/2006/relationships/image" Target="../media/image31.wmf"/><Relationship Id="rId1" Type="http://schemas.openxmlformats.org/officeDocument/2006/relationships/vmlDrawing" Target="../drawings/vmlDrawing14.vml"/><Relationship Id="rId2" Type="http://schemas.openxmlformats.org/officeDocument/2006/relationships/slideLayout" Target="../slideLayouts/slideLayout7.xml"/><Relationship Id="rId3" Type="http://schemas.openxmlformats.org/officeDocument/2006/relationships/notesSlide" Target="../notesSlides/notesSlide25.xml"/><Relationship Id="rId4" Type="http://schemas.openxmlformats.org/officeDocument/2006/relationships/oleObject" Target="../embeddings/oleObject22.bin"/><Relationship Id="rId5" Type="http://schemas.openxmlformats.org/officeDocument/2006/relationships/image" Target="../media/image27.wmf"/><Relationship Id="rId6" Type="http://schemas.openxmlformats.org/officeDocument/2006/relationships/oleObject" Target="../embeddings/oleObject23.bin"/><Relationship Id="rId7" Type="http://schemas.openxmlformats.org/officeDocument/2006/relationships/image" Target="../media/image28.wmf"/><Relationship Id="rId8" Type="http://schemas.openxmlformats.org/officeDocument/2006/relationships/oleObject" Target="../embeddings/oleObject24.bin"/><Relationship Id="rId9" Type="http://schemas.openxmlformats.org/officeDocument/2006/relationships/image" Target="../media/image29.wmf"/><Relationship Id="rId10"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7.bin"/><Relationship Id="rId5" Type="http://schemas.openxmlformats.org/officeDocument/2006/relationships/image" Target="../media/image32.emf"/><Relationship Id="rId6" Type="http://schemas.openxmlformats.org/officeDocument/2006/relationships/oleObject" Target="../embeddings/oleObject28.bin"/><Relationship Id="rId7" Type="http://schemas.openxmlformats.org/officeDocument/2006/relationships/image" Target="../media/image33.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9.bin"/><Relationship Id="rId5" Type="http://schemas.openxmlformats.org/officeDocument/2006/relationships/image" Target="../media/image2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oleObject3.bin"/><Relationship Id="rId9"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5.emf"/><Relationship Id="rId6" Type="http://schemas.openxmlformats.org/officeDocument/2006/relationships/oleObject" Target="../embeddings/oleObject6.bin"/><Relationship Id="rId7" Type="http://schemas.openxmlformats.org/officeDocument/2006/relationships/image" Target="../media/image6.emf"/><Relationship Id="rId8" Type="http://schemas.openxmlformats.org/officeDocument/2006/relationships/oleObject" Target="../embeddings/oleObject7.bin"/><Relationship Id="rId9"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bin"/><Relationship Id="rId5" Type="http://schemas.openxmlformats.org/officeDocument/2006/relationships/image" Target="../media/image8.emf"/><Relationship Id="rId6" Type="http://schemas.openxmlformats.org/officeDocument/2006/relationships/oleObject" Target="../embeddings/oleObject9.bin"/><Relationship Id="rId7"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0.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1.bin"/><Relationship Id="rId5" Type="http://schemas.openxmlformats.org/officeDocument/2006/relationships/image" Target="../media/image11.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2.bin"/><Relationship Id="rId5" Type="http://schemas.openxmlformats.org/officeDocument/2006/relationships/image" Target="../media/image12.png"/><Relationship Id="rId6" Type="http://schemas.openxmlformats.org/officeDocument/2006/relationships/oleObject" Target="../embeddings/oleObject13.bin"/><Relationship Id="rId7"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DIVERGENCE &amp; CURL OF B; STOKES THEOREM</a:t>
            </a:r>
          </a:p>
        </p:txBody>
      </p:sp>
    </p:spTree>
    <p:extLst>
      <p:ext uri="{BB962C8B-B14F-4D97-AF65-F5344CB8AC3E}">
        <p14:creationId xmlns:p14="http://schemas.microsoft.com/office/powerpoint/2010/main" val="30123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algn="l"/>
            <a:r>
              <a:rPr lang="en-US" sz="3600">
                <a:latin typeface="Arial" charset="0"/>
                <a:ea typeface="ヒラギノ角ゴ Pro W3" charset="0"/>
                <a:cs typeface="ヒラギノ角ゴ Pro W3" charset="0"/>
              </a:rPr>
              <a:t>If the arrows represent a B field, is there a </a:t>
            </a:r>
            <a:r>
              <a:rPr lang="en-US" sz="3600" b="1">
                <a:latin typeface="Arial" charset="0"/>
                <a:ea typeface="ヒラギノ角ゴ Pro W3" charset="0"/>
                <a:cs typeface="ヒラギノ角ゴ Pro W3" charset="0"/>
              </a:rPr>
              <a:t>J</a:t>
            </a:r>
            <a:r>
              <a:rPr lang="en-US" sz="3600">
                <a:latin typeface="Arial" charset="0"/>
                <a:ea typeface="ヒラギノ角ゴ Pro W3" charset="0"/>
                <a:cs typeface="ヒラギノ角ゴ Pro W3" charset="0"/>
              </a:rPr>
              <a:t> (perpendicular to the page) in the dashed region?</a:t>
            </a:r>
            <a:endParaRPr lang="en-US">
              <a:latin typeface="Arial" charset="0"/>
              <a:ea typeface="ヒラギノ角ゴ Pro W3" charset="0"/>
              <a:cs typeface="ヒラギノ角ゴ Pro W3" charset="0"/>
            </a:endParaRPr>
          </a:p>
        </p:txBody>
      </p:sp>
      <p:sp>
        <p:nvSpPr>
          <p:cNvPr id="126978" name="Rectangle 3"/>
          <p:cNvSpPr>
            <a:spLocks noGrp="1" noChangeArrowheads="1"/>
          </p:cNvSpPr>
          <p:nvPr>
            <p:ph type="body" idx="1"/>
          </p:nvPr>
        </p:nvSpPr>
        <p:spPr>
          <a:xfrm>
            <a:off x="685800" y="4800600"/>
            <a:ext cx="7772400" cy="1752600"/>
          </a:xfrm>
        </p:spPr>
        <p:txBody>
          <a:bodyPr/>
          <a:lstStyle/>
          <a:p>
            <a:pPr marL="381000" indent="-381000">
              <a:buFontTx/>
              <a:buAutoNum type="alphaUcPeriod"/>
            </a:pPr>
            <a:r>
              <a:rPr lang="en-US" sz="2800">
                <a:latin typeface="Arial" charset="0"/>
                <a:ea typeface="ヒラギノ角ゴ Pro W3" charset="0"/>
                <a:cs typeface="ヒラギノ角ゴ Pro W3" charset="0"/>
              </a:rPr>
              <a:t>Yes</a:t>
            </a:r>
          </a:p>
          <a:p>
            <a:pPr marL="381000" indent="-381000">
              <a:buFontTx/>
              <a:buAutoNum type="alphaUcPeriod"/>
            </a:pPr>
            <a:r>
              <a:rPr lang="en-US" sz="2800">
                <a:latin typeface="Arial" charset="0"/>
                <a:ea typeface="ヒラギノ角ゴ Pro W3" charset="0"/>
                <a:cs typeface="ヒラギノ角ゴ Pro W3" charset="0"/>
              </a:rPr>
              <a:t>No</a:t>
            </a:r>
          </a:p>
          <a:p>
            <a:pPr marL="381000" indent="-381000">
              <a:buFontTx/>
              <a:buAutoNum type="alphaUcPeriod"/>
            </a:pPr>
            <a:r>
              <a:rPr lang="en-US" sz="2800">
                <a:latin typeface="Arial" charset="0"/>
                <a:ea typeface="ヒラギノ角ゴ Pro W3" charset="0"/>
                <a:cs typeface="ヒラギノ角ゴ Pro W3" charset="0"/>
              </a:rPr>
              <a:t>Need more information to decide</a:t>
            </a:r>
            <a:endParaRPr lang="en-US" sz="1600">
              <a:latin typeface="Arial" charset="0"/>
              <a:ea typeface="ヒラギノ角ゴ Pro W3" charset="0"/>
              <a:cs typeface="ヒラギノ角ゴ Pro W3" charset="0"/>
            </a:endParaRPr>
          </a:p>
        </p:txBody>
      </p:sp>
      <p:pic>
        <p:nvPicPr>
          <p:cNvPr id="126979" name="Picture 4" descr="CH5-curly_fie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27250"/>
            <a:ext cx="57054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5"/>
          <p:cNvSpPr>
            <a:spLocks noChangeArrowheads="1"/>
          </p:cNvSpPr>
          <p:nvPr/>
        </p:nvSpPr>
        <p:spPr bwMode="auto">
          <a:xfrm>
            <a:off x="2684463" y="3525838"/>
            <a:ext cx="3663950" cy="1792287"/>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81" name="Rectangle 6"/>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5.17c</a:t>
            </a:r>
          </a:p>
        </p:txBody>
      </p:sp>
    </p:spTree>
    <p:extLst>
      <p:ext uri="{BB962C8B-B14F-4D97-AF65-F5344CB8AC3E}">
        <p14:creationId xmlns:p14="http://schemas.microsoft.com/office/powerpoint/2010/main" val="1435348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9025" name="Picture 2" descr="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TextBox 1"/>
          <p:cNvSpPr txBox="1">
            <a:spLocks noChangeArrowheads="1"/>
          </p:cNvSpPr>
          <p:nvPr/>
        </p:nvSpPr>
        <p:spPr bwMode="auto">
          <a:xfrm>
            <a:off x="0" y="358775"/>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a:endParaRPr lang="en-US" sz="3600" b="0"/>
          </a:p>
        </p:txBody>
      </p:sp>
      <p:sp>
        <p:nvSpPr>
          <p:cNvPr id="129027" name="Rectangle 1028"/>
          <p:cNvSpPr>
            <a:spLocks noGrp="1" noChangeArrowheads="1"/>
          </p:cNvSpPr>
          <p:nvPr>
            <p:ph type="title" idx="4294967295"/>
          </p:nvPr>
        </p:nvSpPr>
        <p:spPr>
          <a:xfrm>
            <a:off x="125413" y="620713"/>
            <a:ext cx="2917825" cy="5438775"/>
          </a:xfrm>
        </p:spPr>
        <p:txBody>
          <a:bodyPr/>
          <a:lstStyle/>
          <a:p>
            <a:pPr algn="l"/>
            <a:r>
              <a:rPr lang="en-US" sz="3200">
                <a:solidFill>
                  <a:srgbClr val="800080"/>
                </a:solidFill>
                <a:latin typeface="Arial" charset="0"/>
                <a:ea typeface="ヒラギノ角ゴ Pro W3" charset="0"/>
                <a:cs typeface="ヒラギノ角ゴ Pro W3" charset="0"/>
              </a:rPr>
              <a:t>Pick a sketch showing B field lines that </a:t>
            </a:r>
            <a:r>
              <a:rPr lang="en-US" sz="3200" i="1">
                <a:solidFill>
                  <a:srgbClr val="800080"/>
                </a:solidFill>
                <a:latin typeface="Arial" charset="0"/>
                <a:ea typeface="ヒラギノ角ゴ Pro W3" charset="0"/>
                <a:cs typeface="ヒラギノ角ゴ Pro W3" charset="0"/>
              </a:rPr>
              <a:t>violate</a:t>
            </a:r>
            <a:r>
              <a:rPr lang="en-US" sz="3200">
                <a:solidFill>
                  <a:srgbClr val="800080"/>
                </a:solidFill>
                <a:latin typeface="Arial" charset="0"/>
                <a:ea typeface="ヒラギノ角ゴ Pro W3" charset="0"/>
                <a:cs typeface="ヒラギノ角ゴ Pro W3" charset="0"/>
              </a:rPr>
              <a:t> one of Maxwell</a:t>
            </a:r>
            <a:r>
              <a:rPr lang="ja-JP" altLang="en-US" sz="3200">
                <a:solidFill>
                  <a:srgbClr val="800080"/>
                </a:solidFill>
                <a:latin typeface="Arial" charset="0"/>
                <a:ea typeface="ヒラギノ角ゴ Pro W3" charset="0"/>
                <a:cs typeface="ヒラギノ角ゴ Pro W3" charset="0"/>
              </a:rPr>
              <a:t>’</a:t>
            </a:r>
            <a:r>
              <a:rPr lang="en-US" altLang="ja-JP" sz="3200">
                <a:solidFill>
                  <a:srgbClr val="800080"/>
                </a:solidFill>
                <a:latin typeface="Arial" charset="0"/>
                <a:ea typeface="ヒラギノ角ゴ Pro W3" charset="0"/>
                <a:cs typeface="ヒラギノ角ゴ Pro W3" charset="0"/>
              </a:rPr>
              <a:t>s equations within the region bounded by dashed lines.</a:t>
            </a:r>
            <a:endParaRPr lang="en-US">
              <a:latin typeface="Arial" charset="0"/>
              <a:ea typeface="ヒラギノ角ゴ Pro W3" charset="0"/>
              <a:cs typeface="ヒラギノ角ゴ Pro W3" charset="0"/>
            </a:endParaRPr>
          </a:p>
        </p:txBody>
      </p:sp>
      <p:sp>
        <p:nvSpPr>
          <p:cNvPr id="129028" name="Text Box 1029"/>
          <p:cNvSpPr txBox="1">
            <a:spLocks noChangeArrowheads="1"/>
          </p:cNvSpPr>
          <p:nvPr/>
        </p:nvSpPr>
        <p:spPr bwMode="auto">
          <a:xfrm>
            <a:off x="452438" y="6337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b="0"/>
              <a:t>(What currents would be needed to generate the others?) </a:t>
            </a:r>
          </a:p>
        </p:txBody>
      </p:sp>
      <p:sp>
        <p:nvSpPr>
          <p:cNvPr id="129029" name="Rectangle 1030"/>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5.18</a:t>
            </a:r>
          </a:p>
        </p:txBody>
      </p:sp>
      <p:sp>
        <p:nvSpPr>
          <p:cNvPr id="129030" name="Line 1031"/>
          <p:cNvSpPr>
            <a:spLocks noChangeShapeType="1"/>
          </p:cNvSpPr>
          <p:nvPr/>
        </p:nvSpPr>
        <p:spPr bwMode="auto">
          <a:xfrm>
            <a:off x="4184650" y="623888"/>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1" name="Line 1032"/>
          <p:cNvSpPr>
            <a:spLocks noChangeShapeType="1"/>
          </p:cNvSpPr>
          <p:nvPr/>
        </p:nvSpPr>
        <p:spPr bwMode="auto">
          <a:xfrm>
            <a:off x="7270750" y="630238"/>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2" name="Line 1033"/>
          <p:cNvSpPr>
            <a:spLocks noChangeShapeType="1"/>
          </p:cNvSpPr>
          <p:nvPr/>
        </p:nvSpPr>
        <p:spPr bwMode="auto">
          <a:xfrm flipH="1">
            <a:off x="4192588" y="1374775"/>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3" name="Line 1034"/>
          <p:cNvSpPr>
            <a:spLocks noChangeShapeType="1"/>
          </p:cNvSpPr>
          <p:nvPr/>
        </p:nvSpPr>
        <p:spPr bwMode="auto">
          <a:xfrm flipH="1">
            <a:off x="4192588" y="1127125"/>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4" name="Line 1035"/>
          <p:cNvSpPr>
            <a:spLocks noChangeShapeType="1"/>
          </p:cNvSpPr>
          <p:nvPr/>
        </p:nvSpPr>
        <p:spPr bwMode="auto">
          <a:xfrm flipH="1">
            <a:off x="4200525" y="160972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5" name="Line 1036"/>
          <p:cNvSpPr>
            <a:spLocks noChangeShapeType="1"/>
          </p:cNvSpPr>
          <p:nvPr/>
        </p:nvSpPr>
        <p:spPr bwMode="auto">
          <a:xfrm>
            <a:off x="7289800" y="86042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6" name="Line 1037"/>
          <p:cNvSpPr>
            <a:spLocks noChangeShapeType="1"/>
          </p:cNvSpPr>
          <p:nvPr/>
        </p:nvSpPr>
        <p:spPr bwMode="auto">
          <a:xfrm>
            <a:off x="4156075" y="844550"/>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7" name="Line 1038"/>
          <p:cNvSpPr>
            <a:spLocks noChangeShapeType="1"/>
          </p:cNvSpPr>
          <p:nvPr/>
        </p:nvSpPr>
        <p:spPr bwMode="auto">
          <a:xfrm>
            <a:off x="7258050" y="113347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8" name="Line 1039"/>
          <p:cNvSpPr>
            <a:spLocks noChangeShapeType="1"/>
          </p:cNvSpPr>
          <p:nvPr/>
        </p:nvSpPr>
        <p:spPr bwMode="auto">
          <a:xfrm>
            <a:off x="7297738" y="1404938"/>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39" name="Line 1040"/>
          <p:cNvSpPr>
            <a:spLocks noChangeShapeType="1"/>
          </p:cNvSpPr>
          <p:nvPr/>
        </p:nvSpPr>
        <p:spPr bwMode="auto">
          <a:xfrm>
            <a:off x="7286625" y="1620838"/>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0" name="Line 1041"/>
          <p:cNvSpPr>
            <a:spLocks noChangeShapeType="1"/>
          </p:cNvSpPr>
          <p:nvPr/>
        </p:nvSpPr>
        <p:spPr bwMode="auto">
          <a:xfrm rot="-5400000">
            <a:off x="4164806" y="3263107"/>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1" name="Line 1042"/>
          <p:cNvSpPr>
            <a:spLocks noChangeShapeType="1"/>
          </p:cNvSpPr>
          <p:nvPr/>
        </p:nvSpPr>
        <p:spPr bwMode="auto">
          <a:xfrm rot="-5400000">
            <a:off x="4502944" y="3147219"/>
            <a:ext cx="522287" cy="41275"/>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2" name="Line 1043"/>
          <p:cNvSpPr>
            <a:spLocks noChangeShapeType="1"/>
          </p:cNvSpPr>
          <p:nvPr/>
        </p:nvSpPr>
        <p:spPr bwMode="auto">
          <a:xfrm rot="5400000" flipH="1">
            <a:off x="4036219" y="3155156"/>
            <a:ext cx="522288" cy="41275"/>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3" name="Line 1044"/>
          <p:cNvSpPr>
            <a:spLocks noChangeShapeType="1"/>
          </p:cNvSpPr>
          <p:nvPr/>
        </p:nvSpPr>
        <p:spPr bwMode="auto">
          <a:xfrm>
            <a:off x="7661275" y="3305175"/>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4" name="Line 1045"/>
          <p:cNvSpPr>
            <a:spLocks noChangeShapeType="1"/>
          </p:cNvSpPr>
          <p:nvPr/>
        </p:nvSpPr>
        <p:spPr bwMode="auto">
          <a:xfrm flipH="1">
            <a:off x="6808788" y="3300413"/>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5" name="Line 1046"/>
          <p:cNvSpPr>
            <a:spLocks noChangeShapeType="1"/>
          </p:cNvSpPr>
          <p:nvPr/>
        </p:nvSpPr>
        <p:spPr bwMode="auto">
          <a:xfrm rot="-5400000">
            <a:off x="7250906" y="2920207"/>
            <a:ext cx="769937"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6" name="Line 1047"/>
          <p:cNvSpPr>
            <a:spLocks noChangeShapeType="1"/>
          </p:cNvSpPr>
          <p:nvPr/>
        </p:nvSpPr>
        <p:spPr bwMode="auto">
          <a:xfrm rot="5400000" flipV="1">
            <a:off x="7258844" y="3712369"/>
            <a:ext cx="769938"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9047" name="Line 1048"/>
          <p:cNvSpPr>
            <a:spLocks noChangeShapeType="1"/>
          </p:cNvSpPr>
          <p:nvPr/>
        </p:nvSpPr>
        <p:spPr bwMode="auto">
          <a:xfrm rot="5400000" flipV="1">
            <a:off x="4987925" y="5543550"/>
            <a:ext cx="368300" cy="0"/>
          </a:xfrm>
          <a:prstGeom prst="line">
            <a:avLst/>
          </a:prstGeom>
          <a:noFill/>
          <a:ln w="38100">
            <a:solidFill>
              <a:schemeClr val="tx1">
                <a:alpha val="47842"/>
              </a:schemeClr>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54017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Rectangle 2"/>
          <p:cNvSpPr>
            <a:spLocks noGrp="1" noChangeArrowheads="1"/>
          </p:cNvSpPr>
          <p:nvPr>
            <p:ph type="title" idx="4294967295"/>
          </p:nvPr>
        </p:nvSpPr>
        <p:spPr>
          <a:xfrm>
            <a:off x="995363" y="835025"/>
            <a:ext cx="7772400" cy="1143000"/>
          </a:xfrm>
        </p:spPr>
        <p:txBody>
          <a:bodyPr/>
          <a:lstStyle/>
          <a:p>
            <a:pPr algn="l"/>
            <a:r>
              <a:rPr lang="en-US" sz="2600">
                <a:latin typeface="Arial" charset="0"/>
                <a:ea typeface="ヒラギノ角ゴ Pro W3" charset="0"/>
                <a:cs typeface="ヒラギノ角ゴ Pro W3" charset="0"/>
              </a:rPr>
              <a:t>The magnetic field in a certain region is given by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(C is a positive constant)  Consider the imaginary loop shown.  What can you say about the electric current passing through the loop?</a:t>
            </a:r>
            <a:endParaRPr lang="en-US" sz="2000">
              <a:latin typeface="Arial" charset="0"/>
              <a:ea typeface="ヒラギノ角ゴ Pro W3" charset="0"/>
              <a:cs typeface="ヒラギノ角ゴ Pro W3" charset="0"/>
            </a:endParaRPr>
          </a:p>
        </p:txBody>
      </p:sp>
      <p:pic>
        <p:nvPicPr>
          <p:cNvPr id="135170" name="Picture 6" descr="7.jpg"/>
          <p:cNvPicPr>
            <a:picLocks noChangeAspect="1" noChangeArrowheads="1"/>
          </p:cNvPicPr>
          <p:nvPr/>
        </p:nvPicPr>
        <p:blipFill>
          <a:blip r:embed="rId4">
            <a:extLst>
              <a:ext uri="{28A0092B-C50C-407E-A947-70E740481C1C}">
                <a14:useLocalDpi xmlns:a14="http://schemas.microsoft.com/office/drawing/2010/main" val="0"/>
              </a:ext>
            </a:extLst>
          </a:blip>
          <a:srcRect t="6697" b="8139"/>
          <a:stretch>
            <a:fillRect/>
          </a:stretch>
        </p:blipFill>
        <p:spPr bwMode="auto">
          <a:xfrm>
            <a:off x="5511800" y="2565400"/>
            <a:ext cx="33702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4"/>
          <p:cNvSpPr txBox="1">
            <a:spLocks noChangeArrowheads="1"/>
          </p:cNvSpPr>
          <p:nvPr/>
        </p:nvSpPr>
        <p:spPr bwMode="auto">
          <a:xfrm>
            <a:off x="593725" y="2943225"/>
            <a:ext cx="40544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eriod"/>
            </a:pPr>
            <a:r>
              <a:rPr lang="en-US" sz="3200" b="0" dirty="0"/>
              <a:t>must be zero</a:t>
            </a:r>
          </a:p>
          <a:p>
            <a:pPr>
              <a:buFont typeface="Arial" charset="0"/>
              <a:buAutoNum type="alphaUcPeriod"/>
            </a:pPr>
            <a:r>
              <a:rPr lang="en-US" sz="3200" b="0" dirty="0"/>
              <a:t>must be nonzero</a:t>
            </a:r>
          </a:p>
          <a:p>
            <a:pPr>
              <a:buFont typeface="Arial" charset="0"/>
              <a:buAutoNum type="alphaUcPeriod"/>
            </a:pPr>
            <a:r>
              <a:rPr lang="en-US" sz="3200" b="0" dirty="0"/>
              <a:t>Not enough info</a:t>
            </a:r>
            <a:endParaRPr lang="en-US" b="0" dirty="0"/>
          </a:p>
        </p:txBody>
      </p:sp>
      <p:sp>
        <p:nvSpPr>
          <p:cNvPr id="135172" name="Rectangle 7"/>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5.19</a:t>
            </a:r>
          </a:p>
        </p:txBody>
      </p:sp>
      <p:graphicFrame>
        <p:nvGraphicFramePr>
          <p:cNvPr id="135173" name="Object 1024"/>
          <p:cNvGraphicFramePr>
            <a:graphicFrameLocks noChangeAspect="1"/>
          </p:cNvGraphicFramePr>
          <p:nvPr>
            <p:extLst>
              <p:ext uri="{D42A27DB-BD31-4B8C-83A1-F6EECF244321}">
                <p14:modId xmlns:p14="http://schemas.microsoft.com/office/powerpoint/2010/main" val="2516032604"/>
              </p:ext>
            </p:extLst>
          </p:nvPr>
        </p:nvGraphicFramePr>
        <p:xfrm>
          <a:off x="2489200" y="647700"/>
          <a:ext cx="2282825" cy="549275"/>
        </p:xfrm>
        <a:graphic>
          <a:graphicData uri="http://schemas.openxmlformats.org/presentationml/2006/ole">
            <mc:AlternateContent xmlns:mc="http://schemas.openxmlformats.org/markup-compatibility/2006">
              <mc:Choice xmlns:v="urn:schemas-microsoft-com:vml" Requires="v">
                <p:oleObj spid="_x0000_s438288" name="Equation" r:id="rId5" imgW="952500" imgH="228600" progId="Equation.3">
                  <p:embed/>
                </p:oleObj>
              </mc:Choice>
              <mc:Fallback>
                <p:oleObj name="Equation" r:id="rId5" imgW="952500" imgH="228600" progId="Equation.3">
                  <p:embed/>
                  <p:pic>
                    <p:nvPicPr>
                      <p:cNvPr id="0" name=""/>
                      <p:cNvPicPr>
                        <a:picLocks noChangeAspect="1" noChangeArrowheads="1"/>
                      </p:cNvPicPr>
                      <p:nvPr/>
                    </p:nvPicPr>
                    <p:blipFill>
                      <a:blip r:embed="rId6"/>
                      <a:srcRect/>
                      <a:stretch>
                        <a:fillRect/>
                      </a:stretch>
                    </p:blipFill>
                    <p:spPr bwMode="auto">
                      <a:xfrm>
                        <a:off x="2489200" y="647700"/>
                        <a:ext cx="22828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72891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51"/>
          <p:cNvSpPr>
            <a:spLocks noGrp="1" noChangeArrowheads="1"/>
          </p:cNvSpPr>
          <p:nvPr>
            <p:ph type="title" idx="4294967295"/>
          </p:nvPr>
        </p:nvSpPr>
        <p:spPr>
          <a:xfrm>
            <a:off x="1222375" y="609600"/>
            <a:ext cx="7772400" cy="1143000"/>
          </a:xfrm>
        </p:spPr>
        <p:txBody>
          <a:bodyPr/>
          <a:lstStyle/>
          <a:p>
            <a:r>
              <a:rPr lang="en-US" sz="3600">
                <a:latin typeface="Arial" charset="0"/>
                <a:ea typeface="ヒラギノ角ゴ Pro W3" charset="0"/>
                <a:cs typeface="ヒラギノ角ゴ Pro W3" charset="0"/>
              </a:rPr>
              <a:t>What is                around this purple (dashed) Amperian loop? </a:t>
            </a:r>
            <a:endParaRPr lang="en-US">
              <a:latin typeface="Arial" charset="0"/>
              <a:ea typeface="ヒラギノ角ゴ Pro W3" charset="0"/>
              <a:cs typeface="ヒラギノ角ゴ Pro W3" charset="0"/>
            </a:endParaRPr>
          </a:p>
        </p:txBody>
      </p:sp>
      <p:graphicFrame>
        <p:nvGraphicFramePr>
          <p:cNvPr id="133122" name="Object 1024"/>
          <p:cNvGraphicFramePr>
            <a:graphicFrameLocks noChangeAspect="1"/>
          </p:cNvGraphicFramePr>
          <p:nvPr/>
        </p:nvGraphicFramePr>
        <p:xfrm>
          <a:off x="3221038" y="531813"/>
          <a:ext cx="1685925" cy="803275"/>
        </p:xfrm>
        <a:graphic>
          <a:graphicData uri="http://schemas.openxmlformats.org/presentationml/2006/ole">
            <mc:AlternateContent xmlns:mc="http://schemas.openxmlformats.org/markup-compatibility/2006">
              <mc:Choice xmlns:v="urn:schemas-microsoft-com:vml" Requires="v">
                <p:oleObj spid="_x0000_s443419" name="Equation" r:id="rId4" imgW="533400" imgH="254000" progId="Equation.3">
                  <p:embed/>
                </p:oleObj>
              </mc:Choice>
              <mc:Fallback>
                <p:oleObj name="Equation" r:id="rId4" imgW="5334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038" y="531813"/>
                        <a:ext cx="1685925"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3123" name="Object 1025"/>
          <p:cNvGraphicFramePr>
            <a:graphicFrameLocks noChangeAspect="1"/>
          </p:cNvGraphicFramePr>
          <p:nvPr>
            <p:extLst>
              <p:ext uri="{D42A27DB-BD31-4B8C-83A1-F6EECF244321}">
                <p14:modId xmlns:p14="http://schemas.microsoft.com/office/powerpoint/2010/main" val="930181921"/>
              </p:ext>
            </p:extLst>
          </p:nvPr>
        </p:nvGraphicFramePr>
        <p:xfrm>
          <a:off x="1312863" y="1654175"/>
          <a:ext cx="5341937" cy="3279338"/>
        </p:xfrm>
        <a:graphic>
          <a:graphicData uri="http://schemas.openxmlformats.org/presentationml/2006/ole">
            <mc:AlternateContent xmlns:mc="http://schemas.openxmlformats.org/markup-compatibility/2006">
              <mc:Choice xmlns:v="urn:schemas-microsoft-com:vml" Requires="v">
                <p:oleObj spid="_x0000_s443420" name="Picture" r:id="rId6" imgW="26057143" imgH="16000000" progId="Word.Picture.8">
                  <p:embed/>
                </p:oleObj>
              </mc:Choice>
              <mc:Fallback>
                <p:oleObj name="Picture" r:id="rId6" imgW="26057143" imgH="160000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863" y="1654175"/>
                        <a:ext cx="5341937" cy="3279338"/>
                      </a:xfrm>
                      <a:prstGeom prst="rect">
                        <a:avLst/>
                      </a:prstGeom>
                      <a:noFill/>
                      <a:ln>
                        <a:noFill/>
                      </a:ln>
                      <a:effectLst/>
                    </p:spPr>
                  </p:pic>
                </p:oleObj>
              </mc:Fallback>
            </mc:AlternateContent>
          </a:graphicData>
        </a:graphic>
      </p:graphicFrame>
      <p:sp>
        <p:nvSpPr>
          <p:cNvPr id="133124" name="Text Box 1054"/>
          <p:cNvSpPr txBox="1">
            <a:spLocks noChangeArrowheads="1"/>
          </p:cNvSpPr>
          <p:nvPr/>
        </p:nvSpPr>
        <p:spPr bwMode="auto">
          <a:xfrm>
            <a:off x="234950" y="4383088"/>
            <a:ext cx="8909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b="0" dirty="0">
                <a:latin typeface="Symbol" charset="0"/>
                <a:sym typeface="Symbol" charset="0"/>
              </a:rPr>
              <a:t></a:t>
            </a:r>
            <a:r>
              <a:rPr lang="en-US" sz="3200" b="0" baseline="-25000" dirty="0"/>
              <a:t>0 </a:t>
            </a:r>
            <a:r>
              <a:rPr lang="en-US" sz="3200" b="0" dirty="0"/>
              <a:t>(|I</a:t>
            </a:r>
            <a:r>
              <a:rPr lang="en-US" sz="3200" b="0" baseline="-25000" dirty="0"/>
              <a:t>2 </a:t>
            </a:r>
            <a:r>
              <a:rPr lang="en-US" sz="3200" b="0" dirty="0"/>
              <a:t>|</a:t>
            </a:r>
            <a:r>
              <a:rPr lang="en-US" sz="3200" b="0" baseline="-25000" dirty="0"/>
              <a:t> </a:t>
            </a:r>
            <a:r>
              <a:rPr lang="en-US" sz="3200" b="0" dirty="0"/>
              <a:t>+|I</a:t>
            </a:r>
            <a:r>
              <a:rPr lang="en-US" sz="3200" b="0" baseline="-25000" dirty="0"/>
              <a:t>1 </a:t>
            </a:r>
            <a:r>
              <a:rPr lang="en-US" sz="3200" b="0" dirty="0"/>
              <a:t>|)                B) </a:t>
            </a:r>
            <a:r>
              <a:rPr lang="en-US" sz="3200" b="0" dirty="0">
                <a:latin typeface="Symbol" charset="0"/>
                <a:sym typeface="Symbol" charset="0"/>
              </a:rPr>
              <a:t></a:t>
            </a:r>
            <a:r>
              <a:rPr lang="en-US" sz="3200" b="0" baseline="-25000" dirty="0"/>
              <a:t>0 </a:t>
            </a:r>
            <a:r>
              <a:rPr lang="en-US" sz="3200" b="0" dirty="0"/>
              <a:t>(|I</a:t>
            </a:r>
            <a:r>
              <a:rPr lang="en-US" sz="3200" b="0" baseline="-25000" dirty="0"/>
              <a:t>2</a:t>
            </a:r>
            <a:r>
              <a:rPr lang="en-US" sz="3200" b="0" dirty="0"/>
              <a:t>|-|I</a:t>
            </a:r>
            <a:r>
              <a:rPr lang="en-US" sz="3200" b="0" baseline="-25000" dirty="0"/>
              <a:t>1</a:t>
            </a:r>
            <a:r>
              <a:rPr lang="en-US" sz="3200" b="0" dirty="0"/>
              <a:t>|)</a:t>
            </a:r>
          </a:p>
          <a:p>
            <a:pPr>
              <a:buFont typeface="Arial" charset="0"/>
              <a:buNone/>
            </a:pPr>
            <a:r>
              <a:rPr lang="en-US" sz="3200" b="0" dirty="0"/>
              <a:t>C) </a:t>
            </a:r>
            <a:r>
              <a:rPr lang="en-US" sz="3200" b="0" dirty="0">
                <a:latin typeface="Symbol" charset="0"/>
                <a:sym typeface="Symbol" charset="0"/>
              </a:rPr>
              <a:t></a:t>
            </a:r>
            <a:r>
              <a:rPr lang="en-US" sz="3200" b="0" baseline="-25000" dirty="0"/>
              <a:t>0 </a:t>
            </a:r>
            <a:r>
              <a:rPr lang="en-US" sz="3200" b="0" dirty="0"/>
              <a:t>(| I</a:t>
            </a:r>
            <a:r>
              <a:rPr lang="en-US" sz="3200" b="0" baseline="-25000" dirty="0"/>
              <a:t>2 </a:t>
            </a:r>
            <a:r>
              <a:rPr lang="en-US" sz="3200" b="0" dirty="0"/>
              <a:t>|</a:t>
            </a:r>
            <a:r>
              <a:rPr lang="en-US" sz="3200" b="0" baseline="-25000" dirty="0"/>
              <a:t> </a:t>
            </a:r>
            <a:r>
              <a:rPr lang="en-US" sz="3200" b="0" dirty="0"/>
              <a:t>+ | I</a:t>
            </a:r>
            <a:r>
              <a:rPr lang="en-US" sz="3200" b="0" baseline="-25000" dirty="0"/>
              <a:t>1 </a:t>
            </a:r>
            <a:r>
              <a:rPr lang="en-US" sz="3200" b="0" dirty="0"/>
              <a:t>|</a:t>
            </a:r>
            <a:r>
              <a:rPr lang="en-US" sz="3200" b="0" baseline="-25000" dirty="0"/>
              <a:t> </a:t>
            </a:r>
            <a:r>
              <a:rPr lang="en-US" sz="3200" b="0" dirty="0"/>
              <a:t>sin</a:t>
            </a:r>
            <a:r>
              <a:rPr lang="en-US" sz="3200" b="0" dirty="0">
                <a:latin typeface="Symbol" charset="0"/>
                <a:sym typeface="Symbol" charset="0"/>
              </a:rPr>
              <a:t></a:t>
            </a:r>
            <a:r>
              <a:rPr lang="en-US" sz="3200" b="0" dirty="0"/>
              <a:t>)     D) </a:t>
            </a:r>
            <a:r>
              <a:rPr lang="en-US" sz="3200" b="0" dirty="0">
                <a:latin typeface="Symbol" charset="0"/>
                <a:sym typeface="Symbol" charset="0"/>
              </a:rPr>
              <a:t></a:t>
            </a:r>
            <a:r>
              <a:rPr lang="en-US" sz="3200" b="0" baseline="-25000" dirty="0"/>
              <a:t>0 </a:t>
            </a:r>
            <a:r>
              <a:rPr lang="en-US" sz="3200" b="0" dirty="0"/>
              <a:t>(| I</a:t>
            </a:r>
            <a:r>
              <a:rPr lang="en-US" sz="3200" b="0" baseline="-25000" dirty="0"/>
              <a:t>2 </a:t>
            </a:r>
            <a:r>
              <a:rPr lang="en-US" sz="3200" b="0" dirty="0"/>
              <a:t>|</a:t>
            </a:r>
            <a:r>
              <a:rPr lang="en-US" sz="3200" b="0" baseline="-25000" dirty="0"/>
              <a:t> </a:t>
            </a:r>
            <a:r>
              <a:rPr lang="en-US" sz="3200" b="0" dirty="0"/>
              <a:t>- | I</a:t>
            </a:r>
            <a:r>
              <a:rPr lang="en-US" sz="3200" b="0" baseline="-25000" dirty="0"/>
              <a:t>1 </a:t>
            </a:r>
            <a:r>
              <a:rPr lang="en-US" sz="3200" b="0" dirty="0"/>
              <a:t>|</a:t>
            </a:r>
            <a:r>
              <a:rPr lang="en-US" sz="3200" b="0" baseline="-25000" dirty="0"/>
              <a:t> </a:t>
            </a:r>
            <a:r>
              <a:rPr lang="en-US" sz="3200" b="0" dirty="0"/>
              <a:t>sin</a:t>
            </a:r>
            <a:r>
              <a:rPr lang="en-US" sz="3200" b="0" dirty="0">
                <a:latin typeface="Symbol" charset="0"/>
                <a:sym typeface="Symbol" charset="0"/>
              </a:rPr>
              <a:t></a:t>
            </a:r>
            <a:r>
              <a:rPr lang="en-US" sz="3200" b="0" dirty="0"/>
              <a:t>)</a:t>
            </a:r>
          </a:p>
          <a:p>
            <a:pPr>
              <a:buFont typeface="Arial" charset="0"/>
              <a:buNone/>
            </a:pPr>
            <a:r>
              <a:rPr lang="en-US" sz="3200" b="0" dirty="0"/>
              <a:t>E) </a:t>
            </a:r>
            <a:r>
              <a:rPr lang="en-US" sz="3200" b="0" dirty="0">
                <a:latin typeface="Symbol" charset="0"/>
                <a:sym typeface="Symbol" charset="0"/>
              </a:rPr>
              <a:t></a:t>
            </a:r>
            <a:r>
              <a:rPr lang="en-US" sz="3200" b="0" baseline="-25000" dirty="0"/>
              <a:t>0 </a:t>
            </a:r>
            <a:r>
              <a:rPr lang="en-US" sz="3200" b="0" dirty="0"/>
              <a:t>(| I</a:t>
            </a:r>
            <a:r>
              <a:rPr lang="en-US" sz="3200" b="0" baseline="-25000" dirty="0"/>
              <a:t>2 </a:t>
            </a:r>
            <a:r>
              <a:rPr lang="en-US" sz="3200" b="0" dirty="0"/>
              <a:t>|</a:t>
            </a:r>
            <a:r>
              <a:rPr lang="en-US" sz="3200" b="0" baseline="-25000" dirty="0"/>
              <a:t> </a:t>
            </a:r>
            <a:r>
              <a:rPr lang="en-US" sz="3200" b="0" dirty="0"/>
              <a:t>+ | I</a:t>
            </a:r>
            <a:r>
              <a:rPr lang="en-US" sz="3200" b="0" baseline="-25000" dirty="0"/>
              <a:t>1 </a:t>
            </a:r>
            <a:r>
              <a:rPr lang="en-US" sz="3200" b="0" dirty="0"/>
              <a:t>|</a:t>
            </a:r>
            <a:r>
              <a:rPr lang="en-US" sz="3200" b="0" baseline="-25000" dirty="0"/>
              <a:t> </a:t>
            </a:r>
            <a:r>
              <a:rPr lang="en-US" sz="3200" b="0" dirty="0" err="1" smtClean="0"/>
              <a:t>cos</a:t>
            </a:r>
            <a:r>
              <a:rPr lang="en-US" sz="3200" b="0" dirty="0" smtClean="0">
                <a:latin typeface="Symbol" charset="0"/>
                <a:sym typeface="Symbol" charset="0"/>
              </a:rPr>
              <a:t></a:t>
            </a:r>
            <a:r>
              <a:rPr lang="en-US" sz="3200" b="0" dirty="0"/>
              <a:t>) </a:t>
            </a:r>
          </a:p>
        </p:txBody>
      </p:sp>
      <p:sp>
        <p:nvSpPr>
          <p:cNvPr id="133125" name="Rectangle 1055"/>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5.22</a:t>
            </a:r>
          </a:p>
        </p:txBody>
      </p:sp>
    </p:spTree>
    <p:extLst>
      <p:ext uri="{BB962C8B-B14F-4D97-AF65-F5344CB8AC3E}">
        <p14:creationId xmlns:p14="http://schemas.microsoft.com/office/powerpoint/2010/main" val="381095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a:xfrm>
            <a:off x="520700" y="712788"/>
            <a:ext cx="8458200" cy="1143000"/>
          </a:xfrm>
        </p:spPr>
        <p:txBody>
          <a:bodyPr/>
          <a:lstStyle/>
          <a:p>
            <a:pPr algn="l"/>
            <a:r>
              <a:rPr lang="en-US" sz="2800" dirty="0">
                <a:latin typeface="Arial" charset="0"/>
                <a:ea typeface="ヒラギノ角ゴ Pro W3" charset="0"/>
                <a:cs typeface="ヒラギノ角ゴ Pro W3" charset="0"/>
              </a:rPr>
              <a:t>A solenoid has a total of N windings over a distance of L meters. We "idealize" by treating this as a surface current running around the surface. </a:t>
            </a:r>
            <a:br>
              <a:rPr lang="en-US" sz="2800" dirty="0">
                <a:latin typeface="Arial" charset="0"/>
                <a:ea typeface="ヒラギノ角ゴ Pro W3" charset="0"/>
                <a:cs typeface="ヒラギノ角ゴ Pro W3" charset="0"/>
              </a:rPr>
            </a:br>
            <a:r>
              <a:rPr lang="en-US" sz="2800" dirty="0">
                <a:solidFill>
                  <a:srgbClr val="0000FF"/>
                </a:solidFill>
                <a:latin typeface="Arial" charset="0"/>
                <a:ea typeface="ヒラギノ角ゴ Pro W3" charset="0"/>
                <a:cs typeface="ヒラギノ角ゴ Pro W3" charset="0"/>
              </a:rPr>
              <a:t>What is K? </a:t>
            </a:r>
            <a:endParaRPr lang="en-US" sz="3600" dirty="0">
              <a:latin typeface="Arial" charset="0"/>
              <a:ea typeface="ヒラギノ角ゴ Pro W3" charset="0"/>
              <a:cs typeface="ヒラギノ角ゴ Pro W3" charset="0"/>
            </a:endParaRPr>
          </a:p>
        </p:txBody>
      </p:sp>
      <p:sp>
        <p:nvSpPr>
          <p:cNvPr id="139266" name="Text Box 3"/>
          <p:cNvSpPr txBox="1">
            <a:spLocks noChangeArrowheads="1"/>
          </p:cNvSpPr>
          <p:nvPr/>
        </p:nvSpPr>
        <p:spPr bwMode="auto">
          <a:xfrm>
            <a:off x="195263" y="5408613"/>
            <a:ext cx="78057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b="0"/>
              <a:t> I        B) NI        C) I/L         D) I N/L</a:t>
            </a:r>
          </a:p>
          <a:p>
            <a:pPr>
              <a:buFont typeface="Arial" charset="0"/>
              <a:buNone/>
            </a:pPr>
            <a:r>
              <a:rPr lang="en-US" sz="3600" b="0"/>
              <a:t>E) Something else...</a:t>
            </a:r>
            <a:endParaRPr lang="en-US" b="0"/>
          </a:p>
        </p:txBody>
      </p:sp>
      <p:pic>
        <p:nvPicPr>
          <p:cNvPr id="139267" name="Picture 4" descr="Fig-5"/>
          <p:cNvPicPr>
            <a:picLocks noChangeAspect="1" noChangeArrowheads="1"/>
          </p:cNvPicPr>
          <p:nvPr/>
        </p:nvPicPr>
        <p:blipFill>
          <a:blip r:embed="rId3">
            <a:extLst>
              <a:ext uri="{28A0092B-C50C-407E-A947-70E740481C1C}">
                <a14:useLocalDpi xmlns:a14="http://schemas.microsoft.com/office/drawing/2010/main" val="0"/>
              </a:ext>
            </a:extLst>
          </a:blip>
          <a:srcRect l="8636" t="5586" r="18051" b="22665"/>
          <a:stretch>
            <a:fillRect/>
          </a:stretch>
        </p:blipFill>
        <p:spPr bwMode="auto">
          <a:xfrm>
            <a:off x="1708150" y="2349500"/>
            <a:ext cx="51435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5"/>
          <p:cNvSpPr>
            <a:spLocks noChangeArrowheads="1"/>
          </p:cNvSpPr>
          <p:nvPr/>
        </p:nvSpPr>
        <p:spPr bwMode="auto">
          <a:xfrm>
            <a:off x="0" y="0"/>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5.20</a:t>
            </a:r>
          </a:p>
        </p:txBody>
      </p:sp>
    </p:spTree>
    <p:extLst>
      <p:ext uri="{BB962C8B-B14F-4D97-AF65-F5344CB8AC3E}">
        <p14:creationId xmlns:p14="http://schemas.microsoft.com/office/powerpoint/2010/main" val="3947178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3"/>
          <p:cNvSpPr>
            <a:spLocks noGrp="1" noChangeArrowheads="1"/>
          </p:cNvSpPr>
          <p:nvPr>
            <p:ph type="body" idx="4294967295"/>
          </p:nvPr>
        </p:nvSpPr>
        <p:spPr>
          <a:xfrm>
            <a:off x="381000" y="838200"/>
            <a:ext cx="6172200" cy="2590800"/>
          </a:xfrm>
        </p:spPr>
        <p:txBody>
          <a:bodyPr/>
          <a:lstStyle/>
          <a:p>
            <a:pPr marL="0" indent="0" eaLnBrk="1" hangingPunct="1">
              <a:buFontTx/>
              <a:buNone/>
            </a:pPr>
            <a:r>
              <a:rPr lang="en-US" sz="2400">
                <a:latin typeface="Arial" charset="0"/>
                <a:ea typeface="ヒラギノ角ゴ Pro W3" charset="0"/>
                <a:cs typeface="ヒラギノ角ゴ Pro W3" charset="0"/>
              </a:rPr>
              <a:t>An infinite solenoid with surface current density K is oriented along the z-axis. Apply Ampere's Law to the rectangular imaginary loop in the yz plane shown.  What does this tell you about Bz, the z-component of the </a:t>
            </a:r>
            <a:r>
              <a:rPr lang="en-US" sz="2400" b="1">
                <a:latin typeface="Arial" charset="0"/>
                <a:ea typeface="ヒラギノ角ゴ Pro W3" charset="0"/>
                <a:cs typeface="ヒラギノ角ゴ Pro W3" charset="0"/>
              </a:rPr>
              <a:t>B</a:t>
            </a:r>
            <a:r>
              <a:rPr lang="en-US" sz="2400">
                <a:latin typeface="Arial" charset="0"/>
                <a:ea typeface="ヒラギノ角ゴ Pro W3" charset="0"/>
                <a:cs typeface="ヒラギノ角ゴ Pro W3" charset="0"/>
              </a:rPr>
              <a:t>-field outside the solenoid?</a:t>
            </a:r>
            <a:endParaRPr lang="en-US">
              <a:latin typeface="Arial" charset="0"/>
              <a:ea typeface="ヒラギノ角ゴ Pro W3" charset="0"/>
              <a:cs typeface="ヒラギノ角ゴ Pro W3" charset="0"/>
            </a:endParaRPr>
          </a:p>
        </p:txBody>
      </p:sp>
      <p:sp>
        <p:nvSpPr>
          <p:cNvPr id="141314" name="Text Box 17"/>
          <p:cNvSpPr txBox="1">
            <a:spLocks noChangeArrowheads="1"/>
          </p:cNvSpPr>
          <p:nvPr/>
        </p:nvSpPr>
        <p:spPr bwMode="auto">
          <a:xfrm>
            <a:off x="936625" y="3921125"/>
            <a:ext cx="50069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b="0"/>
              <a:t>Bz is constant outside</a:t>
            </a:r>
          </a:p>
          <a:p>
            <a:pPr eaLnBrk="1" hangingPunct="1">
              <a:buFontTx/>
              <a:buAutoNum type="alphaUcParenR"/>
            </a:pPr>
            <a:r>
              <a:rPr lang="en-US" b="0"/>
              <a:t>Bz is zero outside</a:t>
            </a:r>
          </a:p>
          <a:p>
            <a:pPr eaLnBrk="1" hangingPunct="1">
              <a:buFontTx/>
              <a:buAutoNum type="alphaUcParenR"/>
            </a:pPr>
            <a:r>
              <a:rPr lang="en-US" b="0"/>
              <a:t>Bz is not constant outside</a:t>
            </a:r>
          </a:p>
          <a:p>
            <a:pPr eaLnBrk="1" hangingPunct="1">
              <a:buFontTx/>
              <a:buAutoNum type="alphaUcParenR"/>
            </a:pPr>
            <a:r>
              <a:rPr lang="en-US" b="0"/>
              <a:t>It tells you nothing about Bz</a:t>
            </a:r>
          </a:p>
          <a:p>
            <a:pPr eaLnBrk="1" hangingPunct="1">
              <a:buFontTx/>
              <a:buAutoNum type="alphaUcParenR"/>
            </a:pPr>
            <a:endParaRPr lang="en-US" b="0"/>
          </a:p>
        </p:txBody>
      </p:sp>
      <p:sp>
        <p:nvSpPr>
          <p:cNvPr id="141315" name="Rectangle 5"/>
          <p:cNvSpPr>
            <a:spLocks noChangeArrowheads="1"/>
          </p:cNvSpPr>
          <p:nvPr/>
        </p:nvSpPr>
        <p:spPr bwMode="auto">
          <a:xfrm>
            <a:off x="144463" y="144463"/>
            <a:ext cx="1185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MD11-3</a:t>
            </a:r>
          </a:p>
        </p:txBody>
      </p:sp>
      <p:sp>
        <p:nvSpPr>
          <p:cNvPr id="141316" name="AutoShape 4"/>
          <p:cNvSpPr>
            <a:spLocks noChangeArrowheads="1"/>
          </p:cNvSpPr>
          <p:nvPr/>
        </p:nvSpPr>
        <p:spPr bwMode="auto">
          <a:xfrm>
            <a:off x="6781800" y="1219200"/>
            <a:ext cx="762000" cy="3048000"/>
          </a:xfrm>
          <a:prstGeom prst="can">
            <a:avLst>
              <a:gd name="adj" fmla="val 3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endParaRPr lang="en-US" sz="1800" b="0">
              <a:latin typeface="Times New Roman" charset="0"/>
            </a:endParaRPr>
          </a:p>
        </p:txBody>
      </p:sp>
      <p:sp>
        <p:nvSpPr>
          <p:cNvPr id="141317" name="Line 5"/>
          <p:cNvSpPr>
            <a:spLocks noChangeShapeType="1"/>
          </p:cNvSpPr>
          <p:nvPr/>
        </p:nvSpPr>
        <p:spPr bwMode="auto">
          <a:xfrm flipV="1">
            <a:off x="7162800" y="381000"/>
            <a:ext cx="0" cy="914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1318" name="Text Box 6"/>
          <p:cNvSpPr txBox="1">
            <a:spLocks noChangeArrowheads="1"/>
          </p:cNvSpPr>
          <p:nvPr/>
        </p:nvSpPr>
        <p:spPr bwMode="auto">
          <a:xfrm>
            <a:off x="6934200" y="609600"/>
            <a:ext cx="134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b="0">
                <a:latin typeface="Times New Roman" charset="0"/>
              </a:rPr>
              <a:t>z</a:t>
            </a:r>
          </a:p>
        </p:txBody>
      </p:sp>
      <p:sp>
        <p:nvSpPr>
          <p:cNvPr id="141319" name="Rectangle 7"/>
          <p:cNvSpPr>
            <a:spLocks noChangeArrowheads="1"/>
          </p:cNvSpPr>
          <p:nvPr/>
        </p:nvSpPr>
        <p:spPr bwMode="auto">
          <a:xfrm>
            <a:off x="7924800" y="1828800"/>
            <a:ext cx="609600" cy="1676400"/>
          </a:xfrm>
          <a:prstGeom prst="rect">
            <a:avLst/>
          </a:prstGeom>
          <a:noFill/>
          <a:ln w="222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algn="ctr" eaLnBrk="1" hangingPunct="1"/>
            <a:endParaRPr lang="en-US" sz="1800" b="0">
              <a:latin typeface="Times New Roman" charset="0"/>
            </a:endParaRPr>
          </a:p>
        </p:txBody>
      </p:sp>
      <p:sp>
        <p:nvSpPr>
          <p:cNvPr id="141320" name="Line 8"/>
          <p:cNvSpPr>
            <a:spLocks noChangeShapeType="1"/>
          </p:cNvSpPr>
          <p:nvPr/>
        </p:nvSpPr>
        <p:spPr bwMode="auto">
          <a:xfrm flipV="1">
            <a:off x="8534400" y="2362200"/>
            <a:ext cx="0" cy="1524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1321" name="Line 9"/>
          <p:cNvSpPr>
            <a:spLocks noChangeShapeType="1"/>
          </p:cNvSpPr>
          <p:nvPr/>
        </p:nvSpPr>
        <p:spPr bwMode="auto">
          <a:xfrm>
            <a:off x="7924800" y="2743200"/>
            <a:ext cx="0" cy="76200"/>
          </a:xfrm>
          <a:prstGeom prst="line">
            <a:avLst/>
          </a:prstGeom>
          <a:noFill/>
          <a:ln w="1587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1322" name="Arc 11"/>
          <p:cNvSpPr>
            <a:spLocks/>
          </p:cNvSpPr>
          <p:nvPr/>
        </p:nvSpPr>
        <p:spPr bwMode="auto">
          <a:xfrm flipV="1">
            <a:off x="6858000" y="2209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3" name="Arc 12"/>
          <p:cNvSpPr>
            <a:spLocks/>
          </p:cNvSpPr>
          <p:nvPr/>
        </p:nvSpPr>
        <p:spPr bwMode="auto">
          <a:xfrm flipV="1">
            <a:off x="6858000" y="2590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4" name="Arc 13"/>
          <p:cNvSpPr>
            <a:spLocks/>
          </p:cNvSpPr>
          <p:nvPr/>
        </p:nvSpPr>
        <p:spPr bwMode="auto">
          <a:xfrm flipV="1">
            <a:off x="6858000" y="2971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5" name="Arc 14"/>
          <p:cNvSpPr>
            <a:spLocks/>
          </p:cNvSpPr>
          <p:nvPr/>
        </p:nvSpPr>
        <p:spPr bwMode="auto">
          <a:xfrm flipV="1">
            <a:off x="6858000" y="3352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6" name="Arc 15"/>
          <p:cNvSpPr>
            <a:spLocks/>
          </p:cNvSpPr>
          <p:nvPr/>
        </p:nvSpPr>
        <p:spPr bwMode="auto">
          <a:xfrm flipV="1">
            <a:off x="6858000" y="17526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1327" name="Text Box 16"/>
          <p:cNvSpPr txBox="1">
            <a:spLocks noChangeArrowheads="1"/>
          </p:cNvSpPr>
          <p:nvPr/>
        </p:nvSpPr>
        <p:spPr bwMode="auto">
          <a:xfrm>
            <a:off x="7010400" y="1981200"/>
            <a:ext cx="257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800" b="0">
                <a:latin typeface="Times New Roman" charset="0"/>
              </a:rPr>
              <a:t>K</a:t>
            </a:r>
          </a:p>
        </p:txBody>
      </p:sp>
    </p:spTree>
    <p:extLst>
      <p:ext uri="{BB962C8B-B14F-4D97-AF65-F5344CB8AC3E}">
        <p14:creationId xmlns:p14="http://schemas.microsoft.com/office/powerpoint/2010/main" val="40791157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Grp="1" noChangeArrowheads="1"/>
          </p:cNvSpPr>
          <p:nvPr>
            <p:ph type="body" idx="4294967295"/>
          </p:nvPr>
        </p:nvSpPr>
        <p:spPr>
          <a:xfrm>
            <a:off x="381000" y="838200"/>
            <a:ext cx="6172200" cy="2590800"/>
          </a:xfrm>
        </p:spPr>
        <p:txBody>
          <a:bodyPr/>
          <a:lstStyle/>
          <a:p>
            <a:pPr marL="0" indent="0" eaLnBrk="1" hangingPunct="1">
              <a:buFontTx/>
              <a:buNone/>
            </a:pPr>
            <a:r>
              <a:rPr lang="en-US" sz="2400">
                <a:latin typeface="Arial" charset="0"/>
                <a:ea typeface="ヒラギノ角ゴ Pro W3" charset="0"/>
                <a:cs typeface="ヒラギノ角ゴ Pro W3" charset="0"/>
              </a:rPr>
              <a:t>An infinite solenoid with surface current density K is oriented along the z-axis. Apply Ampere's Law to the rectangular imaginary loop in the yz plane shown.</a:t>
            </a:r>
          </a:p>
          <a:p>
            <a:pPr marL="0" indent="0" eaLnBrk="1" hangingPunct="1">
              <a:buFontTx/>
              <a:buNone/>
            </a:pPr>
            <a:r>
              <a:rPr lang="en-US" sz="2400">
                <a:latin typeface="Arial" charset="0"/>
                <a:ea typeface="ヒラギノ角ゴ Pro W3" charset="0"/>
                <a:cs typeface="ヒラギノ角ゴ Pro W3" charset="0"/>
              </a:rPr>
              <a:t>We can safely assume that B(s</a:t>
            </a:r>
            <a:r>
              <a:rPr lang="en-US" sz="2400">
                <a:latin typeface="Arial" charset="0"/>
                <a:ea typeface="ヒラギノ角ゴ Pro W3" charset="0"/>
                <a:cs typeface="ヒラギノ角ゴ Pro W3" charset="0"/>
                <a:sym typeface="Wingdings" charset="0"/>
              </a:rPr>
              <a:t>∞</a:t>
            </a:r>
            <a:r>
              <a:rPr lang="en-US" sz="2400">
                <a:latin typeface="Arial" charset="0"/>
                <a:ea typeface="ヒラギノ角ゴ Pro W3" charset="0"/>
                <a:cs typeface="ヒラギノ角ゴ Pro W3" charset="0"/>
              </a:rPr>
              <a:t>)=0. What does this tell you about the </a:t>
            </a:r>
            <a:r>
              <a:rPr lang="en-US" sz="2400" b="1">
                <a:latin typeface="Arial" charset="0"/>
                <a:ea typeface="ヒラギノ角ゴ Pro W3" charset="0"/>
                <a:cs typeface="ヒラギノ角ゴ Pro W3" charset="0"/>
              </a:rPr>
              <a:t>B</a:t>
            </a:r>
            <a:r>
              <a:rPr lang="en-US" sz="2400">
                <a:latin typeface="Arial" charset="0"/>
                <a:ea typeface="ヒラギノ角ゴ Pro W3" charset="0"/>
                <a:cs typeface="ヒラギノ角ゴ Pro W3" charset="0"/>
              </a:rPr>
              <a:t>-field outside the solenoid?</a:t>
            </a:r>
          </a:p>
        </p:txBody>
      </p:sp>
      <p:sp>
        <p:nvSpPr>
          <p:cNvPr id="143362" name="Text Box 17"/>
          <p:cNvSpPr txBox="1">
            <a:spLocks noChangeArrowheads="1"/>
          </p:cNvSpPr>
          <p:nvPr/>
        </p:nvSpPr>
        <p:spPr bwMode="auto">
          <a:xfrm>
            <a:off x="838200" y="4170363"/>
            <a:ext cx="68580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800" b="0" dirty="0">
                <a:ea typeface="ＭＳ Ｐゴシック" charset="0"/>
                <a:cs typeface="ＭＳ Ｐゴシック" charset="0"/>
              </a:rPr>
              <a:t> |B| is </a:t>
            </a:r>
            <a:r>
              <a:rPr lang="en-US" sz="2800" b="0" dirty="0" smtClean="0">
                <a:ea typeface="ＭＳ Ｐゴシック" charset="0"/>
                <a:cs typeface="ＭＳ Ｐゴシック" charset="0"/>
              </a:rPr>
              <a:t>a small </a:t>
            </a:r>
            <a:r>
              <a:rPr lang="en-US" sz="2800" b="0" dirty="0">
                <a:ea typeface="ＭＳ Ｐゴシック" charset="0"/>
                <a:cs typeface="ＭＳ Ｐゴシック" charset="0"/>
              </a:rPr>
              <a:t>non-zero constant outside</a:t>
            </a:r>
          </a:p>
          <a:p>
            <a:pPr eaLnBrk="1" hangingPunct="1">
              <a:buFontTx/>
              <a:buAutoNum type="alphaUcParenR"/>
            </a:pPr>
            <a:r>
              <a:rPr lang="en-US" sz="2800" b="0" dirty="0">
                <a:ea typeface="ＭＳ Ｐゴシック" charset="0"/>
                <a:cs typeface="ＭＳ Ｐゴシック" charset="0"/>
              </a:rPr>
              <a:t> |B| is zero outside</a:t>
            </a:r>
          </a:p>
          <a:p>
            <a:pPr eaLnBrk="1" hangingPunct="1">
              <a:buFontTx/>
              <a:buAutoNum type="alphaUcParenR"/>
            </a:pPr>
            <a:r>
              <a:rPr lang="en-US" sz="2800" b="0" dirty="0">
                <a:ea typeface="ＭＳ Ｐゴシック" charset="0"/>
                <a:cs typeface="ＭＳ Ｐゴシック" charset="0"/>
              </a:rPr>
              <a:t> |B| is not constant outside</a:t>
            </a:r>
          </a:p>
          <a:p>
            <a:pPr eaLnBrk="1" hangingPunct="1">
              <a:buFontTx/>
              <a:buAutoNum type="alphaUcParenR"/>
            </a:pPr>
            <a:r>
              <a:rPr lang="en-US" sz="2800" b="0" dirty="0">
                <a:ea typeface="ＭＳ Ｐゴシック" charset="0"/>
                <a:cs typeface="ＭＳ Ｐゴシック" charset="0"/>
              </a:rPr>
              <a:t> We still don</a:t>
            </a:r>
            <a:r>
              <a:rPr lang="ja-JP" altLang="en-US" sz="2800" b="0" dirty="0">
                <a:ea typeface="ＭＳ Ｐゴシック" charset="0"/>
                <a:cs typeface="ＭＳ Ｐゴシック" charset="0"/>
              </a:rPr>
              <a:t>’</a:t>
            </a:r>
            <a:r>
              <a:rPr lang="en-US" altLang="ja-JP" sz="2800" b="0" dirty="0">
                <a:ea typeface="ＭＳ Ｐゴシック" charset="0"/>
                <a:cs typeface="ＭＳ Ｐゴシック" charset="0"/>
              </a:rPr>
              <a:t>t know anything about |B|</a:t>
            </a:r>
          </a:p>
          <a:p>
            <a:pPr eaLnBrk="1" hangingPunct="1">
              <a:buFontTx/>
              <a:buAutoNum type="alphaUcParenR"/>
            </a:pPr>
            <a:endParaRPr lang="en-US" sz="2800" b="0" dirty="0">
              <a:ea typeface="ＭＳ Ｐゴシック" charset="0"/>
              <a:cs typeface="ＭＳ Ｐゴシック" charset="0"/>
            </a:endParaRPr>
          </a:p>
        </p:txBody>
      </p:sp>
      <p:sp>
        <p:nvSpPr>
          <p:cNvPr id="143363" name="Rectangle 5"/>
          <p:cNvSpPr>
            <a:spLocks noChangeArrowheads="1"/>
          </p:cNvSpPr>
          <p:nvPr/>
        </p:nvSpPr>
        <p:spPr bwMode="auto">
          <a:xfrm>
            <a:off x="144463" y="144463"/>
            <a:ext cx="1185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2000" b="0">
                <a:ea typeface="ＭＳ Ｐゴシック" charset="0"/>
                <a:cs typeface="ＭＳ Ｐゴシック" charset="0"/>
              </a:rPr>
              <a:t>MD11-3</a:t>
            </a:r>
          </a:p>
        </p:txBody>
      </p:sp>
      <p:sp>
        <p:nvSpPr>
          <p:cNvPr id="143364" name="AutoShape 4"/>
          <p:cNvSpPr>
            <a:spLocks noChangeArrowheads="1"/>
          </p:cNvSpPr>
          <p:nvPr/>
        </p:nvSpPr>
        <p:spPr bwMode="auto">
          <a:xfrm>
            <a:off x="6781800" y="1219200"/>
            <a:ext cx="762000" cy="3048000"/>
          </a:xfrm>
          <a:prstGeom prst="can">
            <a:avLst>
              <a:gd name="adj" fmla="val 3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defTabSz="457200" eaLnBrk="1" hangingPunct="1"/>
            <a:endParaRPr lang="en-US" sz="1800" b="0">
              <a:latin typeface="Times New Roman" charset="0"/>
              <a:ea typeface="ＭＳ Ｐゴシック" charset="0"/>
              <a:cs typeface="ＭＳ Ｐゴシック" charset="0"/>
            </a:endParaRPr>
          </a:p>
        </p:txBody>
      </p:sp>
      <p:sp>
        <p:nvSpPr>
          <p:cNvPr id="143365" name="Line 5"/>
          <p:cNvSpPr>
            <a:spLocks noChangeShapeType="1"/>
          </p:cNvSpPr>
          <p:nvPr/>
        </p:nvSpPr>
        <p:spPr bwMode="auto">
          <a:xfrm flipV="1">
            <a:off x="7162800" y="381000"/>
            <a:ext cx="0" cy="914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3366" name="Text Box 6"/>
          <p:cNvSpPr txBox="1">
            <a:spLocks noChangeArrowheads="1"/>
          </p:cNvSpPr>
          <p:nvPr/>
        </p:nvSpPr>
        <p:spPr bwMode="auto">
          <a:xfrm>
            <a:off x="6934200" y="609600"/>
            <a:ext cx="134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1800" b="0">
                <a:latin typeface="Times New Roman" charset="0"/>
                <a:ea typeface="ＭＳ Ｐゴシック" charset="0"/>
                <a:cs typeface="ＭＳ Ｐゴシック" charset="0"/>
              </a:rPr>
              <a:t>z</a:t>
            </a:r>
          </a:p>
        </p:txBody>
      </p:sp>
      <p:sp>
        <p:nvSpPr>
          <p:cNvPr id="143367" name="Rectangle 7"/>
          <p:cNvSpPr>
            <a:spLocks noChangeArrowheads="1"/>
          </p:cNvSpPr>
          <p:nvPr/>
        </p:nvSpPr>
        <p:spPr bwMode="auto">
          <a:xfrm>
            <a:off x="7924800" y="1828800"/>
            <a:ext cx="609600" cy="1676400"/>
          </a:xfrm>
          <a:prstGeom prst="rect">
            <a:avLst/>
          </a:prstGeom>
          <a:noFill/>
          <a:ln w="222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algn="ctr" defTabSz="457200" eaLnBrk="1" hangingPunct="1"/>
            <a:endParaRPr lang="en-US" sz="1800" b="0">
              <a:latin typeface="Times New Roman" charset="0"/>
              <a:ea typeface="ＭＳ Ｐゴシック" charset="0"/>
              <a:cs typeface="ＭＳ Ｐゴシック" charset="0"/>
            </a:endParaRPr>
          </a:p>
        </p:txBody>
      </p:sp>
      <p:sp>
        <p:nvSpPr>
          <p:cNvPr id="143368" name="Line 8"/>
          <p:cNvSpPr>
            <a:spLocks noChangeShapeType="1"/>
          </p:cNvSpPr>
          <p:nvPr/>
        </p:nvSpPr>
        <p:spPr bwMode="auto">
          <a:xfrm flipV="1">
            <a:off x="8534400" y="2362200"/>
            <a:ext cx="0" cy="1524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3369" name="Line 9"/>
          <p:cNvSpPr>
            <a:spLocks noChangeShapeType="1"/>
          </p:cNvSpPr>
          <p:nvPr/>
        </p:nvSpPr>
        <p:spPr bwMode="auto">
          <a:xfrm>
            <a:off x="7924800" y="2743200"/>
            <a:ext cx="0" cy="76200"/>
          </a:xfrm>
          <a:prstGeom prst="line">
            <a:avLst/>
          </a:prstGeom>
          <a:noFill/>
          <a:ln w="15875">
            <a:solidFill>
              <a:schemeClr val="tx1"/>
            </a:solidFill>
            <a:round/>
            <a:headEnd/>
            <a:tailEnd type="triangle" w="lg" len="lg"/>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143370" name="Arc 11"/>
          <p:cNvSpPr>
            <a:spLocks/>
          </p:cNvSpPr>
          <p:nvPr/>
        </p:nvSpPr>
        <p:spPr bwMode="auto">
          <a:xfrm flipV="1">
            <a:off x="6858000" y="2209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1" name="Arc 12"/>
          <p:cNvSpPr>
            <a:spLocks/>
          </p:cNvSpPr>
          <p:nvPr/>
        </p:nvSpPr>
        <p:spPr bwMode="auto">
          <a:xfrm flipV="1">
            <a:off x="6858000" y="2590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2" name="Arc 13"/>
          <p:cNvSpPr>
            <a:spLocks/>
          </p:cNvSpPr>
          <p:nvPr/>
        </p:nvSpPr>
        <p:spPr bwMode="auto">
          <a:xfrm flipV="1">
            <a:off x="6858000" y="2971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3" name="Arc 14"/>
          <p:cNvSpPr>
            <a:spLocks/>
          </p:cNvSpPr>
          <p:nvPr/>
        </p:nvSpPr>
        <p:spPr bwMode="auto">
          <a:xfrm flipV="1">
            <a:off x="6858000" y="33528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4" name="Arc 15"/>
          <p:cNvSpPr>
            <a:spLocks/>
          </p:cNvSpPr>
          <p:nvPr/>
        </p:nvSpPr>
        <p:spPr bwMode="auto">
          <a:xfrm flipV="1">
            <a:off x="6858000" y="1752600"/>
            <a:ext cx="528638" cy="168275"/>
          </a:xfrm>
          <a:custGeom>
            <a:avLst/>
            <a:gdLst>
              <a:gd name="T0" fmla="*/ 0 w 29953"/>
              <a:gd name="T1" fmla="*/ 2147483647 h 21600"/>
              <a:gd name="T2" fmla="*/ 2147483647 w 29953"/>
              <a:gd name="T3" fmla="*/ 2147483647 h 21600"/>
              <a:gd name="T4" fmla="*/ 2147483647 w 29953"/>
              <a:gd name="T5" fmla="*/ 2147483647 h 21600"/>
              <a:gd name="T6" fmla="*/ 0 60000 65536"/>
              <a:gd name="T7" fmla="*/ 0 60000 65536"/>
              <a:gd name="T8" fmla="*/ 0 60000 65536"/>
              <a:gd name="T9" fmla="*/ 0 w 29953"/>
              <a:gd name="T10" fmla="*/ 0 h 21600"/>
              <a:gd name="T11" fmla="*/ 29953 w 29953"/>
              <a:gd name="T12" fmla="*/ 21600 h 21600"/>
            </a:gdLst>
            <a:ahLst/>
            <a:cxnLst>
              <a:cxn ang="T6">
                <a:pos x="T0" y="T1"/>
              </a:cxn>
              <a:cxn ang="T7">
                <a:pos x="T2" y="T3"/>
              </a:cxn>
              <a:cxn ang="T8">
                <a:pos x="T4" y="T5"/>
              </a:cxn>
            </a:cxnLst>
            <a:rect l="T9" t="T10" r="T11" b="T12"/>
            <a:pathLst>
              <a:path w="29953" h="21600" fill="none" extrusionOk="0">
                <a:moveTo>
                  <a:pt x="0" y="9394"/>
                </a:moveTo>
                <a:cubicBezTo>
                  <a:pt x="4027" y="3514"/>
                  <a:pt x="10694" y="-1"/>
                  <a:pt x="17821" y="0"/>
                </a:cubicBezTo>
                <a:cubicBezTo>
                  <a:pt x="22147" y="0"/>
                  <a:pt x="26373" y="1299"/>
                  <a:pt x="29953" y="3728"/>
                </a:cubicBezTo>
              </a:path>
              <a:path w="29953" h="21600" stroke="0" extrusionOk="0">
                <a:moveTo>
                  <a:pt x="0" y="9394"/>
                </a:moveTo>
                <a:cubicBezTo>
                  <a:pt x="4027" y="3514"/>
                  <a:pt x="10694" y="-1"/>
                  <a:pt x="17821" y="0"/>
                </a:cubicBezTo>
                <a:cubicBezTo>
                  <a:pt x="22147" y="0"/>
                  <a:pt x="26373" y="1299"/>
                  <a:pt x="29953" y="3728"/>
                </a:cubicBezTo>
                <a:lnTo>
                  <a:pt x="17821" y="21600"/>
                </a:lnTo>
                <a:lnTo>
                  <a:pt x="0" y="9394"/>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3375" name="Text Box 16"/>
          <p:cNvSpPr txBox="1">
            <a:spLocks noChangeArrowheads="1"/>
          </p:cNvSpPr>
          <p:nvPr/>
        </p:nvSpPr>
        <p:spPr bwMode="auto">
          <a:xfrm>
            <a:off x="7010400" y="1981200"/>
            <a:ext cx="257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800" b="0">
                <a:latin typeface="Times New Roman" charset="0"/>
                <a:ea typeface="ＭＳ Ｐゴシック" charset="0"/>
                <a:cs typeface="ＭＳ Ｐゴシック" charset="0"/>
              </a:rPr>
              <a:t>K</a:t>
            </a:r>
          </a:p>
        </p:txBody>
      </p:sp>
    </p:spTree>
    <p:extLst>
      <p:ext uri="{BB962C8B-B14F-4D97-AF65-F5344CB8AC3E}">
        <p14:creationId xmlns:p14="http://schemas.microsoft.com/office/powerpoint/2010/main" val="1643313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a:solidFill>
                  <a:schemeClr val="bg1"/>
                </a:solidFill>
                <a:latin typeface="Arial" charset="0"/>
                <a:ea typeface="ヒラギノ角ゴ Pro W3" charset="0"/>
                <a:cs typeface="ヒラギノ角ゴ Pro W3" charset="0"/>
              </a:rPr>
              <a:t>Infinite Solenoid</a:t>
            </a:r>
            <a:endParaRPr lang="en-US">
              <a:latin typeface="Arial" charset="0"/>
              <a:ea typeface="ヒラギノ角ゴ Pro W3" charset="0"/>
              <a:cs typeface="ヒラギノ角ゴ Pro W3" charset="0"/>
            </a:endParaRPr>
          </a:p>
        </p:txBody>
      </p:sp>
      <p:sp>
        <p:nvSpPr>
          <p:cNvPr id="153602" name="Rectangle 3"/>
          <p:cNvSpPr>
            <a:spLocks noGrp="1" noChangeArrowheads="1"/>
          </p:cNvSpPr>
          <p:nvPr>
            <p:ph type="body" idx="1"/>
          </p:nvPr>
        </p:nvSpPr>
        <p:spPr>
          <a:xfrm>
            <a:off x="152400" y="2362200"/>
            <a:ext cx="8458200" cy="4343400"/>
          </a:xfrm>
        </p:spPr>
        <p:txBody>
          <a:bodyPr/>
          <a:lstStyle/>
          <a:p>
            <a:pPr marL="609600" indent="-609600" eaLnBrk="1" hangingPunct="1">
              <a:lnSpc>
                <a:spcPct val="90000"/>
              </a:lnSpc>
              <a:buFontTx/>
              <a:buNone/>
            </a:pPr>
            <a:r>
              <a:rPr lang="en-US" sz="3200">
                <a:latin typeface="Arial" charset="0"/>
                <a:ea typeface="ヒラギノ角ゴ Pro W3" charset="0"/>
                <a:cs typeface="ヒラギノ角ゴ Pro W3" charset="0"/>
              </a:rPr>
              <a:t>In the case of the infinite solenoid we used loop 1 to argue that 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 outside is zero. Then we used loop 2 to find 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 inside. </a:t>
            </a:r>
            <a:r>
              <a:rPr lang="en-US" sz="3200">
                <a:solidFill>
                  <a:schemeClr val="accent2"/>
                </a:solidFill>
                <a:latin typeface="Arial" charset="0"/>
                <a:ea typeface="ヒラギノ角ゴ Pro W3" charset="0"/>
                <a:cs typeface="ヒラギノ角ゴ Pro W3" charset="0"/>
              </a:rPr>
              <a:t>What would loop 3 show?</a:t>
            </a:r>
            <a:endParaRPr lang="en-US" sz="3200">
              <a:latin typeface="Arial" charset="0"/>
              <a:ea typeface="ヒラギノ角ゴ Pro W3" charset="0"/>
              <a:cs typeface="ヒラギノ角ゴ Pro W3" charset="0"/>
            </a:endParaRPr>
          </a:p>
          <a:p>
            <a:pPr marL="609600" indent="-609600" eaLnBrk="1" hangingPunct="1">
              <a:lnSpc>
                <a:spcPct val="90000"/>
              </a:lnSpc>
              <a:buFontTx/>
              <a:buAutoNum type="alphaLcParenR"/>
            </a:pPr>
            <a:r>
              <a:rPr lang="en-US" sz="3200">
                <a:latin typeface="Arial" charset="0"/>
                <a:ea typeface="ヒラギノ角ゴ Pro W3" charset="0"/>
                <a:cs typeface="ヒラギノ角ゴ Pro W3" charset="0"/>
              </a:rPr>
              <a:t>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 inside is zero</a:t>
            </a:r>
          </a:p>
          <a:p>
            <a:pPr marL="609600" indent="-609600" eaLnBrk="1" hangingPunct="1">
              <a:lnSpc>
                <a:spcPct val="90000"/>
              </a:lnSpc>
              <a:buFontTx/>
              <a:buAutoNum type="alphaLcParenR"/>
            </a:pPr>
            <a:r>
              <a:rPr lang="en-US" sz="3200">
                <a:latin typeface="Arial" charset="0"/>
                <a:ea typeface="ヒラギノ角ゴ Pro W3" charset="0"/>
                <a:cs typeface="ヒラギノ角ゴ Pro W3" charset="0"/>
              </a:rPr>
              <a:t>It does not tell us anything about the </a:t>
            </a:r>
            <a:r>
              <a:rPr lang="en-US" sz="3200" b="1">
                <a:latin typeface="Arial" charset="0"/>
                <a:ea typeface="ヒラギノ角ゴ Pro W3" charset="0"/>
                <a:cs typeface="ヒラギノ角ゴ Pro W3" charset="0"/>
              </a:rPr>
              <a:t>B</a:t>
            </a:r>
            <a:r>
              <a:rPr lang="en-US" sz="3200">
                <a:latin typeface="Arial" charset="0"/>
                <a:ea typeface="ヒラギノ角ゴ Pro W3" charset="0"/>
                <a:cs typeface="ヒラギノ角ゴ Pro W3" charset="0"/>
              </a:rPr>
              <a:t>-field</a:t>
            </a:r>
          </a:p>
          <a:p>
            <a:pPr marL="609600" indent="-609600" eaLnBrk="1" hangingPunct="1">
              <a:lnSpc>
                <a:spcPct val="90000"/>
              </a:lnSpc>
              <a:buFontTx/>
              <a:buAutoNum type="alphaLcParenR"/>
            </a:pPr>
            <a:r>
              <a:rPr lang="en-US" sz="3200">
                <a:latin typeface="Arial" charset="0"/>
                <a:ea typeface="ヒラギノ角ゴ Pro W3" charset="0"/>
                <a:cs typeface="ヒラギノ角ゴ Pro W3" charset="0"/>
              </a:rPr>
              <a:t>Something else</a:t>
            </a:r>
          </a:p>
          <a:p>
            <a:pPr marL="609600" indent="-609600" eaLnBrk="1" hangingPunct="1">
              <a:lnSpc>
                <a:spcPct val="90000"/>
              </a:lnSpc>
              <a:buFontTx/>
              <a:buAutoNum type="alphaLcParenR"/>
            </a:pPr>
            <a:endParaRPr lang="en-US">
              <a:latin typeface="Arial" charset="0"/>
              <a:ea typeface="ヒラギノ角ゴ Pro W3" charset="0"/>
              <a:cs typeface="ヒラギノ角ゴ Pro W3" charset="0"/>
            </a:endParaRPr>
          </a:p>
        </p:txBody>
      </p:sp>
      <p:sp>
        <p:nvSpPr>
          <p:cNvPr id="153603" name="Rectangle 4"/>
          <p:cNvSpPr>
            <a:spLocks noChangeArrowheads="1"/>
          </p:cNvSpPr>
          <p:nvPr/>
        </p:nvSpPr>
        <p:spPr bwMode="auto">
          <a:xfrm>
            <a:off x="2895600" y="3200400"/>
            <a:ext cx="366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b="0"/>
          </a:p>
        </p:txBody>
      </p:sp>
      <p:grpSp>
        <p:nvGrpSpPr>
          <p:cNvPr id="153604" name="Group 17"/>
          <p:cNvGrpSpPr>
            <a:grpSpLocks/>
          </p:cNvGrpSpPr>
          <p:nvPr/>
        </p:nvGrpSpPr>
        <p:grpSpPr bwMode="auto">
          <a:xfrm>
            <a:off x="2159000" y="228600"/>
            <a:ext cx="4824413" cy="2089150"/>
            <a:chOff x="1392" y="336"/>
            <a:chExt cx="3039" cy="1316"/>
          </a:xfrm>
        </p:grpSpPr>
        <p:sp>
          <p:nvSpPr>
            <p:cNvPr id="153606" name="Rectangle 6"/>
            <p:cNvSpPr>
              <a:spLocks noChangeArrowheads="1"/>
            </p:cNvSpPr>
            <p:nvPr/>
          </p:nvSpPr>
          <p:spPr bwMode="auto">
            <a:xfrm>
              <a:off x="1392" y="674"/>
              <a:ext cx="3039"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dirty="0">
                  <a:sym typeface="Wingdings" charset="0"/>
                </a:rPr>
                <a:t></a:t>
              </a:r>
            </a:p>
            <a:p>
              <a:endParaRPr lang="en-US" b="0" dirty="0">
                <a:sym typeface="Wingdings" charset="0"/>
              </a:endParaRPr>
            </a:p>
            <a:p>
              <a:endParaRPr lang="en-US" b="0" dirty="0">
                <a:sym typeface="Wingdings" charset="0"/>
              </a:endParaRPr>
            </a:p>
            <a:p>
              <a:r>
                <a:rPr lang="en-US" b="0" dirty="0">
                  <a:sym typeface="Zapf Dingbats" charset="0"/>
                </a:rPr>
                <a:t></a:t>
              </a:r>
              <a:endParaRPr lang="en-US" b="0" dirty="0"/>
            </a:p>
          </p:txBody>
        </p:sp>
        <p:sp>
          <p:nvSpPr>
            <p:cNvPr id="153607" name="Rectangle 8"/>
            <p:cNvSpPr>
              <a:spLocks noChangeArrowheads="1"/>
            </p:cNvSpPr>
            <p:nvPr/>
          </p:nvSpPr>
          <p:spPr bwMode="auto">
            <a:xfrm>
              <a:off x="1632" y="336"/>
              <a:ext cx="672" cy="3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53608" name="Rectangle 9"/>
            <p:cNvSpPr>
              <a:spLocks noChangeArrowheads="1"/>
            </p:cNvSpPr>
            <p:nvPr/>
          </p:nvSpPr>
          <p:spPr bwMode="auto">
            <a:xfrm>
              <a:off x="2448" y="480"/>
              <a:ext cx="912" cy="62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53609" name="Rectangle 10"/>
            <p:cNvSpPr>
              <a:spLocks noChangeArrowheads="1"/>
            </p:cNvSpPr>
            <p:nvPr/>
          </p:nvSpPr>
          <p:spPr bwMode="auto">
            <a:xfrm>
              <a:off x="3504" y="920"/>
              <a:ext cx="768" cy="3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sp>
          <p:nvSpPr>
            <p:cNvPr id="153610" name="Rectangle 11"/>
            <p:cNvSpPr>
              <a:spLocks noChangeArrowheads="1"/>
            </p:cNvSpPr>
            <p:nvPr/>
          </p:nvSpPr>
          <p:spPr bwMode="auto">
            <a:xfrm>
              <a:off x="1632" y="38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t>Loop 1</a:t>
              </a:r>
            </a:p>
          </p:txBody>
        </p:sp>
        <p:sp>
          <p:nvSpPr>
            <p:cNvPr id="153611" name="Rectangle 14"/>
            <p:cNvSpPr>
              <a:spLocks noChangeArrowheads="1"/>
            </p:cNvSpPr>
            <p:nvPr/>
          </p:nvSpPr>
          <p:spPr bwMode="auto">
            <a:xfrm>
              <a:off x="3552" y="913"/>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dirty="0"/>
                <a:t>Loop 3</a:t>
              </a:r>
            </a:p>
          </p:txBody>
        </p:sp>
        <p:sp>
          <p:nvSpPr>
            <p:cNvPr id="153612" name="Rectangle 15"/>
            <p:cNvSpPr>
              <a:spLocks noChangeArrowheads="1"/>
            </p:cNvSpPr>
            <p:nvPr/>
          </p:nvSpPr>
          <p:spPr bwMode="auto">
            <a:xfrm>
              <a:off x="2544" y="480"/>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0"/>
                <a:t>Loop 2</a:t>
              </a:r>
            </a:p>
          </p:txBody>
        </p:sp>
      </p:grpSp>
      <p:sp>
        <p:nvSpPr>
          <p:cNvPr id="153605" name="Rectangle 13"/>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5.23</a:t>
            </a:r>
          </a:p>
        </p:txBody>
      </p:sp>
    </p:spTree>
    <p:extLst>
      <p:ext uri="{BB962C8B-B14F-4D97-AF65-F5344CB8AC3E}">
        <p14:creationId xmlns:p14="http://schemas.microsoft.com/office/powerpoint/2010/main" val="36164899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idx="4294967295"/>
          </p:nvPr>
        </p:nvSpPr>
        <p:spPr>
          <a:xfrm>
            <a:off x="520700" y="1541463"/>
            <a:ext cx="8458200" cy="1143000"/>
          </a:xfrm>
        </p:spPr>
        <p:txBody>
          <a:bodyPr/>
          <a:lstStyle/>
          <a:p>
            <a:pPr algn="l"/>
            <a:r>
              <a:rPr lang="en-US" sz="2600">
                <a:latin typeface="Arial" charset="0"/>
                <a:ea typeface="ヒラギノ角ゴ Pro W3" charset="0"/>
                <a:cs typeface="ヒラギノ角ゴ Pro W3" charset="0"/>
              </a:rPr>
              <a:t>A thin toroid has (average) radius R and a total of N windings with current I. </a:t>
            </a:r>
            <a:br>
              <a:rPr lang="en-US" sz="2600">
                <a:latin typeface="Arial" charset="0"/>
                <a:ea typeface="ヒラギノ角ゴ Pro W3" charset="0"/>
                <a:cs typeface="ヒラギノ角ゴ Pro W3" charset="0"/>
              </a:rPr>
            </a:br>
            <a:r>
              <a:rPr lang="en-US" sz="2600">
                <a:latin typeface="Arial" charset="0"/>
                <a:ea typeface="ヒラギノ角ゴ Pro W3" charset="0"/>
                <a:cs typeface="ヒラギノ角ゴ Pro W3" charset="0"/>
              </a:rPr>
              <a:t>We "idealize" this as a surface current running around the surface. </a:t>
            </a:r>
            <a:br>
              <a:rPr lang="en-US" sz="2600">
                <a:latin typeface="Arial" charset="0"/>
                <a:ea typeface="ヒラギノ角ゴ Pro W3" charset="0"/>
                <a:cs typeface="ヒラギノ角ゴ Pro W3" charset="0"/>
              </a:rPr>
            </a:br>
            <a:r>
              <a:rPr lang="en-US" sz="2600">
                <a:solidFill>
                  <a:srgbClr val="0000FF"/>
                </a:solidFill>
                <a:latin typeface="Arial" charset="0"/>
                <a:ea typeface="ヒラギノ角ゴ Pro W3" charset="0"/>
                <a:cs typeface="ヒラギノ角ゴ Pro W3" charset="0"/>
              </a:rPr>
              <a:t>What is K, approximately? </a:t>
            </a:r>
            <a:endParaRPr lang="en-US" sz="3600">
              <a:latin typeface="Arial" charset="0"/>
              <a:ea typeface="ヒラギノ角ゴ Pro W3" charset="0"/>
              <a:cs typeface="ヒラギノ角ゴ Pro W3" charset="0"/>
            </a:endParaRPr>
          </a:p>
        </p:txBody>
      </p:sp>
      <p:sp>
        <p:nvSpPr>
          <p:cNvPr id="145410" name="Text Box 3"/>
          <p:cNvSpPr txBox="1">
            <a:spLocks noChangeArrowheads="1"/>
          </p:cNvSpPr>
          <p:nvPr/>
        </p:nvSpPr>
        <p:spPr bwMode="auto">
          <a:xfrm>
            <a:off x="314325" y="3652838"/>
            <a:ext cx="568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000" b="0"/>
              <a:t> I/R        B) I/(2 </a:t>
            </a:r>
            <a:r>
              <a:rPr lang="en-US" sz="3000" b="0">
                <a:latin typeface="Symbol" charset="0"/>
                <a:sym typeface="Symbol" charset="0"/>
              </a:rPr>
              <a:t></a:t>
            </a:r>
            <a:r>
              <a:rPr lang="en-US" sz="3000" b="0"/>
              <a:t> R)       </a:t>
            </a:r>
          </a:p>
          <a:p>
            <a:pPr>
              <a:buFont typeface="Arial" charset="0"/>
              <a:buNone/>
            </a:pPr>
            <a:r>
              <a:rPr lang="en-US" sz="3000" b="0"/>
              <a:t>C) NI/R     D) NI/(2 </a:t>
            </a:r>
            <a:r>
              <a:rPr lang="en-US" sz="3000" b="0">
                <a:latin typeface="Symbol" charset="0"/>
                <a:sym typeface="Symbol" charset="0"/>
              </a:rPr>
              <a:t></a:t>
            </a:r>
            <a:r>
              <a:rPr lang="en-US" sz="3000" b="0"/>
              <a:t> R) </a:t>
            </a:r>
          </a:p>
          <a:p>
            <a:pPr>
              <a:buFont typeface="Arial" charset="0"/>
              <a:buNone/>
            </a:pPr>
            <a:endParaRPr lang="en-US" sz="3000" b="0"/>
          </a:p>
          <a:p>
            <a:pPr>
              <a:buFont typeface="Arial" charset="0"/>
              <a:buNone/>
            </a:pPr>
            <a:r>
              <a:rPr lang="en-US" sz="3000" b="0"/>
              <a:t>E) Something else</a:t>
            </a:r>
            <a:endParaRPr lang="en-US" sz="3600" b="0"/>
          </a:p>
        </p:txBody>
      </p:sp>
      <p:graphicFrame>
        <p:nvGraphicFramePr>
          <p:cNvPr id="145411" name="Object 1024"/>
          <p:cNvGraphicFramePr>
            <a:graphicFrameLocks noChangeAspect="1"/>
          </p:cNvGraphicFramePr>
          <p:nvPr/>
        </p:nvGraphicFramePr>
        <p:xfrm>
          <a:off x="5711825" y="3171825"/>
          <a:ext cx="3433763" cy="3689350"/>
        </p:xfrm>
        <a:graphic>
          <a:graphicData uri="http://schemas.openxmlformats.org/presentationml/2006/ole">
            <mc:AlternateContent xmlns:mc="http://schemas.openxmlformats.org/markup-compatibility/2006">
              <mc:Choice xmlns:v="urn:schemas-microsoft-com:vml" Requires="v">
                <p:oleObj spid="_x0000_s445456" name="Picture" r:id="rId4" imgW="28596825" imgH="21282540" progId="Word.Picture.8">
                  <p:embed/>
                </p:oleObj>
              </mc:Choice>
              <mc:Fallback>
                <p:oleObj name="Picture" r:id="rId4" imgW="28596825" imgH="212825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478" t="-1144" r="16386" b="11426"/>
                      <a:stretch>
                        <a:fillRect/>
                      </a:stretch>
                    </p:blipFill>
                    <p:spPr bwMode="auto">
                      <a:xfrm>
                        <a:off x="5711825" y="3171825"/>
                        <a:ext cx="3433763"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5412" name="Rectangle 5"/>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5.21a</a:t>
            </a:r>
          </a:p>
        </p:txBody>
      </p:sp>
    </p:spTree>
    <p:extLst>
      <p:ext uri="{BB962C8B-B14F-4D97-AF65-F5344CB8AC3E}">
        <p14:creationId xmlns:p14="http://schemas.microsoft.com/office/powerpoint/2010/main" val="31354062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idx="4294967295"/>
          </p:nvPr>
        </p:nvSpPr>
        <p:spPr>
          <a:xfrm>
            <a:off x="1295400" y="457200"/>
            <a:ext cx="6827838" cy="1143000"/>
          </a:xfrm>
        </p:spPr>
        <p:txBody>
          <a:bodyPr/>
          <a:lstStyle/>
          <a:p>
            <a:pPr algn="l"/>
            <a:r>
              <a:rPr lang="en-US" sz="3600">
                <a:latin typeface="Arial" charset="0"/>
                <a:ea typeface="ヒラギノ角ゴ Pro W3" charset="0"/>
                <a:cs typeface="ヒラギノ角ゴ Pro W3" charset="0"/>
              </a:rPr>
              <a:t>What direction do you expect the B field to point? </a:t>
            </a:r>
            <a:r>
              <a:rPr lang="en-US" sz="3600">
                <a:solidFill>
                  <a:srgbClr val="0000FF"/>
                </a:solidFill>
                <a:latin typeface="Arial" charset="0"/>
                <a:ea typeface="ヒラギノ角ゴ Pro W3" charset="0"/>
                <a:cs typeface="ヒラギノ角ゴ Pro W3" charset="0"/>
              </a:rPr>
              <a:t> </a:t>
            </a:r>
            <a:endParaRPr lang="en-US" sz="3600">
              <a:latin typeface="Arial" charset="0"/>
              <a:ea typeface="ヒラギノ角ゴ Pro W3" charset="0"/>
              <a:cs typeface="ヒラギノ角ゴ Pro W3" charset="0"/>
            </a:endParaRPr>
          </a:p>
        </p:txBody>
      </p:sp>
      <p:sp>
        <p:nvSpPr>
          <p:cNvPr id="147458" name="Text Box 3"/>
          <p:cNvSpPr txBox="1">
            <a:spLocks noChangeArrowheads="1"/>
          </p:cNvSpPr>
          <p:nvPr/>
        </p:nvSpPr>
        <p:spPr bwMode="auto">
          <a:xfrm>
            <a:off x="279400" y="2298700"/>
            <a:ext cx="568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3600" b="0">
                <a:ea typeface="ＭＳ Ｐゴシック" charset="0"/>
                <a:cs typeface="ＭＳ Ｐゴシック" charset="0"/>
              </a:rPr>
              <a:t> Azimuthally</a:t>
            </a:r>
          </a:p>
          <a:p>
            <a:pPr eaLnBrk="1" hangingPunct="1">
              <a:buFont typeface="Arial" charset="0"/>
              <a:buAutoNum type="alphaUcParenR"/>
            </a:pPr>
            <a:r>
              <a:rPr lang="en-US" sz="3600" b="0">
                <a:ea typeface="ＭＳ Ｐゴシック" charset="0"/>
                <a:cs typeface="ＭＳ Ｐゴシック" charset="0"/>
              </a:rPr>
              <a:t> Radially</a:t>
            </a:r>
          </a:p>
          <a:p>
            <a:pPr eaLnBrk="1" hangingPunct="1">
              <a:buFont typeface="Arial" charset="0"/>
              <a:buNone/>
            </a:pPr>
            <a:r>
              <a:rPr lang="en-US" sz="3600" b="0">
                <a:ea typeface="ＭＳ Ｐゴシック" charset="0"/>
                <a:cs typeface="ＭＳ Ｐゴシック" charset="0"/>
              </a:rPr>
              <a:t>C) In the z direction </a:t>
            </a:r>
            <a:br>
              <a:rPr lang="en-US" sz="3600" b="0">
                <a:ea typeface="ＭＳ Ｐゴシック" charset="0"/>
                <a:cs typeface="ＭＳ Ｐゴシック" charset="0"/>
              </a:rPr>
            </a:br>
            <a:r>
              <a:rPr lang="en-US" sz="3600" b="0">
                <a:ea typeface="ＭＳ Ｐゴシック" charset="0"/>
                <a:cs typeface="ＭＳ Ｐゴシック" charset="0"/>
              </a:rPr>
              <a:t> (perp. to page)</a:t>
            </a:r>
          </a:p>
          <a:p>
            <a:pPr eaLnBrk="1" hangingPunct="1"/>
            <a:r>
              <a:rPr lang="en-US" sz="3600" b="0">
                <a:ea typeface="ＭＳ Ｐゴシック" charset="0"/>
                <a:cs typeface="ＭＳ Ｐゴシック" charset="0"/>
              </a:rPr>
              <a:t>D) Loops around the rim</a:t>
            </a:r>
          </a:p>
          <a:p>
            <a:pPr eaLnBrk="1" hangingPunct="1">
              <a:buFont typeface="Arial" charset="0"/>
              <a:buNone/>
            </a:pPr>
            <a:r>
              <a:rPr lang="en-US" sz="3600" b="0">
                <a:ea typeface="ＭＳ Ｐゴシック" charset="0"/>
                <a:cs typeface="ＭＳ Ｐゴシック" charset="0"/>
              </a:rPr>
              <a:t>E) Mix of the above...</a:t>
            </a:r>
          </a:p>
        </p:txBody>
      </p:sp>
      <p:graphicFrame>
        <p:nvGraphicFramePr>
          <p:cNvPr id="147459" name="Object 1024"/>
          <p:cNvGraphicFramePr>
            <a:graphicFrameLocks noChangeAspect="1"/>
          </p:cNvGraphicFramePr>
          <p:nvPr/>
        </p:nvGraphicFramePr>
        <p:xfrm>
          <a:off x="5410200" y="1981200"/>
          <a:ext cx="3433763" cy="3689350"/>
        </p:xfrm>
        <a:graphic>
          <a:graphicData uri="http://schemas.openxmlformats.org/presentationml/2006/ole">
            <mc:AlternateContent xmlns:mc="http://schemas.openxmlformats.org/markup-compatibility/2006">
              <mc:Choice xmlns:v="urn:schemas-microsoft-com:vml" Requires="v">
                <p:oleObj spid="_x0000_s446480" name="Picture" r:id="rId4" imgW="21453295" imgH="15966129" progId="Word.Picture.8">
                  <p:embed/>
                </p:oleObj>
              </mc:Choice>
              <mc:Fallback>
                <p:oleObj name="Picture" r:id="rId4" imgW="21453295" imgH="15966129"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478" t="-1144" r="16386" b="11426"/>
                      <a:stretch>
                        <a:fillRect/>
                      </a:stretch>
                    </p:blipFill>
                    <p:spPr bwMode="auto">
                      <a:xfrm>
                        <a:off x="5410200" y="1981200"/>
                        <a:ext cx="3433763"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7460" name="Rectangle 5"/>
          <p:cNvSpPr>
            <a:spLocks noChangeArrowheads="1"/>
          </p:cNvSpPr>
          <p:nvPr/>
        </p:nvSpPr>
        <p:spPr bwMode="auto">
          <a:xfrm>
            <a:off x="144463" y="144463"/>
            <a:ext cx="998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2000" b="0">
                <a:ea typeface="ＭＳ Ｐゴシック" charset="0"/>
                <a:cs typeface="ＭＳ Ｐゴシック" charset="0"/>
              </a:rPr>
              <a:t>5.21b</a:t>
            </a:r>
          </a:p>
        </p:txBody>
      </p:sp>
    </p:spTree>
    <p:extLst>
      <p:ext uri="{BB962C8B-B14F-4D97-AF65-F5344CB8AC3E}">
        <p14:creationId xmlns:p14="http://schemas.microsoft.com/office/powerpoint/2010/main" val="78609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609600" y="7620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37931725" indent="-37474525" defTabSz="457200">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ea typeface="ＭＳ Ｐゴシック" charset="0"/>
                <a:cs typeface="ＭＳ Ｐゴシック" charset="0"/>
              </a:rPr>
              <a:t>Amperian loop analysis:</a:t>
            </a:r>
          </a:p>
          <a:p>
            <a:pPr eaLnBrk="1" hangingPunct="1"/>
            <a:endParaRPr lang="en-US" b="0">
              <a:ea typeface="ＭＳ Ｐゴシック" charset="0"/>
              <a:cs typeface="ＭＳ Ｐゴシック" charset="0"/>
            </a:endParaRPr>
          </a:p>
          <a:p>
            <a:pPr eaLnBrk="1" hangingPunct="1"/>
            <a:r>
              <a:rPr lang="en-US" b="0">
                <a:ea typeface="ＭＳ Ｐゴシック" charset="0"/>
                <a:cs typeface="ＭＳ Ｐゴシック" charset="0"/>
              </a:rPr>
              <a:t>Consider the infinite uniform current sheet </a:t>
            </a:r>
            <a:r>
              <a:rPr lang="en-US">
                <a:ea typeface="ＭＳ Ｐゴシック" charset="0"/>
                <a:cs typeface="ＭＳ Ｐゴシック" charset="0"/>
              </a:rPr>
              <a:t>K</a:t>
            </a:r>
            <a:r>
              <a:rPr lang="en-US" b="0">
                <a:ea typeface="ＭＳ Ｐゴシック" charset="0"/>
                <a:cs typeface="ＭＳ Ｐゴシック" charset="0"/>
              </a:rPr>
              <a:t> flowing in the x direction.</a:t>
            </a:r>
          </a:p>
          <a:p>
            <a:pPr eaLnBrk="1" hangingPunct="1"/>
            <a:endParaRPr lang="en-US" b="0">
              <a:ea typeface="ＭＳ Ｐゴシック" charset="0"/>
              <a:cs typeface="ＭＳ Ｐゴシック" charset="0"/>
            </a:endParaRPr>
          </a:p>
          <a:p>
            <a:pPr eaLnBrk="1" hangingPunct="1"/>
            <a:r>
              <a:rPr lang="en-US" b="0">
                <a:ea typeface="ＭＳ Ｐゴシック" charset="0"/>
                <a:cs typeface="ＭＳ Ｐゴシック" charset="0"/>
              </a:rPr>
              <a:t>I. Which variables (x, y, z) can B depend on?</a:t>
            </a:r>
          </a:p>
          <a:p>
            <a:pPr eaLnBrk="1" hangingPunct="1"/>
            <a:r>
              <a:rPr lang="en-US" b="0">
                <a:ea typeface="ＭＳ Ｐゴシック" charset="0"/>
                <a:cs typeface="ＭＳ Ｐゴシック" charset="0"/>
              </a:rPr>
              <a:t>II. Which vector components (B</a:t>
            </a:r>
            <a:r>
              <a:rPr lang="en-US" b="0" baseline="-25000">
                <a:ea typeface="ＭＳ Ｐゴシック" charset="0"/>
                <a:cs typeface="ＭＳ Ｐゴシック" charset="0"/>
              </a:rPr>
              <a:t>x</a:t>
            </a:r>
            <a:r>
              <a:rPr lang="en-US" b="0">
                <a:ea typeface="ＭＳ Ｐゴシック" charset="0"/>
                <a:cs typeface="ＭＳ Ｐゴシック" charset="0"/>
              </a:rPr>
              <a:t>, B</a:t>
            </a:r>
            <a:r>
              <a:rPr lang="en-US" b="0" baseline="-25000">
                <a:ea typeface="ＭＳ Ｐゴシック" charset="0"/>
                <a:cs typeface="ＭＳ Ｐゴシック" charset="0"/>
              </a:rPr>
              <a:t>y</a:t>
            </a:r>
            <a:r>
              <a:rPr lang="en-US" b="0">
                <a:ea typeface="ＭＳ Ｐゴシック" charset="0"/>
                <a:cs typeface="ＭＳ Ｐゴシック" charset="0"/>
              </a:rPr>
              <a:t>, B</a:t>
            </a:r>
            <a:r>
              <a:rPr lang="en-US" b="0" baseline="-25000">
                <a:ea typeface="ＭＳ Ｐゴシック" charset="0"/>
                <a:cs typeface="ＭＳ Ｐゴシック" charset="0"/>
              </a:rPr>
              <a:t>z</a:t>
            </a:r>
            <a:r>
              <a:rPr lang="en-US" b="0">
                <a:ea typeface="ＭＳ Ｐゴシック" charset="0"/>
                <a:cs typeface="ＭＳ Ｐゴシック" charset="0"/>
              </a:rPr>
              <a:t>) can be non-zero?</a:t>
            </a:r>
          </a:p>
          <a:p>
            <a:pPr eaLnBrk="1" hangingPunct="1"/>
            <a:r>
              <a:rPr lang="en-US" b="0" i="1">
                <a:ea typeface="ＭＳ Ｐゴシック" charset="0"/>
                <a:cs typeface="ＭＳ Ｐゴシック" charset="0"/>
              </a:rPr>
              <a:t>Give your reasoning for each variable and component.</a:t>
            </a:r>
          </a:p>
          <a:p>
            <a:pPr eaLnBrk="1" hangingPunct="1"/>
            <a:endParaRPr lang="en-US" b="0">
              <a:ea typeface="ＭＳ Ｐゴシック" charset="0"/>
              <a:cs typeface="ＭＳ Ｐゴシック" charset="0"/>
            </a:endParaRPr>
          </a:p>
          <a:p>
            <a:pPr eaLnBrk="1" hangingPunct="1"/>
            <a:r>
              <a:rPr lang="en-US" b="0">
                <a:ea typeface="ＭＳ Ｐゴシック" charset="0"/>
                <a:cs typeface="ＭＳ Ｐゴシック" charset="0"/>
              </a:rPr>
              <a:t>III. What loop would you use to find </a:t>
            </a:r>
            <a:r>
              <a:rPr lang="en-US">
                <a:ea typeface="ＭＳ Ｐゴシック" charset="0"/>
                <a:cs typeface="ＭＳ Ｐゴシック" charset="0"/>
              </a:rPr>
              <a:t>B</a:t>
            </a:r>
            <a:r>
              <a:rPr lang="en-US" b="0">
                <a:ea typeface="ＭＳ Ｐゴシック" charset="0"/>
                <a:cs typeface="ＭＳ Ｐゴシック" charset="0"/>
              </a:rPr>
              <a:t>? Why?</a:t>
            </a:r>
          </a:p>
        </p:txBody>
      </p:sp>
    </p:spTree>
    <p:extLst>
      <p:ext uri="{BB962C8B-B14F-4D97-AF65-F5344CB8AC3E}">
        <p14:creationId xmlns:p14="http://schemas.microsoft.com/office/powerpoint/2010/main" val="2892497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0" name="Object 1024"/>
          <p:cNvGraphicFramePr>
            <a:graphicFrameLocks noChangeAspect="1"/>
          </p:cNvGraphicFramePr>
          <p:nvPr>
            <p:extLst>
              <p:ext uri="{D42A27DB-BD31-4B8C-83A1-F6EECF244321}">
                <p14:modId xmlns:p14="http://schemas.microsoft.com/office/powerpoint/2010/main" val="4069296471"/>
              </p:ext>
            </p:extLst>
          </p:nvPr>
        </p:nvGraphicFramePr>
        <p:xfrm>
          <a:off x="4354513" y="1246188"/>
          <a:ext cx="4127500" cy="4432300"/>
        </p:xfrm>
        <a:graphic>
          <a:graphicData uri="http://schemas.openxmlformats.org/presentationml/2006/ole">
            <mc:AlternateContent xmlns:mc="http://schemas.openxmlformats.org/markup-compatibility/2006">
              <mc:Choice xmlns:v="urn:schemas-microsoft-com:vml" Requires="v">
                <p:oleObj spid="_x0000_s447515" name="Picture" r:id="rId4" imgW="28596825" imgH="21282540" progId="Word.Picture.8">
                  <p:embed/>
                </p:oleObj>
              </mc:Choice>
              <mc:Fallback>
                <p:oleObj name="Picture" r:id="rId4" imgW="28596825" imgH="212825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478" t="-1144" r="16386" b="11426"/>
                      <a:stretch>
                        <a:fillRect/>
                      </a:stretch>
                    </p:blipFill>
                    <p:spPr bwMode="auto">
                      <a:xfrm>
                        <a:off x="4354513" y="1246188"/>
                        <a:ext cx="41275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9506" name="Rectangle 2"/>
          <p:cNvSpPr>
            <a:spLocks noGrp="1" noChangeArrowheads="1"/>
          </p:cNvSpPr>
          <p:nvPr>
            <p:ph type="title" idx="4294967295"/>
          </p:nvPr>
        </p:nvSpPr>
        <p:spPr>
          <a:xfrm>
            <a:off x="2116138" y="533400"/>
            <a:ext cx="6827837" cy="1143000"/>
          </a:xfrm>
        </p:spPr>
        <p:txBody>
          <a:bodyPr/>
          <a:lstStyle/>
          <a:p>
            <a:pPr algn="l"/>
            <a:r>
              <a:rPr lang="en-US" sz="3600" dirty="0">
                <a:latin typeface="Arial" charset="0"/>
                <a:ea typeface="ヒラギノ角ゴ Pro W3" charset="0"/>
                <a:cs typeface="ヒラギノ角ゴ Pro W3" charset="0"/>
              </a:rPr>
              <a:t>What </a:t>
            </a:r>
            <a:r>
              <a:rPr lang="en-US" sz="3600" dirty="0" err="1">
                <a:latin typeface="Arial" charset="0"/>
                <a:ea typeface="ヒラギノ角ゴ Pro W3" charset="0"/>
                <a:cs typeface="ヒラギノ角ゴ Pro W3" charset="0"/>
              </a:rPr>
              <a:t>Amperian</a:t>
            </a:r>
            <a:r>
              <a:rPr lang="en-US" sz="3600" dirty="0">
                <a:latin typeface="Arial" charset="0"/>
                <a:ea typeface="ヒラギノ角ゴ Pro W3" charset="0"/>
                <a:cs typeface="ヒラギノ角ゴ Pro W3" charset="0"/>
              </a:rPr>
              <a:t> loop would you draw to find B </a:t>
            </a:r>
            <a:r>
              <a:rPr lang="ja-JP" altLang="en-US" sz="3600" dirty="0">
                <a:latin typeface="Arial" charset="0"/>
                <a:ea typeface="ヒラギノ角ゴ Pro W3" charset="0"/>
                <a:cs typeface="ヒラギノ角ゴ Pro W3" charset="0"/>
              </a:rPr>
              <a:t>“</a:t>
            </a:r>
            <a:r>
              <a:rPr lang="en-US" altLang="ja-JP" sz="3600" dirty="0">
                <a:latin typeface="Arial" charset="0"/>
                <a:ea typeface="ヒラギノ角ゴ Pro W3" charset="0"/>
                <a:cs typeface="ヒラギノ角ゴ Pro W3" charset="0"/>
              </a:rPr>
              <a:t>inside</a:t>
            </a:r>
            <a:r>
              <a:rPr lang="ja-JP" altLang="en-US" sz="3600" dirty="0">
                <a:latin typeface="Arial" charset="0"/>
                <a:ea typeface="ヒラギノ角ゴ Pro W3" charset="0"/>
                <a:cs typeface="ヒラギノ角ゴ Pro W3" charset="0"/>
              </a:rPr>
              <a:t>”</a:t>
            </a:r>
            <a:r>
              <a:rPr lang="en-US" altLang="ja-JP" sz="3600" dirty="0">
                <a:latin typeface="Arial" charset="0"/>
                <a:ea typeface="ヒラギノ角ゴ Pro W3" charset="0"/>
                <a:cs typeface="ヒラギノ角ゴ Pro W3" charset="0"/>
              </a:rPr>
              <a:t> the Torus (region II) </a:t>
            </a:r>
            <a:r>
              <a:rPr lang="en-US" altLang="ja-JP" sz="3600" dirty="0">
                <a:solidFill>
                  <a:srgbClr val="0000FF"/>
                </a:solidFill>
                <a:latin typeface="Arial" charset="0"/>
                <a:ea typeface="ヒラギノ角ゴ Pro W3" charset="0"/>
                <a:cs typeface="ヒラギノ角ゴ Pro W3" charset="0"/>
              </a:rPr>
              <a:t> </a:t>
            </a:r>
            <a:endParaRPr lang="en-US" sz="3600" dirty="0">
              <a:latin typeface="Arial" charset="0"/>
              <a:ea typeface="ヒラギノ角ゴ Pro W3" charset="0"/>
              <a:cs typeface="ヒラギノ角ゴ Pro W3" charset="0"/>
            </a:endParaRPr>
          </a:p>
        </p:txBody>
      </p:sp>
      <p:grpSp>
        <p:nvGrpSpPr>
          <p:cNvPr id="2" name="Group 3"/>
          <p:cNvGrpSpPr>
            <a:grpSpLocks/>
          </p:cNvGrpSpPr>
          <p:nvPr/>
        </p:nvGrpSpPr>
        <p:grpSpPr bwMode="auto">
          <a:xfrm>
            <a:off x="73020" y="1250957"/>
            <a:ext cx="9063070" cy="4540259"/>
            <a:chOff x="-18" y="1139"/>
            <a:chExt cx="5709" cy="2860"/>
          </a:xfrm>
        </p:grpSpPr>
        <p:graphicFrame>
          <p:nvGraphicFramePr>
            <p:cNvPr id="149509" name="Object 1025"/>
            <p:cNvGraphicFramePr>
              <a:graphicFrameLocks noChangeAspect="1"/>
            </p:cNvGraphicFramePr>
            <p:nvPr>
              <p:extLst>
                <p:ext uri="{D42A27DB-BD31-4B8C-83A1-F6EECF244321}">
                  <p14:modId xmlns:p14="http://schemas.microsoft.com/office/powerpoint/2010/main" val="3849167551"/>
                </p:ext>
              </p:extLst>
            </p:nvPr>
          </p:nvGraphicFramePr>
          <p:xfrm>
            <a:off x="2689" y="1139"/>
            <a:ext cx="3002" cy="2792"/>
          </p:xfrm>
          <a:graphic>
            <a:graphicData uri="http://schemas.openxmlformats.org/presentationml/2006/ole">
              <mc:AlternateContent xmlns:mc="http://schemas.openxmlformats.org/markup-compatibility/2006">
                <mc:Choice xmlns:v="urn:schemas-microsoft-com:vml" Requires="v">
                  <p:oleObj spid="_x0000_s447516" name="Picture" r:id="rId6" imgW="7150100" imgH="5321300" progId="Word.Picture.8">
                    <p:embed/>
                  </p:oleObj>
                </mc:Choice>
                <mc:Fallback>
                  <p:oleObj name="Picture" r:id="rId6" imgW="7150100" imgH="5321300" progId="Word.Picture.8">
                    <p:embed/>
                    <p:pic>
                      <p:nvPicPr>
                        <p:cNvPr id="0" name=""/>
                        <p:cNvPicPr>
                          <a:picLocks noChangeAspect="1" noChangeArrowheads="1"/>
                        </p:cNvPicPr>
                        <p:nvPr/>
                      </p:nvPicPr>
                      <p:blipFill>
                        <a:blip r:embed="rId7"/>
                        <a:srcRect l="21478" t="-1144" r="6610" b="11426"/>
                        <a:stretch>
                          <a:fillRect/>
                        </a:stretch>
                      </p:blipFill>
                      <p:spPr bwMode="auto">
                        <a:xfrm>
                          <a:off x="2689" y="1139"/>
                          <a:ext cx="3002" cy="2792"/>
                        </a:xfrm>
                        <a:prstGeom prst="rect">
                          <a:avLst/>
                        </a:prstGeom>
                        <a:noFill/>
                        <a:ln>
                          <a:noFill/>
                        </a:ln>
                        <a:effectLst/>
                        <a:extLst/>
                      </p:spPr>
                    </p:pic>
                  </p:oleObj>
                </mc:Fallback>
              </mc:AlternateContent>
            </a:graphicData>
          </a:graphic>
        </p:graphicFrame>
        <p:sp>
          <p:nvSpPr>
            <p:cNvPr id="149510" name="Text Box 5"/>
            <p:cNvSpPr txBox="1">
              <a:spLocks noChangeArrowheads="1"/>
            </p:cNvSpPr>
            <p:nvPr/>
          </p:nvSpPr>
          <p:spPr bwMode="auto">
            <a:xfrm>
              <a:off x="-18" y="1905"/>
              <a:ext cx="3429"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000" b="0" dirty="0"/>
                <a:t>Large </a:t>
              </a:r>
              <a:r>
                <a:rPr lang="ja-JP" altLang="en-US" sz="3000" b="0" dirty="0"/>
                <a:t>“</a:t>
              </a:r>
              <a:r>
                <a:rPr lang="en-US" altLang="ja-JP" sz="3000" b="0" dirty="0"/>
                <a:t>azimuthal</a:t>
              </a:r>
              <a:r>
                <a:rPr lang="ja-JP" altLang="en-US" sz="3000" b="0" dirty="0"/>
                <a:t>”</a:t>
              </a:r>
              <a:r>
                <a:rPr lang="en-US" altLang="ja-JP" sz="3000" b="0" dirty="0"/>
                <a:t> loop</a:t>
              </a:r>
            </a:p>
            <a:p>
              <a:pPr>
                <a:buFont typeface="Arial" charset="0"/>
                <a:buNone/>
              </a:pPr>
              <a:r>
                <a:rPr lang="en-US" sz="3000" b="0" dirty="0"/>
                <a:t>B) </a:t>
              </a:r>
              <a:r>
                <a:rPr lang="en-US" sz="3000" b="0" dirty="0" smtClean="0"/>
                <a:t>Smallish </a:t>
              </a:r>
              <a:r>
                <a:rPr lang="en-US" sz="3000" b="0" dirty="0"/>
                <a:t>loop from </a:t>
              </a:r>
              <a:r>
                <a:rPr lang="en-US" sz="3000" b="0" dirty="0" smtClean="0"/>
                <a:t/>
              </a:r>
              <a:br>
                <a:rPr lang="en-US" sz="3000" b="0" dirty="0" smtClean="0"/>
              </a:br>
              <a:r>
                <a:rPr lang="en-US" sz="3000" b="0" dirty="0" smtClean="0"/>
                <a:t>region </a:t>
              </a:r>
              <a:r>
                <a:rPr lang="en-US" sz="3000" b="0" dirty="0"/>
                <a:t>II to </a:t>
              </a:r>
              <a:r>
                <a:rPr lang="en-US" sz="3000" b="0" dirty="0" smtClean="0"/>
                <a:t>outside</a:t>
              </a:r>
              <a:br>
                <a:rPr lang="en-US" sz="3000" b="0" dirty="0" smtClean="0"/>
              </a:br>
              <a:r>
                <a:rPr lang="en-US" sz="3000" b="0" dirty="0" smtClean="0"/>
                <a:t> </a:t>
              </a:r>
              <a:r>
                <a:rPr lang="en-US" sz="3000" b="0" dirty="0"/>
                <a:t>(where B=0</a:t>
              </a:r>
              <a:r>
                <a:rPr lang="en-US" sz="3000" b="0" dirty="0" smtClean="0"/>
                <a:t>)</a:t>
              </a:r>
            </a:p>
            <a:p>
              <a:r>
                <a:rPr lang="en-US" sz="3000" b="0" dirty="0" smtClean="0"/>
                <a:t>C) Small </a:t>
              </a:r>
              <a:r>
                <a:rPr lang="en-US" sz="3000" b="0" dirty="0"/>
                <a:t>loop in region </a:t>
              </a:r>
              <a:r>
                <a:rPr lang="en-US" sz="3000" b="0" dirty="0" smtClean="0"/>
                <a:t>II</a:t>
              </a:r>
              <a:endParaRPr lang="en-US" sz="3000" b="0" dirty="0"/>
            </a:p>
            <a:p>
              <a:pPr>
                <a:buFont typeface="Arial" charset="0"/>
                <a:buNone/>
              </a:pPr>
              <a:r>
                <a:rPr lang="en-US" sz="3000" b="0" dirty="0"/>
                <a:t>D) Like A, but </a:t>
              </a:r>
              <a:r>
                <a:rPr lang="en-US" sz="3000" b="0" dirty="0" err="1"/>
                <a:t>perp</a:t>
              </a:r>
              <a:r>
                <a:rPr lang="en-US" sz="3000" b="0" dirty="0"/>
                <a:t> to page</a:t>
              </a:r>
            </a:p>
            <a:p>
              <a:pPr>
                <a:buFont typeface="Arial" charset="0"/>
                <a:buNone/>
              </a:pPr>
              <a:r>
                <a:rPr lang="en-US" sz="3000" b="0" dirty="0"/>
                <a:t>E) Something entirely different</a:t>
              </a:r>
              <a:endParaRPr lang="en-US" b="0" dirty="0"/>
            </a:p>
          </p:txBody>
        </p:sp>
      </p:grpSp>
      <p:sp>
        <p:nvSpPr>
          <p:cNvPr id="149508" name="Rectangle 7"/>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5.21c</a:t>
            </a:r>
          </a:p>
        </p:txBody>
      </p:sp>
    </p:spTree>
    <p:extLst>
      <p:ext uri="{BB962C8B-B14F-4D97-AF65-F5344CB8AC3E}">
        <p14:creationId xmlns:p14="http://schemas.microsoft.com/office/powerpoint/2010/main" val="3452243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22560"/>
                                        </p:tgtEl>
                                        <p:attrNameLst>
                                          <p:attrName>style.visibility</p:attrName>
                                        </p:attrNameLst>
                                      </p:cBhvr>
                                      <p:to>
                                        <p:strVal val="visible"/>
                                      </p:to>
                                    </p:set>
                                  </p:childTnLst>
                                  <p:subTnLst>
                                    <p:set>
                                      <p:cBhvr override="childStyle">
                                        <p:cTn dur="1" fill="hold" display="0" masterRel="nextClick" afterEffect="1"/>
                                        <p:tgtEl>
                                          <p:spTgt spid="32256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Arial" charset="0"/>
                <a:ea typeface="ヒラギノ角ゴ Pro W3" charset="0"/>
                <a:cs typeface="ヒラギノ角ゴ Pro W3" charset="0"/>
              </a:rPr>
              <a:t>Which Amperian loop would you draw to learn </a:t>
            </a:r>
            <a:r>
              <a:rPr lang="en-US" i="1">
                <a:latin typeface="Arial" charset="0"/>
                <a:ea typeface="ヒラギノ角ゴ Pro W3" charset="0"/>
                <a:cs typeface="ヒラギノ角ゴ Pro W3" charset="0"/>
              </a:rPr>
              <a:t>something </a:t>
            </a:r>
            <a:r>
              <a:rPr lang="en-US">
                <a:latin typeface="Arial" charset="0"/>
                <a:ea typeface="ヒラギノ角ゴ Pro W3" charset="0"/>
                <a:cs typeface="ヒラギノ角ゴ Pro W3" charset="0"/>
              </a:rPr>
              <a:t>useful about </a:t>
            </a:r>
            <a:r>
              <a:rPr lang="en-US" b="1">
                <a:latin typeface="Arial" charset="0"/>
                <a:ea typeface="ヒラギノ角ゴ Pro W3" charset="0"/>
                <a:cs typeface="ヒラギノ角ゴ Pro W3" charset="0"/>
              </a:rPr>
              <a:t>B</a:t>
            </a:r>
            <a:r>
              <a:rPr lang="en-US">
                <a:latin typeface="Arial" charset="0"/>
                <a:ea typeface="ヒラギノ角ゴ Pro W3" charset="0"/>
                <a:cs typeface="ヒラギノ角ゴ Pro W3" charset="0"/>
              </a:rPr>
              <a:t> anywhere?</a:t>
            </a:r>
          </a:p>
        </p:txBody>
      </p:sp>
      <p:sp>
        <p:nvSpPr>
          <p:cNvPr id="11" name="Cube 10"/>
          <p:cNvSpPr/>
          <p:nvPr/>
        </p:nvSpPr>
        <p:spPr bwMode="auto">
          <a:xfrm>
            <a:off x="4173538" y="1946275"/>
            <a:ext cx="1022350" cy="3355975"/>
          </a:xfrm>
          <a:prstGeom prst="cube">
            <a:avLst>
              <a:gd name="adj" fmla="val 7222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grpSp>
        <p:nvGrpSpPr>
          <p:cNvPr id="57347" name="Group 16"/>
          <p:cNvGrpSpPr>
            <a:grpSpLocks/>
          </p:cNvGrpSpPr>
          <p:nvPr/>
        </p:nvGrpSpPr>
        <p:grpSpPr bwMode="auto">
          <a:xfrm>
            <a:off x="4197350" y="2852738"/>
            <a:ext cx="223838" cy="223837"/>
            <a:chOff x="5665775" y="3042960"/>
            <a:chExt cx="222656" cy="222656"/>
          </a:xfrm>
        </p:grpSpPr>
        <p:sp>
          <p:nvSpPr>
            <p:cNvPr id="12" name="Oval 11"/>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14" name="Straight Connector 13"/>
            <p:cNvCxnSpPr/>
            <p:nvPr/>
          </p:nvCxnSpPr>
          <p:spPr bwMode="auto">
            <a:xfrm>
              <a:off x="5698937" y="3076121"/>
              <a:ext cx="156332" cy="1563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rot="16200000">
              <a:off x="5702095" y="3079280"/>
              <a:ext cx="157912" cy="1579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48" name="Group 17"/>
          <p:cNvGrpSpPr>
            <a:grpSpLocks/>
          </p:cNvGrpSpPr>
          <p:nvPr/>
        </p:nvGrpSpPr>
        <p:grpSpPr bwMode="auto">
          <a:xfrm>
            <a:off x="4202113" y="3278188"/>
            <a:ext cx="222250" cy="222250"/>
            <a:chOff x="5665775" y="3042960"/>
            <a:chExt cx="222656" cy="222656"/>
          </a:xfrm>
        </p:grpSpPr>
        <p:sp>
          <p:nvSpPr>
            <p:cNvPr id="19" name="Oval 18"/>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0" name="Straight Connector 19"/>
            <p:cNvCxnSpPr/>
            <p:nvPr/>
          </p:nvCxnSpPr>
          <p:spPr bwMode="auto">
            <a:xfrm>
              <a:off x="5699173" y="3076358"/>
              <a:ext cx="155859" cy="1558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rot="16200000">
              <a:off x="5702354" y="3079539"/>
              <a:ext cx="157450" cy="1574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49" name="Group 21"/>
          <p:cNvGrpSpPr>
            <a:grpSpLocks/>
          </p:cNvGrpSpPr>
          <p:nvPr/>
        </p:nvGrpSpPr>
        <p:grpSpPr bwMode="auto">
          <a:xfrm>
            <a:off x="4202113" y="3706813"/>
            <a:ext cx="222250" cy="222250"/>
            <a:chOff x="5665775" y="3042960"/>
            <a:chExt cx="222656" cy="222656"/>
          </a:xfrm>
        </p:grpSpPr>
        <p:sp>
          <p:nvSpPr>
            <p:cNvPr id="23" name="Oval 22"/>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4" name="Straight Connector 23"/>
            <p:cNvCxnSpPr/>
            <p:nvPr/>
          </p:nvCxnSpPr>
          <p:spPr bwMode="auto">
            <a:xfrm>
              <a:off x="5699173" y="3076358"/>
              <a:ext cx="155859" cy="1558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rot="16200000">
              <a:off x="5702354" y="3079539"/>
              <a:ext cx="157450" cy="1574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50" name="Group 25"/>
          <p:cNvGrpSpPr>
            <a:grpSpLocks/>
          </p:cNvGrpSpPr>
          <p:nvPr/>
        </p:nvGrpSpPr>
        <p:grpSpPr bwMode="auto">
          <a:xfrm>
            <a:off x="4205288" y="4130675"/>
            <a:ext cx="223837" cy="223838"/>
            <a:chOff x="5665775" y="3042960"/>
            <a:chExt cx="222656" cy="222656"/>
          </a:xfrm>
        </p:grpSpPr>
        <p:sp>
          <p:nvSpPr>
            <p:cNvPr id="27" name="Oval 26"/>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8" name="Straight Connector 27"/>
            <p:cNvCxnSpPr/>
            <p:nvPr/>
          </p:nvCxnSpPr>
          <p:spPr bwMode="auto">
            <a:xfrm>
              <a:off x="5698936" y="3076122"/>
              <a:ext cx="156334" cy="1563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rot="16200000">
              <a:off x="5702095" y="3079280"/>
              <a:ext cx="157912" cy="1579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7351" name="Group 29"/>
          <p:cNvGrpSpPr>
            <a:grpSpLocks/>
          </p:cNvGrpSpPr>
          <p:nvPr/>
        </p:nvGrpSpPr>
        <p:grpSpPr bwMode="auto">
          <a:xfrm>
            <a:off x="4210050" y="4630738"/>
            <a:ext cx="222250" cy="222250"/>
            <a:chOff x="5665775" y="3042960"/>
            <a:chExt cx="222656" cy="222656"/>
          </a:xfrm>
        </p:grpSpPr>
        <p:sp>
          <p:nvSpPr>
            <p:cNvPr id="31" name="Oval 30"/>
            <p:cNvSpPr/>
            <p:nvPr/>
          </p:nvSpPr>
          <p:spPr bwMode="auto">
            <a:xfrm>
              <a:off x="5665775" y="3042960"/>
              <a:ext cx="222656" cy="22265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32" name="Straight Connector 31"/>
            <p:cNvCxnSpPr/>
            <p:nvPr/>
          </p:nvCxnSpPr>
          <p:spPr bwMode="auto">
            <a:xfrm>
              <a:off x="5699174" y="3076358"/>
              <a:ext cx="155859" cy="1558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p:cNvCxnSpPr/>
            <p:nvPr/>
          </p:nvCxnSpPr>
          <p:spPr bwMode="auto">
            <a:xfrm rot="16200000">
              <a:off x="5702354" y="3079540"/>
              <a:ext cx="157450" cy="1574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7352" name="TextBox 33"/>
          <p:cNvSpPr txBox="1">
            <a:spLocks noChangeArrowheads="1"/>
          </p:cNvSpPr>
          <p:nvPr/>
        </p:nvSpPr>
        <p:spPr bwMode="auto">
          <a:xfrm>
            <a:off x="3489325" y="3497263"/>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K </a:t>
            </a:r>
          </a:p>
        </p:txBody>
      </p:sp>
      <p:cxnSp>
        <p:nvCxnSpPr>
          <p:cNvPr id="36" name="Straight Arrow Connector 35"/>
          <p:cNvCxnSpPr/>
          <p:nvPr/>
        </p:nvCxnSpPr>
        <p:spPr bwMode="auto">
          <a:xfrm>
            <a:off x="4643438" y="5186363"/>
            <a:ext cx="122872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p:cNvCxnSpPr/>
          <p:nvPr/>
        </p:nvCxnSpPr>
        <p:spPr bwMode="auto">
          <a:xfrm rot="16200000">
            <a:off x="4021137" y="4589463"/>
            <a:ext cx="122872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7355" name="TextBox 37"/>
          <p:cNvSpPr txBox="1">
            <a:spLocks noChangeArrowheads="1"/>
          </p:cNvSpPr>
          <p:nvPr/>
        </p:nvSpPr>
        <p:spPr bwMode="auto">
          <a:xfrm>
            <a:off x="5892800" y="4968875"/>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57356" name="TextBox 38"/>
          <p:cNvSpPr txBox="1">
            <a:spLocks noChangeArrowheads="1"/>
          </p:cNvSpPr>
          <p:nvPr/>
        </p:nvSpPr>
        <p:spPr bwMode="auto">
          <a:xfrm>
            <a:off x="4659313" y="454342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z</a:t>
            </a:r>
          </a:p>
        </p:txBody>
      </p:sp>
      <p:graphicFrame>
        <p:nvGraphicFramePr>
          <p:cNvPr id="57357" name="Object 39"/>
          <p:cNvGraphicFramePr>
            <a:graphicFrameLocks noChangeAspect="1"/>
          </p:cNvGraphicFramePr>
          <p:nvPr/>
        </p:nvGraphicFramePr>
        <p:xfrm>
          <a:off x="3757613" y="3343275"/>
          <a:ext cx="465137" cy="744538"/>
        </p:xfrm>
        <a:graphic>
          <a:graphicData uri="http://schemas.openxmlformats.org/presentationml/2006/ole">
            <mc:AlternateContent xmlns:mc="http://schemas.openxmlformats.org/markup-compatibility/2006">
              <mc:Choice xmlns:v="urn:schemas-microsoft-com:vml" Requires="v">
                <p:oleObj spid="_x0000_s1031" name="Equation" r:id="rId4" imgW="127000" imgH="203200" progId="Equation.3">
                  <p:embed/>
                </p:oleObj>
              </mc:Choice>
              <mc:Fallback>
                <p:oleObj name="Equation" r:id="rId4" imgW="1270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13" y="3343275"/>
                        <a:ext cx="4651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66548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8282" t="-5452" r="5351" b="10078"/>
          <a:stretch>
            <a:fillRect/>
          </a:stretch>
        </p:blipFill>
        <p:spPr>
          <a:xfrm>
            <a:off x="3390900" y="2185988"/>
            <a:ext cx="3305175" cy="3713162"/>
          </a:xfrm>
        </p:spPr>
      </p:pic>
      <p:sp>
        <p:nvSpPr>
          <p:cNvPr id="58370" name="Title 8"/>
          <p:cNvSpPr>
            <a:spLocks noGrp="1"/>
          </p:cNvSpPr>
          <p:nvPr>
            <p:ph type="title"/>
          </p:nvPr>
        </p:nvSpPr>
        <p:spPr/>
        <p:txBody>
          <a:bodyPr/>
          <a:lstStyle/>
          <a:p>
            <a:r>
              <a:rPr lang="en-US">
                <a:latin typeface="Arial" charset="0"/>
                <a:ea typeface="ヒラギノ角ゴ Pro W3" charset="0"/>
                <a:cs typeface="ヒラギノ角ゴ Pro W3" charset="0"/>
              </a:rPr>
              <a:t>Which Amperian loops are </a:t>
            </a:r>
            <a:r>
              <a:rPr lang="en-US" i="1">
                <a:latin typeface="Arial" charset="0"/>
                <a:ea typeface="ヒラギノ角ゴ Pro W3" charset="0"/>
                <a:cs typeface="ヒラギノ角ゴ Pro W3" charset="0"/>
              </a:rPr>
              <a:t>useful</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to learn about B(x,y,z) somewhere? </a:t>
            </a:r>
          </a:p>
        </p:txBody>
      </p:sp>
    </p:spTree>
    <p:extLst>
      <p:ext uri="{BB962C8B-B14F-4D97-AF65-F5344CB8AC3E}">
        <p14:creationId xmlns:p14="http://schemas.microsoft.com/office/powerpoint/2010/main" val="42312770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01" name="Straight Arrow Connector 12"/>
          <p:cNvCxnSpPr>
            <a:cxnSpLocks noChangeShapeType="1"/>
          </p:cNvCxnSpPr>
          <p:nvPr/>
        </p:nvCxnSpPr>
        <p:spPr bwMode="auto">
          <a:xfrm>
            <a:off x="2895600" y="2373313"/>
            <a:ext cx="5715000" cy="1587"/>
          </a:xfrm>
          <a:prstGeom prst="straightConnector1">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102402" name="TextBox 4"/>
          <p:cNvSpPr txBox="1">
            <a:spLocks noChangeArrowheads="1"/>
          </p:cNvSpPr>
          <p:nvPr/>
        </p:nvSpPr>
        <p:spPr bwMode="auto">
          <a:xfrm>
            <a:off x="381000" y="2286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ea typeface="ＭＳ Ｐゴシック" charset="0"/>
                <a:cs typeface="ＭＳ Ｐゴシック" charset="0"/>
              </a:rPr>
              <a:t>An electron is moving in a straight line with </a:t>
            </a:r>
            <a:r>
              <a:rPr lang="en-US" sz="2800" b="0" u="sng">
                <a:ea typeface="ＭＳ Ｐゴシック" charset="0"/>
                <a:cs typeface="ＭＳ Ｐゴシック" charset="0"/>
              </a:rPr>
              <a:t>constant</a:t>
            </a:r>
            <a:r>
              <a:rPr lang="en-US" sz="2800" b="0">
                <a:ea typeface="ＭＳ Ｐゴシック" charset="0"/>
                <a:cs typeface="ＭＳ Ｐゴシック" charset="0"/>
              </a:rPr>
              <a:t> speed v. What approach would you choose to calculate the B-field generated by this electron?</a:t>
            </a:r>
          </a:p>
        </p:txBody>
      </p:sp>
      <p:sp>
        <p:nvSpPr>
          <p:cNvPr id="102403" name="TextBox 5"/>
          <p:cNvSpPr txBox="1">
            <a:spLocks noChangeArrowheads="1"/>
          </p:cNvSpPr>
          <p:nvPr/>
        </p:nvSpPr>
        <p:spPr bwMode="auto">
          <a:xfrm>
            <a:off x="2286000" y="3505200"/>
            <a:ext cx="4003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800" b="0">
                <a:ea typeface="ＭＳ Ｐゴシック" charset="0"/>
                <a:cs typeface="ＭＳ Ｐゴシック" charset="0"/>
              </a:rPr>
              <a:t> Biot-Savart</a:t>
            </a:r>
          </a:p>
          <a:p>
            <a:pPr eaLnBrk="1" hangingPunct="1">
              <a:buFontTx/>
              <a:buAutoNum type="alphaUcParenR"/>
            </a:pPr>
            <a:r>
              <a:rPr lang="en-US" sz="2800" b="0">
                <a:ea typeface="ＭＳ Ｐゴシック" charset="0"/>
                <a:cs typeface="ＭＳ Ｐゴシック" charset="0"/>
              </a:rPr>
              <a:t> Ampere</a:t>
            </a:r>
            <a:r>
              <a:rPr lang="ja-JP" altLang="en-US" sz="2800" b="0">
                <a:ea typeface="ＭＳ Ｐゴシック" charset="0"/>
                <a:cs typeface="ＭＳ Ｐゴシック" charset="0"/>
              </a:rPr>
              <a:t>’</a:t>
            </a:r>
            <a:r>
              <a:rPr lang="en-US" altLang="ja-JP" sz="2800" b="0">
                <a:ea typeface="ＭＳ Ｐゴシック" charset="0"/>
                <a:cs typeface="ＭＳ Ｐゴシック" charset="0"/>
              </a:rPr>
              <a:t>s law</a:t>
            </a:r>
          </a:p>
          <a:p>
            <a:pPr eaLnBrk="1" hangingPunct="1">
              <a:buFontTx/>
              <a:buAutoNum type="alphaUcParenR"/>
            </a:pPr>
            <a:r>
              <a:rPr lang="en-US" sz="2800" b="0">
                <a:ea typeface="ＭＳ Ｐゴシック" charset="0"/>
                <a:cs typeface="ＭＳ Ｐゴシック" charset="0"/>
              </a:rPr>
              <a:t> Either of the above.</a:t>
            </a:r>
          </a:p>
          <a:p>
            <a:pPr eaLnBrk="1" hangingPunct="1">
              <a:buFontTx/>
              <a:buAutoNum type="alphaUcParenR"/>
            </a:pPr>
            <a:r>
              <a:rPr lang="en-US" sz="2800" b="0">
                <a:ea typeface="ＭＳ Ｐゴシック" charset="0"/>
                <a:cs typeface="ＭＳ Ｐゴシック" charset="0"/>
              </a:rPr>
              <a:t> Neither of the above.</a:t>
            </a:r>
          </a:p>
        </p:txBody>
      </p:sp>
      <p:sp>
        <p:nvSpPr>
          <p:cNvPr id="102404" name="TextBox 7"/>
          <p:cNvSpPr txBox="1">
            <a:spLocks noChangeArrowheads="1"/>
          </p:cNvSpPr>
          <p:nvPr/>
        </p:nvSpPr>
        <p:spPr bwMode="auto">
          <a:xfrm>
            <a:off x="2735263" y="2371725"/>
            <a:ext cx="465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ea typeface="ＭＳ Ｐゴシック" charset="0"/>
                <a:cs typeface="ＭＳ Ｐゴシック" charset="0"/>
              </a:rPr>
              <a:t>e</a:t>
            </a:r>
            <a:r>
              <a:rPr lang="en-US" sz="2800" b="0" baseline="30000">
                <a:ea typeface="ＭＳ Ｐゴシック" charset="0"/>
                <a:cs typeface="ＭＳ Ｐゴシック" charset="0"/>
              </a:rPr>
              <a:t>-</a:t>
            </a:r>
          </a:p>
        </p:txBody>
      </p:sp>
      <p:cxnSp>
        <p:nvCxnSpPr>
          <p:cNvPr id="102405" name="Straight Arrow Connector 9"/>
          <p:cNvCxnSpPr>
            <a:cxnSpLocks noChangeShapeType="1"/>
          </p:cNvCxnSpPr>
          <p:nvPr/>
        </p:nvCxnSpPr>
        <p:spPr bwMode="auto">
          <a:xfrm>
            <a:off x="3124200" y="2370138"/>
            <a:ext cx="762000" cy="1587"/>
          </a:xfrm>
          <a:prstGeom prst="straightConnector1">
            <a:avLst/>
          </a:prstGeom>
          <a:noFill/>
          <a:ln w="34925">
            <a:solidFill>
              <a:srgbClr val="0070C0"/>
            </a:solidFill>
            <a:round/>
            <a:headEnd/>
            <a:tailEnd type="arrow" w="med" len="med"/>
          </a:ln>
          <a:extLst>
            <a:ext uri="{909E8E84-426E-40dd-AFC4-6F175D3DCCD1}">
              <a14:hiddenFill xmlns:a14="http://schemas.microsoft.com/office/drawing/2010/main">
                <a:noFill/>
              </a14:hiddenFill>
            </a:ext>
          </a:extLst>
        </p:spPr>
      </p:cxnSp>
      <p:sp>
        <p:nvSpPr>
          <p:cNvPr id="102406" name="TextBox 10"/>
          <p:cNvSpPr txBox="1">
            <a:spLocks noChangeArrowheads="1"/>
          </p:cNvSpPr>
          <p:nvPr/>
        </p:nvSpPr>
        <p:spPr bwMode="auto">
          <a:xfrm>
            <a:off x="3336925" y="1968500"/>
            <a:ext cx="30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ea typeface="ＭＳ Ｐゴシック" charset="0"/>
                <a:cs typeface="ＭＳ Ｐゴシック" charset="0"/>
              </a:rPr>
              <a:t>v</a:t>
            </a:r>
          </a:p>
        </p:txBody>
      </p:sp>
      <p:sp>
        <p:nvSpPr>
          <p:cNvPr id="102407" name="Oval 6"/>
          <p:cNvSpPr>
            <a:spLocks noChangeArrowheads="1"/>
          </p:cNvSpPr>
          <p:nvPr/>
        </p:nvSpPr>
        <p:spPr bwMode="auto">
          <a:xfrm>
            <a:off x="2819400" y="2295525"/>
            <a:ext cx="152400" cy="152400"/>
          </a:xfrm>
          <a:prstGeom prst="ellipse">
            <a:avLst/>
          </a:prstGeom>
          <a:solidFill>
            <a:schemeClr val="accent1"/>
          </a:solidFill>
          <a:ln w="9525">
            <a:solidFill>
              <a:schemeClr val="tx1"/>
            </a:solidFill>
            <a:round/>
            <a:headEnd/>
            <a:tailEnd/>
          </a:ln>
        </p:spPr>
        <p:txBody>
          <a:bodyPr/>
          <a:lstStyle/>
          <a:p>
            <a:endParaRPr lang="en-US" b="0"/>
          </a:p>
        </p:txBody>
      </p:sp>
    </p:spTree>
    <p:extLst>
      <p:ext uri="{BB962C8B-B14F-4D97-AF65-F5344CB8AC3E}">
        <p14:creationId xmlns:p14="http://schemas.microsoft.com/office/powerpoint/2010/main" val="218490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BOUNDARY CONDITIONS</a:t>
            </a:r>
          </a:p>
        </p:txBody>
      </p:sp>
    </p:spTree>
    <p:extLst>
      <p:ext uri="{BB962C8B-B14F-4D97-AF65-F5344CB8AC3E}">
        <p14:creationId xmlns:p14="http://schemas.microsoft.com/office/powerpoint/2010/main" val="2847946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1"/>
          <p:cNvSpPr>
            <a:spLocks noGrp="1" noChangeArrowheads="1"/>
          </p:cNvSpPr>
          <p:nvPr>
            <p:ph type="title" idx="4294967295"/>
          </p:nvPr>
        </p:nvSpPr>
        <p:spPr/>
        <p:txBody>
          <a:bodyPr/>
          <a:lstStyle/>
          <a:p>
            <a:pPr eaLnBrk="1" hangingPunct="1"/>
            <a:r>
              <a:rPr lang="en-US">
                <a:solidFill>
                  <a:schemeClr val="bg1"/>
                </a:solidFill>
                <a:latin typeface="Arial" charset="0"/>
                <a:ea typeface="ヒラギノ角ゴ Pro W3" charset="0"/>
                <a:cs typeface="ヒラギノ角ゴ Pro W3" charset="0"/>
              </a:rPr>
              <a:t>Choose boundary conditions</a:t>
            </a:r>
          </a:p>
        </p:txBody>
      </p:sp>
      <p:sp>
        <p:nvSpPr>
          <p:cNvPr id="192514" name="TextBox 3"/>
          <p:cNvSpPr txBox="1">
            <a:spLocks noChangeArrowheads="1"/>
          </p:cNvSpPr>
          <p:nvPr/>
        </p:nvSpPr>
        <p:spPr bwMode="auto">
          <a:xfrm>
            <a:off x="969963" y="185738"/>
            <a:ext cx="79676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dirty="0" smtClean="0">
                <a:ea typeface="ＭＳ Ｐゴシック" charset="0"/>
                <a:cs typeface="ＭＳ Ｐゴシック" charset="0"/>
              </a:rPr>
              <a:t>When you are done with p. 1: </a:t>
            </a:r>
          </a:p>
          <a:p>
            <a:pPr eaLnBrk="1" hangingPunct="1"/>
            <a:r>
              <a:rPr lang="en-US" sz="2800" b="0" dirty="0" smtClean="0">
                <a:ea typeface="ＭＳ Ｐゴシック" charset="0"/>
                <a:cs typeface="ＭＳ Ｐゴシック" charset="0"/>
              </a:rPr>
              <a:t>Choose </a:t>
            </a:r>
            <a:r>
              <a:rPr lang="en-US" sz="2800" b="0" dirty="0">
                <a:ea typeface="ＭＳ Ｐゴシック" charset="0"/>
                <a:cs typeface="ＭＳ Ｐゴシック" charset="0"/>
              </a:rPr>
              <a:t>all of the following statements that are implied </a:t>
            </a:r>
            <a:r>
              <a:rPr lang="en-US" sz="2800" b="0" dirty="0" smtClean="0">
                <a:ea typeface="ＭＳ Ｐゴシック" charset="0"/>
                <a:cs typeface="ＭＳ Ｐゴシック" charset="0"/>
              </a:rPr>
              <a:t>if                      for any/all </a:t>
            </a:r>
            <a:r>
              <a:rPr lang="en-US" sz="2800" b="0" dirty="0">
                <a:ea typeface="ＭＳ Ｐゴシック" charset="0"/>
                <a:cs typeface="ＭＳ Ｐゴシック" charset="0"/>
              </a:rPr>
              <a:t>closed </a:t>
            </a:r>
            <a:r>
              <a:rPr lang="en-US" sz="2800" b="0" dirty="0" smtClean="0">
                <a:ea typeface="ＭＳ Ｐゴシック" charset="0"/>
                <a:cs typeface="ＭＳ Ｐゴシック" charset="0"/>
              </a:rPr>
              <a:t>surfaces</a:t>
            </a:r>
            <a:endParaRPr lang="en-US" sz="2800" b="0" dirty="0">
              <a:ea typeface="ＭＳ Ｐゴシック" charset="0"/>
              <a:cs typeface="ＭＳ Ｐゴシック" charset="0"/>
            </a:endParaRPr>
          </a:p>
        </p:txBody>
      </p:sp>
      <p:graphicFrame>
        <p:nvGraphicFramePr>
          <p:cNvPr id="192515" name="Object 2"/>
          <p:cNvGraphicFramePr>
            <a:graphicFrameLocks noChangeAspect="1"/>
          </p:cNvGraphicFramePr>
          <p:nvPr>
            <p:extLst>
              <p:ext uri="{D42A27DB-BD31-4B8C-83A1-F6EECF244321}">
                <p14:modId xmlns:p14="http://schemas.microsoft.com/office/powerpoint/2010/main" val="1649306437"/>
              </p:ext>
            </p:extLst>
          </p:nvPr>
        </p:nvGraphicFramePr>
        <p:xfrm>
          <a:off x="2827867" y="976842"/>
          <a:ext cx="1642534" cy="646064"/>
        </p:xfrm>
        <a:graphic>
          <a:graphicData uri="http://schemas.openxmlformats.org/presentationml/2006/ole">
            <mc:AlternateContent xmlns:mc="http://schemas.openxmlformats.org/markup-compatibility/2006">
              <mc:Choice xmlns:v="urn:schemas-microsoft-com:vml" Requires="v">
                <p:oleObj spid="_x0000_s465980" name="Equation" r:id="rId4" imgW="774364" imgH="304668" progId="Equation.3">
                  <p:embed/>
                </p:oleObj>
              </mc:Choice>
              <mc:Fallback>
                <p:oleObj name="Equation" r:id="rId4" imgW="774364"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867" y="976842"/>
                        <a:ext cx="1642534" cy="646064"/>
                      </a:xfrm>
                      <a:prstGeom prst="rect">
                        <a:avLst/>
                      </a:prstGeom>
                      <a:noFill/>
                      <a:ln>
                        <a:noFill/>
                      </a:ln>
                      <a:extLst/>
                    </p:spPr>
                  </p:pic>
                </p:oleObj>
              </mc:Fallback>
            </mc:AlternateContent>
          </a:graphicData>
        </a:graphic>
      </p:graphicFrame>
      <p:sp>
        <p:nvSpPr>
          <p:cNvPr id="192516" name="TextBox 5"/>
          <p:cNvSpPr txBox="1">
            <a:spLocks noChangeArrowheads="1"/>
          </p:cNvSpPr>
          <p:nvPr/>
        </p:nvSpPr>
        <p:spPr bwMode="auto">
          <a:xfrm>
            <a:off x="304800" y="2019300"/>
            <a:ext cx="79724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600" b="0">
                <a:ea typeface="ＭＳ Ｐゴシック" charset="0"/>
                <a:cs typeface="ＭＳ Ｐゴシック" charset="0"/>
              </a:rPr>
              <a:t>(I)</a:t>
            </a:r>
          </a:p>
          <a:p>
            <a:pPr eaLnBrk="1" hangingPunct="1"/>
            <a:r>
              <a:rPr lang="en-US" sz="3600" b="0">
                <a:ea typeface="ＭＳ Ｐゴシック" charset="0"/>
                <a:cs typeface="ＭＳ Ｐゴシック" charset="0"/>
              </a:rPr>
              <a:t>(II)                  </a:t>
            </a:r>
          </a:p>
          <a:p>
            <a:pPr eaLnBrk="1" hangingPunct="1"/>
            <a:r>
              <a:rPr lang="en-US" sz="3600" b="0">
                <a:ea typeface="ＭＳ Ｐゴシック" charset="0"/>
                <a:cs typeface="ＭＳ Ｐゴシック" charset="0"/>
              </a:rPr>
              <a:t>(III)	</a:t>
            </a:r>
            <a:r>
              <a:rPr lang="en-US" sz="3200" b="0">
                <a:ea typeface="ＭＳ Ｐゴシック" charset="0"/>
                <a:cs typeface="ＭＳ Ｐゴシック" charset="0"/>
              </a:rPr>
              <a:t>	</a:t>
            </a:r>
          </a:p>
        </p:txBody>
      </p:sp>
      <p:graphicFrame>
        <p:nvGraphicFramePr>
          <p:cNvPr id="192517" name="Object 3"/>
          <p:cNvGraphicFramePr>
            <a:graphicFrameLocks noChangeAspect="1"/>
          </p:cNvGraphicFramePr>
          <p:nvPr/>
        </p:nvGraphicFramePr>
        <p:xfrm>
          <a:off x="922338" y="1935163"/>
          <a:ext cx="1738312" cy="671512"/>
        </p:xfrm>
        <a:graphic>
          <a:graphicData uri="http://schemas.openxmlformats.org/presentationml/2006/ole">
            <mc:AlternateContent xmlns:mc="http://schemas.openxmlformats.org/markup-compatibility/2006">
              <mc:Choice xmlns:v="urn:schemas-microsoft-com:vml" Requires="v">
                <p:oleObj spid="_x0000_s465981" name="Equation" r:id="rId6" imgW="558558" imgH="215806" progId="Equation.3">
                  <p:embed/>
                </p:oleObj>
              </mc:Choice>
              <mc:Fallback>
                <p:oleObj name="Equation" r:id="rId6" imgW="558558"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338" y="1935163"/>
                        <a:ext cx="173831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5982"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9" name="Object 5"/>
          <p:cNvGraphicFramePr>
            <a:graphicFrameLocks noChangeAspect="1"/>
          </p:cNvGraphicFramePr>
          <p:nvPr/>
        </p:nvGraphicFramePr>
        <p:xfrm>
          <a:off x="1006475" y="2586038"/>
          <a:ext cx="2503488" cy="619125"/>
        </p:xfrm>
        <a:graphic>
          <a:graphicData uri="http://schemas.openxmlformats.org/presentationml/2006/ole">
            <mc:AlternateContent xmlns:mc="http://schemas.openxmlformats.org/markup-compatibility/2006">
              <mc:Choice xmlns:v="urn:schemas-microsoft-com:vml" Requires="v">
                <p:oleObj spid="_x0000_s465983" name="Equation" r:id="rId10" imgW="825500" imgH="203200" progId="Equation.3">
                  <p:embed/>
                </p:oleObj>
              </mc:Choice>
              <mc:Fallback>
                <p:oleObj name="Equation" r:id="rId10" imgW="8255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475" y="2586038"/>
                        <a:ext cx="2503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20" name="Object 6"/>
          <p:cNvGraphicFramePr>
            <a:graphicFrameLocks noChangeAspect="1"/>
          </p:cNvGraphicFramePr>
          <p:nvPr/>
        </p:nvGraphicFramePr>
        <p:xfrm>
          <a:off x="1165225" y="3168650"/>
          <a:ext cx="2705100" cy="790575"/>
        </p:xfrm>
        <a:graphic>
          <a:graphicData uri="http://schemas.openxmlformats.org/presentationml/2006/ole">
            <mc:AlternateContent xmlns:mc="http://schemas.openxmlformats.org/markup-compatibility/2006">
              <mc:Choice xmlns:v="urn:schemas-microsoft-com:vml" Requires="v">
                <p:oleObj spid="_x0000_s465984" name="Equation" r:id="rId12" imgW="825500" imgH="241300" progId="Equation.3">
                  <p:embed/>
                </p:oleObj>
              </mc:Choice>
              <mc:Fallback>
                <p:oleObj name="Equation" r:id="rId12" imgW="8255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5225" y="3168650"/>
                        <a:ext cx="27051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2521" name="TextBox 10"/>
          <p:cNvSpPr txBox="1">
            <a:spLocks noChangeArrowheads="1"/>
          </p:cNvSpPr>
          <p:nvPr/>
        </p:nvSpPr>
        <p:spPr bwMode="auto">
          <a:xfrm>
            <a:off x="123825" y="3916363"/>
            <a:ext cx="79724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600" b="0" dirty="0">
                <a:ea typeface="ＭＳ Ｐゴシック" charset="0"/>
                <a:cs typeface="ＭＳ Ｐゴシック" charset="0"/>
              </a:rPr>
              <a:t>A) (</a:t>
            </a:r>
            <a:r>
              <a:rPr lang="en-US" sz="3600" b="0" dirty="0" smtClean="0">
                <a:ea typeface="ＭＳ Ｐゴシック" charset="0"/>
                <a:cs typeface="ＭＳ Ｐゴシック" charset="0"/>
              </a:rPr>
              <a:t>I) </a:t>
            </a:r>
            <a:r>
              <a:rPr lang="en-US" sz="3600" b="0" dirty="0">
                <a:ea typeface="ＭＳ Ｐゴシック" charset="0"/>
                <a:cs typeface="ＭＳ Ｐゴシック" charset="0"/>
              </a:rPr>
              <a:t>only</a:t>
            </a:r>
          </a:p>
          <a:p>
            <a:pPr eaLnBrk="1" hangingPunct="1"/>
            <a:r>
              <a:rPr lang="en-US" sz="3600" b="0" dirty="0">
                <a:ea typeface="ＭＳ Ｐゴシック" charset="0"/>
                <a:cs typeface="ＭＳ Ｐゴシック" charset="0"/>
              </a:rPr>
              <a:t>B) (</a:t>
            </a:r>
            <a:r>
              <a:rPr lang="en-US" sz="3600" b="0" dirty="0" smtClean="0">
                <a:ea typeface="ＭＳ Ｐゴシック" charset="0"/>
                <a:cs typeface="ＭＳ Ｐゴシック" charset="0"/>
              </a:rPr>
              <a:t>II</a:t>
            </a:r>
            <a:r>
              <a:rPr lang="en-US" sz="3600" b="0" dirty="0">
                <a:ea typeface="ＭＳ Ｐゴシック" charset="0"/>
                <a:cs typeface="ＭＳ Ｐゴシック" charset="0"/>
              </a:rPr>
              <a:t>) </a:t>
            </a:r>
            <a:r>
              <a:rPr lang="en-US" sz="3600" b="0" dirty="0" smtClean="0">
                <a:ea typeface="ＭＳ Ｐゴシック" charset="0"/>
                <a:cs typeface="ＭＳ Ｐゴシック" charset="0"/>
              </a:rPr>
              <a:t>only</a:t>
            </a:r>
          </a:p>
          <a:p>
            <a:pPr eaLnBrk="1" hangingPunct="1"/>
            <a:r>
              <a:rPr lang="en-US" sz="3600" b="0" dirty="0" smtClean="0">
                <a:ea typeface="ＭＳ Ｐゴシック" charset="0"/>
                <a:cs typeface="ＭＳ Ｐゴシック" charset="0"/>
              </a:rPr>
              <a:t>C) (III) only</a:t>
            </a:r>
            <a:endParaRPr lang="en-US" sz="3600" b="0" dirty="0">
              <a:ea typeface="ＭＳ Ｐゴシック" charset="0"/>
              <a:cs typeface="ＭＳ Ｐゴシック" charset="0"/>
            </a:endParaRPr>
          </a:p>
          <a:p>
            <a:pPr eaLnBrk="1" hangingPunct="1"/>
            <a:r>
              <a:rPr lang="en-US" sz="3600" b="0" dirty="0">
                <a:ea typeface="ＭＳ Ｐゴシック" charset="0"/>
                <a:cs typeface="ＭＳ Ｐゴシック" charset="0"/>
              </a:rPr>
              <a:t>D</a:t>
            </a:r>
            <a:r>
              <a:rPr lang="en-US" sz="3600" b="0" dirty="0" smtClean="0">
                <a:ea typeface="ＭＳ Ｐゴシック" charset="0"/>
                <a:cs typeface="ＭＳ Ｐゴシック" charset="0"/>
              </a:rPr>
              <a:t>) </a:t>
            </a:r>
            <a:r>
              <a:rPr lang="en-US" sz="3600" b="0" dirty="0">
                <a:ea typeface="ＭＳ Ｐゴシック" charset="0"/>
                <a:cs typeface="ＭＳ Ｐゴシック" charset="0"/>
              </a:rPr>
              <a:t>(I) and (II) only</a:t>
            </a:r>
          </a:p>
          <a:p>
            <a:pPr eaLnBrk="1" hangingPunct="1"/>
            <a:r>
              <a:rPr lang="en-US" sz="3600" b="0" dirty="0" smtClean="0">
                <a:ea typeface="ＭＳ Ｐゴシック" charset="0"/>
                <a:cs typeface="ＭＳ Ｐゴシック" charset="0"/>
              </a:rPr>
              <a:t>E) </a:t>
            </a:r>
            <a:r>
              <a:rPr lang="en-US" sz="3600" b="0" dirty="0">
                <a:ea typeface="ＭＳ Ｐゴシック" charset="0"/>
                <a:cs typeface="ＭＳ Ｐゴシック" charset="0"/>
              </a:rPr>
              <a:t>(I) and (III) </a:t>
            </a:r>
            <a:r>
              <a:rPr lang="en-US" sz="3600" b="0" dirty="0" smtClean="0">
                <a:ea typeface="ＭＳ Ｐゴシック" charset="0"/>
                <a:cs typeface="ＭＳ Ｐゴシック" charset="0"/>
              </a:rPr>
              <a:t>only</a:t>
            </a:r>
            <a:endParaRPr lang="en-US" sz="3600" b="0" dirty="0">
              <a:ea typeface="ＭＳ Ｐゴシック" charset="0"/>
              <a:cs typeface="ＭＳ Ｐゴシック" charset="0"/>
            </a:endParaRPr>
          </a:p>
        </p:txBody>
      </p:sp>
      <p:sp>
        <p:nvSpPr>
          <p:cNvPr id="192522" name="Rectangle 10"/>
          <p:cNvSpPr>
            <a:spLocks noChangeArrowheads="1"/>
          </p:cNvSpPr>
          <p:nvPr/>
        </p:nvSpPr>
        <p:spPr bwMode="auto">
          <a:xfrm>
            <a:off x="41275" y="123825"/>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2000" b="0">
                <a:ea typeface="ＭＳ Ｐゴシック" charset="0"/>
                <a:cs typeface="ＭＳ Ｐゴシック" charset="0"/>
              </a:rPr>
              <a:t>5.28</a:t>
            </a:r>
          </a:p>
        </p:txBody>
      </p:sp>
    </p:spTree>
    <p:extLst>
      <p:ext uri="{BB962C8B-B14F-4D97-AF65-F5344CB8AC3E}">
        <p14:creationId xmlns:p14="http://schemas.microsoft.com/office/powerpoint/2010/main" val="1529802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ctrTitle" idx="4294967295"/>
          </p:nvPr>
        </p:nvSpPr>
        <p:spPr>
          <a:xfrm>
            <a:off x="1371600" y="228600"/>
            <a:ext cx="7620000" cy="1143000"/>
          </a:xfrm>
        </p:spPr>
        <p:txBody>
          <a:bodyPr/>
          <a:lstStyle/>
          <a:p>
            <a:pPr algn="l"/>
            <a:r>
              <a:rPr lang="en-US" sz="3200" dirty="0">
                <a:latin typeface="Calibri" charset="0"/>
              </a:rPr>
              <a:t>I have a boundary sheet, and would like to learn about the change (or continuity!) of </a:t>
            </a:r>
            <a:r>
              <a:rPr lang="en-US" sz="3200" dirty="0" smtClean="0">
                <a:latin typeface="Calibri" charset="0"/>
              </a:rPr>
              <a:t>B(</a:t>
            </a:r>
            <a:r>
              <a:rPr lang="en-US" sz="3200" dirty="0">
                <a:latin typeface="Calibri" charset="0"/>
              </a:rPr>
              <a:t>parallel) across the boundary.</a:t>
            </a:r>
            <a:r>
              <a:rPr lang="en-US" dirty="0">
                <a:latin typeface="Calibri" charset="0"/>
              </a:rPr>
              <a:t> </a:t>
            </a:r>
          </a:p>
        </p:txBody>
      </p:sp>
      <p:sp>
        <p:nvSpPr>
          <p:cNvPr id="92162" name="Rectangle 3"/>
          <p:cNvSpPr>
            <a:spLocks noGrp="1"/>
          </p:cNvSpPr>
          <p:nvPr>
            <p:ph type="subTitle" idx="4294967295"/>
          </p:nvPr>
        </p:nvSpPr>
        <p:spPr>
          <a:xfrm>
            <a:off x="1371600" y="3886200"/>
            <a:ext cx="6400800" cy="1752600"/>
          </a:xfrm>
        </p:spPr>
        <p:txBody>
          <a:bodyPr/>
          <a:lstStyle/>
          <a:p>
            <a:pPr marL="609600" indent="-609600">
              <a:buFont typeface="Arial" charset="0"/>
              <a:buNone/>
            </a:pPr>
            <a:r>
              <a:rPr lang="en-US" sz="3200" dirty="0">
                <a:solidFill>
                  <a:srgbClr val="000090"/>
                </a:solidFill>
                <a:latin typeface="Calibri" charset="0"/>
              </a:rPr>
              <a:t>Am I going to need to know about</a:t>
            </a:r>
          </a:p>
          <a:p>
            <a:pPr marL="609600" indent="-609600">
              <a:buFont typeface="Arial" charset="0"/>
              <a:buNone/>
            </a:pPr>
            <a:r>
              <a:rPr lang="en-US" sz="3200" dirty="0">
                <a:latin typeface="Calibri" charset="0"/>
              </a:rPr>
              <a:t>A)</a:t>
            </a:r>
          </a:p>
          <a:p>
            <a:pPr marL="609600" indent="-609600">
              <a:buFont typeface="Arial" charset="0"/>
              <a:buNone/>
            </a:pPr>
            <a:r>
              <a:rPr lang="en-US" sz="3200" dirty="0">
                <a:latin typeface="Calibri" charset="0"/>
              </a:rPr>
              <a:t>B)</a:t>
            </a:r>
          </a:p>
          <a:p>
            <a:pPr marL="609600" indent="-609600">
              <a:buFont typeface="Arial" charset="0"/>
              <a:buNone/>
            </a:pPr>
            <a:r>
              <a:rPr lang="en-US" sz="3200" dirty="0">
                <a:latin typeface="Calibri" charset="0"/>
              </a:rPr>
              <a:t>C) ???</a:t>
            </a:r>
          </a:p>
        </p:txBody>
      </p:sp>
      <p:graphicFrame>
        <p:nvGraphicFramePr>
          <p:cNvPr id="92163" name="Object 0"/>
          <p:cNvGraphicFramePr>
            <a:graphicFrameLocks noChangeAspect="1"/>
          </p:cNvGraphicFramePr>
          <p:nvPr>
            <p:extLst>
              <p:ext uri="{D42A27DB-BD31-4B8C-83A1-F6EECF244321}">
                <p14:modId xmlns:p14="http://schemas.microsoft.com/office/powerpoint/2010/main" val="4189714608"/>
              </p:ext>
            </p:extLst>
          </p:nvPr>
        </p:nvGraphicFramePr>
        <p:xfrm>
          <a:off x="1840973" y="4588931"/>
          <a:ext cx="1252537" cy="544513"/>
        </p:xfrm>
        <a:graphic>
          <a:graphicData uri="http://schemas.openxmlformats.org/presentationml/2006/ole">
            <mc:AlternateContent xmlns:mc="http://schemas.openxmlformats.org/markup-compatibility/2006">
              <mc:Choice xmlns:v="urn:schemas-microsoft-com:vml" Requires="v">
                <p:oleObj spid="_x0000_s466971" name="Equation" r:id="rId4" imgW="381000" imgH="165100" progId="Equation.3">
                  <p:embed/>
                </p:oleObj>
              </mc:Choice>
              <mc:Fallback>
                <p:oleObj name="Equation" r:id="rId4" imgW="381000" imgH="165100" progId="Equation.3">
                  <p:embed/>
                  <p:pic>
                    <p:nvPicPr>
                      <p:cNvPr id="0" name=""/>
                      <p:cNvPicPr>
                        <a:picLocks noChangeAspect="1" noChangeArrowheads="1"/>
                      </p:cNvPicPr>
                      <p:nvPr/>
                    </p:nvPicPr>
                    <p:blipFill>
                      <a:blip r:embed="rId5"/>
                      <a:srcRect/>
                      <a:stretch>
                        <a:fillRect/>
                      </a:stretch>
                    </p:blipFill>
                    <p:spPr bwMode="auto">
                      <a:xfrm>
                        <a:off x="1840973" y="4588931"/>
                        <a:ext cx="1252537"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64" name="AutoShape 5"/>
          <p:cNvSpPr>
            <a:spLocks noChangeArrowheads="1"/>
          </p:cNvSpPr>
          <p:nvPr/>
        </p:nvSpPr>
        <p:spPr bwMode="auto">
          <a:xfrm>
            <a:off x="2209800" y="2667000"/>
            <a:ext cx="6096000" cy="685800"/>
          </a:xfrm>
          <a:prstGeom prst="parallelogram">
            <a:avLst>
              <a:gd name="adj" fmla="val 183580"/>
            </a:avLst>
          </a:prstGeom>
          <a:solidFill>
            <a:srgbClr val="CCFFFF"/>
          </a:solidFill>
          <a:ln w="9525">
            <a:solidFill>
              <a:schemeClr val="tx1"/>
            </a:solidFill>
            <a:miter lim="800000"/>
            <a:headEnd/>
            <a:tailEnd/>
          </a:ln>
        </p:spPr>
        <p:txBody>
          <a:bodyPr wrap="none" anchor="ctr"/>
          <a:lstStyle/>
          <a:p>
            <a:endParaRPr lang="en-US"/>
          </a:p>
        </p:txBody>
      </p:sp>
      <p:sp>
        <p:nvSpPr>
          <p:cNvPr id="92165" name="Line 6"/>
          <p:cNvSpPr>
            <a:spLocks noChangeShapeType="1"/>
          </p:cNvSpPr>
          <p:nvPr/>
        </p:nvSpPr>
        <p:spPr bwMode="auto">
          <a:xfrm flipV="1">
            <a:off x="4572000" y="1905000"/>
            <a:ext cx="2286000" cy="6096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Line 7"/>
          <p:cNvSpPr>
            <a:spLocks noChangeShapeType="1"/>
          </p:cNvSpPr>
          <p:nvPr/>
        </p:nvSpPr>
        <p:spPr bwMode="auto">
          <a:xfrm flipV="1">
            <a:off x="4572000" y="3200400"/>
            <a:ext cx="4114800" cy="5334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7" name="Line 9"/>
          <p:cNvSpPr>
            <a:spLocks noChangeShapeType="1"/>
          </p:cNvSpPr>
          <p:nvPr/>
        </p:nvSpPr>
        <p:spPr bwMode="auto">
          <a:xfrm flipV="1">
            <a:off x="4572000" y="3733800"/>
            <a:ext cx="4114800" cy="0"/>
          </a:xfrm>
          <a:prstGeom prst="line">
            <a:avLst/>
          </a:prstGeom>
          <a:noFill/>
          <a:ln w="3810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8" name="Line 10"/>
          <p:cNvSpPr>
            <a:spLocks noChangeShapeType="1"/>
          </p:cNvSpPr>
          <p:nvPr/>
        </p:nvSpPr>
        <p:spPr bwMode="auto">
          <a:xfrm flipV="1">
            <a:off x="4648200" y="2514600"/>
            <a:ext cx="2209800" cy="0"/>
          </a:xfrm>
          <a:prstGeom prst="line">
            <a:avLst/>
          </a:prstGeom>
          <a:noFill/>
          <a:ln w="38100">
            <a:solidFill>
              <a:schemeClr val="tx1"/>
            </a:solidFill>
            <a:prstDash val="sysDot"/>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Text Box 11"/>
          <p:cNvSpPr txBox="1">
            <a:spLocks noChangeArrowheads="1"/>
          </p:cNvSpPr>
          <p:nvPr/>
        </p:nvSpPr>
        <p:spPr bwMode="auto">
          <a:xfrm>
            <a:off x="6858000" y="17668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t>B(</a:t>
            </a:r>
            <a:r>
              <a:rPr lang="en-US" sz="2800" dirty="0"/>
              <a:t>above)</a:t>
            </a:r>
          </a:p>
        </p:txBody>
      </p:sp>
      <p:sp>
        <p:nvSpPr>
          <p:cNvPr id="92170" name="Text Box 12"/>
          <p:cNvSpPr txBox="1">
            <a:spLocks noChangeArrowheads="1"/>
          </p:cNvSpPr>
          <p:nvPr/>
        </p:nvSpPr>
        <p:spPr bwMode="auto">
          <a:xfrm>
            <a:off x="6858000" y="22098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t>B</a:t>
            </a:r>
            <a:r>
              <a:rPr lang="en-US" sz="2800" baseline="-25000" dirty="0" smtClean="0"/>
              <a:t>/</a:t>
            </a:r>
            <a:r>
              <a:rPr lang="en-US" sz="2800" baseline="-25000" dirty="0"/>
              <a:t>/</a:t>
            </a:r>
            <a:r>
              <a:rPr lang="en-US" sz="2800" dirty="0"/>
              <a:t>(above)</a:t>
            </a:r>
          </a:p>
        </p:txBody>
      </p:sp>
      <p:graphicFrame>
        <p:nvGraphicFramePr>
          <p:cNvPr id="92171" name="Object 1"/>
          <p:cNvGraphicFramePr>
            <a:graphicFrameLocks noChangeAspect="1"/>
          </p:cNvGraphicFramePr>
          <p:nvPr>
            <p:extLst>
              <p:ext uri="{D42A27DB-BD31-4B8C-83A1-F6EECF244321}">
                <p14:modId xmlns:p14="http://schemas.microsoft.com/office/powerpoint/2010/main" val="2171987304"/>
              </p:ext>
            </p:extLst>
          </p:nvPr>
        </p:nvGraphicFramePr>
        <p:xfrm>
          <a:off x="1916114" y="5143498"/>
          <a:ext cx="1169987" cy="546100"/>
        </p:xfrm>
        <a:graphic>
          <a:graphicData uri="http://schemas.openxmlformats.org/presentationml/2006/ole">
            <mc:AlternateContent xmlns:mc="http://schemas.openxmlformats.org/markup-compatibility/2006">
              <mc:Choice xmlns:v="urn:schemas-microsoft-com:vml" Requires="v">
                <p:oleObj spid="_x0000_s466972" name="Equation" r:id="rId6" imgW="355600" imgH="165100" progId="Equation.3">
                  <p:embed/>
                </p:oleObj>
              </mc:Choice>
              <mc:Fallback>
                <p:oleObj name="Equation" r:id="rId6" imgW="355600" imgH="165100" progId="Equation.3">
                  <p:embed/>
                  <p:pic>
                    <p:nvPicPr>
                      <p:cNvPr id="0" name=""/>
                      <p:cNvPicPr>
                        <a:picLocks noChangeAspect="1" noChangeArrowheads="1"/>
                      </p:cNvPicPr>
                      <p:nvPr/>
                    </p:nvPicPr>
                    <p:blipFill>
                      <a:blip r:embed="rId7"/>
                      <a:srcRect/>
                      <a:stretch>
                        <a:fillRect/>
                      </a:stretch>
                    </p:blipFill>
                    <p:spPr bwMode="auto">
                      <a:xfrm>
                        <a:off x="1916114" y="5143498"/>
                        <a:ext cx="116998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72" name="Text Box 15"/>
          <p:cNvSpPr txBox="1">
            <a:spLocks noChangeArrowheads="1"/>
          </p:cNvSpPr>
          <p:nvPr/>
        </p:nvSpPr>
        <p:spPr bwMode="auto">
          <a:xfrm>
            <a:off x="61913" y="8255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6.11</a:t>
            </a:r>
          </a:p>
        </p:txBody>
      </p:sp>
    </p:spTree>
    <p:extLst>
      <p:ext uri="{BB962C8B-B14F-4D97-AF65-F5344CB8AC3E}">
        <p14:creationId xmlns:p14="http://schemas.microsoft.com/office/powerpoint/2010/main" val="40747778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l"/>
            <a:r>
              <a:rPr lang="en-US">
                <a:latin typeface="Arial" charset="0"/>
                <a:ea typeface="ヒラギノ角ゴ Pro W3" charset="0"/>
                <a:cs typeface="ヒラギノ角ゴ Pro W3" charset="0"/>
              </a:rPr>
              <a:t>If B=B</a:t>
            </a:r>
            <a:r>
              <a:rPr lang="en-US" baseline="-25000">
                <a:latin typeface="Arial" charset="0"/>
                <a:ea typeface="ヒラギノ角ゴ Pro W3" charset="0"/>
                <a:cs typeface="ヒラギノ角ゴ Pro W3" charset="0"/>
              </a:rPr>
              <a:t>0</a:t>
            </a:r>
            <a:r>
              <a:rPr lang="en-US">
                <a:latin typeface="Arial" charset="0"/>
                <a:ea typeface="ヒラギノ角ゴ Pro W3" charset="0"/>
                <a:cs typeface="ヒラギノ角ゴ Pro W3" charset="0"/>
              </a:rPr>
              <a:t> in the +x direction just RIGHT of the sheet,</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what can you say about B just LEFT of the sheet?</a:t>
            </a:r>
          </a:p>
        </p:txBody>
      </p:sp>
      <p:grpSp>
        <p:nvGrpSpPr>
          <p:cNvPr id="59394" name="Group 2"/>
          <p:cNvGrpSpPr>
            <a:grpSpLocks/>
          </p:cNvGrpSpPr>
          <p:nvPr/>
        </p:nvGrpSpPr>
        <p:grpSpPr bwMode="auto">
          <a:xfrm>
            <a:off x="5937250" y="1905000"/>
            <a:ext cx="2743200" cy="3484563"/>
            <a:chOff x="3488534" y="1946175"/>
            <a:chExt cx="2742419" cy="3483849"/>
          </a:xfrm>
        </p:grpSpPr>
        <p:sp>
          <p:nvSpPr>
            <p:cNvPr id="11" name="Cube 10"/>
            <p:cNvSpPr/>
            <p:nvPr/>
          </p:nvSpPr>
          <p:spPr bwMode="auto">
            <a:xfrm>
              <a:off x="4172552" y="1946175"/>
              <a:ext cx="1023645" cy="3356875"/>
            </a:xfrm>
            <a:prstGeom prst="cube">
              <a:avLst>
                <a:gd name="adj" fmla="val 7222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grpSp>
          <p:nvGrpSpPr>
            <p:cNvPr id="59400" name="Group 16"/>
            <p:cNvGrpSpPr>
              <a:grpSpLocks/>
            </p:cNvGrpSpPr>
            <p:nvPr/>
          </p:nvGrpSpPr>
          <p:grpSpPr bwMode="auto">
            <a:xfrm>
              <a:off x="4197787" y="2853291"/>
              <a:ext cx="222656" cy="222656"/>
              <a:chOff x="5665775" y="3042960"/>
              <a:chExt cx="222656" cy="222656"/>
            </a:xfrm>
          </p:grpSpPr>
          <p:sp>
            <p:nvSpPr>
              <p:cNvPr id="12" name="Oval 11"/>
              <p:cNvSpPr/>
              <p:nvPr/>
            </p:nvSpPr>
            <p:spPr bwMode="auto">
              <a:xfrm>
                <a:off x="5665933" y="3043708"/>
                <a:ext cx="222187"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14" name="Straight Connector 13"/>
              <p:cNvCxnSpPr/>
              <p:nvPr/>
            </p:nvCxnSpPr>
            <p:spPr bwMode="auto">
              <a:xfrm>
                <a:off x="5699261" y="3077039"/>
                <a:ext cx="155531"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rot="16200000">
                <a:off x="5702430" y="3080218"/>
                <a:ext cx="157130" cy="1571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1" name="Group 17"/>
            <p:cNvGrpSpPr>
              <a:grpSpLocks/>
            </p:cNvGrpSpPr>
            <p:nvPr/>
          </p:nvGrpSpPr>
          <p:grpSpPr bwMode="auto">
            <a:xfrm>
              <a:off x="4201738" y="3277826"/>
              <a:ext cx="222656" cy="222656"/>
              <a:chOff x="5665775" y="3042960"/>
              <a:chExt cx="222656" cy="222656"/>
            </a:xfrm>
          </p:grpSpPr>
          <p:sp>
            <p:nvSpPr>
              <p:cNvPr id="19" name="Oval 18"/>
              <p:cNvSpPr/>
              <p:nvPr/>
            </p:nvSpPr>
            <p:spPr bwMode="auto">
              <a:xfrm>
                <a:off x="5665156" y="3042949"/>
                <a:ext cx="223774"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0" name="Straight Connector 19"/>
              <p:cNvCxnSpPr/>
              <p:nvPr/>
            </p:nvCxnSpPr>
            <p:spPr bwMode="auto">
              <a:xfrm>
                <a:off x="5698484" y="3076279"/>
                <a:ext cx="157119"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rot="16200000">
                <a:off x="5702445" y="3078667"/>
                <a:ext cx="157131" cy="1587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2" name="Group 21"/>
            <p:cNvGrpSpPr>
              <a:grpSpLocks/>
            </p:cNvGrpSpPr>
            <p:nvPr/>
          </p:nvGrpSpPr>
          <p:grpSpPr bwMode="auto">
            <a:xfrm>
              <a:off x="4201741" y="3706686"/>
              <a:ext cx="222656" cy="222656"/>
              <a:chOff x="5665775" y="3042960"/>
              <a:chExt cx="222656" cy="222656"/>
            </a:xfrm>
          </p:grpSpPr>
          <p:sp>
            <p:nvSpPr>
              <p:cNvPr id="23" name="Oval 22"/>
              <p:cNvSpPr/>
              <p:nvPr/>
            </p:nvSpPr>
            <p:spPr bwMode="auto">
              <a:xfrm>
                <a:off x="5665153" y="3042626"/>
                <a:ext cx="223774"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4" name="Straight Connector 23"/>
              <p:cNvCxnSpPr/>
              <p:nvPr/>
            </p:nvCxnSpPr>
            <p:spPr bwMode="auto">
              <a:xfrm>
                <a:off x="5698481" y="3075956"/>
                <a:ext cx="157119"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rot="16200000">
                <a:off x="5702442" y="3078344"/>
                <a:ext cx="157131" cy="1587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3" name="Group 25"/>
            <p:cNvGrpSpPr>
              <a:grpSpLocks/>
            </p:cNvGrpSpPr>
            <p:nvPr/>
          </p:nvGrpSpPr>
          <p:grpSpPr bwMode="auto">
            <a:xfrm>
              <a:off x="4205692" y="4131221"/>
              <a:ext cx="222656" cy="222656"/>
              <a:chOff x="5665775" y="3042960"/>
              <a:chExt cx="222656" cy="222656"/>
            </a:xfrm>
          </p:grpSpPr>
          <p:sp>
            <p:nvSpPr>
              <p:cNvPr id="27" name="Oval 26"/>
              <p:cNvSpPr/>
              <p:nvPr/>
            </p:nvSpPr>
            <p:spPr bwMode="auto">
              <a:xfrm>
                <a:off x="5665963" y="3043454"/>
                <a:ext cx="222187"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28" name="Straight Connector 27"/>
              <p:cNvCxnSpPr/>
              <p:nvPr/>
            </p:nvCxnSpPr>
            <p:spPr bwMode="auto">
              <a:xfrm>
                <a:off x="5699292" y="3076784"/>
                <a:ext cx="155531"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rot="16200000">
                <a:off x="5702459" y="3079965"/>
                <a:ext cx="157131" cy="1571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9404" name="Group 29"/>
            <p:cNvGrpSpPr>
              <a:grpSpLocks/>
            </p:cNvGrpSpPr>
            <p:nvPr/>
          </p:nvGrpSpPr>
          <p:grpSpPr bwMode="auto">
            <a:xfrm>
              <a:off x="4209644" y="4629974"/>
              <a:ext cx="222656" cy="222656"/>
              <a:chOff x="5665775" y="3042960"/>
              <a:chExt cx="222656" cy="222656"/>
            </a:xfrm>
          </p:grpSpPr>
          <p:sp>
            <p:nvSpPr>
              <p:cNvPr id="31" name="Oval 30"/>
              <p:cNvSpPr/>
              <p:nvPr/>
            </p:nvSpPr>
            <p:spPr bwMode="auto">
              <a:xfrm>
                <a:off x="5665185" y="3043074"/>
                <a:ext cx="223775" cy="2222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000">
                  <a:solidFill>
                    <a:srgbClr val="000000"/>
                  </a:solidFill>
                </a:endParaRPr>
              </a:p>
            </p:txBody>
          </p:sp>
          <p:cxnSp>
            <p:nvCxnSpPr>
              <p:cNvPr id="32" name="Straight Connector 31"/>
              <p:cNvCxnSpPr/>
              <p:nvPr/>
            </p:nvCxnSpPr>
            <p:spPr bwMode="auto">
              <a:xfrm>
                <a:off x="5698514" y="3076404"/>
                <a:ext cx="157118" cy="1555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p:cNvCxnSpPr/>
              <p:nvPr/>
            </p:nvCxnSpPr>
            <p:spPr bwMode="auto">
              <a:xfrm rot="16200000">
                <a:off x="5702475" y="3078792"/>
                <a:ext cx="157131" cy="15870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9405" name="TextBox 33"/>
            <p:cNvSpPr txBox="1">
              <a:spLocks noChangeArrowheads="1"/>
            </p:cNvSpPr>
            <p:nvPr/>
          </p:nvSpPr>
          <p:spPr bwMode="auto">
            <a:xfrm>
              <a:off x="3488534" y="3496518"/>
              <a:ext cx="389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K </a:t>
              </a:r>
            </a:p>
          </p:txBody>
        </p:sp>
        <p:cxnSp>
          <p:nvCxnSpPr>
            <p:cNvPr id="36" name="Straight Arrow Connector 35"/>
            <p:cNvCxnSpPr/>
            <p:nvPr/>
          </p:nvCxnSpPr>
          <p:spPr bwMode="auto">
            <a:xfrm>
              <a:off x="4643905" y="5187186"/>
              <a:ext cx="12283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p:cNvCxnSpPr/>
            <p:nvPr/>
          </p:nvCxnSpPr>
          <p:spPr bwMode="auto">
            <a:xfrm rot="16200000">
              <a:off x="4020146" y="4588821"/>
              <a:ext cx="122847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408" name="TextBox 37"/>
            <p:cNvSpPr txBox="1">
              <a:spLocks noChangeArrowheads="1"/>
            </p:cNvSpPr>
            <p:nvPr/>
          </p:nvSpPr>
          <p:spPr bwMode="auto">
            <a:xfrm>
              <a:off x="5892399" y="496835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59409" name="TextBox 38"/>
            <p:cNvSpPr txBox="1">
              <a:spLocks noChangeArrowheads="1"/>
            </p:cNvSpPr>
            <p:nvPr/>
          </p:nvSpPr>
          <p:spPr bwMode="auto">
            <a:xfrm>
              <a:off x="4659282" y="454350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z</a:t>
              </a:r>
            </a:p>
          </p:txBody>
        </p:sp>
        <p:graphicFrame>
          <p:nvGraphicFramePr>
            <p:cNvPr id="59410" name="Object 39"/>
            <p:cNvGraphicFramePr>
              <a:graphicFrameLocks noChangeAspect="1"/>
            </p:cNvGraphicFramePr>
            <p:nvPr/>
          </p:nvGraphicFramePr>
          <p:xfrm>
            <a:off x="3758011" y="3343893"/>
            <a:ext cx="464516" cy="743226"/>
          </p:xfrm>
          <a:graphic>
            <a:graphicData uri="http://schemas.openxmlformats.org/presentationml/2006/ole">
              <mc:AlternateContent xmlns:mc="http://schemas.openxmlformats.org/markup-compatibility/2006">
                <mc:Choice xmlns:v="urn:schemas-microsoft-com:vml" Requires="v">
                  <p:oleObj spid="_x0000_s496647" name="Equation" r:id="rId4" imgW="127000" imgH="203200" progId="Equation.3">
                    <p:embed/>
                  </p:oleObj>
                </mc:Choice>
                <mc:Fallback>
                  <p:oleObj name="Equation" r:id="rId4" imgW="1270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011" y="3343893"/>
                          <a:ext cx="464516" cy="74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9395" name="Group 3"/>
          <p:cNvGrpSpPr>
            <a:grpSpLocks/>
          </p:cNvGrpSpPr>
          <p:nvPr/>
        </p:nvGrpSpPr>
        <p:grpSpPr bwMode="auto">
          <a:xfrm>
            <a:off x="7434263" y="2713038"/>
            <a:ext cx="1228725" cy="547687"/>
            <a:chOff x="4985215" y="2754013"/>
            <a:chExt cx="1228821" cy="548553"/>
          </a:xfrm>
        </p:grpSpPr>
        <p:cxnSp>
          <p:nvCxnSpPr>
            <p:cNvPr id="35" name="Straight Arrow Connector 34"/>
            <p:cNvCxnSpPr/>
            <p:nvPr/>
          </p:nvCxnSpPr>
          <p:spPr bwMode="auto">
            <a:xfrm>
              <a:off x="4985215" y="3302566"/>
              <a:ext cx="1228821" cy="0"/>
            </a:xfrm>
            <a:prstGeom prst="straightConnector1">
              <a:avLst/>
            </a:prstGeom>
            <a:solidFill>
              <a:schemeClr val="accent1"/>
            </a:solidFill>
            <a:ln w="635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398" name="TextBox 40"/>
            <p:cNvSpPr txBox="1">
              <a:spLocks noChangeArrowheads="1"/>
            </p:cNvSpPr>
            <p:nvPr/>
          </p:nvSpPr>
          <p:spPr bwMode="auto">
            <a:xfrm>
              <a:off x="5269568" y="2754013"/>
              <a:ext cx="504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B</a:t>
              </a:r>
              <a:r>
                <a:rPr lang="en-US" baseline="-25000"/>
                <a:t>0</a:t>
              </a:r>
            </a:p>
          </p:txBody>
        </p:sp>
      </p:grpSp>
      <p:sp>
        <p:nvSpPr>
          <p:cNvPr id="59396" name="TextBox 4"/>
          <p:cNvSpPr txBox="1">
            <a:spLocks noChangeArrowheads="1"/>
          </p:cNvSpPr>
          <p:nvPr/>
        </p:nvSpPr>
        <p:spPr bwMode="auto">
          <a:xfrm>
            <a:off x="1006475" y="2341563"/>
            <a:ext cx="2838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Tx/>
              <a:buAutoNum type="alphaUcParenR"/>
            </a:pPr>
            <a:r>
              <a:rPr lang="en-US"/>
              <a:t>+x direction</a:t>
            </a:r>
          </a:p>
          <a:p>
            <a:pPr>
              <a:buFontTx/>
              <a:buAutoNum type="alphaUcParenR"/>
            </a:pPr>
            <a:r>
              <a:rPr lang="en-US"/>
              <a:t>-x direction</a:t>
            </a:r>
          </a:p>
          <a:p>
            <a:pPr>
              <a:buFontTx/>
              <a:buAutoNum type="alphaUcParenR"/>
            </a:pPr>
            <a:r>
              <a:rPr lang="en-US"/>
              <a:t>+z direction</a:t>
            </a:r>
          </a:p>
          <a:p>
            <a:pPr>
              <a:buFontTx/>
              <a:buAutoNum type="alphaUcParenR"/>
            </a:pPr>
            <a:r>
              <a:rPr lang="en-US"/>
              <a:t>-z direction</a:t>
            </a:r>
          </a:p>
          <a:p>
            <a:pPr>
              <a:buFontTx/>
              <a:buAutoNum type="alphaUcParenR"/>
            </a:pPr>
            <a:r>
              <a:rPr lang="en-US"/>
              <a:t>Something else!</a:t>
            </a:r>
          </a:p>
        </p:txBody>
      </p:sp>
    </p:spTree>
    <p:extLst>
      <p:ext uri="{BB962C8B-B14F-4D97-AF65-F5344CB8AC3E}">
        <p14:creationId xmlns:p14="http://schemas.microsoft.com/office/powerpoint/2010/main" val="23047474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AutoShape 3"/>
          <p:cNvSpPr>
            <a:spLocks noChangeArrowheads="1"/>
          </p:cNvSpPr>
          <p:nvPr/>
        </p:nvSpPr>
        <p:spPr bwMode="auto">
          <a:xfrm>
            <a:off x="1457325" y="2187575"/>
            <a:ext cx="6391275" cy="1395413"/>
          </a:xfrm>
          <a:prstGeom prst="parallelogram">
            <a:avLst>
              <a:gd name="adj" fmla="val 114505"/>
            </a:avLst>
          </a:prstGeom>
          <a:solidFill>
            <a:schemeClr val="accent1"/>
          </a:solidFill>
          <a:ln w="9525">
            <a:solidFill>
              <a:schemeClr val="tx1"/>
            </a:solidFill>
            <a:miter lim="800000"/>
            <a:headEnd/>
            <a:tailEnd/>
          </a:ln>
        </p:spPr>
        <p:txBody>
          <a:bodyPr wrap="none" anchor="ctr"/>
          <a:lstStyle/>
          <a:p>
            <a:endParaRPr lang="en-US"/>
          </a:p>
        </p:txBody>
      </p:sp>
      <p:sp>
        <p:nvSpPr>
          <p:cNvPr id="194562" name="Rectangle 4"/>
          <p:cNvSpPr>
            <a:spLocks noGrp="1" noChangeArrowheads="1"/>
          </p:cNvSpPr>
          <p:nvPr>
            <p:ph type="title" idx="4294967295"/>
          </p:nvPr>
        </p:nvSpPr>
        <p:spPr>
          <a:xfrm>
            <a:off x="933450" y="754063"/>
            <a:ext cx="7772400" cy="1143000"/>
          </a:xfrm>
        </p:spPr>
        <p:txBody>
          <a:bodyPr/>
          <a:lstStyle/>
          <a:p>
            <a:pPr algn="l"/>
            <a:r>
              <a:rPr lang="en-US" sz="3200">
                <a:latin typeface="Arial" charset="0"/>
                <a:ea typeface="ヒラギノ角ゴ Pro W3" charset="0"/>
                <a:cs typeface="ヒラギノ角ゴ Pro W3" charset="0"/>
              </a:rPr>
              <a:t>In general, which of the following are continuous as you move past a boundary?</a:t>
            </a:r>
            <a:endParaRPr lang="en-US">
              <a:latin typeface="Arial" charset="0"/>
              <a:ea typeface="ヒラギノ角ゴ Pro W3" charset="0"/>
              <a:cs typeface="ヒラギノ角ゴ Pro W3" charset="0"/>
            </a:endParaRPr>
          </a:p>
        </p:txBody>
      </p:sp>
      <p:sp>
        <p:nvSpPr>
          <p:cNvPr id="194563" name="Rectangle 7"/>
          <p:cNvSpPr>
            <a:spLocks noChangeArrowheads="1"/>
          </p:cNvSpPr>
          <p:nvPr/>
        </p:nvSpPr>
        <p:spPr bwMode="auto">
          <a:xfrm>
            <a:off x="41275" y="123825"/>
            <a:ext cx="67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5.28b</a:t>
            </a:r>
          </a:p>
        </p:txBody>
      </p:sp>
      <p:sp>
        <p:nvSpPr>
          <p:cNvPr id="194564" name="Text Box 8"/>
          <p:cNvSpPr txBox="1">
            <a:spLocks noChangeArrowheads="1"/>
          </p:cNvSpPr>
          <p:nvPr/>
        </p:nvSpPr>
        <p:spPr bwMode="auto">
          <a:xfrm>
            <a:off x="677863" y="3867150"/>
            <a:ext cx="80740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buFont typeface="Arial" charset="0"/>
              <a:buNone/>
            </a:pPr>
            <a:r>
              <a:rPr lang="en-US" sz="3600" b="0">
                <a:solidFill>
                  <a:schemeClr val="tx2"/>
                </a:solidFill>
              </a:rPr>
              <a:t>A)  </a:t>
            </a:r>
            <a:r>
              <a:rPr lang="en-US" sz="3600">
                <a:solidFill>
                  <a:schemeClr val="tx2"/>
                </a:solidFill>
              </a:rPr>
              <a:t>A</a:t>
            </a:r>
            <a:r>
              <a:rPr lang="en-US" sz="3600" b="0">
                <a:solidFill>
                  <a:schemeClr val="tx2"/>
                </a:solidFill>
              </a:rPr>
              <a:t>        B) Not all of </a:t>
            </a:r>
            <a:r>
              <a:rPr lang="en-US" sz="3600">
                <a:solidFill>
                  <a:schemeClr val="tx2"/>
                </a:solidFill>
              </a:rPr>
              <a:t>A</a:t>
            </a:r>
            <a:r>
              <a:rPr lang="en-US" sz="3600" b="0">
                <a:solidFill>
                  <a:schemeClr val="tx2"/>
                </a:solidFill>
              </a:rPr>
              <a:t>, just A</a:t>
            </a:r>
            <a:r>
              <a:rPr lang="en-US" sz="3600" b="0" baseline="-25000">
                <a:solidFill>
                  <a:schemeClr val="tx2"/>
                </a:solidFill>
              </a:rPr>
              <a:t>perp</a:t>
            </a:r>
            <a:endParaRPr lang="en-US" sz="3600" b="0">
              <a:solidFill>
                <a:schemeClr val="tx2"/>
              </a:solidFill>
            </a:endParaRPr>
          </a:p>
          <a:p>
            <a:pPr>
              <a:spcBef>
                <a:spcPct val="50000"/>
              </a:spcBef>
              <a:buFont typeface="Arial" charset="0"/>
              <a:buNone/>
            </a:pPr>
            <a:r>
              <a:rPr lang="en-US" sz="3600" b="0">
                <a:solidFill>
                  <a:schemeClr val="tx2"/>
                </a:solidFill>
              </a:rPr>
              <a:t>C) Not all of </a:t>
            </a:r>
            <a:r>
              <a:rPr lang="en-US" sz="3600">
                <a:solidFill>
                  <a:schemeClr val="tx2"/>
                </a:solidFill>
              </a:rPr>
              <a:t>A</a:t>
            </a:r>
            <a:r>
              <a:rPr lang="en-US" sz="3600" b="0">
                <a:solidFill>
                  <a:schemeClr val="tx2"/>
                </a:solidFill>
              </a:rPr>
              <a:t>, just A</a:t>
            </a:r>
            <a:r>
              <a:rPr lang="en-US" sz="3600" b="0" baseline="-25000">
                <a:solidFill>
                  <a:schemeClr val="tx2"/>
                </a:solidFill>
              </a:rPr>
              <a:t>//</a:t>
            </a:r>
          </a:p>
          <a:p>
            <a:pPr>
              <a:spcBef>
                <a:spcPct val="50000"/>
              </a:spcBef>
              <a:buFont typeface="Arial" charset="0"/>
              <a:buNone/>
            </a:pPr>
            <a:r>
              <a:rPr lang="en-US" sz="3600" b="0">
                <a:solidFill>
                  <a:schemeClr val="tx2"/>
                </a:solidFill>
              </a:rPr>
              <a:t> D) Nothing is guaranteed to be continuous regarding </a:t>
            </a:r>
            <a:r>
              <a:rPr lang="en-US" sz="3600">
                <a:solidFill>
                  <a:schemeClr val="tx2"/>
                </a:solidFill>
              </a:rPr>
              <a:t>A</a:t>
            </a:r>
            <a:endParaRPr lang="en-US" sz="3600" b="0">
              <a:solidFill>
                <a:schemeClr val="tx2"/>
              </a:solidFill>
            </a:endParaRPr>
          </a:p>
        </p:txBody>
      </p:sp>
    </p:spTree>
    <p:extLst>
      <p:ext uri="{BB962C8B-B14F-4D97-AF65-F5344CB8AC3E}">
        <p14:creationId xmlns:p14="http://schemas.microsoft.com/office/powerpoint/2010/main" val="80986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6773863" y="852488"/>
            <a:ext cx="1492250" cy="1403350"/>
            <a:chOff x="3581" y="765"/>
            <a:chExt cx="940" cy="884"/>
          </a:xfrm>
        </p:grpSpPr>
        <p:sp>
          <p:nvSpPr>
            <p:cNvPr id="82947" name="AutoShape 3"/>
            <p:cNvSpPr>
              <a:spLocks noChangeArrowheads="1"/>
            </p:cNvSpPr>
            <p:nvPr/>
          </p:nvSpPr>
          <p:spPr bwMode="auto">
            <a:xfrm>
              <a:off x="3766" y="1439"/>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48" name="AutoShape 4"/>
            <p:cNvSpPr>
              <a:spLocks noChangeArrowheads="1"/>
            </p:cNvSpPr>
            <p:nvPr/>
          </p:nvSpPr>
          <p:spPr bwMode="auto">
            <a:xfrm>
              <a:off x="3764" y="132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49" name="AutoShape 5"/>
            <p:cNvSpPr>
              <a:spLocks noChangeArrowheads="1"/>
            </p:cNvSpPr>
            <p:nvPr/>
          </p:nvSpPr>
          <p:spPr bwMode="auto">
            <a:xfrm>
              <a:off x="3888" y="1436"/>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0" name="AutoShape 6"/>
            <p:cNvSpPr>
              <a:spLocks noChangeArrowheads="1"/>
            </p:cNvSpPr>
            <p:nvPr/>
          </p:nvSpPr>
          <p:spPr bwMode="auto">
            <a:xfrm>
              <a:off x="3604" y="148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1" name="AutoShape 7"/>
            <p:cNvSpPr>
              <a:spLocks noChangeArrowheads="1"/>
            </p:cNvSpPr>
            <p:nvPr/>
          </p:nvSpPr>
          <p:spPr bwMode="auto">
            <a:xfrm>
              <a:off x="3725" y="148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2" name="AutoShape 8"/>
            <p:cNvSpPr>
              <a:spLocks noChangeArrowheads="1"/>
            </p:cNvSpPr>
            <p:nvPr/>
          </p:nvSpPr>
          <p:spPr bwMode="auto">
            <a:xfrm>
              <a:off x="3603" y="1363"/>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3" name="AutoShape 9"/>
            <p:cNvSpPr>
              <a:spLocks noChangeArrowheads="1"/>
            </p:cNvSpPr>
            <p:nvPr/>
          </p:nvSpPr>
          <p:spPr bwMode="auto">
            <a:xfrm>
              <a:off x="3720" y="1364"/>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4" name="AutoShape 10"/>
            <p:cNvSpPr>
              <a:spLocks noChangeArrowheads="1"/>
            </p:cNvSpPr>
            <p:nvPr/>
          </p:nvSpPr>
          <p:spPr bwMode="auto">
            <a:xfrm>
              <a:off x="3844" y="1480"/>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5" name="AutoShape 11"/>
            <p:cNvSpPr>
              <a:spLocks noChangeArrowheads="1"/>
            </p:cNvSpPr>
            <p:nvPr/>
          </p:nvSpPr>
          <p:spPr bwMode="auto">
            <a:xfrm>
              <a:off x="3604" y="1248"/>
              <a:ext cx="146" cy="14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2956" name="AutoShape 12"/>
            <p:cNvSpPr>
              <a:spLocks noChangeArrowheads="1"/>
            </p:cNvSpPr>
            <p:nvPr/>
          </p:nvSpPr>
          <p:spPr bwMode="auto">
            <a:xfrm>
              <a:off x="3581" y="765"/>
              <a:ext cx="940" cy="884"/>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grpSp>
      <p:sp>
        <p:nvSpPr>
          <p:cNvPr id="82957" name="Text Box 13"/>
          <p:cNvSpPr txBox="1">
            <a:spLocks noChangeArrowheads="1"/>
          </p:cNvSpPr>
          <p:nvPr/>
        </p:nvSpPr>
        <p:spPr bwMode="auto">
          <a:xfrm>
            <a:off x="657225" y="1073150"/>
            <a:ext cx="5837238"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b="0">
                <a:latin typeface="Times New Roman" charset="0"/>
              </a:rPr>
              <a:t>A large cube of volume V is made up of many smaller cubes. Each smaller cube (labeled with index i) has volume v</a:t>
            </a:r>
            <a:r>
              <a:rPr lang="en-US" b="0" baseline="-25000">
                <a:latin typeface="Times New Roman" charset="0"/>
              </a:rPr>
              <a:t>i</a:t>
            </a:r>
            <a:r>
              <a:rPr lang="en-US" b="0">
                <a:latin typeface="Times New Roman" charset="0"/>
              </a:rPr>
              <a:t>, so that</a:t>
            </a:r>
          </a:p>
        </p:txBody>
      </p:sp>
      <p:graphicFrame>
        <p:nvGraphicFramePr>
          <p:cNvPr id="82958" name="Object 13"/>
          <p:cNvGraphicFramePr>
            <a:graphicFrameLocks noGrp="1" noChangeAspect="1"/>
          </p:cNvGraphicFramePr>
          <p:nvPr>
            <p:ph sz="quarter" idx="1"/>
          </p:nvPr>
        </p:nvGraphicFramePr>
        <p:xfrm>
          <a:off x="4505325" y="2160588"/>
          <a:ext cx="1258888" cy="639762"/>
        </p:xfrm>
        <a:graphic>
          <a:graphicData uri="http://schemas.openxmlformats.org/presentationml/2006/ole">
            <mc:AlternateContent xmlns:mc="http://schemas.openxmlformats.org/markup-compatibility/2006">
              <mc:Choice xmlns:v="urn:schemas-microsoft-com:vml" Requires="v">
                <p:oleObj spid="_x0000_s488473" name="Equation" r:id="rId4" imgW="647640" imgH="342720" progId="Equation.DSMT4">
                  <p:embed/>
                </p:oleObj>
              </mc:Choice>
              <mc:Fallback>
                <p:oleObj name="Equation" r:id="rId4" imgW="647640" imgH="342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2160588"/>
                        <a:ext cx="125888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59" name="Object 13"/>
          <p:cNvGraphicFramePr>
            <a:graphicFrameLocks noGrp="1" noChangeAspect="1"/>
          </p:cNvGraphicFramePr>
          <p:nvPr>
            <p:ph sz="quarter" idx="2"/>
            <p:extLst>
              <p:ext uri="{D42A27DB-BD31-4B8C-83A1-F6EECF244321}">
                <p14:modId xmlns:p14="http://schemas.microsoft.com/office/powerpoint/2010/main" val="1466323899"/>
              </p:ext>
            </p:extLst>
          </p:nvPr>
        </p:nvGraphicFramePr>
        <p:xfrm>
          <a:off x="6540500" y="2795588"/>
          <a:ext cx="993775" cy="758825"/>
        </p:xfrm>
        <a:graphic>
          <a:graphicData uri="http://schemas.openxmlformats.org/presentationml/2006/ole">
            <mc:AlternateContent xmlns:mc="http://schemas.openxmlformats.org/markup-compatibility/2006">
              <mc:Choice xmlns:v="urn:schemas-microsoft-com:vml" Requires="v">
                <p:oleObj spid="_x0000_s488474" name="Equation" r:id="rId6" imgW="482600" imgH="368300" progId="Equation.3">
                  <p:embed/>
                </p:oleObj>
              </mc:Choice>
              <mc:Fallback>
                <p:oleObj name="Equation" r:id="rId6" imgW="482600" imgH="368300" progId="Equation.3">
                  <p:embed/>
                  <p:pic>
                    <p:nvPicPr>
                      <p:cNvPr id="0" name=""/>
                      <p:cNvPicPr>
                        <a:picLocks noChangeAspect="1" noChangeArrowheads="1"/>
                      </p:cNvPicPr>
                      <p:nvPr/>
                    </p:nvPicPr>
                    <p:blipFill>
                      <a:blip r:embed="rId7"/>
                      <a:srcRect/>
                      <a:stretch>
                        <a:fillRect/>
                      </a:stretch>
                    </p:blipFill>
                    <p:spPr bwMode="auto">
                      <a:xfrm>
                        <a:off x="6540500" y="2795588"/>
                        <a:ext cx="99377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960" name="Object 13"/>
          <p:cNvGraphicFramePr>
            <a:graphicFrameLocks noGrp="1" noChangeAspect="1"/>
          </p:cNvGraphicFramePr>
          <p:nvPr>
            <p:ph sz="quarter" idx="3"/>
            <p:extLst>
              <p:ext uri="{D42A27DB-BD31-4B8C-83A1-F6EECF244321}">
                <p14:modId xmlns:p14="http://schemas.microsoft.com/office/powerpoint/2010/main" val="211068161"/>
              </p:ext>
            </p:extLst>
          </p:nvPr>
        </p:nvGraphicFramePr>
        <p:xfrm>
          <a:off x="1922463" y="4429125"/>
          <a:ext cx="3065462" cy="931863"/>
        </p:xfrm>
        <a:graphic>
          <a:graphicData uri="http://schemas.openxmlformats.org/presentationml/2006/ole">
            <mc:AlternateContent xmlns:mc="http://schemas.openxmlformats.org/markup-compatibility/2006">
              <mc:Choice xmlns:v="urn:schemas-microsoft-com:vml" Requires="v">
                <p:oleObj spid="_x0000_s488475" name="Equation" r:id="rId8" imgW="1587500" imgH="482600" progId="Equation.3">
                  <p:embed/>
                </p:oleObj>
              </mc:Choice>
              <mc:Fallback>
                <p:oleObj name="Equation" r:id="rId8" imgW="1587500" imgH="482600" progId="Equation.3">
                  <p:embed/>
                  <p:pic>
                    <p:nvPicPr>
                      <p:cNvPr id="0" name=""/>
                      <p:cNvPicPr>
                        <a:picLocks noChangeAspect="1" noChangeArrowheads="1"/>
                      </p:cNvPicPr>
                      <p:nvPr/>
                    </p:nvPicPr>
                    <p:blipFill>
                      <a:blip r:embed="rId9"/>
                      <a:srcRect/>
                      <a:stretch>
                        <a:fillRect/>
                      </a:stretch>
                    </p:blipFill>
                    <p:spPr bwMode="auto">
                      <a:xfrm>
                        <a:off x="1922463" y="4429125"/>
                        <a:ext cx="3065462"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61" name="Text Box 17"/>
          <p:cNvSpPr txBox="1">
            <a:spLocks noChangeArrowheads="1"/>
          </p:cNvSpPr>
          <p:nvPr/>
        </p:nvSpPr>
        <p:spPr bwMode="auto">
          <a:xfrm>
            <a:off x="420688" y="2709863"/>
            <a:ext cx="610235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b="0">
                <a:latin typeface="Times New Roman" charset="0"/>
              </a:rPr>
              <a:t>The flux of the vector field </a:t>
            </a:r>
            <a:r>
              <a:rPr lang="en-US">
                <a:latin typeface="Times New Roman" charset="0"/>
              </a:rPr>
              <a:t>F</a:t>
            </a:r>
            <a:r>
              <a:rPr lang="en-US" b="0">
                <a:latin typeface="Times New Roman" charset="0"/>
              </a:rPr>
              <a:t> over small cube i is</a:t>
            </a:r>
          </a:p>
          <a:p>
            <a:pPr eaLnBrk="1" hangingPunct="1"/>
            <a:endParaRPr lang="en-US" b="0">
              <a:latin typeface="Times New Roman" charset="0"/>
            </a:endParaRPr>
          </a:p>
          <a:p>
            <a:pPr eaLnBrk="1" hangingPunct="1"/>
            <a:r>
              <a:rPr lang="en-US" b="0">
                <a:latin typeface="Times New Roman" charset="0"/>
              </a:rPr>
              <a:t>If we add up all the fluxes over all the little cubes </a:t>
            </a:r>
          </a:p>
          <a:p>
            <a:pPr eaLnBrk="1" hangingPunct="1"/>
            <a:r>
              <a:rPr lang="en-US" b="0">
                <a:latin typeface="Times New Roman" charset="0"/>
              </a:rPr>
              <a:t>will this equal the flux over the big cube</a:t>
            </a:r>
            <a:r>
              <a:rPr lang="en-US" sz="1800" b="0">
                <a:latin typeface="Times New Roman" charset="0"/>
              </a:rPr>
              <a:t> ?</a:t>
            </a:r>
          </a:p>
        </p:txBody>
      </p:sp>
      <p:sp>
        <p:nvSpPr>
          <p:cNvPr id="82962" name="Text Box 18"/>
          <p:cNvSpPr txBox="1">
            <a:spLocks noChangeArrowheads="1"/>
          </p:cNvSpPr>
          <p:nvPr/>
        </p:nvSpPr>
        <p:spPr bwMode="auto">
          <a:xfrm>
            <a:off x="1576388" y="5467350"/>
            <a:ext cx="45672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a:defRPr sz="2400" b="1">
                <a:solidFill>
                  <a:schemeClr val="tx1"/>
                </a:solidFill>
                <a:latin typeface="Arial" charset="0"/>
                <a:ea typeface="ヒラギノ角ゴ Pro W3" charset="0"/>
                <a:cs typeface="ヒラギノ角ゴ Pro W3" charset="0"/>
              </a:defRPr>
            </a:lvl1pPr>
            <a:lvl2pPr marL="800100" indent="-342900">
              <a:defRPr sz="2400" b="1">
                <a:solidFill>
                  <a:schemeClr val="tx1"/>
                </a:solidFill>
                <a:latin typeface="Arial" charset="0"/>
                <a:ea typeface="ヒラギノ角ゴ Pro W3" charset="0"/>
                <a:cs typeface="ヒラギノ角ゴ Pro W3" charset="0"/>
              </a:defRPr>
            </a:lvl2pPr>
            <a:lvl3pPr marL="1257300" indent="-342900">
              <a:defRPr sz="2400" b="1">
                <a:solidFill>
                  <a:schemeClr val="tx1"/>
                </a:solidFill>
                <a:latin typeface="Arial" charset="0"/>
                <a:ea typeface="ヒラギノ角ゴ Pro W3" charset="0"/>
                <a:cs typeface="ヒラギノ角ゴ Pro W3" charset="0"/>
              </a:defRPr>
            </a:lvl3pPr>
            <a:lvl4pPr marL="1714500" indent="-342900">
              <a:defRPr sz="2400" b="1">
                <a:solidFill>
                  <a:schemeClr val="tx1"/>
                </a:solidFill>
                <a:latin typeface="Arial" charset="0"/>
                <a:ea typeface="ヒラギノ角ゴ Pro W3" charset="0"/>
                <a:cs typeface="ヒラギノ角ゴ Pro W3" charset="0"/>
              </a:defRPr>
            </a:lvl4pPr>
            <a:lvl5pPr marL="2171700" indent="-342900">
              <a:defRPr sz="2400" b="1">
                <a:solidFill>
                  <a:schemeClr val="tx1"/>
                </a:solidFill>
                <a:latin typeface="Arial" charset="0"/>
                <a:ea typeface="ヒラギノ角ゴ Pro W3" charset="0"/>
                <a:cs typeface="ヒラギノ角ゴ Pro W3" charset="0"/>
              </a:defRPr>
            </a:lvl5pPr>
            <a:lvl6pPr marL="26289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30861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5433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40005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b="0">
                <a:latin typeface="Times New Roman" charset="0"/>
              </a:rPr>
              <a:t> Yes		B) No	</a:t>
            </a:r>
          </a:p>
          <a:p>
            <a:pPr eaLnBrk="1" hangingPunct="1"/>
            <a:r>
              <a:rPr lang="en-US" b="0">
                <a:latin typeface="Times New Roman" charset="0"/>
              </a:rPr>
              <a:t>C)  Depends on the vector field F</a:t>
            </a:r>
          </a:p>
        </p:txBody>
      </p:sp>
      <p:sp>
        <p:nvSpPr>
          <p:cNvPr id="82963" name="Text Box 19"/>
          <p:cNvSpPr txBox="1">
            <a:spLocks noChangeArrowheads="1"/>
          </p:cNvSpPr>
          <p:nvPr/>
        </p:nvSpPr>
        <p:spPr bwMode="auto">
          <a:xfrm>
            <a:off x="0" y="0"/>
            <a:ext cx="78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1800" b="0">
                <a:latin typeface="Times New Roman" charset="0"/>
              </a:rPr>
              <a:t>MD11-3</a:t>
            </a:r>
          </a:p>
        </p:txBody>
      </p:sp>
    </p:spTree>
    <p:extLst>
      <p:ext uri="{BB962C8B-B14F-4D97-AF65-F5344CB8AC3E}">
        <p14:creationId xmlns:p14="http://schemas.microsoft.com/office/powerpoint/2010/main" val="2995431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80898" name="Object 1024"/>
          <p:cNvGraphicFramePr>
            <a:graphicFrameLocks noGrp="1" noChangeAspect="1"/>
          </p:cNvGraphicFramePr>
          <p:nvPr>
            <p:ph idx="1"/>
          </p:nvPr>
        </p:nvGraphicFramePr>
        <p:xfrm>
          <a:off x="817563" y="1328738"/>
          <a:ext cx="4440237" cy="1185862"/>
        </p:xfrm>
        <a:graphic>
          <a:graphicData uri="http://schemas.openxmlformats.org/presentationml/2006/ole">
            <mc:AlternateContent xmlns:mc="http://schemas.openxmlformats.org/markup-compatibility/2006">
              <mc:Choice xmlns:v="urn:schemas-microsoft-com:vml" Requires="v">
                <p:oleObj spid="_x0000_s490507" name="Equation" r:id="rId4" imgW="1473120" imgH="393480" progId="Equation.3">
                  <p:embed/>
                </p:oleObj>
              </mc:Choice>
              <mc:Fallback>
                <p:oleObj name="Equation" r:id="rId4" imgW="14731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63" y="1328738"/>
                        <a:ext cx="4440237"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899" name="Text Box 3"/>
          <p:cNvSpPr txBox="1">
            <a:spLocks noChangeArrowheads="1"/>
          </p:cNvSpPr>
          <p:nvPr/>
        </p:nvSpPr>
        <p:spPr bwMode="auto">
          <a:xfrm>
            <a:off x="568325" y="331788"/>
            <a:ext cx="80073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sz="2800">
                <a:latin typeface="Times New Roman" charset="0"/>
              </a:rPr>
              <a:t>Stoke's Theorem</a:t>
            </a:r>
            <a:r>
              <a:rPr lang="en-US" sz="2800" b="0">
                <a:latin typeface="Times New Roman" charset="0"/>
              </a:rPr>
              <a:t> says that for a surface S bounded by a perimeter </a:t>
            </a:r>
            <a:r>
              <a:rPr lang="en-US" sz="2800" b="0">
                <a:latin typeface="Script MT Bold" charset="0"/>
              </a:rPr>
              <a:t>L</a:t>
            </a:r>
            <a:r>
              <a:rPr lang="en-US" sz="2800" b="0">
                <a:latin typeface="Times New Roman" charset="0"/>
              </a:rPr>
              <a:t>, any vector field </a:t>
            </a:r>
            <a:r>
              <a:rPr lang="en-US" sz="2800">
                <a:latin typeface="Times New Roman" charset="0"/>
              </a:rPr>
              <a:t>B</a:t>
            </a:r>
            <a:r>
              <a:rPr lang="en-US" sz="2800" b="0">
                <a:latin typeface="Times New Roman" charset="0"/>
              </a:rPr>
              <a:t> obeys</a:t>
            </a:r>
          </a:p>
        </p:txBody>
      </p:sp>
      <p:sp>
        <p:nvSpPr>
          <p:cNvPr id="80900" name="Oval 4" descr="Wide upward diagonal"/>
          <p:cNvSpPr>
            <a:spLocks noChangeArrowheads="1"/>
          </p:cNvSpPr>
          <p:nvPr/>
        </p:nvSpPr>
        <p:spPr bwMode="auto">
          <a:xfrm rot="3178400">
            <a:off x="6604793" y="1031082"/>
            <a:ext cx="1363663" cy="1625600"/>
          </a:xfrm>
          <a:prstGeom prst="ellipse">
            <a:avLst/>
          </a:prstGeom>
          <a:pattFill prst="wdUpDiag">
            <a:fgClr>
              <a:schemeClr val="bg2"/>
            </a:fgClr>
            <a:bgClr>
              <a:schemeClr val="bg1"/>
            </a:bgClr>
          </a:pattFill>
          <a:ln w="222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0901" name="Text Box 5"/>
          <p:cNvSpPr txBox="1">
            <a:spLocks noChangeArrowheads="1"/>
          </p:cNvSpPr>
          <p:nvPr/>
        </p:nvSpPr>
        <p:spPr bwMode="auto">
          <a:xfrm>
            <a:off x="7769225" y="2447925"/>
            <a:ext cx="2254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2800" b="0">
                <a:latin typeface="Script MT Bold" charset="0"/>
              </a:rPr>
              <a:t>L</a:t>
            </a:r>
          </a:p>
        </p:txBody>
      </p:sp>
      <p:sp>
        <p:nvSpPr>
          <p:cNvPr id="80902" name="Text Box 6"/>
          <p:cNvSpPr txBox="1">
            <a:spLocks noChangeArrowheads="1"/>
          </p:cNvSpPr>
          <p:nvPr/>
        </p:nvSpPr>
        <p:spPr bwMode="auto">
          <a:xfrm>
            <a:off x="7188200" y="1643063"/>
            <a:ext cx="1984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2800">
                <a:latin typeface="Times New Roman" charset="0"/>
              </a:rPr>
              <a:t>S</a:t>
            </a:r>
          </a:p>
        </p:txBody>
      </p:sp>
      <p:sp>
        <p:nvSpPr>
          <p:cNvPr id="80903" name="Line 7"/>
          <p:cNvSpPr>
            <a:spLocks noChangeShapeType="1"/>
          </p:cNvSpPr>
          <p:nvPr/>
        </p:nvSpPr>
        <p:spPr bwMode="auto">
          <a:xfrm flipV="1">
            <a:off x="7737475" y="2263775"/>
            <a:ext cx="101600" cy="101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0904" name="Line 8"/>
          <p:cNvSpPr>
            <a:spLocks noChangeShapeType="1"/>
          </p:cNvSpPr>
          <p:nvPr/>
        </p:nvSpPr>
        <p:spPr bwMode="auto">
          <a:xfrm flipH="1">
            <a:off x="6675438" y="1406525"/>
            <a:ext cx="73025" cy="101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grpSp>
        <p:nvGrpSpPr>
          <p:cNvPr id="80905" name="Group 9"/>
          <p:cNvGrpSpPr>
            <a:grpSpLocks/>
          </p:cNvGrpSpPr>
          <p:nvPr/>
        </p:nvGrpSpPr>
        <p:grpSpPr bwMode="auto">
          <a:xfrm>
            <a:off x="585788" y="3036888"/>
            <a:ext cx="8056562" cy="2898775"/>
            <a:chOff x="369" y="1913"/>
            <a:chExt cx="5075" cy="1826"/>
          </a:xfrm>
        </p:grpSpPr>
        <p:sp>
          <p:nvSpPr>
            <p:cNvPr id="80906" name="Text Box 10"/>
            <p:cNvSpPr txBox="1">
              <a:spLocks noChangeArrowheads="1"/>
            </p:cNvSpPr>
            <p:nvPr/>
          </p:nvSpPr>
          <p:spPr bwMode="auto">
            <a:xfrm>
              <a:off x="369" y="1913"/>
              <a:ext cx="507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r>
                <a:rPr lang="en-US" b="0">
                  <a:latin typeface="Times New Roman" charset="0"/>
                </a:rPr>
                <a:t>Does Stoke's Theorem apply for </a:t>
              </a:r>
              <a:r>
                <a:rPr lang="en-US" i="1">
                  <a:latin typeface="Times New Roman" charset="0"/>
                </a:rPr>
                <a:t>any</a:t>
              </a:r>
              <a:r>
                <a:rPr lang="en-US" b="0">
                  <a:latin typeface="Times New Roman" charset="0"/>
                </a:rPr>
                <a:t> surface S bounded by a perimeter </a:t>
              </a:r>
              <a:r>
                <a:rPr lang="en-US" b="0">
                  <a:latin typeface="Script MT Bold" charset="0"/>
                </a:rPr>
                <a:t>L</a:t>
              </a:r>
              <a:r>
                <a:rPr lang="en-US" b="0">
                  <a:latin typeface="Times New Roman" charset="0"/>
                </a:rPr>
                <a:t>, even one such as this balloon-shaped surface S :</a:t>
              </a:r>
            </a:p>
          </p:txBody>
        </p:sp>
        <p:grpSp>
          <p:nvGrpSpPr>
            <p:cNvPr id="80907" name="Group 11"/>
            <p:cNvGrpSpPr>
              <a:grpSpLocks/>
            </p:cNvGrpSpPr>
            <p:nvPr/>
          </p:nvGrpSpPr>
          <p:grpSpPr bwMode="auto">
            <a:xfrm rot="1981222">
              <a:off x="4011" y="2363"/>
              <a:ext cx="1008" cy="1376"/>
              <a:chOff x="3033" y="2481"/>
              <a:chExt cx="1008" cy="1376"/>
            </a:xfrm>
          </p:grpSpPr>
          <p:sp>
            <p:nvSpPr>
              <p:cNvPr id="80908" name="Arc 12"/>
              <p:cNvSpPr>
                <a:spLocks/>
              </p:cNvSpPr>
              <p:nvPr/>
            </p:nvSpPr>
            <p:spPr bwMode="auto">
              <a:xfrm>
                <a:off x="3033" y="2481"/>
                <a:ext cx="1008" cy="1268"/>
              </a:xfrm>
              <a:custGeom>
                <a:avLst/>
                <a:gdLst>
                  <a:gd name="G0" fmla="+- 21600 0 0"/>
                  <a:gd name="G1" fmla="+- 21600 0 0"/>
                  <a:gd name="G2" fmla="+- 21600 0 0"/>
                  <a:gd name="T0" fmla="*/ 6822 w 43200"/>
                  <a:gd name="T1" fmla="*/ 37353 h 37353"/>
                  <a:gd name="T2" fmla="*/ 36396 w 43200"/>
                  <a:gd name="T3" fmla="*/ 37337 h 37353"/>
                  <a:gd name="T4" fmla="*/ 21600 w 43200"/>
                  <a:gd name="T5" fmla="*/ 21600 h 37353"/>
                </a:gdLst>
                <a:ahLst/>
                <a:cxnLst>
                  <a:cxn ang="0">
                    <a:pos x="T0" y="T1"/>
                  </a:cxn>
                  <a:cxn ang="0">
                    <a:pos x="T2" y="T3"/>
                  </a:cxn>
                  <a:cxn ang="0">
                    <a:pos x="T4" y="T5"/>
                  </a:cxn>
                </a:cxnLst>
                <a:rect l="0" t="0" r="r" b="b"/>
                <a:pathLst>
                  <a:path w="43200" h="37353" fill="none" extrusionOk="0">
                    <a:moveTo>
                      <a:pt x="6821" y="37353"/>
                    </a:moveTo>
                    <a:cubicBezTo>
                      <a:pt x="2469" y="33270"/>
                      <a:pt x="0" y="27568"/>
                      <a:pt x="0" y="21600"/>
                    </a:cubicBezTo>
                    <a:cubicBezTo>
                      <a:pt x="0" y="9670"/>
                      <a:pt x="9670" y="0"/>
                      <a:pt x="21600" y="0"/>
                    </a:cubicBezTo>
                    <a:cubicBezTo>
                      <a:pt x="33529" y="0"/>
                      <a:pt x="43200" y="9670"/>
                      <a:pt x="43200" y="21600"/>
                    </a:cubicBezTo>
                    <a:cubicBezTo>
                      <a:pt x="43199" y="27559"/>
                      <a:pt x="40737" y="33254"/>
                      <a:pt x="36395" y="37336"/>
                    </a:cubicBezTo>
                  </a:path>
                  <a:path w="43200" h="37353" stroke="0" extrusionOk="0">
                    <a:moveTo>
                      <a:pt x="6821" y="37353"/>
                    </a:moveTo>
                    <a:cubicBezTo>
                      <a:pt x="2469" y="33270"/>
                      <a:pt x="0" y="27568"/>
                      <a:pt x="0" y="21600"/>
                    </a:cubicBezTo>
                    <a:cubicBezTo>
                      <a:pt x="0" y="9670"/>
                      <a:pt x="9670" y="0"/>
                      <a:pt x="21600" y="0"/>
                    </a:cubicBezTo>
                    <a:cubicBezTo>
                      <a:pt x="33529" y="0"/>
                      <a:pt x="43200" y="9670"/>
                      <a:pt x="43200" y="21600"/>
                    </a:cubicBezTo>
                    <a:cubicBezTo>
                      <a:pt x="43199" y="27559"/>
                      <a:pt x="40737" y="33254"/>
                      <a:pt x="36395" y="37336"/>
                    </a:cubicBezTo>
                    <a:lnTo>
                      <a:pt x="2160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80909" name="Oval 13"/>
              <p:cNvSpPr>
                <a:spLocks noChangeArrowheads="1"/>
              </p:cNvSpPr>
              <p:nvPr/>
            </p:nvSpPr>
            <p:spPr bwMode="auto">
              <a:xfrm>
                <a:off x="3208" y="3647"/>
                <a:ext cx="658" cy="210"/>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80910" name="Arc 14"/>
              <p:cNvSpPr>
                <a:spLocks/>
              </p:cNvSpPr>
              <p:nvPr/>
            </p:nvSpPr>
            <p:spPr bwMode="auto">
              <a:xfrm>
                <a:off x="3054" y="2916"/>
                <a:ext cx="980" cy="155"/>
              </a:xfrm>
              <a:custGeom>
                <a:avLst/>
                <a:gdLst>
                  <a:gd name="G0" fmla="+- 20572 0 0"/>
                  <a:gd name="G1" fmla="+- 21600 0 0"/>
                  <a:gd name="G2" fmla="+- 21600 0 0"/>
                  <a:gd name="T0" fmla="*/ 0 w 42172"/>
                  <a:gd name="T1" fmla="*/ 15017 h 21600"/>
                  <a:gd name="T2" fmla="*/ 42172 w 42172"/>
                  <a:gd name="T3" fmla="*/ 21600 h 21600"/>
                  <a:gd name="T4" fmla="*/ 20572 w 42172"/>
                  <a:gd name="T5" fmla="*/ 21600 h 21600"/>
                </a:gdLst>
                <a:ahLst/>
                <a:cxnLst>
                  <a:cxn ang="0">
                    <a:pos x="T0" y="T1"/>
                  </a:cxn>
                  <a:cxn ang="0">
                    <a:pos x="T2" y="T3"/>
                  </a:cxn>
                  <a:cxn ang="0">
                    <a:pos x="T4" y="T5"/>
                  </a:cxn>
                </a:cxnLst>
                <a:rect l="0" t="0" r="r" b="b"/>
                <a:pathLst>
                  <a:path w="42172" h="21600" fill="none" extrusionOk="0">
                    <a:moveTo>
                      <a:pt x="-1" y="15016"/>
                    </a:moveTo>
                    <a:cubicBezTo>
                      <a:pt x="2862" y="6070"/>
                      <a:pt x="11178" y="-1"/>
                      <a:pt x="20572" y="-1"/>
                    </a:cubicBezTo>
                    <a:cubicBezTo>
                      <a:pt x="32501" y="-1"/>
                      <a:pt x="42172" y="9670"/>
                      <a:pt x="42172" y="21600"/>
                    </a:cubicBezTo>
                  </a:path>
                  <a:path w="42172" h="21600" stroke="0" extrusionOk="0">
                    <a:moveTo>
                      <a:pt x="-1" y="15016"/>
                    </a:moveTo>
                    <a:cubicBezTo>
                      <a:pt x="2862" y="6070"/>
                      <a:pt x="11178" y="-1"/>
                      <a:pt x="20572" y="-1"/>
                    </a:cubicBezTo>
                    <a:cubicBezTo>
                      <a:pt x="32501" y="-1"/>
                      <a:pt x="42172" y="9670"/>
                      <a:pt x="42172" y="21600"/>
                    </a:cubicBezTo>
                    <a:lnTo>
                      <a:pt x="20572" y="21600"/>
                    </a:lnTo>
                    <a:close/>
                  </a:path>
                </a:pathLst>
              </a:cu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80911" name="Arc 15"/>
              <p:cNvSpPr>
                <a:spLocks/>
              </p:cNvSpPr>
              <p:nvPr/>
            </p:nvSpPr>
            <p:spPr bwMode="auto">
              <a:xfrm>
                <a:off x="3062" y="3332"/>
                <a:ext cx="940" cy="155"/>
              </a:xfrm>
              <a:custGeom>
                <a:avLst/>
                <a:gdLst>
                  <a:gd name="G0" fmla="+- 20572 0 0"/>
                  <a:gd name="G1" fmla="+- 21600 0 0"/>
                  <a:gd name="G2" fmla="+- 21600 0 0"/>
                  <a:gd name="T0" fmla="*/ 0 w 42172"/>
                  <a:gd name="T1" fmla="*/ 15017 h 21600"/>
                  <a:gd name="T2" fmla="*/ 42172 w 42172"/>
                  <a:gd name="T3" fmla="*/ 21600 h 21600"/>
                  <a:gd name="T4" fmla="*/ 20572 w 42172"/>
                  <a:gd name="T5" fmla="*/ 21600 h 21600"/>
                </a:gdLst>
                <a:ahLst/>
                <a:cxnLst>
                  <a:cxn ang="0">
                    <a:pos x="T0" y="T1"/>
                  </a:cxn>
                  <a:cxn ang="0">
                    <a:pos x="T2" y="T3"/>
                  </a:cxn>
                  <a:cxn ang="0">
                    <a:pos x="T4" y="T5"/>
                  </a:cxn>
                </a:cxnLst>
                <a:rect l="0" t="0" r="r" b="b"/>
                <a:pathLst>
                  <a:path w="42172" h="21600" fill="none" extrusionOk="0">
                    <a:moveTo>
                      <a:pt x="-1" y="15016"/>
                    </a:moveTo>
                    <a:cubicBezTo>
                      <a:pt x="2862" y="6070"/>
                      <a:pt x="11178" y="-1"/>
                      <a:pt x="20572" y="-1"/>
                    </a:cubicBezTo>
                    <a:cubicBezTo>
                      <a:pt x="32501" y="-1"/>
                      <a:pt x="42172" y="9670"/>
                      <a:pt x="42172" y="21600"/>
                    </a:cubicBezTo>
                  </a:path>
                  <a:path w="42172" h="21600" stroke="0" extrusionOk="0">
                    <a:moveTo>
                      <a:pt x="-1" y="15016"/>
                    </a:moveTo>
                    <a:cubicBezTo>
                      <a:pt x="2862" y="6070"/>
                      <a:pt x="11178" y="-1"/>
                      <a:pt x="20572" y="-1"/>
                    </a:cubicBezTo>
                    <a:cubicBezTo>
                      <a:pt x="32501" y="-1"/>
                      <a:pt x="42172" y="9670"/>
                      <a:pt x="42172" y="21600"/>
                    </a:cubicBezTo>
                    <a:lnTo>
                      <a:pt x="20572" y="21600"/>
                    </a:lnTo>
                    <a:close/>
                  </a:path>
                </a:pathLst>
              </a:cu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grpSp>
        <p:sp>
          <p:nvSpPr>
            <p:cNvPr id="80912" name="Text Box 16"/>
            <p:cNvSpPr txBox="1">
              <a:spLocks noChangeArrowheads="1"/>
            </p:cNvSpPr>
            <p:nvPr/>
          </p:nvSpPr>
          <p:spPr bwMode="auto">
            <a:xfrm>
              <a:off x="3674" y="3284"/>
              <a:ext cx="23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eaLnBrk="1" hangingPunct="1"/>
              <a:r>
                <a:rPr lang="en-US" sz="2800" b="0">
                  <a:latin typeface="Script MT Bold" charset="0"/>
                </a:rPr>
                <a:t>L</a:t>
              </a:r>
            </a:p>
          </p:txBody>
        </p:sp>
        <p:sp>
          <p:nvSpPr>
            <p:cNvPr id="80913" name="Text Box 17"/>
            <p:cNvSpPr txBox="1">
              <a:spLocks noChangeArrowheads="1"/>
            </p:cNvSpPr>
            <p:nvPr/>
          </p:nvSpPr>
          <p:spPr bwMode="auto">
            <a:xfrm>
              <a:off x="4441" y="2860"/>
              <a:ext cx="125"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2800">
                  <a:latin typeface="Times New Roman" charset="0"/>
                </a:rPr>
                <a:t>S</a:t>
              </a:r>
            </a:p>
          </p:txBody>
        </p:sp>
        <p:sp>
          <p:nvSpPr>
            <p:cNvPr id="80914" name="Text Box 18"/>
            <p:cNvSpPr txBox="1">
              <a:spLocks noChangeArrowheads="1"/>
            </p:cNvSpPr>
            <p:nvPr/>
          </p:nvSpPr>
          <p:spPr bwMode="auto">
            <a:xfrm>
              <a:off x="651" y="2631"/>
              <a:ext cx="1661"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marL="342900" indent="-342900">
                <a:defRPr sz="2400" b="1">
                  <a:solidFill>
                    <a:schemeClr val="tx1"/>
                  </a:solidFill>
                  <a:latin typeface="Arial" charset="0"/>
                  <a:ea typeface="ヒラギノ角ゴ Pro W3" charset="0"/>
                  <a:cs typeface="ヒラギノ角ゴ Pro W3" charset="0"/>
                </a:defRPr>
              </a:lvl1pPr>
              <a:lvl2pPr marL="800100" indent="-342900">
                <a:defRPr sz="2400" b="1">
                  <a:solidFill>
                    <a:schemeClr val="tx1"/>
                  </a:solidFill>
                  <a:latin typeface="Arial" charset="0"/>
                  <a:ea typeface="ヒラギノ角ゴ Pro W3" charset="0"/>
                  <a:cs typeface="ヒラギノ角ゴ Pro W3" charset="0"/>
                </a:defRPr>
              </a:lvl2pPr>
              <a:lvl3pPr marL="1257300" indent="-342900">
                <a:defRPr sz="2400" b="1">
                  <a:solidFill>
                    <a:schemeClr val="tx1"/>
                  </a:solidFill>
                  <a:latin typeface="Arial" charset="0"/>
                  <a:ea typeface="ヒラギノ角ゴ Pro W3" charset="0"/>
                  <a:cs typeface="ヒラギノ角ゴ Pro W3" charset="0"/>
                </a:defRPr>
              </a:lvl3pPr>
              <a:lvl4pPr marL="1714500" indent="-342900">
                <a:defRPr sz="2400" b="1">
                  <a:solidFill>
                    <a:schemeClr val="tx1"/>
                  </a:solidFill>
                  <a:latin typeface="Arial" charset="0"/>
                  <a:ea typeface="ヒラギノ角ゴ Pro W3" charset="0"/>
                  <a:cs typeface="ヒラギノ角ゴ Pro W3" charset="0"/>
                </a:defRPr>
              </a:lvl4pPr>
              <a:lvl5pPr marL="2171700" indent="-342900">
                <a:defRPr sz="2400" b="1">
                  <a:solidFill>
                    <a:schemeClr val="tx1"/>
                  </a:solidFill>
                  <a:latin typeface="Arial" charset="0"/>
                  <a:ea typeface="ヒラギノ角ゴ Pro W3" charset="0"/>
                  <a:cs typeface="ヒラギノ角ゴ Pro W3" charset="0"/>
                </a:defRPr>
              </a:lvl5pPr>
              <a:lvl6pPr marL="26289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30861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5433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4000500" indent="-3429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b="0">
                  <a:latin typeface="Times New Roman" charset="0"/>
                </a:rPr>
                <a:t>Yes</a:t>
              </a:r>
            </a:p>
            <a:p>
              <a:pPr eaLnBrk="1" hangingPunct="1"/>
              <a:r>
                <a:rPr lang="en-US" b="0">
                  <a:latin typeface="Times New Roman" charset="0"/>
                </a:rPr>
                <a:t>B) No</a:t>
              </a:r>
            </a:p>
            <a:p>
              <a:pPr eaLnBrk="1" hangingPunct="1"/>
              <a:r>
                <a:rPr lang="en-US" b="0">
                  <a:latin typeface="Times New Roman" charset="0"/>
                </a:rPr>
                <a:t>C) Sometimes</a:t>
              </a:r>
            </a:p>
          </p:txBody>
        </p:sp>
        <p:sp>
          <p:nvSpPr>
            <p:cNvPr id="80915" name="Line 19"/>
            <p:cNvSpPr>
              <a:spLocks noChangeShapeType="1"/>
            </p:cNvSpPr>
            <p:nvPr/>
          </p:nvSpPr>
          <p:spPr bwMode="auto">
            <a:xfrm flipH="1" flipV="1">
              <a:off x="4342" y="3510"/>
              <a:ext cx="36" cy="46"/>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80916" name="Line 20"/>
            <p:cNvSpPr>
              <a:spLocks noChangeShapeType="1"/>
            </p:cNvSpPr>
            <p:nvPr/>
          </p:nvSpPr>
          <p:spPr bwMode="auto">
            <a:xfrm>
              <a:off x="3959" y="3475"/>
              <a:ext cx="73" cy="73"/>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grpSp>
      <p:sp>
        <p:nvSpPr>
          <p:cNvPr id="80917" name="Text Box 21"/>
          <p:cNvSpPr txBox="1">
            <a:spLocks noChangeArrowheads="1"/>
          </p:cNvSpPr>
          <p:nvPr/>
        </p:nvSpPr>
        <p:spPr bwMode="auto">
          <a:xfrm>
            <a:off x="0" y="0"/>
            <a:ext cx="78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eaLnBrk="1" hangingPunct="1"/>
            <a:r>
              <a:rPr lang="en-US" sz="1800" b="0">
                <a:latin typeface="Times New Roman" charset="0"/>
              </a:rPr>
              <a:t>MD11-1</a:t>
            </a:r>
          </a:p>
        </p:txBody>
      </p:sp>
    </p:spTree>
    <p:extLst>
      <p:ext uri="{BB962C8B-B14F-4D97-AF65-F5344CB8AC3E}">
        <p14:creationId xmlns:p14="http://schemas.microsoft.com/office/powerpoint/2010/main" val="3227463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41" name="TextBox 1"/>
          <p:cNvSpPr txBox="1">
            <a:spLocks noChangeArrowheads="1"/>
          </p:cNvSpPr>
          <p:nvPr/>
        </p:nvSpPr>
        <p:spPr bwMode="auto">
          <a:xfrm>
            <a:off x="-152400" y="17653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endParaRPr lang="en-US" sz="3600" b="0"/>
          </a:p>
          <a:p>
            <a:r>
              <a:rPr lang="en-US" b="0"/>
              <a:t>	</a:t>
            </a:r>
            <a:r>
              <a:rPr lang="en-US" sz="3600" b="0"/>
              <a:t>(I) the one related to</a:t>
            </a:r>
          </a:p>
          <a:p>
            <a:r>
              <a:rPr lang="en-US" sz="3600" b="0"/>
              <a:t>	(II) the one related to </a:t>
            </a:r>
          </a:p>
          <a:p>
            <a:r>
              <a:rPr lang="en-US" sz="3600" b="0"/>
              <a:t>	(III) the one related to  </a:t>
            </a:r>
          </a:p>
          <a:p>
            <a:endParaRPr lang="en-US" b="0"/>
          </a:p>
        </p:txBody>
      </p:sp>
      <p:graphicFrame>
        <p:nvGraphicFramePr>
          <p:cNvPr id="39938" name="Object 2"/>
          <p:cNvGraphicFramePr>
            <a:graphicFrameLocks noChangeAspect="1"/>
          </p:cNvGraphicFramePr>
          <p:nvPr/>
        </p:nvGraphicFramePr>
        <p:xfrm>
          <a:off x="5105400" y="2209800"/>
          <a:ext cx="1165225" cy="762000"/>
        </p:xfrm>
        <a:graphic>
          <a:graphicData uri="http://schemas.openxmlformats.org/presentationml/2006/ole">
            <mc:AlternateContent xmlns:mc="http://schemas.openxmlformats.org/markup-compatibility/2006">
              <mc:Choice xmlns:v="urn:schemas-microsoft-com:vml" Requires="v">
                <p:oleObj spid="_x0000_s492569" name="Equation" r:id="rId4" imgW="330453" imgH="216203" progId="Equation.3">
                  <p:embed/>
                </p:oleObj>
              </mc:Choice>
              <mc:Fallback>
                <p:oleObj name="Equation" r:id="rId4" imgW="330453" imgH="21620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11652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5257800" y="2819400"/>
          <a:ext cx="1143000" cy="747713"/>
        </p:xfrm>
        <a:graphic>
          <a:graphicData uri="http://schemas.openxmlformats.org/presentationml/2006/ole">
            <mc:AlternateContent xmlns:mc="http://schemas.openxmlformats.org/markup-compatibility/2006">
              <mc:Choice xmlns:v="urn:schemas-microsoft-com:vml" Requires="v">
                <p:oleObj spid="_x0000_s492570" name="Equation" r:id="rId6" imgW="330453" imgH="216203" progId="Equation.3">
                  <p:embed/>
                </p:oleObj>
              </mc:Choice>
              <mc:Fallback>
                <p:oleObj name="Equation" r:id="rId6" imgW="330453" imgH="21620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819400"/>
                        <a:ext cx="1143000"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5334000" y="3352800"/>
          <a:ext cx="1295400" cy="735013"/>
        </p:xfrm>
        <a:graphic>
          <a:graphicData uri="http://schemas.openxmlformats.org/presentationml/2006/ole">
            <mc:AlternateContent xmlns:mc="http://schemas.openxmlformats.org/markup-compatibility/2006">
              <mc:Choice xmlns:v="urn:schemas-microsoft-com:vml" Requires="v">
                <p:oleObj spid="_x0000_s492571" name="Equation" r:id="rId8" imgW="381231" imgH="216203" progId="Equation.3">
                  <p:embed/>
                </p:oleObj>
              </mc:Choice>
              <mc:Fallback>
                <p:oleObj name="Equation" r:id="rId8" imgW="381231" imgH="21620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352800"/>
                        <a:ext cx="1295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42" name="TextBox 5"/>
          <p:cNvSpPr txBox="1">
            <a:spLocks noChangeArrowheads="1"/>
          </p:cNvSpPr>
          <p:nvPr/>
        </p:nvSpPr>
        <p:spPr bwMode="auto">
          <a:xfrm>
            <a:off x="304800" y="4191000"/>
            <a:ext cx="9144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Tx/>
              <a:buAutoNum type="alphaLcParenBoth"/>
            </a:pPr>
            <a:r>
              <a:rPr lang="en-US" sz="3200" b="0"/>
              <a:t>(I) only</a:t>
            </a:r>
          </a:p>
          <a:p>
            <a:pPr>
              <a:buFontTx/>
              <a:buAutoNum type="alphaLcParenBoth"/>
            </a:pPr>
            <a:r>
              <a:rPr lang="en-US" sz="3200" b="0"/>
              <a:t>(II) only</a:t>
            </a:r>
          </a:p>
          <a:p>
            <a:pPr>
              <a:buFontTx/>
              <a:buAutoNum type="alphaLcParenBoth"/>
            </a:pPr>
            <a:r>
              <a:rPr lang="en-US" sz="3200" b="0"/>
              <a:t>(III) only</a:t>
            </a:r>
          </a:p>
          <a:p>
            <a:pPr>
              <a:buFontTx/>
              <a:buAutoNum type="alphaLcParenBoth"/>
            </a:pPr>
            <a:r>
              <a:rPr lang="en-US" sz="3200" b="0"/>
              <a:t>(I) and (II) only</a:t>
            </a:r>
          </a:p>
          <a:p>
            <a:pPr>
              <a:buFontTx/>
              <a:buAutoNum type="alphaLcParenBoth"/>
            </a:pPr>
            <a:r>
              <a:rPr lang="en-US" sz="3200" b="0"/>
              <a:t>(I) and (III) only</a:t>
            </a:r>
          </a:p>
          <a:p>
            <a:pPr>
              <a:buFontTx/>
              <a:buAutoNum type="alphaLcParenBoth"/>
            </a:pPr>
            <a:endParaRPr lang="en-US" b="0"/>
          </a:p>
        </p:txBody>
      </p:sp>
      <p:sp>
        <p:nvSpPr>
          <p:cNvPr id="39943" name="Rectangle 7"/>
          <p:cNvSpPr>
            <a:spLocks noGrp="1" noChangeArrowheads="1"/>
          </p:cNvSpPr>
          <p:nvPr>
            <p:ph type="title" idx="4294967295"/>
          </p:nvPr>
        </p:nvSpPr>
        <p:spPr>
          <a:xfrm>
            <a:off x="1177925" y="609600"/>
            <a:ext cx="7813675" cy="1143000"/>
          </a:xfrm>
        </p:spPr>
        <p:txBody>
          <a:bodyPr/>
          <a:lstStyle/>
          <a:p>
            <a:pPr algn="l"/>
            <a:r>
              <a:rPr lang="en-US" sz="3600">
                <a:solidFill>
                  <a:schemeClr val="tx1"/>
                </a:solidFill>
                <a:latin typeface="Arial" charset="0"/>
                <a:ea typeface="ヒラギノ角ゴ Pro W3" charset="0"/>
                <a:cs typeface="ヒラギノ角ゴ Pro W3" charset="0"/>
              </a:rPr>
              <a:t>Choose all of the following Maxwell</a:t>
            </a:r>
            <a:r>
              <a:rPr lang="ja-JP" altLang="en-US" sz="3600">
                <a:solidFill>
                  <a:schemeClr val="tx1"/>
                </a:solidFill>
                <a:latin typeface="Arial" charset="0"/>
                <a:ea typeface="ヒラギノ角ゴ Pro W3" charset="0"/>
                <a:cs typeface="ヒラギノ角ゴ Pro W3" charset="0"/>
              </a:rPr>
              <a:t>’</a:t>
            </a:r>
            <a:r>
              <a:rPr lang="en-US" sz="3600">
                <a:solidFill>
                  <a:schemeClr val="tx1"/>
                </a:solidFill>
                <a:latin typeface="Arial" charset="0"/>
                <a:ea typeface="ヒラギノ角ゴ Pro W3" charset="0"/>
                <a:cs typeface="ヒラギノ角ゴ Pro W3" charset="0"/>
              </a:rPr>
              <a:t>s equations for electrostatics and magnetostatics that need to be changed if magnetic charges exist:</a:t>
            </a:r>
          </a:p>
        </p:txBody>
      </p:sp>
    </p:spTree>
    <p:extLst>
      <p:ext uri="{BB962C8B-B14F-4D97-AF65-F5344CB8AC3E}">
        <p14:creationId xmlns:p14="http://schemas.microsoft.com/office/powerpoint/2010/main" val="168904536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noFill/>
        </p:spPr>
        <p:txBody>
          <a:bodyPr/>
          <a:lstStyle/>
          <a:p>
            <a:r>
              <a:rPr lang="en-US">
                <a:solidFill>
                  <a:schemeClr val="bg1"/>
                </a:solidFill>
                <a:latin typeface="Arial" charset="0"/>
                <a:ea typeface="ヒラギノ角ゴ Pro W3" charset="0"/>
                <a:cs typeface="ヒラギノ角ゴ Pro W3" charset="0"/>
              </a:rPr>
              <a:t>Stoke</a:t>
            </a:r>
            <a:r>
              <a:rPr lang="ja-JP" altLang="en-US">
                <a:solidFill>
                  <a:schemeClr val="bg1"/>
                </a:solidFill>
                <a:latin typeface="Arial" charset="0"/>
                <a:ea typeface="ヒラギノ角ゴ Pro W3" charset="0"/>
                <a:cs typeface="ヒラギノ角ゴ Pro W3" charset="0"/>
              </a:rPr>
              <a:t>’</a:t>
            </a:r>
            <a:r>
              <a:rPr lang="en-US" altLang="ja-JP">
                <a:solidFill>
                  <a:schemeClr val="bg1"/>
                </a:solidFill>
                <a:latin typeface="Arial" charset="0"/>
                <a:ea typeface="ヒラギノ角ゴ Pro W3" charset="0"/>
                <a:cs typeface="ヒラギノ角ゴ Pro W3" charset="0"/>
              </a:rPr>
              <a:t>s Theorem: line v. surface integral</a:t>
            </a:r>
            <a:endParaRPr lang="en-US">
              <a:latin typeface="Arial" charset="0"/>
              <a:ea typeface="ヒラギノ角ゴ Pro W3" charset="0"/>
              <a:cs typeface="ヒラギノ角ゴ Pro W3" charset="0"/>
            </a:endParaRPr>
          </a:p>
        </p:txBody>
      </p:sp>
      <p:sp>
        <p:nvSpPr>
          <p:cNvPr id="120834" name="Rectangle 3"/>
          <p:cNvSpPr>
            <a:spLocks noGrp="1" noChangeArrowheads="1"/>
          </p:cNvSpPr>
          <p:nvPr>
            <p:ph type="body" idx="4294967295"/>
          </p:nvPr>
        </p:nvSpPr>
        <p:spPr>
          <a:xfrm>
            <a:off x="871538" y="254000"/>
            <a:ext cx="8161337" cy="1177925"/>
          </a:xfrm>
        </p:spPr>
        <p:txBody>
          <a:bodyPr/>
          <a:lstStyle/>
          <a:p>
            <a:pPr marL="0" indent="0">
              <a:buFontTx/>
              <a:buNone/>
            </a:pPr>
            <a:r>
              <a:rPr lang="en-US" sz="3200">
                <a:latin typeface="Arial" charset="0"/>
                <a:ea typeface="ヒラギノ角ゴ Pro W3" charset="0"/>
                <a:cs typeface="ヒラギノ角ゴ Pro W3" charset="0"/>
              </a:rPr>
              <a:t>Rank order                 (over blue surfaces) where </a:t>
            </a:r>
            <a:r>
              <a:rPr lang="en-US" sz="3200" b="1">
                <a:latin typeface="Arial" charset="0"/>
                <a:ea typeface="ヒラギノ角ゴ Pro W3" charset="0"/>
                <a:cs typeface="ヒラギノ角ゴ Pro W3" charset="0"/>
              </a:rPr>
              <a:t>J</a:t>
            </a:r>
            <a:r>
              <a:rPr lang="en-US" sz="3200">
                <a:latin typeface="Arial" charset="0"/>
                <a:ea typeface="ヒラギノ角ゴ Pro W3" charset="0"/>
                <a:cs typeface="ヒラギノ角ゴ Pro W3" charset="0"/>
              </a:rPr>
              <a:t> is uniform, going left to right:</a:t>
            </a:r>
          </a:p>
        </p:txBody>
      </p:sp>
      <p:sp>
        <p:nvSpPr>
          <p:cNvPr id="120835" name="Rectangle 19"/>
          <p:cNvSpPr>
            <a:spLocks noChangeArrowheads="1"/>
          </p:cNvSpPr>
          <p:nvPr/>
        </p:nvSpPr>
        <p:spPr bwMode="auto">
          <a:xfrm>
            <a:off x="588963" y="3833813"/>
            <a:ext cx="61277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None/>
            </a:pPr>
            <a:r>
              <a:rPr lang="en-US" sz="3600" b="0"/>
              <a:t>A) iii &gt; iv &gt; ii &gt; i</a:t>
            </a:r>
          </a:p>
          <a:p>
            <a:pPr marL="457200" indent="-457200">
              <a:buFont typeface="Arial" charset="0"/>
              <a:buNone/>
            </a:pPr>
            <a:r>
              <a:rPr lang="en-US" sz="3600" b="0"/>
              <a:t>B) iii &gt; i &gt; ii &gt; iv</a:t>
            </a:r>
          </a:p>
          <a:p>
            <a:pPr marL="457200" indent="-457200">
              <a:buFont typeface="Arial" charset="0"/>
              <a:buNone/>
            </a:pPr>
            <a:r>
              <a:rPr lang="en-US" sz="3600" b="0"/>
              <a:t>C) i &gt; ii &gt; iii &gt; iv</a:t>
            </a:r>
          </a:p>
          <a:p>
            <a:pPr marL="457200" indent="-457200">
              <a:buFont typeface="Arial" charset="0"/>
              <a:buNone/>
            </a:pPr>
            <a:r>
              <a:rPr lang="en-US" sz="3600" b="0"/>
              <a:t>D) Something else!!</a:t>
            </a:r>
          </a:p>
          <a:p>
            <a:pPr marL="457200" indent="-457200">
              <a:buFont typeface="Arial" charset="0"/>
              <a:buNone/>
            </a:pPr>
            <a:r>
              <a:rPr lang="en-US" sz="3600" b="0"/>
              <a:t>E) Not enough info given!!</a:t>
            </a:r>
            <a:endParaRPr lang="en-US" sz="2800" b="0"/>
          </a:p>
        </p:txBody>
      </p:sp>
      <p:graphicFrame>
        <p:nvGraphicFramePr>
          <p:cNvPr id="120836" name="Object 1024"/>
          <p:cNvGraphicFramePr>
            <a:graphicFrameLocks noChangeAspect="1"/>
          </p:cNvGraphicFramePr>
          <p:nvPr/>
        </p:nvGraphicFramePr>
        <p:xfrm>
          <a:off x="3041650" y="23813"/>
          <a:ext cx="1749425" cy="841375"/>
        </p:xfrm>
        <a:graphic>
          <a:graphicData uri="http://schemas.openxmlformats.org/presentationml/2006/ole">
            <mc:AlternateContent xmlns:mc="http://schemas.openxmlformats.org/markup-compatibility/2006">
              <mc:Choice xmlns:v="urn:schemas-microsoft-com:vml" Requires="v">
                <p:oleObj spid="_x0000_s430107" name="Equation" r:id="rId4" imgW="660400" imgH="317500" progId="Equation.DSMT4">
                  <p:embed/>
                </p:oleObj>
              </mc:Choice>
              <mc:Fallback>
                <p:oleObj name="Equation" r:id="rId4" imgW="660400" imgH="317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23813"/>
                        <a:ext cx="17494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0837" name="Object 1025"/>
          <p:cNvGraphicFramePr>
            <a:graphicFrameLocks noChangeAspect="1"/>
          </p:cNvGraphicFramePr>
          <p:nvPr/>
        </p:nvGraphicFramePr>
        <p:xfrm>
          <a:off x="1046163" y="1246188"/>
          <a:ext cx="7327900" cy="2474912"/>
        </p:xfrm>
        <a:graphic>
          <a:graphicData uri="http://schemas.openxmlformats.org/presentationml/2006/ole">
            <mc:AlternateContent xmlns:mc="http://schemas.openxmlformats.org/markup-compatibility/2006">
              <mc:Choice xmlns:v="urn:schemas-microsoft-com:vml" Requires="v">
                <p:oleObj spid="_x0000_s430108" name="Picture" r:id="rId6" imgW="33828571" imgH="11428571" progId="Word.Picture.8">
                  <p:embed/>
                </p:oleObj>
              </mc:Choice>
              <mc:Fallback>
                <p:oleObj name="Picture" r:id="rId6" imgW="33828571" imgH="11428571"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1246188"/>
                        <a:ext cx="732790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0838" name="Rectangle 1031"/>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5.16</a:t>
            </a:r>
          </a:p>
        </p:txBody>
      </p:sp>
    </p:spTree>
    <p:extLst>
      <p:ext uri="{BB962C8B-B14F-4D97-AF65-F5344CB8AC3E}">
        <p14:creationId xmlns:p14="http://schemas.microsoft.com/office/powerpoint/2010/main" val="71056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85800" y="228600"/>
            <a:ext cx="7772400" cy="1143000"/>
          </a:xfrm>
        </p:spPr>
        <p:txBody>
          <a:bodyPr/>
          <a:lstStyle/>
          <a:p>
            <a:pPr algn="l" eaLnBrk="1" hangingPunct="1"/>
            <a:r>
              <a:rPr lang="en-US" sz="2600" dirty="0" smtClean="0">
                <a:latin typeface="Arial" charset="0"/>
                <a:ea typeface="ヒラギノ角ゴ Pro W3" charset="0"/>
                <a:cs typeface="ヒラギノ角ゴ Pro W3" charset="0"/>
              </a:rPr>
              <a:t>The figure shows a static magnetic field in a region of space. Could this region of space be “empty”? </a:t>
            </a:r>
            <a:endParaRPr lang="en-US" sz="2600" dirty="0">
              <a:latin typeface="Arial" charset="0"/>
              <a:ea typeface="ヒラギノ角ゴ Pro W3" charset="0"/>
              <a:cs typeface="ヒラギノ角ゴ Pro W3" charset="0"/>
            </a:endParaRPr>
          </a:p>
        </p:txBody>
      </p:sp>
      <p:sp>
        <p:nvSpPr>
          <p:cNvPr id="46085" name="Rectangle 5"/>
          <p:cNvSpPr>
            <a:spLocks noChangeArrowheads="1"/>
          </p:cNvSpPr>
          <p:nvPr/>
        </p:nvSpPr>
        <p:spPr bwMode="auto">
          <a:xfrm>
            <a:off x="2599264" y="1498601"/>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8" name="Text Box 8"/>
          <p:cNvSpPr txBox="1">
            <a:spLocks noChangeArrowheads="1"/>
          </p:cNvSpPr>
          <p:nvPr/>
        </p:nvSpPr>
        <p:spPr bwMode="auto">
          <a:xfrm>
            <a:off x="228600" y="3320004"/>
            <a:ext cx="8915400" cy="35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2800" dirty="0" smtClean="0"/>
              <a:t> Yes, it </a:t>
            </a:r>
            <a:r>
              <a:rPr lang="en-US" sz="2800" u="sng" dirty="0" smtClean="0"/>
              <a:t>could</a:t>
            </a:r>
            <a:r>
              <a:rPr lang="en-US" sz="2800" dirty="0" smtClean="0"/>
              <a:t> be empty space (with currents somewhere off to the sides creating it)</a:t>
            </a:r>
          </a:p>
          <a:p>
            <a:pPr>
              <a:buFont typeface="Arial" charset="0"/>
              <a:buAutoNum type="alphaUcParenR"/>
              <a:defRPr/>
            </a:pPr>
            <a:r>
              <a:rPr lang="en-US" sz="2800" dirty="0"/>
              <a:t> </a:t>
            </a:r>
            <a:r>
              <a:rPr lang="en-US" sz="2800" dirty="0" smtClean="0"/>
              <a:t>No, there </a:t>
            </a:r>
            <a:r>
              <a:rPr lang="en-US" sz="2800" u="sng" dirty="0" smtClean="0"/>
              <a:t>must</a:t>
            </a:r>
            <a:r>
              <a:rPr lang="en-US" sz="2800" dirty="0" smtClean="0"/>
              <a:t> be static charges (</a:t>
            </a:r>
            <a:r>
              <a:rPr lang="en-US" sz="2800" dirty="0" smtClean="0">
                <a:latin typeface="Symbol" charset="2"/>
                <a:cs typeface="Symbol" charset="2"/>
              </a:rPr>
              <a:t>r</a:t>
            </a:r>
            <a:r>
              <a:rPr lang="en-US" sz="2800" dirty="0" smtClean="0"/>
              <a:t>) in there.</a:t>
            </a:r>
          </a:p>
          <a:p>
            <a:pPr>
              <a:buFont typeface="Arial" charset="0"/>
              <a:buAutoNum type="alphaUcParenR"/>
              <a:defRPr/>
            </a:pPr>
            <a:r>
              <a:rPr lang="en-US" sz="2800" dirty="0" smtClean="0"/>
              <a:t> No, there </a:t>
            </a:r>
            <a:r>
              <a:rPr lang="en-US" sz="2800" u="sng" dirty="0" smtClean="0"/>
              <a:t>must</a:t>
            </a:r>
            <a:r>
              <a:rPr lang="en-US" sz="2800" dirty="0" smtClean="0"/>
              <a:t> be a current density (J) in the plane of the page in this (boxed) region</a:t>
            </a:r>
          </a:p>
          <a:p>
            <a:pPr>
              <a:buFont typeface="Arial" charset="0"/>
              <a:buAutoNum type="alphaUcParenR"/>
              <a:defRPr/>
            </a:pPr>
            <a:r>
              <a:rPr lang="en-US" sz="2800" dirty="0"/>
              <a:t> </a:t>
            </a:r>
            <a:r>
              <a:rPr lang="en-US" sz="2800" dirty="0" smtClean="0"/>
              <a:t>No, there </a:t>
            </a:r>
            <a:r>
              <a:rPr lang="en-US" sz="2800" u="sng" dirty="0" smtClean="0"/>
              <a:t>must</a:t>
            </a:r>
            <a:r>
              <a:rPr lang="en-US" sz="2800" dirty="0" smtClean="0"/>
              <a:t> be a current density (J) perpendicular to the plane of the page in this region.</a:t>
            </a:r>
          </a:p>
          <a:p>
            <a:pPr>
              <a:buFont typeface="Arial" charset="0"/>
              <a:buAutoNum type="alphaUcParenR"/>
              <a:defRPr/>
            </a:pPr>
            <a:r>
              <a:rPr lang="en-US" sz="2800" dirty="0" smtClean="0"/>
              <a:t> Other/???  </a:t>
            </a:r>
          </a:p>
        </p:txBody>
      </p:sp>
      <p:graphicFrame>
        <p:nvGraphicFramePr>
          <p:cNvPr id="27655" name="Object 9"/>
          <p:cNvGraphicFramePr>
            <a:graphicFrameLocks noChangeAspect="1"/>
          </p:cNvGraphicFramePr>
          <p:nvPr>
            <p:extLst>
              <p:ext uri="{D42A27DB-BD31-4B8C-83A1-F6EECF244321}">
                <p14:modId xmlns:p14="http://schemas.microsoft.com/office/powerpoint/2010/main" val="354086254"/>
              </p:ext>
            </p:extLst>
          </p:nvPr>
        </p:nvGraphicFramePr>
        <p:xfrm>
          <a:off x="2372783" y="1257300"/>
          <a:ext cx="3486150" cy="2135188"/>
        </p:xfrm>
        <a:graphic>
          <a:graphicData uri="http://schemas.openxmlformats.org/presentationml/2006/ole">
            <mc:AlternateContent xmlns:mc="http://schemas.openxmlformats.org/markup-compatibility/2006">
              <mc:Choice xmlns:v="urn:schemas-microsoft-com:vml" Requires="v">
                <p:oleObj spid="_x0000_s435216" name="Picture" r:id="rId4" imgW="5143500" imgH="3149600" progId="Word.Picture.8">
                  <p:embed/>
                </p:oleObj>
              </mc:Choice>
              <mc:Fallback>
                <p:oleObj name="Picture" r:id="rId4" imgW="5143500" imgH="3149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783" y="1257300"/>
                        <a:ext cx="34861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0" name="Text Box 10"/>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1.4</a:t>
            </a:r>
          </a:p>
        </p:txBody>
      </p:sp>
    </p:spTree>
    <p:extLst>
      <p:ext uri="{BB962C8B-B14F-4D97-AF65-F5344CB8AC3E}">
        <p14:creationId xmlns:p14="http://schemas.microsoft.com/office/powerpoint/2010/main" val="4286482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1" name="Object 0"/>
          <p:cNvGraphicFramePr>
            <a:graphicFrameLocks noChangeAspect="1"/>
          </p:cNvGraphicFramePr>
          <p:nvPr/>
        </p:nvGraphicFramePr>
        <p:xfrm>
          <a:off x="1643063" y="2211388"/>
          <a:ext cx="5133975" cy="2863850"/>
        </p:xfrm>
        <a:graphic>
          <a:graphicData uri="http://schemas.openxmlformats.org/presentationml/2006/ole">
            <mc:AlternateContent xmlns:mc="http://schemas.openxmlformats.org/markup-compatibility/2006">
              <mc:Choice xmlns:v="urn:schemas-microsoft-com:vml" Requires="v">
                <p:oleObj spid="_x0000_s436240" name="Picture" r:id="rId4" imgW="24025397" imgH="17625397" progId="Word.Picture.8">
                  <p:embed/>
                </p:oleObj>
              </mc:Choice>
              <mc:Fallback>
                <p:oleObj name="Picture" r:id="rId4" imgW="24025397" imgH="1762539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5487" b="18489"/>
                      <a:stretch>
                        <a:fillRect/>
                      </a:stretch>
                    </p:blipFill>
                    <p:spPr bwMode="auto">
                      <a:xfrm>
                        <a:off x="1643063" y="2211388"/>
                        <a:ext cx="513397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2882" name="Rectangle 3"/>
          <p:cNvSpPr>
            <a:spLocks noGrp="1" noChangeArrowheads="1"/>
          </p:cNvSpPr>
          <p:nvPr>
            <p:ph type="title"/>
          </p:nvPr>
        </p:nvSpPr>
        <p:spPr>
          <a:xfrm>
            <a:off x="550336" y="135476"/>
            <a:ext cx="8238066" cy="1143000"/>
          </a:xfrm>
        </p:spPr>
        <p:txBody>
          <a:bodyPr/>
          <a:lstStyle/>
          <a:p>
            <a:pPr algn="l"/>
            <a:r>
              <a:rPr lang="en-US" sz="2800" b="1" dirty="0" smtClean="0">
                <a:latin typeface="Arial" charset="0"/>
                <a:ea typeface="ヒラギノ角ゴ Pro W3" charset="0"/>
                <a:cs typeface="ヒラギノ角ゴ Pro W3" charset="0"/>
              </a:rPr>
              <a:t/>
            </a:r>
            <a:br>
              <a:rPr lang="en-US" sz="2800" b="1" dirty="0" smtClean="0">
                <a:latin typeface="Arial" charset="0"/>
                <a:ea typeface="ヒラギノ角ゴ Pro W3" charset="0"/>
                <a:cs typeface="ヒラギノ角ゴ Pro W3" charset="0"/>
              </a:rPr>
            </a:br>
            <a:r>
              <a:rPr lang="en-US" sz="2800" b="1" dirty="0" smtClean="0">
                <a:latin typeface="Arial" charset="0"/>
                <a:ea typeface="ヒラギノ角ゴ Pro W3" charset="0"/>
                <a:cs typeface="ヒラギノ角ゴ Pro W3" charset="0"/>
              </a:rPr>
              <a:t>ONLY CLICK AFTER YOU FINISH p.2, part </a:t>
            </a:r>
            <a:r>
              <a:rPr lang="en-US" sz="2800" b="1" dirty="0" err="1" smtClean="0">
                <a:latin typeface="Arial" charset="0"/>
                <a:ea typeface="ヒラギノ角ゴ Pro W3" charset="0"/>
                <a:cs typeface="ヒラギノ角ゴ Pro W3" charset="0"/>
              </a:rPr>
              <a:t>iib</a:t>
            </a:r>
            <a:r>
              <a:rPr lang="en-US" sz="2800" dirty="0" smtClean="0">
                <a:latin typeface="Arial" charset="0"/>
                <a:ea typeface="ヒラギノ角ゴ Pro W3" charset="0"/>
                <a:cs typeface="ヒラギノ角ゴ Pro W3" charset="0"/>
              </a:rPr>
              <a:t>: </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smtClean="0">
                <a:latin typeface="Arial" charset="0"/>
                <a:ea typeface="ヒラギノ角ゴ Pro W3" charset="0"/>
                <a:cs typeface="ヒラギノ角ゴ Pro W3" charset="0"/>
              </a:rPr>
              <a:t>If the arrows represent a B field (note that |B| is the same everywhere), is there a nonzero </a:t>
            </a:r>
            <a:r>
              <a:rPr lang="en-US" sz="2800" b="1" dirty="0" smtClean="0">
                <a:latin typeface="Arial" charset="0"/>
                <a:ea typeface="ヒラギノ角ゴ Pro W3" charset="0"/>
                <a:cs typeface="ヒラギノ角ゴ Pro W3" charset="0"/>
              </a:rPr>
              <a:t>J</a:t>
            </a:r>
            <a:r>
              <a:rPr lang="en-US" sz="2800" dirty="0" smtClean="0">
                <a:latin typeface="Arial" charset="0"/>
                <a:ea typeface="ヒラギノ角ゴ Pro W3" charset="0"/>
                <a:cs typeface="ヒラギノ角ゴ Pro W3" charset="0"/>
              </a:rPr>
              <a:t> (perpendicular to the page) in the dashed region?</a:t>
            </a:r>
            <a:endParaRPr lang="en-US" sz="2800" dirty="0">
              <a:latin typeface="Arial" charset="0"/>
              <a:ea typeface="ヒラギノ角ゴ Pro W3" charset="0"/>
              <a:cs typeface="ヒラギノ角ゴ Pro W3" charset="0"/>
            </a:endParaRPr>
          </a:p>
        </p:txBody>
      </p:sp>
      <p:sp>
        <p:nvSpPr>
          <p:cNvPr id="122883" name="Rectangle 4"/>
          <p:cNvSpPr>
            <a:spLocks noGrp="1" noChangeArrowheads="1"/>
          </p:cNvSpPr>
          <p:nvPr>
            <p:ph type="body" idx="1"/>
          </p:nvPr>
        </p:nvSpPr>
        <p:spPr>
          <a:xfrm>
            <a:off x="685800" y="4800600"/>
            <a:ext cx="7772400" cy="1752600"/>
          </a:xfrm>
        </p:spPr>
        <p:txBody>
          <a:bodyPr/>
          <a:lstStyle/>
          <a:p>
            <a:pPr marL="381000" indent="-381000">
              <a:buFontTx/>
              <a:buAutoNum type="alphaUcPeriod"/>
            </a:pPr>
            <a:r>
              <a:rPr lang="en-US" sz="2800">
                <a:latin typeface="Arial" charset="0"/>
                <a:ea typeface="ヒラギノ角ゴ Pro W3" charset="0"/>
                <a:cs typeface="ヒラギノ角ゴ Pro W3" charset="0"/>
              </a:rPr>
              <a:t>Yes</a:t>
            </a:r>
          </a:p>
          <a:p>
            <a:pPr marL="381000" indent="-381000">
              <a:buFontTx/>
              <a:buAutoNum type="alphaUcPeriod"/>
            </a:pPr>
            <a:r>
              <a:rPr lang="en-US" sz="2800">
                <a:latin typeface="Arial" charset="0"/>
                <a:ea typeface="ヒラギノ角ゴ Pro W3" charset="0"/>
                <a:cs typeface="ヒラギノ角ゴ Pro W3" charset="0"/>
              </a:rPr>
              <a:t>No</a:t>
            </a:r>
          </a:p>
          <a:p>
            <a:pPr marL="381000" indent="-381000">
              <a:buFontTx/>
              <a:buAutoNum type="alphaUcPeriod"/>
            </a:pPr>
            <a:r>
              <a:rPr lang="en-US" sz="2800">
                <a:latin typeface="Arial" charset="0"/>
                <a:ea typeface="ヒラギノ角ゴ Pro W3" charset="0"/>
                <a:cs typeface="ヒラギノ角ゴ Pro W3" charset="0"/>
              </a:rPr>
              <a:t>Need more information to decide</a:t>
            </a:r>
            <a:endParaRPr lang="en-US" sz="1600">
              <a:latin typeface="Arial" charset="0"/>
              <a:ea typeface="ヒラギノ角ゴ Pro W3" charset="0"/>
              <a:cs typeface="ヒラギノ角ゴ Pro W3" charset="0"/>
            </a:endParaRPr>
          </a:p>
        </p:txBody>
      </p:sp>
      <p:sp>
        <p:nvSpPr>
          <p:cNvPr id="122884" name="Rectangle 5"/>
          <p:cNvSpPr>
            <a:spLocks noChangeArrowheads="1"/>
          </p:cNvSpPr>
          <p:nvPr/>
        </p:nvSpPr>
        <p:spPr bwMode="auto">
          <a:xfrm>
            <a:off x="2533650" y="2255838"/>
            <a:ext cx="3827463" cy="142875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85" name="Rectangle 6"/>
          <p:cNvSpPr>
            <a:spLocks noChangeArrowheads="1"/>
          </p:cNvSpPr>
          <p:nvPr/>
        </p:nvSpPr>
        <p:spPr bwMode="auto">
          <a:xfrm>
            <a:off x="0" y="0"/>
            <a:ext cx="67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5.17a</a:t>
            </a:r>
          </a:p>
        </p:txBody>
      </p:sp>
    </p:spTree>
    <p:extLst>
      <p:ext uri="{BB962C8B-B14F-4D97-AF65-F5344CB8AC3E}">
        <p14:creationId xmlns:p14="http://schemas.microsoft.com/office/powerpoint/2010/main" val="40294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29" name="Object 0"/>
          <p:cNvGraphicFramePr>
            <a:graphicFrameLocks noChangeAspect="1"/>
          </p:cNvGraphicFramePr>
          <p:nvPr/>
        </p:nvGraphicFramePr>
        <p:xfrm>
          <a:off x="1643063" y="2211388"/>
          <a:ext cx="5133975" cy="2863850"/>
        </p:xfrm>
        <a:graphic>
          <a:graphicData uri="http://schemas.openxmlformats.org/presentationml/2006/ole">
            <mc:AlternateContent xmlns:mc="http://schemas.openxmlformats.org/markup-compatibility/2006">
              <mc:Choice xmlns:v="urn:schemas-microsoft-com:vml" Requires="v">
                <p:oleObj spid="_x0000_s437275" name="Picture" r:id="rId4" imgW="24025397" imgH="17625397" progId="Word.Picture.8">
                  <p:embed/>
                </p:oleObj>
              </mc:Choice>
              <mc:Fallback>
                <p:oleObj name="Picture" r:id="rId4" imgW="24025397" imgH="1762539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5487" b="18489"/>
                      <a:stretch>
                        <a:fillRect/>
                      </a:stretch>
                    </p:blipFill>
                    <p:spPr bwMode="auto">
                      <a:xfrm>
                        <a:off x="1643063" y="2211388"/>
                        <a:ext cx="513397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4930" name="Rectangle 3"/>
          <p:cNvSpPr>
            <a:spLocks noGrp="1" noChangeArrowheads="1"/>
          </p:cNvSpPr>
          <p:nvPr>
            <p:ph type="title"/>
          </p:nvPr>
        </p:nvSpPr>
        <p:spPr/>
        <p:txBody>
          <a:bodyPr/>
          <a:lstStyle/>
          <a:p>
            <a:pPr algn="l"/>
            <a:r>
              <a:rPr lang="en-US">
                <a:latin typeface="Arial" charset="0"/>
                <a:ea typeface="ヒラギノ角ゴ Pro W3" charset="0"/>
                <a:cs typeface="ヒラギノ角ゴ Pro W3" charset="0"/>
              </a:rPr>
              <a:t>If the arrows represent a B field (note that |B| is the same everywhere), is there a nonzero </a:t>
            </a:r>
            <a:r>
              <a:rPr lang="en-US" b="1">
                <a:latin typeface="Arial" charset="0"/>
                <a:ea typeface="ヒラギノ角ゴ Pro W3" charset="0"/>
                <a:cs typeface="ヒラギノ角ゴ Pro W3" charset="0"/>
              </a:rPr>
              <a:t>J</a:t>
            </a:r>
            <a:r>
              <a:rPr lang="en-US">
                <a:latin typeface="Arial" charset="0"/>
                <a:ea typeface="ヒラギノ角ゴ Pro W3" charset="0"/>
                <a:cs typeface="ヒラギノ角ゴ Pro W3" charset="0"/>
              </a:rPr>
              <a:t> (perpendicular to the page) in the dashed region?</a:t>
            </a:r>
          </a:p>
        </p:txBody>
      </p:sp>
      <p:sp>
        <p:nvSpPr>
          <p:cNvPr id="124931" name="Rectangle 4"/>
          <p:cNvSpPr>
            <a:spLocks noGrp="1" noChangeArrowheads="1"/>
          </p:cNvSpPr>
          <p:nvPr>
            <p:ph type="body" idx="1"/>
          </p:nvPr>
        </p:nvSpPr>
        <p:spPr>
          <a:xfrm>
            <a:off x="685800" y="4800600"/>
            <a:ext cx="7772400" cy="1752600"/>
          </a:xfrm>
        </p:spPr>
        <p:txBody>
          <a:bodyPr/>
          <a:lstStyle/>
          <a:p>
            <a:pPr marL="381000" indent="-381000">
              <a:buFontTx/>
              <a:buAutoNum type="alphaUcPeriod"/>
            </a:pPr>
            <a:r>
              <a:rPr lang="en-US" sz="2800">
                <a:latin typeface="Arial" charset="0"/>
                <a:ea typeface="ヒラギノ角ゴ Pro W3" charset="0"/>
                <a:cs typeface="ヒラギノ角ゴ Pro W3" charset="0"/>
              </a:rPr>
              <a:t>Yes</a:t>
            </a:r>
          </a:p>
          <a:p>
            <a:pPr marL="381000" indent="-381000">
              <a:buFontTx/>
              <a:buAutoNum type="alphaUcPeriod"/>
            </a:pPr>
            <a:r>
              <a:rPr lang="en-US" sz="2800">
                <a:latin typeface="Arial" charset="0"/>
                <a:ea typeface="ヒラギノ角ゴ Pro W3" charset="0"/>
                <a:cs typeface="ヒラギノ角ゴ Pro W3" charset="0"/>
              </a:rPr>
              <a:t>No</a:t>
            </a:r>
          </a:p>
          <a:p>
            <a:pPr marL="381000" indent="-381000">
              <a:buFontTx/>
              <a:buAutoNum type="alphaUcPeriod"/>
            </a:pPr>
            <a:r>
              <a:rPr lang="en-US" sz="2800">
                <a:latin typeface="Arial" charset="0"/>
                <a:ea typeface="ヒラギノ角ゴ Pro W3" charset="0"/>
                <a:cs typeface="ヒラギノ角ゴ Pro W3" charset="0"/>
              </a:rPr>
              <a:t>Need more information to decide</a:t>
            </a:r>
            <a:endParaRPr lang="en-US" sz="1600">
              <a:latin typeface="Arial" charset="0"/>
              <a:ea typeface="ヒラギノ角ゴ Pro W3" charset="0"/>
              <a:cs typeface="ヒラギノ角ゴ Pro W3" charset="0"/>
            </a:endParaRPr>
          </a:p>
        </p:txBody>
      </p:sp>
      <p:sp>
        <p:nvSpPr>
          <p:cNvPr id="124932" name="Rectangle 5"/>
          <p:cNvSpPr>
            <a:spLocks noChangeArrowheads="1"/>
          </p:cNvSpPr>
          <p:nvPr/>
        </p:nvSpPr>
        <p:spPr bwMode="auto">
          <a:xfrm>
            <a:off x="2513013" y="2255838"/>
            <a:ext cx="3827462" cy="1638300"/>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3" name="Rectangle 6"/>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5.17b</a:t>
            </a:r>
          </a:p>
        </p:txBody>
      </p:sp>
      <p:graphicFrame>
        <p:nvGraphicFramePr>
          <p:cNvPr id="124934" name="Object 13"/>
          <p:cNvGraphicFramePr>
            <a:graphicFrameLocks noChangeAspect="1"/>
          </p:cNvGraphicFramePr>
          <p:nvPr>
            <p:extLst>
              <p:ext uri="{D42A27DB-BD31-4B8C-83A1-F6EECF244321}">
                <p14:modId xmlns:p14="http://schemas.microsoft.com/office/powerpoint/2010/main" val="1090473329"/>
              </p:ext>
            </p:extLst>
          </p:nvPr>
        </p:nvGraphicFramePr>
        <p:xfrm>
          <a:off x="6964363" y="2590800"/>
          <a:ext cx="1311275" cy="581025"/>
        </p:xfrm>
        <a:graphic>
          <a:graphicData uri="http://schemas.openxmlformats.org/presentationml/2006/ole">
            <mc:AlternateContent xmlns:mc="http://schemas.openxmlformats.org/markup-compatibility/2006">
              <mc:Choice xmlns:v="urn:schemas-microsoft-com:vml" Requires="v">
                <p:oleObj spid="_x0000_s437276" name="Equation" r:id="rId6" imgW="546100" imgH="241300" progId="Equation.3">
                  <p:embed/>
                </p:oleObj>
              </mc:Choice>
              <mc:Fallback>
                <p:oleObj name="Equation" r:id="rId6" imgW="546100" imgH="241300" progId="Equation.3">
                  <p:embed/>
                  <p:pic>
                    <p:nvPicPr>
                      <p:cNvPr id="0" name=""/>
                      <p:cNvPicPr>
                        <a:picLocks noChangeAspect="1" noChangeArrowheads="1"/>
                      </p:cNvPicPr>
                      <p:nvPr/>
                    </p:nvPicPr>
                    <p:blipFill>
                      <a:blip r:embed="rId7"/>
                      <a:srcRect/>
                      <a:stretch>
                        <a:fillRect/>
                      </a:stretch>
                    </p:blipFill>
                    <p:spPr bwMode="auto">
                      <a:xfrm>
                        <a:off x="6964363" y="2590800"/>
                        <a:ext cx="1311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6526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13204</TotalTime>
  <Words>1570</Words>
  <Application>Microsoft Macintosh PowerPoint</Application>
  <PresentationFormat>On-screen Show (4:3)</PresentationFormat>
  <Paragraphs>230</Paragraphs>
  <Slides>28</Slides>
  <Notes>28</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Blank Presentation</vt:lpstr>
      <vt:lpstr>Equation</vt:lpstr>
      <vt:lpstr>Picture</vt:lpstr>
      <vt:lpstr>DIVERGENCE &amp; CURL OF B; STOKES THEOREM</vt:lpstr>
      <vt:lpstr>PowerPoint Presentation</vt:lpstr>
      <vt:lpstr>PowerPoint Presentation</vt:lpstr>
      <vt:lpstr>PowerPoint Presentation</vt:lpstr>
      <vt:lpstr>Choose all of the following Maxwell’s equations for electrostatics and magnetostatics that need to be changed if magnetic charges exist:</vt:lpstr>
      <vt:lpstr>Stoke’s Theorem: line v. surface integral</vt:lpstr>
      <vt:lpstr>The figure shows a static magnetic field in a region of space. Could this region of space be “empty”? </vt:lpstr>
      <vt:lpstr> ONLY CLICK AFTER YOU FINISH p.2, part iib:  If the arrows represent a B field (note that |B| is the same everywhere), is there a nonzero J (perpendicular to the page) in the dashed region?</vt:lpstr>
      <vt:lpstr>If the arrows represent a B field (note that |B| is the same everywhere), is there a nonzero J (perpendicular to the page) in the dashed region?</vt:lpstr>
      <vt:lpstr>If the arrows represent a B field, is there a J (perpendicular to the page) in the dashed region?</vt:lpstr>
      <vt:lpstr>Pick a sketch showing B field lines that violate one of Maxwell’s equations within the region bounded by dashed lines.</vt:lpstr>
      <vt:lpstr>The magnetic field in a certain region is given by      (C is a positive constant)  Consider the imaginary loop shown.  What can you say about the electric current passing through the loop?</vt:lpstr>
      <vt:lpstr>What is                around this purple (dashed) Amperian loop? </vt:lpstr>
      <vt:lpstr>A solenoid has a total of N windings over a distance of L meters. We "idealize" by treating this as a surface current running around the surface.  What is K? </vt:lpstr>
      <vt:lpstr>PowerPoint Presentation</vt:lpstr>
      <vt:lpstr>PowerPoint Presentation</vt:lpstr>
      <vt:lpstr>Infinite Solenoid</vt:lpstr>
      <vt:lpstr>A thin toroid has (average) radius R and a total of N windings with current I.  We "idealize" this as a surface current running around the surface.  What is K, approximately? </vt:lpstr>
      <vt:lpstr>What direction do you expect the B field to point?  </vt:lpstr>
      <vt:lpstr>What Amperian loop would you draw to find B “inside” the Torus (region II)  </vt:lpstr>
      <vt:lpstr>Which Amperian loop would you draw to learn something useful about B anywhere?</vt:lpstr>
      <vt:lpstr>Which Amperian loops are useful  to learn about B(x,y,z) somewhere? </vt:lpstr>
      <vt:lpstr>PowerPoint Presentation</vt:lpstr>
      <vt:lpstr>BOUNDARY CONDITIONS</vt:lpstr>
      <vt:lpstr>Choose boundary conditions</vt:lpstr>
      <vt:lpstr>I have a boundary sheet, and would like to learn about the change (or continuity!) of B(parallel) across the boundary. </vt:lpstr>
      <vt:lpstr>If B=B0 in the +x direction just RIGHT of the sheet, what can you say about B just LEFT of the sheet?</vt:lpstr>
      <vt:lpstr>In general, which of the following are continuous as you move past a boundary?</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David Rubin</cp:lastModifiedBy>
  <cp:revision>293</cp:revision>
  <cp:lastPrinted>2013-03-18T20:38:06Z</cp:lastPrinted>
  <dcterms:created xsi:type="dcterms:W3CDTF">2007-10-23T21:56:36Z</dcterms:created>
  <dcterms:modified xsi:type="dcterms:W3CDTF">2016-11-07T18:54:31Z</dcterms:modified>
</cp:coreProperties>
</file>