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36"/>
  </p:notesMasterIdLst>
  <p:handoutMasterIdLst>
    <p:handoutMasterId r:id="rId37"/>
  </p:handoutMasterIdLst>
  <p:sldIdLst>
    <p:sldId id="273" r:id="rId2"/>
    <p:sldId id="275" r:id="rId3"/>
    <p:sldId id="276" r:id="rId4"/>
    <p:sldId id="277" r:id="rId5"/>
    <p:sldId id="278" r:id="rId6"/>
    <p:sldId id="279" r:id="rId7"/>
    <p:sldId id="280" r:id="rId8"/>
    <p:sldId id="298" r:id="rId9"/>
    <p:sldId id="299" r:id="rId10"/>
    <p:sldId id="300" r:id="rId11"/>
    <p:sldId id="301" r:id="rId12"/>
    <p:sldId id="282" r:id="rId13"/>
    <p:sldId id="302" r:id="rId14"/>
    <p:sldId id="304" r:id="rId15"/>
    <p:sldId id="305" r:id="rId16"/>
    <p:sldId id="306" r:id="rId17"/>
    <p:sldId id="307" r:id="rId18"/>
    <p:sldId id="308" r:id="rId19"/>
    <p:sldId id="283" r:id="rId20"/>
    <p:sldId id="309" r:id="rId21"/>
    <p:sldId id="285" r:id="rId22"/>
    <p:sldId id="310" r:id="rId23"/>
    <p:sldId id="284" r:id="rId24"/>
    <p:sldId id="311" r:id="rId25"/>
    <p:sldId id="287" r:id="rId26"/>
    <p:sldId id="289" r:id="rId27"/>
    <p:sldId id="290" r:id="rId28"/>
    <p:sldId id="291" r:id="rId29"/>
    <p:sldId id="292" r:id="rId30"/>
    <p:sldId id="293" r:id="rId31"/>
    <p:sldId id="312" r:id="rId32"/>
    <p:sldId id="313" r:id="rId33"/>
    <p:sldId id="294" r:id="rId34"/>
    <p:sldId id="296" r:id="rId3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E40"/>
    <a:srgbClr val="00FF00"/>
    <a:srgbClr val="FF0000"/>
    <a:srgbClr val="FFCCCC"/>
    <a:srgbClr val="DDDDC8"/>
    <a:srgbClr val="DDDDCD"/>
    <a:srgbClr val="990000"/>
    <a:srgbClr val="00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092" autoAdjust="0"/>
    <p:restoredTop sz="94541" autoAdjust="0"/>
  </p:normalViewPr>
  <p:slideViewPr>
    <p:cSldViewPr>
      <p:cViewPr varScale="1">
        <p:scale>
          <a:sx n="49" d="100"/>
          <a:sy n="49" d="100"/>
        </p:scale>
        <p:origin x="-7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2414"/>
    </p:cViewPr>
  </p:sorterViewPr>
  <p:notesViewPr>
    <p:cSldViewPr>
      <p:cViewPr varScale="1">
        <p:scale>
          <a:sx n="39" d="100"/>
          <a:sy n="39" d="100"/>
        </p:scale>
        <p:origin x="-2172" y="-96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956287A8-E94C-4ED2-BE14-2D1CA34BE5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40" rIns="93077" bIns="4654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B43484F2-F31A-430A-8417-A90BE6C68F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84F2-F31A-430A-8417-A90BE6C68F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484F2-F31A-430A-8417-A90BE6C68F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2" name="Picture 18" descr="Red 36in 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4863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B4002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I.V. Bazarov, CLASSE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95F0A-C76E-42F5-AD5B-F490CDF55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723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723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I.V. Bazarov, CLASSE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5ECD5-2F64-40FD-ADA3-989EF707A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259388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44958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29400"/>
            <a:ext cx="1371600" cy="182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59075" y="6626225"/>
            <a:ext cx="3473450" cy="182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I.V. Bazarov, CLASSE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629400"/>
            <a:ext cx="685800" cy="152400"/>
          </a:xfrm>
        </p:spPr>
        <p:txBody>
          <a:bodyPr/>
          <a:lstStyle>
            <a:lvl1pPr>
              <a:defRPr/>
            </a:lvl1pPr>
          </a:lstStyle>
          <a:p>
            <a:fld id="{63AFDA01-1544-4BEA-AFAA-8E7CB39474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00687-84FB-439B-A67F-7656363EC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I.V. Bazarov, CLASSE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59CCB-4513-4D8D-8EE4-32FEEC3230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I.V. Bazarov, CLASSE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3AF95-5019-4DC6-A917-83DCC21D6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I.V. Bazarov, CLASSE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F8C43-72AA-4ED9-B06F-8FABF75C2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I.V. Bazarov, CLASSE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1CCF-9A0A-45D5-A55A-30BF9B72F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I.V. Bazarov, CLASSE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D3DF9-8524-4D3E-89DE-7C72D2902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I.V. Bazarov, CLASSE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C8455-12D9-4541-9308-D7F757939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I.V. Bazarov, CLASSE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C197-A741-41C5-8F2B-2872C5409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3" name="Picture 23" descr="Red 36in 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0486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37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/>
            </a:lvl1pPr>
          </a:lstStyle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626225"/>
            <a:ext cx="347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/>
            </a:lvl1pPr>
          </a:lstStyle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/>
            </a:lvl1pPr>
          </a:lstStyle>
          <a:p>
            <a:fld id="{774536C7-7811-4267-BFB0-7CB87A9E19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152400"/>
            <a:ext cx="5259388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143000"/>
          </a:xfrm>
        </p:spPr>
        <p:txBody>
          <a:bodyPr/>
          <a:lstStyle/>
          <a:p>
            <a:r>
              <a:rPr lang="en-US" dirty="0" smtClean="0"/>
              <a:t>Ivan </a:t>
            </a:r>
            <a:r>
              <a:rPr lang="en-US" dirty="0" err="1" smtClean="0"/>
              <a:t>Bazarov</a:t>
            </a:r>
            <a:r>
              <a:rPr lang="en-US" dirty="0" smtClean="0"/>
              <a:t>                                                       </a:t>
            </a:r>
            <a:r>
              <a:rPr lang="en-US" i="1" dirty="0" smtClean="0"/>
              <a:t>for the ERL team</a:t>
            </a:r>
            <a:endParaRPr lang="en-US" i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Initial Beam Results from the Cornell High-Current ERL Injector Prototype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52400"/>
            <a:ext cx="5411788" cy="533400"/>
          </a:xfrm>
        </p:spPr>
        <p:txBody>
          <a:bodyPr/>
          <a:lstStyle/>
          <a:p>
            <a:r>
              <a:rPr lang="en-US" dirty="0" smtClean="0"/>
              <a:t>Technical area: SRF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1722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Talk next week by Matthias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RF installation beam ready as of May 2008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SRF cavities processed to allow 10MeV operation, further processing underway to reach 15MeV (some issues with low Q</a:t>
            </a:r>
            <a:r>
              <a:rPr lang="en-US" baseline="-25000" dirty="0" smtClean="0"/>
              <a:t>0</a:t>
            </a:r>
            <a:r>
              <a:rPr lang="en-US" dirty="0" smtClean="0"/>
              <a:t>’s)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Good field stability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Tricky to setup 1st cavity                                                    due to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gun</a:t>
            </a:r>
            <a:r>
              <a:rPr lang="en-US" dirty="0" smtClean="0"/>
              <a:t> = 250 kV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Discovered problems                                                       with stray magnetic                                                        fields inside the module</a:t>
            </a:r>
          </a:p>
        </p:txBody>
      </p:sp>
      <p:pic>
        <p:nvPicPr>
          <p:cNvPr id="10" name="Picture 39"/>
          <p:cNvPicPr>
            <a:picLocks noChangeAspect="1" noChangeArrowheads="1"/>
          </p:cNvPicPr>
          <p:nvPr/>
        </p:nvPicPr>
        <p:blipFill>
          <a:blip r:embed="rId2"/>
          <a:srcRect l="6859"/>
          <a:stretch>
            <a:fillRect/>
          </a:stretch>
        </p:blipFill>
        <p:spPr bwMode="auto">
          <a:xfrm>
            <a:off x="4724400" y="31242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521" y="3962400"/>
            <a:ext cx="2292279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52400"/>
            <a:ext cx="5638800" cy="533400"/>
          </a:xfrm>
        </p:spPr>
        <p:txBody>
          <a:bodyPr/>
          <a:lstStyle/>
          <a:p>
            <a:r>
              <a:rPr lang="en-US" dirty="0" smtClean="0"/>
              <a:t>Technical area: beam instrument.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76200" y="6629400"/>
            <a:ext cx="137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February 22, 2009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2759075" y="6626225"/>
            <a:ext cx="347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I.V. Bazarov, Faculty Lunch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8382000" y="66294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00687-84FB-439B-A67F-7656363EC4FB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28479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9424" y="1219200"/>
            <a:ext cx="278892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6158" y="1219200"/>
            <a:ext cx="2786842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F:\Ivan\nsf_reverse08\p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918" y="4114800"/>
            <a:ext cx="2459482" cy="2133600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3886200"/>
            <a:ext cx="2788920" cy="248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988621" y="60592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 →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205264" y="4724400"/>
            <a:ext cx="738664" cy="11919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latin typeface="Symbol" pitchFamily="18" charset="2"/>
                <a:sym typeface="Symbol"/>
              </a:rPr>
              <a:t>D</a:t>
            </a:r>
            <a:r>
              <a:rPr lang="en-US" dirty="0" smtClean="0">
                <a:sym typeface="Symbol"/>
              </a:rPr>
              <a:t></a:t>
            </a:r>
            <a:r>
              <a:rPr lang="en-US" dirty="0" smtClean="0"/>
              <a:t> →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1295400" y="3429000"/>
            <a:ext cx="457200" cy="609600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43000" y="772180"/>
            <a:ext cx="7098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Beam instrumentation to characterize 6D phase space</a:t>
            </a:r>
            <a:endParaRPr lang="en-US" sz="24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1219200"/>
            <a:ext cx="23225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Emittance</a:t>
            </a:r>
            <a:r>
              <a:rPr lang="en-US" sz="1600" b="1" dirty="0" smtClean="0"/>
              <a:t> measurement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78644" y="1219200"/>
            <a:ext cx="21077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 domain (&lt;0.1ps)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47465" y="1219200"/>
            <a:ext cx="238693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‘Flying wire’ ~MW beam</a:t>
            </a:r>
          </a:p>
          <a:p>
            <a:pPr algn="ctr"/>
            <a:r>
              <a:rPr lang="en-US" sz="1600" b="1" dirty="0" smtClean="0"/>
              <a:t>transverse profile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3962400"/>
            <a:ext cx="22784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BPMs, Timing &amp; Control System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943600" y="3886201"/>
            <a:ext cx="2819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THz interferometer for bunch profile characterization</a:t>
            </a:r>
            <a:endParaRPr lang="en-US" sz="16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990600" y="1828800"/>
            <a:ext cx="6674890" cy="4267200"/>
            <a:chOff x="990600" y="1828800"/>
            <a:chExt cx="6674890" cy="4267200"/>
          </a:xfrm>
        </p:grpSpPr>
        <p:sp>
          <p:nvSpPr>
            <p:cNvPr id="32" name="TextBox 31"/>
            <p:cNvSpPr txBox="1"/>
            <p:nvPr/>
          </p:nvSpPr>
          <p:spPr>
            <a:xfrm>
              <a:off x="990600" y="1828800"/>
              <a:ext cx="112723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solidFill>
                    <a:srgbClr val="00FF00"/>
                  </a:solidFill>
                  <a:sym typeface="Wingdings 2"/>
                </a:rPr>
                <a:t></a:t>
              </a:r>
              <a:endParaRPr lang="en-US" sz="9600" b="1" dirty="0">
                <a:solidFill>
                  <a:srgbClr val="00FF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54368" y="4526340"/>
              <a:ext cx="112723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solidFill>
                    <a:srgbClr val="00FF00"/>
                  </a:solidFill>
                  <a:sym typeface="Wingdings 2"/>
                </a:rPr>
                <a:t></a:t>
              </a:r>
              <a:endParaRPr lang="en-US" sz="9600" b="1" dirty="0">
                <a:solidFill>
                  <a:srgbClr val="00FF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86200" y="1828800"/>
              <a:ext cx="112723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solidFill>
                    <a:srgbClr val="00FF00"/>
                  </a:solidFill>
                  <a:sym typeface="Wingdings 2"/>
                </a:rPr>
                <a:t></a:t>
              </a:r>
              <a:endParaRPr lang="en-US" sz="9600" b="1" dirty="0">
                <a:solidFill>
                  <a:srgbClr val="00FF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34200" y="1828800"/>
              <a:ext cx="73129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srgbClr val="FFFF00"/>
                  </a:solidFill>
                  <a:sym typeface="Wingdings 2"/>
                </a:rPr>
                <a:t>?</a:t>
              </a:r>
              <a:endParaRPr lang="en-US" sz="9600" dirty="0">
                <a:solidFill>
                  <a:srgbClr val="FFFF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34200" y="4526340"/>
              <a:ext cx="73129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srgbClr val="FFFF00"/>
                  </a:solidFill>
                  <a:sym typeface="Wingdings 2"/>
                </a:rPr>
                <a:t>?</a:t>
              </a:r>
              <a:endParaRPr lang="en-US" sz="9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brightness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i="1" dirty="0" smtClean="0"/>
              <a:t>short</a:t>
            </a:r>
            <a:r>
              <a:rPr lang="en-US" dirty="0" smtClean="0"/>
              <a:t> laser pulse (pancake beam after emission), </a:t>
            </a:r>
            <a:r>
              <a:rPr lang="en-US" b="1" i="1" dirty="0" smtClean="0"/>
              <a:t>max charge density</a:t>
            </a:r>
            <a:r>
              <a:rPr lang="en-US" dirty="0" smtClean="0"/>
              <a:t> is defined by E</a:t>
            </a:r>
            <a:r>
              <a:rPr lang="en-US" baseline="-25000" dirty="0" smtClean="0"/>
              <a:t>cath</a:t>
            </a:r>
          </a:p>
          <a:p>
            <a:r>
              <a:rPr lang="en-US" dirty="0" smtClean="0"/>
              <a:t>Solid angle is set by transverse momentum spread of photoelectrons characterized by </a:t>
            </a:r>
            <a:r>
              <a:rPr lang="en-US" b="1" i="1" dirty="0" smtClean="0"/>
              <a:t>trans. temperature</a:t>
            </a:r>
          </a:p>
          <a:p>
            <a:r>
              <a:rPr lang="en-US" dirty="0" smtClean="0"/>
              <a:t>Combining these two leads to normalized brightness and </a:t>
            </a:r>
            <a:r>
              <a:rPr lang="en-US" dirty="0" err="1" smtClean="0"/>
              <a:t>emittance</a:t>
            </a:r>
            <a:r>
              <a:rPr lang="en-US" dirty="0" smtClean="0"/>
              <a:t> limits</a:t>
            </a:r>
            <a:endParaRPr lang="en-US" b="1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962400"/>
            <a:ext cx="2644297" cy="26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" name="Group 24"/>
          <p:cNvGrpSpPr>
            <a:grpSpLocks noChangeAspect="1"/>
          </p:cNvGrpSpPr>
          <p:nvPr/>
        </p:nvGrpSpPr>
        <p:grpSpPr bwMode="auto">
          <a:xfrm>
            <a:off x="381000" y="4800600"/>
            <a:ext cx="2533650" cy="765175"/>
            <a:chOff x="588" y="3352"/>
            <a:chExt cx="1596" cy="482"/>
          </a:xfrm>
        </p:grpSpPr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588" y="3354"/>
              <a:ext cx="29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b="1"/>
                <a:t>B</a:t>
              </a:r>
              <a:r>
                <a:rPr lang="en-US" sz="1900" b="1" baseline="-25000"/>
                <a:t>n</a:t>
              </a:r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600" y="3588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613" y="3582"/>
              <a:ext cx="1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b="1"/>
                <a:t>f</a:t>
              </a:r>
              <a:endParaRPr lang="en-US" sz="1900" b="1" baseline="-25000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1019" y="3470"/>
              <a:ext cx="20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900" b="1"/>
                <a:t>=</a:t>
              </a:r>
              <a:endParaRPr lang="en-US" sz="1900" b="1" baseline="-25000">
                <a:sym typeface="Symbol" pitchFamily="18" charset="2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194" y="3352"/>
              <a:ext cx="51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900" b="1" dirty="0">
                  <a:latin typeface="Symbol" pitchFamily="18" charset="2"/>
                </a:rPr>
                <a:t>e</a:t>
              </a:r>
              <a:r>
                <a:rPr lang="en-US" sz="1900" b="1" baseline="-25000" dirty="0"/>
                <a:t>0</a:t>
              </a:r>
              <a:r>
                <a:rPr lang="en-US" sz="1900" b="1" dirty="0"/>
                <a:t>mc</a:t>
              </a:r>
              <a:r>
                <a:rPr lang="en-US" sz="1900" b="1" baseline="30000" dirty="0"/>
                <a:t>2</a:t>
              </a: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1212" y="3588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1287" y="3580"/>
              <a:ext cx="2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b="1"/>
                <a:t>2</a:t>
              </a:r>
              <a:r>
                <a:rPr lang="en-US" sz="1900" b="1">
                  <a:latin typeface="Symbol" pitchFamily="18" charset="2"/>
                </a:rPr>
                <a:t>p</a:t>
              </a:r>
              <a:endParaRPr lang="en-US" sz="1900" b="1" baseline="-25000">
                <a:latin typeface="Symbol" pitchFamily="18" charset="2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1740" y="3588"/>
              <a:ext cx="4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1705" y="3360"/>
              <a:ext cx="47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>
                  <a:solidFill>
                    <a:srgbClr val="0000FF"/>
                  </a:solidFill>
                  <a:latin typeface="Arial Black" pitchFamily="34" charset="0"/>
                </a:rPr>
                <a:t>E</a:t>
              </a:r>
              <a:r>
                <a:rPr lang="en-US" sz="1900" baseline="-25000">
                  <a:solidFill>
                    <a:srgbClr val="0000FF"/>
                  </a:solidFill>
                  <a:latin typeface="Arial Black" pitchFamily="34" charset="0"/>
                </a:rPr>
                <a:t>cath</a:t>
              </a:r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1783" y="3594"/>
              <a:ext cx="39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 dirty="0" err="1">
                  <a:solidFill>
                    <a:srgbClr val="0000FF"/>
                  </a:solidFill>
                  <a:latin typeface="Arial Black" pitchFamily="34" charset="0"/>
                </a:rPr>
                <a:t>kT</a:t>
              </a:r>
              <a:r>
                <a:rPr lang="en-US" sz="1900" baseline="-25000" dirty="0">
                  <a:solidFill>
                    <a:srgbClr val="0000FF"/>
                  </a:solidFill>
                  <a:latin typeface="Arial Black" pitchFamily="34" charset="0"/>
                  <a:sym typeface="Symbol" pitchFamily="18" charset="2"/>
                </a:rPr>
                <a:t></a:t>
              </a: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>
              <a:off x="888" y="337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846" y="3629"/>
              <a:ext cx="32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900" b="1" baseline="-25000"/>
                <a:t>max</a:t>
              </a:r>
            </a:p>
          </p:txBody>
        </p:sp>
      </p:grpSp>
      <p:grpSp>
        <p:nvGrpSpPr>
          <p:cNvPr id="46" name="Group 46"/>
          <p:cNvGrpSpPr>
            <a:grpSpLocks/>
          </p:cNvGrpSpPr>
          <p:nvPr/>
        </p:nvGrpSpPr>
        <p:grpSpPr bwMode="auto">
          <a:xfrm>
            <a:off x="3276600" y="4819650"/>
            <a:ext cx="3082925" cy="742950"/>
            <a:chOff x="3062" y="3352"/>
            <a:chExt cx="1942" cy="468"/>
          </a:xfrm>
        </p:grpSpPr>
        <p:sp>
          <p:nvSpPr>
            <p:cNvPr id="47" name="Rectangle 29"/>
            <p:cNvSpPr>
              <a:spLocks noChangeArrowheads="1"/>
            </p:cNvSpPr>
            <p:nvPr/>
          </p:nvSpPr>
          <p:spPr bwMode="auto">
            <a:xfrm>
              <a:off x="3317" y="3470"/>
              <a:ext cx="20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900" b="1"/>
                <a:t>=</a:t>
              </a:r>
              <a:endParaRPr lang="en-US" sz="1900" b="1" baseline="-25000">
                <a:sym typeface="Symbol" pitchFamily="18" charset="2"/>
              </a:endParaRPr>
            </a:p>
          </p:txBody>
        </p:sp>
        <p:sp>
          <p:nvSpPr>
            <p:cNvPr id="48" name="Rectangle 30"/>
            <p:cNvSpPr>
              <a:spLocks noChangeArrowheads="1"/>
            </p:cNvSpPr>
            <p:nvPr/>
          </p:nvSpPr>
          <p:spPr bwMode="auto">
            <a:xfrm>
              <a:off x="3774" y="3352"/>
              <a:ext cx="51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900" b="1"/>
                <a:t>3</a:t>
              </a:r>
              <a:endParaRPr lang="en-US" sz="1900" b="1" baseline="30000"/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3660" y="3588"/>
              <a:ext cx="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3624" y="3580"/>
              <a:ext cx="77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900" b="1" dirty="0"/>
                <a:t>10</a:t>
              </a:r>
              <a:r>
                <a:rPr lang="en-US" sz="1900" b="1" dirty="0">
                  <a:latin typeface="Symbol" pitchFamily="18" charset="2"/>
                </a:rPr>
                <a:t>pe</a:t>
              </a:r>
              <a:r>
                <a:rPr lang="en-US" sz="1900" b="1" baseline="-25000" dirty="0"/>
                <a:t>0</a:t>
              </a:r>
              <a:r>
                <a:rPr lang="en-US" sz="1900" b="1" dirty="0"/>
                <a:t>mc</a:t>
              </a:r>
              <a:r>
                <a:rPr lang="en-US" sz="1900" b="1" baseline="30000" dirty="0"/>
                <a:t>2</a:t>
              </a:r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4530" y="3588"/>
              <a:ext cx="4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34"/>
            <p:cNvSpPr>
              <a:spLocks noChangeArrowheads="1"/>
            </p:cNvSpPr>
            <p:nvPr/>
          </p:nvSpPr>
          <p:spPr bwMode="auto">
            <a:xfrm>
              <a:off x="4513" y="3570"/>
              <a:ext cx="47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>
                  <a:solidFill>
                    <a:srgbClr val="0000FF"/>
                  </a:solidFill>
                  <a:latin typeface="Arial Black" pitchFamily="34" charset="0"/>
                </a:rPr>
                <a:t>E</a:t>
              </a:r>
              <a:r>
                <a:rPr lang="en-US" sz="1900" baseline="-25000">
                  <a:solidFill>
                    <a:srgbClr val="0000FF"/>
                  </a:solidFill>
                  <a:latin typeface="Arial Black" pitchFamily="34" charset="0"/>
                </a:rPr>
                <a:t>cath</a:t>
              </a: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4561" y="3360"/>
              <a:ext cx="39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>
                  <a:solidFill>
                    <a:srgbClr val="0000FF"/>
                  </a:solidFill>
                  <a:latin typeface="Arial Black" pitchFamily="34" charset="0"/>
                </a:rPr>
                <a:t>kT</a:t>
              </a:r>
              <a:r>
                <a:rPr lang="en-US" sz="1900" baseline="-25000">
                  <a:solidFill>
                    <a:srgbClr val="0000FF"/>
                  </a:solidFill>
                  <a:latin typeface="Arial Black" pitchFamily="34" charset="0"/>
                  <a:sym typeface="Symbol" pitchFamily="18" charset="2"/>
                </a:rPr>
                <a:t></a:t>
              </a:r>
            </a:p>
          </p:txBody>
        </p:sp>
        <p:sp>
          <p:nvSpPr>
            <p:cNvPr id="54" name="Rectangle 38"/>
            <p:cNvSpPr>
              <a:spLocks noChangeArrowheads="1"/>
            </p:cNvSpPr>
            <p:nvPr/>
          </p:nvSpPr>
          <p:spPr bwMode="auto">
            <a:xfrm>
              <a:off x="3062" y="3454"/>
              <a:ext cx="35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900" b="1">
                  <a:sym typeface="Symbol" pitchFamily="18" charset="2"/>
                </a:rPr>
                <a:t></a:t>
              </a:r>
              <a:r>
                <a:rPr lang="en-US" sz="1900" b="1" baseline="-25000">
                  <a:sym typeface="Symbol" pitchFamily="18" charset="2"/>
                </a:rPr>
                <a:t>n</a:t>
              </a:r>
              <a:endParaRPr lang="en-US" sz="1900" b="1" baseline="-25000"/>
            </a:p>
          </p:txBody>
        </p:sp>
        <p:sp>
          <p:nvSpPr>
            <p:cNvPr id="55" name="Rectangle 39"/>
            <p:cNvSpPr>
              <a:spLocks noChangeArrowheads="1"/>
            </p:cNvSpPr>
            <p:nvPr/>
          </p:nvSpPr>
          <p:spPr bwMode="auto">
            <a:xfrm>
              <a:off x="4344" y="3456"/>
              <a:ext cx="2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900">
                  <a:solidFill>
                    <a:srgbClr val="0000FF"/>
                  </a:solidFill>
                  <a:latin typeface="Arial Black" pitchFamily="34" charset="0"/>
                </a:rPr>
                <a:t>q</a:t>
              </a:r>
            </a:p>
          </p:txBody>
        </p:sp>
        <p:sp>
          <p:nvSpPr>
            <p:cNvPr id="56" name="Line 41"/>
            <p:cNvSpPr>
              <a:spLocks noChangeShapeType="1"/>
            </p:cNvSpPr>
            <p:nvPr/>
          </p:nvSpPr>
          <p:spPr bwMode="auto">
            <a:xfrm flipV="1">
              <a:off x="3594" y="3384"/>
              <a:ext cx="66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2"/>
            <p:cNvSpPr>
              <a:spLocks noChangeShapeType="1"/>
            </p:cNvSpPr>
            <p:nvPr/>
          </p:nvSpPr>
          <p:spPr bwMode="auto">
            <a:xfrm>
              <a:off x="3660" y="338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3"/>
            <p:cNvSpPr>
              <a:spLocks noChangeShapeType="1"/>
            </p:cNvSpPr>
            <p:nvPr/>
          </p:nvSpPr>
          <p:spPr bwMode="auto">
            <a:xfrm flipH="1">
              <a:off x="4998" y="3384"/>
              <a:ext cx="6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4"/>
            <p:cNvSpPr>
              <a:spLocks noChangeShapeType="1"/>
            </p:cNvSpPr>
            <p:nvPr/>
          </p:nvSpPr>
          <p:spPr bwMode="auto">
            <a:xfrm flipH="1" flipV="1">
              <a:off x="3546" y="3558"/>
              <a:ext cx="48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45"/>
            <p:cNvSpPr>
              <a:spLocks noChangeShapeType="1"/>
            </p:cNvSpPr>
            <p:nvPr/>
          </p:nvSpPr>
          <p:spPr bwMode="auto">
            <a:xfrm flipH="1">
              <a:off x="3510" y="3555"/>
              <a:ext cx="3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charge forces must be controlled at all stages in the injector (</a:t>
            </a:r>
            <a:r>
              <a:rPr lang="en-US" i="1" dirty="0" smtClean="0"/>
              <a:t>space charge dominated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Virtual cathode: quenching of accelerating gradient due to excessive charge extraction</a:t>
            </a:r>
          </a:p>
          <a:p>
            <a:r>
              <a:rPr lang="en-US" dirty="0" smtClean="0"/>
              <a:t>Stay away from this limit (q/q</a:t>
            </a:r>
            <a:r>
              <a:rPr lang="en-US" baseline="-25000" dirty="0" smtClean="0"/>
              <a:t>vc</a:t>
            </a:r>
            <a:r>
              <a:rPr lang="en-US" dirty="0" smtClean="0"/>
              <a:t> &lt; ½) to avoid brightness degradation at the photocathode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dominated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Pack a bunch smartly</a:t>
            </a:r>
            <a:r>
              <a:rPr lang="en-US" dirty="0" smtClean="0"/>
              <a:t>: putting as many electrons in each bunch as possible does not work…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29400"/>
            <a:ext cx="1371600" cy="182563"/>
          </a:xfrm>
        </p:spPr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9075" y="6626225"/>
            <a:ext cx="3473450" cy="182563"/>
          </a:xfrm>
        </p:spPr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629400"/>
            <a:ext cx="685800" cy="152400"/>
          </a:xfrm>
        </p:spPr>
        <p:txBody>
          <a:bodyPr/>
          <a:lstStyle/>
          <a:p>
            <a:fld id="{84E00687-84FB-439B-A67F-7656363EC4F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6000000" cy="26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dominated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Pack a bunch smartly</a:t>
            </a:r>
            <a:r>
              <a:rPr lang="en-US" dirty="0" smtClean="0"/>
              <a:t>: putting as many electrons in each bunch as possible does not work…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29400"/>
            <a:ext cx="1371600" cy="182563"/>
          </a:xfrm>
        </p:spPr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9075" y="6626225"/>
            <a:ext cx="3473450" cy="182563"/>
          </a:xfrm>
        </p:spPr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629400"/>
            <a:ext cx="685800" cy="152400"/>
          </a:xfrm>
        </p:spPr>
        <p:txBody>
          <a:bodyPr/>
          <a:lstStyle/>
          <a:p>
            <a:fld id="{84E00687-84FB-439B-A67F-7656363EC4F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6000000" cy="26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dominated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Pack a bunch smartly</a:t>
            </a:r>
            <a:r>
              <a:rPr lang="en-US" dirty="0" smtClean="0"/>
              <a:t>: putting as many electrons in each bunch as possible does not work…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29400"/>
            <a:ext cx="1371600" cy="182563"/>
          </a:xfrm>
        </p:spPr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9075" y="6626225"/>
            <a:ext cx="3473450" cy="182563"/>
          </a:xfrm>
        </p:spPr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629400"/>
            <a:ext cx="685800" cy="152400"/>
          </a:xfrm>
        </p:spPr>
        <p:txBody>
          <a:bodyPr/>
          <a:lstStyle/>
          <a:p>
            <a:fld id="{84E00687-84FB-439B-A67F-7656363EC4F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6000000" cy="26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5400000">
            <a:off x="3771900" y="3924300"/>
            <a:ext cx="914400" cy="76200"/>
          </a:xfrm>
          <a:prstGeom prst="straightConnector1">
            <a:avLst/>
          </a:prstGeom>
          <a:ln w="9525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92818" y="3105835"/>
            <a:ext cx="1741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virtual cathode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dominated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Pack a bunch smartly</a:t>
            </a:r>
            <a:r>
              <a:rPr lang="en-US" dirty="0" smtClean="0"/>
              <a:t>: putting as many electrons in each bunch as possible does not work…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29400"/>
            <a:ext cx="1371600" cy="182563"/>
          </a:xfrm>
        </p:spPr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9075" y="6626225"/>
            <a:ext cx="3473450" cy="182563"/>
          </a:xfrm>
        </p:spPr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629400"/>
            <a:ext cx="685800" cy="152400"/>
          </a:xfrm>
        </p:spPr>
        <p:txBody>
          <a:bodyPr/>
          <a:lstStyle/>
          <a:p>
            <a:fld id="{84E00687-84FB-439B-A67F-7656363EC4F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6000000" cy="26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stCxn id="17" idx="2"/>
          </p:cNvCxnSpPr>
          <p:nvPr/>
        </p:nvCxnSpPr>
        <p:spPr>
          <a:xfrm rot="5400000">
            <a:off x="3832278" y="3864668"/>
            <a:ext cx="989854" cy="272408"/>
          </a:xfrm>
          <a:prstGeom prst="straightConnector1">
            <a:avLst/>
          </a:prstGeom>
          <a:ln w="9525"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52898" y="3924301"/>
            <a:ext cx="914402" cy="76199"/>
          </a:xfrm>
          <a:prstGeom prst="straightConnector1">
            <a:avLst/>
          </a:prstGeom>
          <a:ln w="9525"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92818" y="3105835"/>
            <a:ext cx="1741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virtual cathode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250kV DC gun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9200" y="6106180"/>
            <a:ext cx="4145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PRL, 102 (2009) 104801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357655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47800"/>
            <a:ext cx="4448175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612434" y="2667000"/>
            <a:ext cx="1391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at </a:t>
            </a:r>
            <a:r>
              <a:rPr lang="en-US" sz="2000" b="1" dirty="0" err="1" smtClean="0">
                <a:solidFill>
                  <a:srgbClr val="0000FF"/>
                </a:solidFill>
              </a:rPr>
              <a:t>v.c</a:t>
            </a:r>
            <a:r>
              <a:rPr lang="en-US" sz="2000" b="1" dirty="0" smtClean="0">
                <a:solidFill>
                  <a:srgbClr val="0000FF"/>
                </a:solidFill>
              </a:rPr>
              <a:t>. limit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3943290"/>
            <a:ext cx="1502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E40"/>
                </a:solidFill>
              </a:rPr>
              <a:t>¼ below </a:t>
            </a:r>
            <a:r>
              <a:rPr lang="en-US" sz="2000" b="1" dirty="0" err="1" smtClean="0">
                <a:solidFill>
                  <a:srgbClr val="008E40"/>
                </a:solidFill>
              </a:rPr>
              <a:t>v.c</a:t>
            </a:r>
            <a:r>
              <a:rPr lang="en-US" sz="2000" b="1" dirty="0" smtClean="0">
                <a:solidFill>
                  <a:srgbClr val="008E40"/>
                </a:solidFill>
              </a:rPr>
              <a:t>.</a:t>
            </a:r>
            <a:endParaRPr lang="en-US" sz="2000" b="1" dirty="0">
              <a:solidFill>
                <a:srgbClr val="008E4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761706" y="2647561"/>
            <a:ext cx="1600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4800600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20 </a:t>
            </a:r>
            <a:r>
              <a:rPr lang="en-US" sz="2400" b="1" i="1" dirty="0" err="1" smtClean="0"/>
              <a:t>pC</a:t>
            </a:r>
            <a:r>
              <a:rPr lang="en-US" sz="2400" b="1" i="1" dirty="0" smtClean="0"/>
              <a:t>, </a:t>
            </a:r>
            <a:r>
              <a:rPr lang="en-US" sz="2400" b="1" i="1" dirty="0" smtClean="0">
                <a:sym typeface="Symbol"/>
              </a:rPr>
              <a:t></a:t>
            </a:r>
            <a:r>
              <a:rPr lang="en-US" sz="2400" b="1" i="1" baseline="-25000" dirty="0" smtClean="0">
                <a:sym typeface="Symbol"/>
              </a:rPr>
              <a:t>nx</a:t>
            </a:r>
            <a:r>
              <a:rPr lang="en-US" sz="2400" b="1" i="1" dirty="0" smtClean="0">
                <a:sym typeface="Symbol"/>
              </a:rPr>
              <a:t> = </a:t>
            </a:r>
            <a:r>
              <a:rPr lang="en-US" sz="2400" b="1" i="1" dirty="0" smtClean="0"/>
              <a:t>0.43</a:t>
            </a:r>
            <a:r>
              <a:rPr lang="en-US" sz="2400" b="1" i="1" dirty="0" smtClean="0">
                <a:sym typeface="Symbol"/>
              </a:rPr>
              <a:t> 0.05 </a:t>
            </a:r>
            <a:r>
              <a:rPr lang="en-US" sz="2400" b="1" i="1" dirty="0" smtClean="0">
                <a:latin typeface="Symbol" pitchFamily="18" charset="2"/>
                <a:sym typeface="Symbol"/>
              </a:rPr>
              <a:t>m</a:t>
            </a:r>
            <a:r>
              <a:rPr lang="en-US" sz="2400" b="1" i="1" dirty="0" smtClean="0">
                <a:sym typeface="Symbol"/>
              </a:rPr>
              <a:t>m</a:t>
            </a:r>
            <a:endParaRPr lang="en-US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0953" y="1143000"/>
            <a:ext cx="327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80 </a:t>
            </a:r>
            <a:r>
              <a:rPr lang="en-US" sz="2400" b="1" i="1" dirty="0" err="1" smtClean="0"/>
              <a:t>pC</a:t>
            </a:r>
            <a:r>
              <a:rPr lang="en-US" sz="2400" b="1" i="1" dirty="0" smtClean="0"/>
              <a:t>, </a:t>
            </a:r>
            <a:r>
              <a:rPr lang="en-US" sz="2400" b="1" i="1" dirty="0" smtClean="0">
                <a:sym typeface="Symbol"/>
              </a:rPr>
              <a:t></a:t>
            </a:r>
            <a:r>
              <a:rPr lang="en-US" sz="2400" b="1" i="1" baseline="-25000" dirty="0" smtClean="0">
                <a:sym typeface="Symbol"/>
              </a:rPr>
              <a:t>nx</a:t>
            </a:r>
            <a:r>
              <a:rPr lang="en-US" sz="2400" b="1" i="1" dirty="0" smtClean="0">
                <a:sym typeface="Symbol"/>
              </a:rPr>
              <a:t> = 1.8 0.2 </a:t>
            </a:r>
            <a:r>
              <a:rPr lang="en-US" sz="2400" b="1" i="1" dirty="0" smtClean="0">
                <a:latin typeface="Symbol" pitchFamily="18" charset="2"/>
                <a:sym typeface="Symbol"/>
              </a:rPr>
              <a:t>m</a:t>
            </a:r>
            <a:r>
              <a:rPr lang="en-US" sz="2400" b="1" i="1" dirty="0" smtClean="0">
                <a:sym typeface="Symbol"/>
              </a:rPr>
              <a:t>m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 </a:t>
            </a:r>
            <a:r>
              <a:rPr lang="en-US" dirty="0" err="1" smtClean="0"/>
              <a:t>beamline</a:t>
            </a:r>
            <a:r>
              <a:rPr lang="en-US" dirty="0" smtClean="0"/>
              <a:t>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819400"/>
          </a:xfrm>
        </p:spPr>
        <p:txBody>
          <a:bodyPr/>
          <a:lstStyle/>
          <a:p>
            <a:r>
              <a:rPr lang="en-US" dirty="0" smtClean="0"/>
              <a:t>Benchmarking space charge codes</a:t>
            </a:r>
          </a:p>
          <a:p>
            <a:r>
              <a:rPr lang="en-US" dirty="0" smtClean="0"/>
              <a:t>Photocathode characterization</a:t>
            </a:r>
          </a:p>
          <a:p>
            <a:r>
              <a:rPr lang="en-US" dirty="0" smtClean="0"/>
              <a:t>Laser shaping and temporal                                          characterization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025" y="1143000"/>
            <a:ext cx="26193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753225" y="2349500"/>
            <a:ext cx="3048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56350" y="2068513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EMS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781925" y="153670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SOL1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7972425" y="1839913"/>
            <a:ext cx="84138" cy="3952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7286625" y="2768600"/>
            <a:ext cx="204788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242175" y="246380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VC1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352800"/>
            <a:ext cx="88392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870950" y="4829175"/>
            <a:ext cx="762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277225" y="4556125"/>
            <a:ext cx="77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</a:rPr>
              <a:t>cathode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8821738" y="5562600"/>
            <a:ext cx="46037" cy="415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8413750" y="5940425"/>
            <a:ext cx="63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</a:rPr>
              <a:t>anode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8058150" y="4521200"/>
            <a:ext cx="762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629525" y="4235450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</a:rPr>
              <a:t>solenoid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489450" y="4006850"/>
            <a:ext cx="28575" cy="9429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94150" y="3730625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</a:rPr>
              <a:t>solenoid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 flipV="1">
            <a:off x="6629400" y="5454650"/>
            <a:ext cx="990600" cy="7143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277100" y="6191250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FF00"/>
                </a:solidFill>
              </a:rPr>
              <a:t>laser entrance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1644650" y="3806825"/>
            <a:ext cx="34925" cy="1133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270000" y="3502025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</a:rPr>
              <a:t>solenoid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5324475" y="3597275"/>
            <a:ext cx="152400" cy="12192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4752975" y="3721100"/>
            <a:ext cx="1274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solidFill>
                  <a:srgbClr val="FF0000"/>
                </a:solidFill>
              </a:rPr>
              <a:t>emittance meas. system</a:t>
            </a: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 rot="16200000">
            <a:off x="7324725" y="4540250"/>
            <a:ext cx="161925" cy="1133475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762750" y="4783138"/>
            <a:ext cx="12747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beam scanner</a:t>
            </a: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5867400" y="4645025"/>
            <a:ext cx="457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857875" y="4416425"/>
            <a:ext cx="12747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 err="1">
                <a:solidFill>
                  <a:srgbClr val="FF0000"/>
                </a:solidFill>
              </a:rPr>
              <a:t>viewscreen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619500" y="4473575"/>
            <a:ext cx="228600" cy="552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3276600" y="4230688"/>
            <a:ext cx="12747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solidFill>
                  <a:srgbClr val="FF0000"/>
                </a:solidFill>
              </a:rPr>
              <a:t>Faraday cup</a:t>
            </a: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743200" y="3883025"/>
            <a:ext cx="2286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2181225" y="3482975"/>
            <a:ext cx="1123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solidFill>
                  <a:srgbClr val="FF0000"/>
                </a:solidFill>
              </a:rPr>
              <a:t>deflecting RF cavity</a:t>
            </a: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847725" y="4730750"/>
            <a:ext cx="457200" cy="742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161925" y="4516438"/>
            <a:ext cx="12747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solidFill>
                  <a:srgbClr val="FF0000"/>
                </a:solidFill>
              </a:rPr>
              <a:t>viewscreen</a:t>
            </a: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 flipV="1">
            <a:off x="2057400" y="5464175"/>
            <a:ext cx="609600" cy="552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2154238" y="5969000"/>
            <a:ext cx="12747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solidFill>
                  <a:srgbClr val="FF0000"/>
                </a:solidFill>
              </a:rPr>
              <a:t>wirescanner</a:t>
            </a:r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8966200" y="34258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>
            <a:off x="5883275" y="34258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 flipH="1" flipV="1">
            <a:off x="5895974" y="3578224"/>
            <a:ext cx="581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V="1">
            <a:off x="8382000" y="3578224"/>
            <a:ext cx="5715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6296025" y="3413753"/>
            <a:ext cx="2238375" cy="4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b="1" dirty="0"/>
              <a:t>region of </a:t>
            </a:r>
            <a:r>
              <a:rPr lang="en-US" sz="1600" b="1" dirty="0" smtClean="0"/>
              <a:t>study for space charge: </a:t>
            </a:r>
            <a:r>
              <a:rPr lang="en-US" sz="1600" b="1" dirty="0"/>
              <a:t>1.244 m </a:t>
            </a:r>
          </a:p>
        </p:txBody>
      </p:sp>
      <p:sp>
        <p:nvSpPr>
          <p:cNvPr id="46" name="AutoShape 48"/>
          <p:cNvSpPr>
            <a:spLocks/>
          </p:cNvSpPr>
          <p:nvPr/>
        </p:nvSpPr>
        <p:spPr bwMode="auto">
          <a:xfrm rot="5400000" flipV="1">
            <a:off x="5338763" y="5402262"/>
            <a:ext cx="152400" cy="771525"/>
          </a:xfrm>
          <a:prstGeom prst="rightBrace">
            <a:avLst>
              <a:gd name="adj1" fmla="val 4218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4783138" y="5859463"/>
            <a:ext cx="12747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solidFill>
                  <a:srgbClr val="FF0000"/>
                </a:solidFill>
              </a:rPr>
              <a:t>beam scanner</a:t>
            </a:r>
          </a:p>
        </p:txBody>
      </p:sp>
      <p:sp>
        <p:nvSpPr>
          <p:cNvPr id="48" name="Left Arrow 47"/>
          <p:cNvSpPr/>
          <p:nvPr/>
        </p:nvSpPr>
        <p:spPr>
          <a:xfrm>
            <a:off x="8458200" y="4003477"/>
            <a:ext cx="457200" cy="152400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388550" y="3733800"/>
            <a:ext cx="603050" cy="307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beam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</a:p>
          <a:p>
            <a:r>
              <a:rPr lang="en-US" dirty="0" smtClean="0"/>
              <a:t>ERL phase1a timeline</a:t>
            </a:r>
          </a:p>
          <a:p>
            <a:r>
              <a:rPr lang="en-US" dirty="0" smtClean="0"/>
              <a:t>Main technical areas</a:t>
            </a:r>
          </a:p>
          <a:p>
            <a:r>
              <a:rPr lang="en-US" dirty="0" smtClean="0"/>
              <a:t>DC gun commissioning</a:t>
            </a:r>
          </a:p>
          <a:p>
            <a:r>
              <a:rPr lang="en-US" dirty="0" smtClean="0"/>
              <a:t>Laser &amp; </a:t>
            </a:r>
            <a:r>
              <a:rPr lang="en-US" dirty="0" err="1" smtClean="0"/>
              <a:t>photocathodes</a:t>
            </a:r>
            <a:endParaRPr lang="en-US" dirty="0" smtClean="0"/>
          </a:p>
          <a:p>
            <a:r>
              <a:rPr lang="en-US" dirty="0" smtClean="0"/>
              <a:t>Space charge limit</a:t>
            </a:r>
          </a:p>
          <a:p>
            <a:r>
              <a:rPr lang="en-US" dirty="0" smtClean="0"/>
              <a:t>RF effects on the beam</a:t>
            </a:r>
          </a:p>
          <a:p>
            <a:r>
              <a:rPr lang="en-US" dirty="0" smtClean="0"/>
              <a:t>Present status and outlook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50975"/>
            <a:ext cx="89916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code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087438"/>
            <a:ext cx="1462088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7104063" y="8382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8453438" y="847725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100%</a:t>
            </a: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3595688" y="881063"/>
            <a:ext cx="195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z = 1.244m</a:t>
            </a: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79388" y="1431925"/>
            <a:ext cx="70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data</a:t>
            </a: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179388" y="3032125"/>
            <a:ext cx="1497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Parmela3D</a:t>
            </a: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206375" y="4708525"/>
            <a:ext cx="70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GPT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17616" y="5943600"/>
            <a:ext cx="4650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PRSTAB, 11 (2008) 100703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221163" y="5530850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SOL1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795713" y="5711825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5000625" y="5711825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77838" y="553085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3.4A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8226425" y="553085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3.9A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7810" y="1047690"/>
            <a:ext cx="163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20 </a:t>
            </a:r>
            <a:r>
              <a:rPr lang="en-US" sz="2000" i="1" dirty="0" err="1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pC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/bunch</a:t>
            </a:r>
            <a:endParaRPr lang="en-US" sz="2000" i="1" dirty="0">
              <a:solidFill>
                <a:schemeClr val="accent2"/>
              </a:solidFill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Photocathode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quality-wise, two important figures of merit</a:t>
            </a:r>
          </a:p>
          <a:p>
            <a:pPr lvl="1"/>
            <a:r>
              <a:rPr lang="en-US" dirty="0" smtClean="0"/>
              <a:t>Effective transverse thermal </a:t>
            </a:r>
            <a:r>
              <a:rPr lang="en-US" dirty="0" smtClean="0">
                <a:solidFill>
                  <a:schemeClr val="tx1"/>
                </a:solidFill>
              </a:rPr>
              <a:t>energy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 brightness limit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Response time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 one’s ability to shape laser and </a:t>
            </a:r>
            <a:r>
              <a:rPr lang="en-US" dirty="0" err="1" smtClean="0">
                <a:solidFill>
                  <a:schemeClr val="tx1"/>
                </a:solidFill>
                <a:sym typeface="Symbol"/>
              </a:rPr>
              <a:t>linearize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space charge forces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Limiting our study to NEA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photocathodes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: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GaAs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GaN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 and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GaAsP</a:t>
            </a: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r>
              <a:rPr lang="en-US" dirty="0" err="1" smtClean="0">
                <a:solidFill>
                  <a:srgbClr val="C00000"/>
                </a:solidFill>
                <a:sym typeface="Symbol"/>
              </a:rPr>
              <a:t>GaAs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remains the best out of what we looked into (no perfect photocathode)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408501"/>
            <a:ext cx="3886200" cy="32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kT</a:t>
            </a:r>
            <a:r>
              <a:rPr lang="en-US" dirty="0" smtClean="0"/>
              <a:t> vs. wavelength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360521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94063"/>
            <a:ext cx="426720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050925" y="51816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GaAs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5602288" y="1582738"/>
            <a:ext cx="2246312" cy="950913"/>
            <a:chOff x="4158" y="1115"/>
            <a:chExt cx="1415" cy="599"/>
          </a:xfrm>
        </p:grpSpPr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5159" y="1415"/>
              <a:ext cx="393" cy="1"/>
            </a:xfrm>
            <a:prstGeom prst="line">
              <a:avLst/>
            </a:prstGeom>
            <a:noFill/>
            <a:ln w="17463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V="1">
              <a:off x="5017" y="1455"/>
              <a:ext cx="27" cy="17"/>
            </a:xfrm>
            <a:prstGeom prst="line">
              <a:avLst/>
            </a:prstGeom>
            <a:noFill/>
            <a:ln w="17463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5044" y="1461"/>
              <a:ext cx="38" cy="199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 flipV="1">
              <a:off x="5087" y="1115"/>
              <a:ext cx="55" cy="545"/>
            </a:xfrm>
            <a:prstGeom prst="line">
              <a:avLst/>
            </a:prstGeom>
            <a:noFill/>
            <a:ln w="17463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5142" y="1115"/>
              <a:ext cx="431" cy="1"/>
            </a:xfrm>
            <a:prstGeom prst="line">
              <a:avLst/>
            </a:prstGeom>
            <a:noFill/>
            <a:ln w="17463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5446" y="143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Times New Roman" pitchFamily="18" charset="0"/>
                </a:rPr>
                <a:t>2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350" y="1407"/>
              <a:ext cx="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C00000"/>
                  </a:solidFill>
                  <a:latin typeface="Times New Roman" pitchFamily="18" charset="0"/>
                </a:rPr>
                <a:t>,</a:t>
              </a: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5177" y="1452"/>
              <a:ext cx="25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 dirty="0">
                  <a:solidFill>
                    <a:srgbClr val="C00000"/>
                  </a:solidFill>
                  <a:latin typeface="Times New Roman" pitchFamily="18" charset="0"/>
                </a:rPr>
                <a:t>mc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5236" y="1137"/>
              <a:ext cx="21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 dirty="0" err="1">
                  <a:solidFill>
                    <a:srgbClr val="C00000"/>
                  </a:solidFill>
                  <a:latin typeface="Times New Roman" pitchFamily="18" charset="0"/>
                </a:rPr>
                <a:t>kT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4387" y="1407"/>
              <a:ext cx="1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C00000"/>
                  </a:solidFill>
                  <a:latin typeface="Times New Roman" pitchFamily="18" charset="0"/>
                </a:rPr>
                <a:t>th</a:t>
              </a: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4278" y="1407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C00000"/>
                  </a:solidFill>
                  <a:latin typeface="Times New Roman" pitchFamily="18" charset="0"/>
                </a:rPr>
                <a:t>n</a:t>
              </a: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4889" y="1393"/>
              <a:ext cx="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C00000"/>
                  </a:solidFill>
                  <a:latin typeface="Symbol" pitchFamily="18" charset="2"/>
                </a:rPr>
                <a:t>^</a:t>
              </a: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4570" y="1251"/>
              <a:ext cx="12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C00000"/>
                  </a:solidFill>
                  <a:latin typeface="Symbol" pitchFamily="18" charset="2"/>
                </a:rPr>
                <a:t>=</a:t>
              </a: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4727" y="1251"/>
              <a:ext cx="13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 dirty="0">
                  <a:solidFill>
                    <a:srgbClr val="C00000"/>
                  </a:solidFill>
                  <a:latin typeface="Symbol" pitchFamily="18" charset="2"/>
                </a:rPr>
                <a:t>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4158" y="1251"/>
              <a:ext cx="96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>
                  <a:solidFill>
                    <a:srgbClr val="C00000"/>
                  </a:solidFill>
                  <a:latin typeface="Symbol" pitchFamily="18" charset="2"/>
                </a:rPr>
                <a:t>e</a:t>
              </a:r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5610225" y="5257800"/>
            <a:ext cx="18694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GaN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@ 260 nm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4271963" y="1004887"/>
            <a:ext cx="4795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FFFF"/>
              </a:buClr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relates spot size to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emittance</a:t>
            </a:r>
            <a:endParaRPr lang="en-US" sz="2800" dirty="0">
              <a:solidFill>
                <a:srgbClr val="C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2562070"/>
            <a:ext cx="4179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JAP, 103 (2008) 054901 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4458" y="2904160"/>
            <a:ext cx="4179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JAP, 105 (2009) 083715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shaping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Desired 3D distribution in free space is a uniformly filled ellipsoid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 linear space charge forces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Actual ideal laser shape is convoluted by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sym typeface="Symbol"/>
              </a:rPr>
              <a:t>The boundary condition of the cathode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  <a:sym typeface="Symbol"/>
              </a:rPr>
              <a:t>Nonrelativistic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energy / bunch compression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419599"/>
            <a:ext cx="2129804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415980"/>
            <a:ext cx="2083814" cy="198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43000" y="3962400"/>
            <a:ext cx="25665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desired laser shape</a:t>
            </a:r>
            <a:endParaRPr lang="en-US" sz="2400" i="1" dirty="0"/>
          </a:p>
        </p:txBody>
      </p:sp>
      <p:sp>
        <p:nvSpPr>
          <p:cNvPr id="10" name="Right Arrow 9"/>
          <p:cNvSpPr/>
          <p:nvPr/>
        </p:nvSpPr>
        <p:spPr>
          <a:xfrm>
            <a:off x="5029200" y="5181600"/>
            <a:ext cx="990600" cy="3048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10800000">
            <a:off x="6096000" y="4743855"/>
            <a:ext cx="2743200" cy="115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248401" y="4343400"/>
            <a:ext cx="266699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shape after the gun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robust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4267200" cy="106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76488"/>
            <a:ext cx="4304709" cy="394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620" y="2514600"/>
            <a:ext cx="3370180" cy="307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0" y="5562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useful diagnostics tool with RF on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276" y="2153055"/>
            <a:ext cx="150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One crystal 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5867400" y="1981200"/>
            <a:ext cx="1802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Three crystals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457980"/>
            <a:ext cx="474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PRSTAB, 11 (2008) 040702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31" y="924580"/>
            <a:ext cx="424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App Opt, 46 (2007) 8488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 with RF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6248400" y="4038600"/>
            <a:ext cx="1676400" cy="2133600"/>
          </a:xfrm>
          <a:custGeom>
            <a:avLst/>
            <a:gdLst>
              <a:gd name="T0" fmla="*/ 0 w 1056"/>
              <a:gd name="T1" fmla="*/ 2147483647 h 1344"/>
              <a:gd name="T2" fmla="*/ 0 w 1056"/>
              <a:gd name="T3" fmla="*/ 2147483647 h 1344"/>
              <a:gd name="T4" fmla="*/ 2147483647 w 1056"/>
              <a:gd name="T5" fmla="*/ 0 h 1344"/>
              <a:gd name="T6" fmla="*/ 2147483647 w 1056"/>
              <a:gd name="T7" fmla="*/ 2147483647 h 1344"/>
              <a:gd name="T8" fmla="*/ 0 w 1056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1344"/>
              <a:gd name="T17" fmla="*/ 1056 w 1056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1344">
                <a:moveTo>
                  <a:pt x="0" y="1056"/>
                </a:moveTo>
                <a:lnTo>
                  <a:pt x="0" y="1344"/>
                </a:lnTo>
                <a:lnTo>
                  <a:pt x="1056" y="0"/>
                </a:lnTo>
                <a:lnTo>
                  <a:pt x="1056" y="288"/>
                </a:lnTo>
                <a:lnTo>
                  <a:pt x="0" y="1056"/>
                </a:lnTo>
                <a:close/>
              </a:path>
            </a:pathLst>
          </a:cu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1143000" y="4038600"/>
            <a:ext cx="1676400" cy="2133600"/>
          </a:xfrm>
          <a:custGeom>
            <a:avLst/>
            <a:gdLst>
              <a:gd name="T0" fmla="*/ 0 w 1056"/>
              <a:gd name="T1" fmla="*/ 1676400 h 1344"/>
              <a:gd name="T2" fmla="*/ 0 w 1056"/>
              <a:gd name="T3" fmla="*/ 2133600 h 1344"/>
              <a:gd name="T4" fmla="*/ 1676400 w 1056"/>
              <a:gd name="T5" fmla="*/ 457200 h 1344"/>
              <a:gd name="T6" fmla="*/ 1676400 w 1056"/>
              <a:gd name="T7" fmla="*/ 0 h 1344"/>
              <a:gd name="T8" fmla="*/ 0 w 1056"/>
              <a:gd name="T9" fmla="*/ 1676400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1344"/>
              <a:gd name="T17" fmla="*/ 1056 w 1056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1344">
                <a:moveTo>
                  <a:pt x="0" y="1056"/>
                </a:moveTo>
                <a:lnTo>
                  <a:pt x="0" y="1344"/>
                </a:lnTo>
                <a:lnTo>
                  <a:pt x="1056" y="288"/>
                </a:lnTo>
                <a:lnTo>
                  <a:pt x="1056" y="0"/>
                </a:lnTo>
                <a:lnTo>
                  <a:pt x="0" y="10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854200" y="2057400"/>
          <a:ext cx="5308600" cy="749300"/>
        </p:xfrm>
        <a:graphic>
          <a:graphicData uri="http://schemas.openxmlformats.org/presentationml/2006/ole">
            <p:oleObj spid="_x0000_s19459" name="Equation" r:id="rId3" imgW="2946240" imgH="419040" progId="Equation.3">
              <p:embed/>
            </p:oleObj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971800" y="5181600"/>
          <a:ext cx="228600" cy="250825"/>
        </p:xfrm>
        <a:graphic>
          <a:graphicData uri="http://schemas.openxmlformats.org/presentationml/2006/ole">
            <p:oleObj spid="_x0000_s19460" name="Equation" r:id="rId4" imgW="126720" imgH="139680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057400" y="3857625"/>
          <a:ext cx="344488" cy="409575"/>
        </p:xfrm>
        <a:graphic>
          <a:graphicData uri="http://schemas.openxmlformats.org/presentationml/2006/ole">
            <p:oleObj spid="_x0000_s19461" name="Equation" r:id="rId5" imgW="190440" imgH="228600" progId="Equation.3">
              <p:embed/>
            </p:oleObj>
          </a:graphicData>
        </a:graphic>
      </p:graphicFrame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3886200" y="4876800"/>
            <a:ext cx="1447800" cy="3810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0000FF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953000" y="4495800"/>
            <a:ext cx="8098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head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657600" y="4495800"/>
            <a:ext cx="57201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3300"/>
                </a:solidFill>
                <a:latin typeface="Calibri" pitchFamily="34" charset="0"/>
              </a:rPr>
              <a:t>tail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>
            <a:off x="1143000" y="4495800"/>
            <a:ext cx="16764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1143000" y="4038600"/>
            <a:ext cx="1676400" cy="1676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838200" y="51054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1981200" y="396240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1143000" y="4267200"/>
            <a:ext cx="16764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4"/>
          <p:cNvSpPr>
            <a:spLocks/>
          </p:cNvSpPr>
          <p:nvPr/>
        </p:nvSpPr>
        <p:spPr bwMode="auto">
          <a:xfrm rot="5400000">
            <a:off x="5092700" y="26162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AutoShape 25"/>
          <p:cNvSpPr>
            <a:spLocks/>
          </p:cNvSpPr>
          <p:nvPr/>
        </p:nvSpPr>
        <p:spPr bwMode="auto">
          <a:xfrm rot="5400000">
            <a:off x="6045200" y="25019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8077200" y="5181600"/>
          <a:ext cx="228600" cy="250825"/>
        </p:xfrm>
        <a:graphic>
          <a:graphicData uri="http://schemas.openxmlformats.org/presentationml/2006/ole">
            <p:oleObj spid="_x0000_s19462" name="Equation" r:id="rId6" imgW="126720" imgH="139680" progId="Equation.3">
              <p:embed/>
            </p:oleObj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7162800" y="3857625"/>
          <a:ext cx="344488" cy="409575"/>
        </p:xfrm>
        <a:graphic>
          <a:graphicData uri="http://schemas.openxmlformats.org/presentationml/2006/ole">
            <p:oleObj spid="_x0000_s19463" name="Equation" r:id="rId7" imgW="190440" imgH="228600" progId="Equation.3">
              <p:embed/>
            </p:oleObj>
          </a:graphicData>
        </a:graphic>
      </p:graphicFrame>
      <p:sp>
        <p:nvSpPr>
          <p:cNvPr id="27" name="Line 29"/>
          <p:cNvSpPr>
            <a:spLocks noChangeShapeType="1"/>
          </p:cNvSpPr>
          <p:nvPr/>
        </p:nvSpPr>
        <p:spPr bwMode="auto">
          <a:xfrm flipH="1">
            <a:off x="6248400" y="4038600"/>
            <a:ext cx="1676400" cy="213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6248400" y="4495800"/>
            <a:ext cx="167640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5943600" y="51054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7086600" y="396240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>
            <a:off x="6248400" y="4267200"/>
            <a:ext cx="16764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4902200" y="2973387"/>
            <a:ext cx="66236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alibri" pitchFamily="34" charset="0"/>
              </a:rPr>
              <a:t>kick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5588000" y="2959100"/>
            <a:ext cx="1295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Calibri" pitchFamily="34" charset="0"/>
              </a:rPr>
              <a:t>focusing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914400" y="3486150"/>
            <a:ext cx="68159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latin typeface="Calibri" pitchFamily="34" charset="0"/>
              </a:rPr>
              <a:t>kick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7620000" y="3486150"/>
            <a:ext cx="1295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Calibri" pitchFamily="34" charset="0"/>
              </a:rPr>
              <a:t>focusing</a:t>
            </a:r>
            <a:endParaRPr lang="en-US" sz="2400" b="1" i="1" dirty="0">
              <a:latin typeface="Calibri" pitchFamily="34" charset="0"/>
            </a:endParaRPr>
          </a:p>
        </p:txBody>
      </p:sp>
      <p:graphicFrame>
        <p:nvGraphicFramePr>
          <p:cNvPr id="19464" name="Object 2"/>
          <p:cNvGraphicFramePr>
            <a:graphicFrameLocks noChangeAspect="1"/>
          </p:cNvGraphicFramePr>
          <p:nvPr/>
        </p:nvGraphicFramePr>
        <p:xfrm>
          <a:off x="3073400" y="1143000"/>
          <a:ext cx="3135312" cy="704850"/>
        </p:xfrm>
        <a:graphic>
          <a:graphicData uri="http://schemas.openxmlformats.org/presentationml/2006/ole">
            <p:oleObj spid="_x0000_s19464" name="Equation" r:id="rId8" imgW="17398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172200"/>
          </a:xfrm>
        </p:spPr>
        <p:txBody>
          <a:bodyPr/>
          <a:lstStyle/>
          <a:p>
            <a:r>
              <a:rPr lang="en-US" dirty="0" smtClean="0"/>
              <a:t>If space charge is kept in check                                                (force is linear), RF induced                                             </a:t>
            </a:r>
            <a:r>
              <a:rPr lang="en-US" dirty="0" err="1" smtClean="0"/>
              <a:t>emittance</a:t>
            </a:r>
            <a:r>
              <a:rPr lang="en-US" dirty="0" smtClean="0"/>
              <a:t> dominates</a:t>
            </a:r>
          </a:p>
          <a:p>
            <a:r>
              <a:rPr lang="en-US" dirty="0" smtClean="0"/>
              <a:t>RF cavities focus or defocus the beam depending on phase, kinetic energy and gradient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I.V. </a:t>
            </a:r>
            <a:r>
              <a:rPr lang="en-US" dirty="0" err="1" smtClean="0"/>
              <a:t>Bazarov</a:t>
            </a:r>
            <a:r>
              <a:rPr lang="en-US" dirty="0" smtClean="0"/>
              <a:t>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5859463" y="1041400"/>
          <a:ext cx="3008312" cy="1092200"/>
        </p:xfrm>
        <a:graphic>
          <a:graphicData uri="http://schemas.openxmlformats.org/presentationml/2006/ole">
            <p:oleObj spid="_x0000_s20484" name="Equation" r:id="rId3" imgW="1320480" imgH="482400" progId="Equation.DSMT4">
              <p:embed/>
            </p:oleObj>
          </a:graphicData>
        </a:graphic>
      </p:graphicFrame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 t="2453" r="2836"/>
          <a:stretch>
            <a:fillRect/>
          </a:stretch>
        </p:blipFill>
        <p:spPr bwMode="auto">
          <a:xfrm>
            <a:off x="381000" y="3938588"/>
            <a:ext cx="3100388" cy="246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371600" y="3952875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</a:t>
            </a:r>
            <a:r>
              <a:rPr lang="en-US" sz="2400" baseline="-25000" dirty="0" smtClean="0">
                <a:sym typeface="Symbol"/>
              </a:rPr>
              <a:t>nx</a:t>
            </a:r>
            <a:r>
              <a:rPr lang="en-US" sz="2400" dirty="0" smtClean="0">
                <a:sym typeface="Symbol"/>
              </a:rPr>
              <a:t> = 0.37 </a:t>
            </a:r>
            <a:r>
              <a:rPr lang="en-US" sz="2400" dirty="0" smtClean="0">
                <a:latin typeface="Symbol" pitchFamily="18" charset="2"/>
                <a:sym typeface="Symbol"/>
              </a:rPr>
              <a:t>m</a:t>
            </a:r>
            <a:r>
              <a:rPr lang="en-US" sz="2400" dirty="0" smtClean="0">
                <a:sym typeface="Symbol"/>
              </a:rPr>
              <a:t>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429000"/>
            <a:ext cx="228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ym typeface="Symbol"/>
              </a:rPr>
              <a:t>Before 1st cavity</a:t>
            </a:r>
            <a:endParaRPr lang="en-US" sz="2400" i="1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0" y="3942945"/>
            <a:ext cx="308610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097400" y="3429000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ym typeface="Symbol"/>
              </a:rPr>
              <a:t>After 1st cavity</a:t>
            </a:r>
            <a:endParaRPr lang="en-US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98151" y="3938480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</a:t>
            </a:r>
            <a:r>
              <a:rPr lang="en-US" sz="2400" baseline="-25000" dirty="0" smtClean="0">
                <a:sym typeface="Symbol"/>
              </a:rPr>
              <a:t>nx</a:t>
            </a:r>
            <a:r>
              <a:rPr lang="en-US" sz="2400" dirty="0" smtClean="0">
                <a:sym typeface="Symbol"/>
              </a:rPr>
              <a:t> = 1.2 </a:t>
            </a:r>
            <a:r>
              <a:rPr lang="en-US" sz="2400" dirty="0" smtClean="0">
                <a:latin typeface="Symbol" pitchFamily="18" charset="2"/>
                <a:sym typeface="Symbol"/>
              </a:rPr>
              <a:t>m</a:t>
            </a:r>
            <a:r>
              <a:rPr lang="en-US" sz="2400" dirty="0" smtClean="0">
                <a:sym typeface="Symbol"/>
              </a:rPr>
              <a:t>m</a:t>
            </a:r>
            <a:endParaRPr lang="en-US" sz="2400" dirty="0"/>
          </a:p>
        </p:txBody>
      </p:sp>
      <p:sp>
        <p:nvSpPr>
          <p:cNvPr id="14" name="Right Arrow 13"/>
          <p:cNvSpPr/>
          <p:nvPr/>
        </p:nvSpPr>
        <p:spPr>
          <a:xfrm>
            <a:off x="3886200" y="5029200"/>
            <a:ext cx="1219200" cy="304800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33800" y="53340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i="1" dirty="0" err="1" smtClean="0">
                <a:sym typeface="Symbol"/>
              </a:rPr>
              <a:t>rf</a:t>
            </a:r>
            <a:r>
              <a:rPr lang="en-US" sz="2000" i="1" dirty="0" smtClean="0">
                <a:sym typeface="Symbol"/>
              </a:rPr>
              <a:t> </a:t>
            </a:r>
            <a:r>
              <a:rPr lang="en-US" sz="2000" i="1" dirty="0" err="1" smtClean="0">
                <a:sym typeface="Symbol"/>
              </a:rPr>
              <a:t>emittance</a:t>
            </a:r>
            <a:r>
              <a:rPr lang="en-US" sz="2000" i="1" dirty="0" smtClean="0">
                <a:sym typeface="Symbol"/>
              </a:rPr>
              <a:t> growth “bow-tie”  pattern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</a:t>
            </a:r>
            <a:r>
              <a:rPr lang="en-US" dirty="0" err="1" smtClean="0"/>
              <a:t>emittance</a:t>
            </a:r>
            <a:r>
              <a:rPr lang="en-US" dirty="0" smtClean="0"/>
              <a:t> cancelation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induced </a:t>
            </a:r>
            <a:r>
              <a:rPr lang="en-US" dirty="0" err="1" smtClean="0"/>
              <a:t>emittance</a:t>
            </a:r>
            <a:r>
              <a:rPr lang="en-US" dirty="0" smtClean="0"/>
              <a:t> growth can be cancelled (yet to be demonstrated with beam)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8682" name="AutoShape 10" descr="https://webdb.lepp.cornell.edu/elog/ERL+L0/090420_134917/ke0_5Me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819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19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219200" y="236220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ym typeface="Symbol"/>
              </a:rPr>
              <a:t>K.E. = 0.5 </a:t>
            </a:r>
            <a:r>
              <a:rPr lang="en-US" sz="2400" i="1" dirty="0" err="1" smtClean="0">
                <a:sym typeface="Symbol"/>
              </a:rPr>
              <a:t>MeV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67711" y="2362200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ym typeface="Symbol"/>
              </a:rPr>
              <a:t>K.E. = 3 </a:t>
            </a:r>
            <a:r>
              <a:rPr lang="en-US" sz="2400" i="1" dirty="0" err="1" smtClean="0">
                <a:sym typeface="Symbol"/>
              </a:rPr>
              <a:t>MeV</a:t>
            </a:r>
            <a:endParaRPr lang="en-US" sz="2400" i="1" dirty="0"/>
          </a:p>
        </p:txBody>
      </p:sp>
      <p:sp>
        <p:nvSpPr>
          <p:cNvPr id="23" name="Freeform 22"/>
          <p:cNvSpPr/>
          <p:nvPr/>
        </p:nvSpPr>
        <p:spPr>
          <a:xfrm>
            <a:off x="1219200" y="3249038"/>
            <a:ext cx="2159541" cy="1712068"/>
          </a:xfrm>
          <a:custGeom>
            <a:avLst/>
            <a:gdLst>
              <a:gd name="connsiteX0" fmla="*/ 0 w 2159541"/>
              <a:gd name="connsiteY0" fmla="*/ 1712068 h 1712068"/>
              <a:gd name="connsiteX1" fmla="*/ 719847 w 2159541"/>
              <a:gd name="connsiteY1" fmla="*/ 544749 h 1712068"/>
              <a:gd name="connsiteX2" fmla="*/ 2159541 w 2159541"/>
              <a:gd name="connsiteY2" fmla="*/ 0 h 1712068"/>
              <a:gd name="connsiteX0" fmla="*/ 0 w 2159541"/>
              <a:gd name="connsiteY0" fmla="*/ 1712068 h 1712068"/>
              <a:gd name="connsiteX1" fmla="*/ 719847 w 2159541"/>
              <a:gd name="connsiteY1" fmla="*/ 544749 h 1712068"/>
              <a:gd name="connsiteX2" fmla="*/ 2159541 w 2159541"/>
              <a:gd name="connsiteY2" fmla="*/ 0 h 1712068"/>
              <a:gd name="connsiteX0" fmla="*/ 0 w 2159541"/>
              <a:gd name="connsiteY0" fmla="*/ 1712068 h 1712068"/>
              <a:gd name="connsiteX1" fmla="*/ 719847 w 2159541"/>
              <a:gd name="connsiteY1" fmla="*/ 544749 h 1712068"/>
              <a:gd name="connsiteX2" fmla="*/ 2159541 w 2159541"/>
              <a:gd name="connsiteY2" fmla="*/ 0 h 1712068"/>
              <a:gd name="connsiteX0" fmla="*/ 0 w 2159541"/>
              <a:gd name="connsiteY0" fmla="*/ 1712068 h 1712068"/>
              <a:gd name="connsiteX1" fmla="*/ 719847 w 2159541"/>
              <a:gd name="connsiteY1" fmla="*/ 544749 h 1712068"/>
              <a:gd name="connsiteX2" fmla="*/ 2159541 w 2159541"/>
              <a:gd name="connsiteY2" fmla="*/ 0 h 1712068"/>
              <a:gd name="connsiteX0" fmla="*/ 0 w 2159541"/>
              <a:gd name="connsiteY0" fmla="*/ 1712068 h 1712068"/>
              <a:gd name="connsiteX1" fmla="*/ 719847 w 2159541"/>
              <a:gd name="connsiteY1" fmla="*/ 544749 h 1712068"/>
              <a:gd name="connsiteX2" fmla="*/ 719847 w 2159541"/>
              <a:gd name="connsiteY2" fmla="*/ 810639 h 1712068"/>
              <a:gd name="connsiteX3" fmla="*/ 2159541 w 2159541"/>
              <a:gd name="connsiteY3" fmla="*/ 0 h 1712068"/>
              <a:gd name="connsiteX0" fmla="*/ 0 w 2159541"/>
              <a:gd name="connsiteY0" fmla="*/ 1712068 h 1712068"/>
              <a:gd name="connsiteX1" fmla="*/ 719847 w 2159541"/>
              <a:gd name="connsiteY1" fmla="*/ 544749 h 1712068"/>
              <a:gd name="connsiteX2" fmla="*/ 2159541 w 2159541"/>
              <a:gd name="connsiteY2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9541" h="1712068">
                <a:moveTo>
                  <a:pt x="0" y="1712068"/>
                </a:moveTo>
                <a:cubicBezTo>
                  <a:pt x="736060" y="653375"/>
                  <a:pt x="1332689" y="264268"/>
                  <a:pt x="2159541" y="0"/>
                </a:cubicBezTo>
              </a:path>
            </a:pathLst>
          </a:custGeom>
          <a:ln w="19050" cmpd="sng">
            <a:solidFill>
              <a:schemeClr val="tx1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715000" y="3240932"/>
            <a:ext cx="2159541" cy="1712068"/>
          </a:xfrm>
          <a:custGeom>
            <a:avLst/>
            <a:gdLst>
              <a:gd name="connsiteX0" fmla="*/ 0 w 2159541"/>
              <a:gd name="connsiteY0" fmla="*/ 1712068 h 1712068"/>
              <a:gd name="connsiteX1" fmla="*/ 719847 w 2159541"/>
              <a:gd name="connsiteY1" fmla="*/ 544749 h 1712068"/>
              <a:gd name="connsiteX2" fmla="*/ 2159541 w 2159541"/>
              <a:gd name="connsiteY2" fmla="*/ 0 h 1712068"/>
              <a:gd name="connsiteX0" fmla="*/ 0 w 2159541"/>
              <a:gd name="connsiteY0" fmla="*/ 1712068 h 1712068"/>
              <a:gd name="connsiteX1" fmla="*/ 719847 w 2159541"/>
              <a:gd name="connsiteY1" fmla="*/ 544749 h 1712068"/>
              <a:gd name="connsiteX2" fmla="*/ 2159541 w 2159541"/>
              <a:gd name="connsiteY2" fmla="*/ 0 h 1712068"/>
              <a:gd name="connsiteX0" fmla="*/ 0 w 2159541"/>
              <a:gd name="connsiteY0" fmla="*/ 1712068 h 1712068"/>
              <a:gd name="connsiteX1" fmla="*/ 719847 w 2159541"/>
              <a:gd name="connsiteY1" fmla="*/ 544749 h 1712068"/>
              <a:gd name="connsiteX2" fmla="*/ 2159541 w 2159541"/>
              <a:gd name="connsiteY2" fmla="*/ 0 h 1712068"/>
              <a:gd name="connsiteX0" fmla="*/ 0 w 2159541"/>
              <a:gd name="connsiteY0" fmla="*/ 1712068 h 1712068"/>
              <a:gd name="connsiteX1" fmla="*/ 719847 w 2159541"/>
              <a:gd name="connsiteY1" fmla="*/ 544749 h 1712068"/>
              <a:gd name="connsiteX2" fmla="*/ 2159541 w 2159541"/>
              <a:gd name="connsiteY2" fmla="*/ 0 h 1712068"/>
              <a:gd name="connsiteX0" fmla="*/ 0 w 2159541"/>
              <a:gd name="connsiteY0" fmla="*/ 1712068 h 1712068"/>
              <a:gd name="connsiteX1" fmla="*/ 719847 w 2159541"/>
              <a:gd name="connsiteY1" fmla="*/ 544749 h 1712068"/>
              <a:gd name="connsiteX2" fmla="*/ 719847 w 2159541"/>
              <a:gd name="connsiteY2" fmla="*/ 810639 h 1712068"/>
              <a:gd name="connsiteX3" fmla="*/ 2159541 w 2159541"/>
              <a:gd name="connsiteY3" fmla="*/ 0 h 1712068"/>
              <a:gd name="connsiteX0" fmla="*/ 0 w 2159541"/>
              <a:gd name="connsiteY0" fmla="*/ 1712068 h 1712068"/>
              <a:gd name="connsiteX1" fmla="*/ 719847 w 2159541"/>
              <a:gd name="connsiteY1" fmla="*/ 544749 h 1712068"/>
              <a:gd name="connsiteX2" fmla="*/ 2159541 w 2159541"/>
              <a:gd name="connsiteY2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  <a:gd name="connsiteX0" fmla="*/ 0 w 2159541"/>
              <a:gd name="connsiteY0" fmla="*/ 1712068 h 1712068"/>
              <a:gd name="connsiteX1" fmla="*/ 2159541 w 2159541"/>
              <a:gd name="connsiteY1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9541" h="1712068">
                <a:moveTo>
                  <a:pt x="0" y="1712068"/>
                </a:moveTo>
                <a:cubicBezTo>
                  <a:pt x="736060" y="653375"/>
                  <a:pt x="1332689" y="264268"/>
                  <a:pt x="2159541" y="0"/>
                </a:cubicBezTo>
              </a:path>
            </a:pathLst>
          </a:custGeom>
          <a:ln w="19050" cmpd="sng">
            <a:solidFill>
              <a:schemeClr val="tx1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1857" y="4974913"/>
            <a:ext cx="1720343" cy="5563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cavity #1 some</a:t>
            </a:r>
          </a:p>
          <a:p>
            <a:pPr algn="ctr">
              <a:lnSpc>
                <a:spcPts val="1800"/>
              </a:lnSpc>
            </a:pP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bunching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34200" y="3556337"/>
            <a:ext cx="1721945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cavity #3,4,…</a:t>
            </a:r>
          </a:p>
          <a:p>
            <a:pPr algn="ctr">
              <a:lnSpc>
                <a:spcPts val="1800"/>
              </a:lnSpc>
            </a:pP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correcting </a:t>
            </a:r>
            <a:r>
              <a:rPr lang="en-US" sz="2000" b="1" i="1" dirty="0" err="1" smtClean="0">
                <a:solidFill>
                  <a:srgbClr val="FF0000"/>
                </a:solidFill>
                <a:sym typeface="Symbol"/>
              </a:rPr>
              <a:t>rf</a:t>
            </a:r>
            <a:endParaRPr lang="en-US" sz="2000" b="1" i="1" dirty="0" smtClean="0">
              <a:solidFill>
                <a:srgbClr val="FF0000"/>
              </a:solidFill>
              <a:sym typeface="Symbol"/>
            </a:endParaRPr>
          </a:p>
          <a:p>
            <a:pPr algn="ctr">
              <a:lnSpc>
                <a:spcPts val="1800"/>
              </a:lnSpc>
            </a:pPr>
            <a:r>
              <a:rPr lang="en-US" sz="2000" b="1" i="1" dirty="0" err="1" smtClean="0">
                <a:solidFill>
                  <a:srgbClr val="FF0000"/>
                </a:solidFill>
                <a:sym typeface="Symbol"/>
              </a:rPr>
              <a:t>emittance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 and</a:t>
            </a:r>
          </a:p>
          <a:p>
            <a:pPr algn="ctr">
              <a:lnSpc>
                <a:spcPts val="1800"/>
              </a:lnSpc>
            </a:pP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energy spread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gun voltage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172200"/>
          </a:xfrm>
        </p:spPr>
        <p:txBody>
          <a:bodyPr/>
          <a:lstStyle/>
          <a:p>
            <a:r>
              <a:rPr lang="en-US" dirty="0" smtClean="0"/>
              <a:t>Low gun voltage introduces several challenges in the 1st cavity</a:t>
            </a:r>
          </a:p>
          <a:p>
            <a:pPr lvl="1"/>
            <a:r>
              <a:rPr lang="en-US" dirty="0" smtClean="0"/>
              <a:t>Energy gain is transverse position dependent</a:t>
            </a:r>
          </a:p>
          <a:p>
            <a:pPr lvl="1"/>
            <a:r>
              <a:rPr lang="en-US" dirty="0" smtClean="0"/>
              <a:t>1st cavity acts as a phase shifter</a:t>
            </a:r>
          </a:p>
          <a:p>
            <a:r>
              <a:rPr lang="en-US" dirty="0" smtClean="0"/>
              <a:t>Time &amp; energy diagnostics proves very useful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r="43477"/>
          <a:stretch>
            <a:fillRect/>
          </a:stretch>
        </p:blipFill>
        <p:spPr bwMode="auto">
          <a:xfrm>
            <a:off x="205525" y="3581400"/>
            <a:ext cx="3071075" cy="29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4114800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ym typeface="Symbol"/>
              </a:rPr>
              <a:t>0.25 </a:t>
            </a:r>
            <a:r>
              <a:rPr lang="en-US" sz="2400" i="1" dirty="0" err="1" smtClean="0">
                <a:sym typeface="Symbol"/>
              </a:rPr>
              <a:t>MeV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294" y="487233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ym typeface="Symbol"/>
              </a:rPr>
              <a:t>0.5 </a:t>
            </a:r>
            <a:r>
              <a:rPr lang="en-US" sz="2400" i="1" dirty="0" err="1" smtClean="0">
                <a:sym typeface="Symbol"/>
              </a:rPr>
              <a:t>MeV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505694" y="5329535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ym typeface="Symbol"/>
              </a:rPr>
              <a:t>0.75 </a:t>
            </a:r>
            <a:r>
              <a:rPr lang="en-US" sz="2400" i="1" dirty="0" err="1" smtClean="0">
                <a:sym typeface="Symbol"/>
              </a:rPr>
              <a:t>MeV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57105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 3 </a:t>
            </a:r>
            <a:r>
              <a:rPr lang="en-US" sz="2400" i="1" dirty="0" err="1" smtClean="0">
                <a:sym typeface="Symbol"/>
              </a:rPr>
              <a:t>MeV</a:t>
            </a:r>
            <a:endParaRPr lang="en-US" sz="2400" i="1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7578" y="3505200"/>
            <a:ext cx="4574022" cy="307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Up Arrow 12"/>
          <p:cNvSpPr/>
          <p:nvPr/>
        </p:nvSpPr>
        <p:spPr>
          <a:xfrm>
            <a:off x="4648200" y="3886200"/>
            <a:ext cx="228600" cy="1981200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96384" y="4535269"/>
            <a:ext cx="31290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5" name="Up Arrow 14"/>
          <p:cNvSpPr/>
          <p:nvPr/>
        </p:nvSpPr>
        <p:spPr>
          <a:xfrm rot="-5400000">
            <a:off x="6096000" y="4820055"/>
            <a:ext cx="228600" cy="2362200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43600" y="5963055"/>
            <a:ext cx="49244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</a:t>
            </a:r>
            <a:r>
              <a:rPr lang="en-US" dirty="0" err="1" smtClean="0"/>
              <a:t>mA</a:t>
            </a:r>
            <a:r>
              <a:rPr lang="en-US" dirty="0" smtClean="0"/>
              <a:t> DC current                                                        demonstrated  from                                                             the gun as limited by                                                    gas </a:t>
            </a:r>
            <a:r>
              <a:rPr lang="en-US" dirty="0" err="1" smtClean="0"/>
              <a:t>backstream</a:t>
            </a:r>
            <a:r>
              <a:rPr lang="en-US" dirty="0" smtClean="0"/>
              <a:t> from                                                         the dump (~5m away)</a:t>
            </a:r>
          </a:p>
          <a:p>
            <a:r>
              <a:rPr lang="en-US" dirty="0" smtClean="0"/>
              <a:t>5MeV beam running so far reached 4mA as limited by our ability to setup a clean beam (radiation losses)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41910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6387946" y="1447800"/>
            <a:ext cx="1143000" cy="1524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890480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gas </a:t>
            </a:r>
            <a:r>
              <a:rPr lang="en-US" sz="2400" b="1" i="1" dirty="0" err="1" smtClean="0"/>
              <a:t>backstream</a:t>
            </a:r>
            <a:r>
              <a:rPr lang="en-US" sz="2400" b="1" i="1" dirty="0" smtClean="0"/>
              <a:t> from the dump</a:t>
            </a:r>
            <a:endParaRPr lang="en-US" sz="2400" b="1" i="1" dirty="0"/>
          </a:p>
        </p:txBody>
      </p:sp>
      <p:sp>
        <p:nvSpPr>
          <p:cNvPr id="10" name="Right Arrow 9"/>
          <p:cNvSpPr/>
          <p:nvPr/>
        </p:nvSpPr>
        <p:spPr>
          <a:xfrm rot="-10800000">
            <a:off x="6477000" y="2819400"/>
            <a:ext cx="1143000" cy="15240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3119735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beam direction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ERL as alternative to storage rings as a continuous source of hard x-rays</a:t>
            </a:r>
          </a:p>
          <a:p>
            <a:r>
              <a:rPr lang="en-US" dirty="0" smtClean="0"/>
              <a:t>Electron (primary beam) brightness</a:t>
            </a:r>
          </a:p>
          <a:p>
            <a:r>
              <a:rPr lang="en-US" dirty="0" smtClean="0"/>
              <a:t>E.g. modern storage rings: 200 </a:t>
            </a:r>
            <a:r>
              <a:rPr lang="en-US" dirty="0" err="1" smtClean="0"/>
              <a:t>mA</a:t>
            </a:r>
            <a:r>
              <a:rPr lang="en-US" dirty="0" smtClean="0"/>
              <a:t>                                          3 / 0.03 nm-</a:t>
            </a:r>
            <a:r>
              <a:rPr lang="en-US" dirty="0" err="1" smtClean="0"/>
              <a:t>rad</a:t>
            </a:r>
            <a:r>
              <a:rPr lang="en-US" dirty="0" smtClean="0"/>
              <a:t> horizontal / vertical </a:t>
            </a:r>
            <a:r>
              <a:rPr lang="en-US" dirty="0" err="1" smtClean="0"/>
              <a:t>emittances</a:t>
            </a:r>
            <a:endParaRPr lang="en-US" dirty="0" smtClean="0"/>
          </a:p>
          <a:p>
            <a:r>
              <a:rPr lang="en-US" dirty="0" smtClean="0"/>
              <a:t>ERL with </a:t>
            </a:r>
            <a:r>
              <a:rPr lang="en-US" b="1" i="1" dirty="0" smtClean="0"/>
              <a:t>I</a:t>
            </a:r>
            <a:r>
              <a:rPr lang="en-US" b="1" i="1" baseline="-25000" dirty="0" smtClean="0"/>
              <a:t>avg</a:t>
            </a:r>
            <a:r>
              <a:rPr lang="en-US" b="1" i="1" dirty="0" smtClean="0"/>
              <a:t> = 100 </a:t>
            </a:r>
            <a:r>
              <a:rPr lang="en-US" b="1" i="1" dirty="0" err="1" smtClean="0"/>
              <a:t>mA</a:t>
            </a:r>
            <a:r>
              <a:rPr lang="en-US" dirty="0" smtClean="0"/>
              <a:t>, need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x,y</a:t>
            </a:r>
            <a:r>
              <a:rPr lang="en-US" dirty="0" smtClean="0">
                <a:sym typeface="Symbol"/>
              </a:rPr>
              <a:t> = 0.2 nm-</a:t>
            </a:r>
            <a:r>
              <a:rPr lang="en-US" dirty="0" err="1" smtClean="0">
                <a:sym typeface="Symbol"/>
              </a:rPr>
              <a:t>rad</a:t>
            </a:r>
            <a:r>
              <a:rPr lang="en-US" dirty="0" smtClean="0">
                <a:sym typeface="Symbol"/>
              </a:rPr>
              <a:t>, or assuming  = 10</a:t>
            </a:r>
            <a:r>
              <a:rPr lang="en-US" baseline="30000" dirty="0" smtClean="0">
                <a:sym typeface="Symbol"/>
              </a:rPr>
              <a:t>4</a:t>
            </a:r>
            <a:r>
              <a:rPr lang="en-US" dirty="0" smtClean="0">
                <a:sym typeface="Symbol"/>
              </a:rPr>
              <a:t>, </a:t>
            </a:r>
            <a:r>
              <a:rPr lang="en-US" b="1" i="1" dirty="0" smtClean="0">
                <a:sym typeface="Symbol"/>
              </a:rPr>
              <a:t></a:t>
            </a:r>
            <a:r>
              <a:rPr lang="en-US" b="1" i="1" baseline="-25000" dirty="0" err="1" smtClean="0">
                <a:sym typeface="Symbol"/>
              </a:rPr>
              <a:t>nx,y</a:t>
            </a:r>
            <a:r>
              <a:rPr lang="en-US" b="1" i="1" dirty="0" smtClean="0">
                <a:sym typeface="Symbol"/>
              </a:rPr>
              <a:t> = 2 mm-</a:t>
            </a:r>
            <a:r>
              <a:rPr lang="en-US" b="1" i="1" dirty="0" err="1" smtClean="0">
                <a:sym typeface="Symbol"/>
              </a:rPr>
              <a:t>mrad</a:t>
            </a:r>
            <a:r>
              <a:rPr lang="en-US" dirty="0" smtClean="0">
                <a:sym typeface="Symbol"/>
              </a:rPr>
              <a:t> normalized </a:t>
            </a:r>
            <a:r>
              <a:rPr lang="en-US" dirty="0" err="1" smtClean="0">
                <a:sym typeface="Symbol"/>
              </a:rPr>
              <a:t>rms</a:t>
            </a:r>
            <a:r>
              <a:rPr lang="en-US" dirty="0" smtClean="0">
                <a:sym typeface="Symbol"/>
              </a:rPr>
              <a:t> (source) </a:t>
            </a:r>
            <a:r>
              <a:rPr lang="en-US" dirty="0" err="1" smtClean="0">
                <a:sym typeface="Symbol"/>
              </a:rPr>
              <a:t>emittance</a:t>
            </a:r>
            <a:r>
              <a:rPr lang="en-US" dirty="0" smtClean="0">
                <a:sym typeface="Symbol"/>
              </a:rPr>
              <a:t> for comparable performance</a:t>
            </a:r>
          </a:p>
          <a:p>
            <a:r>
              <a:rPr lang="en-US" dirty="0" smtClean="0">
                <a:sym typeface="Symbol"/>
              </a:rPr>
              <a:t>Short pulses desired (by some): </a:t>
            </a:r>
            <a:r>
              <a:rPr lang="en-US" b="1" i="1" dirty="0" smtClean="0">
                <a:sym typeface="Symbol"/>
              </a:rPr>
              <a:t>~1 </a:t>
            </a:r>
            <a:r>
              <a:rPr lang="en-US" b="1" i="1" dirty="0" err="1" smtClean="0">
                <a:sym typeface="Symbol"/>
              </a:rPr>
              <a:t>ps</a:t>
            </a:r>
            <a:r>
              <a:rPr lang="en-US" b="1" i="1" dirty="0" smtClean="0">
                <a:sym typeface="Symbol"/>
              </a:rPr>
              <a:t> at GHz 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400800" y="2096310"/>
          <a:ext cx="2667000" cy="1084384"/>
        </p:xfrm>
        <a:graphic>
          <a:graphicData uri="http://schemas.openxmlformats.org/presentationml/2006/ole">
            <p:oleObj spid="_x0000_s1026" name="Equation" r:id="rId3" imgW="115560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the </a:t>
            </a:r>
            <a:r>
              <a:rPr lang="en-US" dirty="0" err="1" smtClean="0"/>
              <a:t>cryomodule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Stray magnetic fields inside the </a:t>
            </a:r>
            <a:r>
              <a:rPr lang="en-US" dirty="0" err="1" smtClean="0"/>
              <a:t>cryomodule</a:t>
            </a:r>
            <a:r>
              <a:rPr lang="en-US" dirty="0" smtClean="0"/>
              <a:t> increase losses and thwart beam based alignment</a:t>
            </a:r>
          </a:p>
          <a:p>
            <a:r>
              <a:rPr lang="en-US" dirty="0" smtClean="0"/>
              <a:t>Planning to open the </a:t>
            </a:r>
            <a:r>
              <a:rPr lang="en-US" dirty="0" err="1" smtClean="0"/>
              <a:t>cryomodule</a:t>
            </a:r>
            <a:r>
              <a:rPr lang="en-US" dirty="0" smtClean="0"/>
              <a:t> to eliminate the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352800"/>
            <a:ext cx="5410200" cy="290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257800" y="3286780"/>
            <a:ext cx="149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/>
              <a:t>Top View</a:t>
            </a:r>
            <a:endParaRPr lang="en-US" sz="2800" i="1" dirty="0"/>
          </a:p>
        </p:txBody>
      </p:sp>
      <p:sp>
        <p:nvSpPr>
          <p:cNvPr id="9" name="Right Arrow 8"/>
          <p:cNvSpPr/>
          <p:nvPr/>
        </p:nvSpPr>
        <p:spPr>
          <a:xfrm rot="-10800000">
            <a:off x="4229910" y="5963056"/>
            <a:ext cx="1143000" cy="15240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5786735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beam direction</a:t>
            </a:r>
            <a:endParaRPr lang="en-US" sz="2400" b="1" i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733800"/>
            <a:ext cx="31039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3348335"/>
            <a:ext cx="3259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Grid pattern downstream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987731" y="5334000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RF off, 250kV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Localizing stray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114800" cy="2362200"/>
          </a:xfrm>
        </p:spPr>
        <p:txBody>
          <a:bodyPr/>
          <a:lstStyle/>
          <a:p>
            <a:r>
              <a:rPr lang="en-US" dirty="0" smtClean="0"/>
              <a:t>Using RF couplers with DC voltage applied to localize the bad field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3286780"/>
            <a:ext cx="149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/>
              <a:t>Top View</a:t>
            </a:r>
            <a:endParaRPr lang="en-US" sz="2800" i="1" dirty="0"/>
          </a:p>
        </p:txBody>
      </p:sp>
      <p:pic>
        <p:nvPicPr>
          <p:cNvPr id="13" name="Picture 5" descr="7102-080 ICM BEAMLINE W SEMIRIGID AND 80K-2"/>
          <p:cNvPicPr>
            <a:picLocks noChangeAspect="1" noChangeArrowheads="1"/>
          </p:cNvPicPr>
          <p:nvPr/>
        </p:nvPicPr>
        <p:blipFill>
          <a:blip r:embed="rId2"/>
          <a:srcRect l="12389" r="13274" b="2745"/>
          <a:stretch>
            <a:fillRect/>
          </a:stretch>
        </p:blipFill>
        <p:spPr bwMode="auto">
          <a:xfrm>
            <a:off x="4267200" y="838200"/>
            <a:ext cx="4852219" cy="3581400"/>
          </a:xfrm>
          <a:prstGeom prst="rect">
            <a:avLst/>
          </a:prstGeom>
          <a:noFill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 b="66109"/>
          <a:stretch>
            <a:fillRect/>
          </a:stretch>
        </p:blipFill>
        <p:spPr bwMode="auto">
          <a:xfrm>
            <a:off x="0" y="4648200"/>
            <a:ext cx="9144000" cy="180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ight Arrow 16"/>
          <p:cNvSpPr/>
          <p:nvPr/>
        </p:nvSpPr>
        <p:spPr>
          <a:xfrm rot="19038268">
            <a:off x="5244766" y="3920127"/>
            <a:ext cx="837124" cy="160747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5000" y="3886200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beam direction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36757" y="2133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#1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93957" y="1828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#2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12192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#3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89357" y="990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#4</a:t>
            </a:r>
            <a:endParaRPr lang="en-US" sz="2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77455" y="7052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#5</a:t>
            </a:r>
            <a:endParaRPr lang="en-US" sz="2400" i="1" dirty="0"/>
          </a:p>
        </p:txBody>
      </p:sp>
      <p:sp>
        <p:nvSpPr>
          <p:cNvPr id="24" name="Rounded Rectangle 23"/>
          <p:cNvSpPr/>
          <p:nvPr/>
        </p:nvSpPr>
        <p:spPr>
          <a:xfrm>
            <a:off x="3753255" y="4607670"/>
            <a:ext cx="3581400" cy="171531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look forward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876800"/>
          </a:xfrm>
        </p:spPr>
        <p:txBody>
          <a:bodyPr/>
          <a:lstStyle/>
          <a:p>
            <a:r>
              <a:rPr lang="en-US" dirty="0" smtClean="0"/>
              <a:t>RF </a:t>
            </a:r>
            <a:r>
              <a:rPr lang="en-US" dirty="0" err="1" smtClean="0"/>
              <a:t>emittance</a:t>
            </a:r>
            <a:r>
              <a:rPr lang="en-US" dirty="0" smtClean="0"/>
              <a:t> compensation</a:t>
            </a:r>
          </a:p>
          <a:p>
            <a:r>
              <a:rPr lang="en-US" dirty="0" smtClean="0"/>
              <a:t>Merger: chromatic effects with space charge</a:t>
            </a:r>
          </a:p>
          <a:p>
            <a:r>
              <a:rPr lang="en-US" dirty="0" smtClean="0"/>
              <a:t>High current: ion effect</a:t>
            </a:r>
          </a:p>
          <a:p>
            <a:r>
              <a:rPr lang="en-US" dirty="0" smtClean="0"/>
              <a:t>High current: long range wake fields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876800"/>
          </a:xfrm>
        </p:spPr>
        <p:txBody>
          <a:bodyPr/>
          <a:lstStyle/>
          <a:p>
            <a:r>
              <a:rPr lang="en-US" dirty="0" smtClean="0"/>
              <a:t>Learned many valuable lessons from the gun operation despite low voltage &amp; ceramic woes</a:t>
            </a:r>
          </a:p>
          <a:p>
            <a:r>
              <a:rPr lang="en-US" dirty="0" smtClean="0"/>
              <a:t>11 months after 10 </a:t>
            </a:r>
            <a:r>
              <a:rPr lang="en-US" dirty="0" err="1" smtClean="0"/>
              <a:t>MeV</a:t>
            </a:r>
            <a:r>
              <a:rPr lang="en-US" dirty="0" smtClean="0"/>
              <a:t> injector installation complete and 10 months of initial beam running we are in the thick in commissioning</a:t>
            </a:r>
          </a:p>
          <a:p>
            <a:r>
              <a:rPr lang="en-US" dirty="0" smtClean="0"/>
              <a:t>Found some problems that require action</a:t>
            </a:r>
          </a:p>
          <a:p>
            <a:r>
              <a:rPr lang="en-US" dirty="0" smtClean="0"/>
              <a:t>Work in parallel on several new ceramics (an improved ceramic to arrive end of April) and           second gun to reach 500kV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6172200"/>
          </a:xfrm>
        </p:spPr>
        <p:txBody>
          <a:bodyPr/>
          <a:lstStyle/>
          <a:p>
            <a:r>
              <a:rPr lang="en-US" dirty="0" smtClean="0"/>
              <a:t>John Barley, Sergey </a:t>
            </a:r>
            <a:r>
              <a:rPr lang="en-US" dirty="0" err="1" smtClean="0"/>
              <a:t>Belomestnykh</a:t>
            </a:r>
            <a:r>
              <a:rPr lang="en-US" dirty="0" smtClean="0"/>
              <a:t>, Mike Billing, Eric </a:t>
            </a:r>
            <a:r>
              <a:rPr lang="en-US" dirty="0" err="1" smtClean="0"/>
              <a:t>Chojnacki</a:t>
            </a:r>
            <a:r>
              <a:rPr lang="en-US" dirty="0" smtClean="0"/>
              <a:t>, John Dobbins, Bruce Dunham, Richard </a:t>
            </a:r>
            <a:r>
              <a:rPr lang="en-US" dirty="0" err="1" smtClean="0"/>
              <a:t>Erhlich</a:t>
            </a:r>
            <a:r>
              <a:rPr lang="en-US" dirty="0" smtClean="0"/>
              <a:t>, Mike Forster, Steve Gray, </a:t>
            </a:r>
            <a:r>
              <a:rPr lang="en-US" dirty="0" err="1" smtClean="0"/>
              <a:t>Colwyn</a:t>
            </a:r>
            <a:r>
              <a:rPr lang="en-US" dirty="0" smtClean="0"/>
              <a:t> </a:t>
            </a:r>
            <a:r>
              <a:rPr lang="en-US" dirty="0" err="1" smtClean="0"/>
              <a:t>Gulliford</a:t>
            </a:r>
            <a:r>
              <a:rPr lang="en-US" dirty="0" smtClean="0"/>
              <a:t>, Georg </a:t>
            </a:r>
            <a:r>
              <a:rPr lang="en-US" dirty="0" err="1" smtClean="0"/>
              <a:t>Hoffstaetter</a:t>
            </a:r>
            <a:r>
              <a:rPr lang="en-US" dirty="0" smtClean="0"/>
              <a:t>, </a:t>
            </a:r>
            <a:r>
              <a:rPr lang="en-US" dirty="0" err="1" smtClean="0"/>
              <a:t>Heng</a:t>
            </a:r>
            <a:r>
              <a:rPr lang="en-US" dirty="0" smtClean="0"/>
              <a:t> Li, </a:t>
            </a:r>
            <a:r>
              <a:rPr lang="en-US" dirty="0" err="1" smtClean="0"/>
              <a:t>Yulin</a:t>
            </a:r>
            <a:r>
              <a:rPr lang="en-US" dirty="0" smtClean="0"/>
              <a:t> Li, Matthias </a:t>
            </a:r>
            <a:r>
              <a:rPr lang="en-US" dirty="0" err="1" smtClean="0"/>
              <a:t>Liepe</a:t>
            </a:r>
            <a:r>
              <a:rPr lang="en-US" dirty="0" smtClean="0"/>
              <a:t>, </a:t>
            </a:r>
            <a:r>
              <a:rPr lang="en-US" dirty="0" err="1" smtClean="0"/>
              <a:t>Xianghong</a:t>
            </a:r>
            <a:r>
              <a:rPr lang="en-US" dirty="0" smtClean="0"/>
              <a:t> Liu, </a:t>
            </a:r>
            <a:r>
              <a:rPr lang="en-US" dirty="0" err="1" smtClean="0"/>
              <a:t>Florian</a:t>
            </a:r>
            <a:r>
              <a:rPr lang="en-US" dirty="0" smtClean="0"/>
              <a:t> </a:t>
            </a:r>
            <a:r>
              <a:rPr lang="en-US" dirty="0" err="1" smtClean="0"/>
              <a:t>Loehl</a:t>
            </a:r>
            <a:r>
              <a:rPr lang="en-US" dirty="0" smtClean="0"/>
              <a:t>, Valery </a:t>
            </a:r>
            <a:r>
              <a:rPr lang="en-US" dirty="0" err="1" smtClean="0"/>
              <a:t>Mejdidzade</a:t>
            </a:r>
            <a:r>
              <a:rPr lang="en-US" dirty="0" smtClean="0"/>
              <a:t>, </a:t>
            </a:r>
            <a:r>
              <a:rPr lang="en-US" dirty="0" err="1" smtClean="0"/>
              <a:t>Dimitre</a:t>
            </a:r>
            <a:r>
              <a:rPr lang="en-US" dirty="0" smtClean="0"/>
              <a:t> </a:t>
            </a:r>
            <a:r>
              <a:rPr lang="en-US" dirty="0" err="1" smtClean="0"/>
              <a:t>Ouzounov</a:t>
            </a:r>
            <a:r>
              <a:rPr lang="en-US" dirty="0" smtClean="0"/>
              <a:t>, </a:t>
            </a:r>
            <a:r>
              <a:rPr lang="en-US" dirty="0" err="1" smtClean="0"/>
              <a:t>Hasan</a:t>
            </a:r>
            <a:r>
              <a:rPr lang="en-US" dirty="0" smtClean="0"/>
              <a:t> </a:t>
            </a:r>
            <a:r>
              <a:rPr lang="en-US" dirty="0" err="1" smtClean="0"/>
              <a:t>Padamsee</a:t>
            </a:r>
            <a:r>
              <a:rPr lang="en-US" dirty="0" smtClean="0"/>
              <a:t>, Peter Quigley, David Rice, </a:t>
            </a:r>
            <a:r>
              <a:rPr lang="en-US" dirty="0" err="1" smtClean="0"/>
              <a:t>Hisham</a:t>
            </a:r>
            <a:r>
              <a:rPr lang="en-US" dirty="0" smtClean="0"/>
              <a:t> </a:t>
            </a:r>
            <a:r>
              <a:rPr lang="en-US" dirty="0" err="1" smtClean="0"/>
              <a:t>Sayed</a:t>
            </a:r>
            <a:r>
              <a:rPr lang="en-US" dirty="0" smtClean="0"/>
              <a:t>, Valery </a:t>
            </a:r>
            <a:r>
              <a:rPr lang="en-US" dirty="0" err="1" smtClean="0"/>
              <a:t>Shemelin</a:t>
            </a:r>
            <a:r>
              <a:rPr lang="en-US" dirty="0" smtClean="0"/>
              <a:t>, Charles Sinclair, Eric Smith, Karl </a:t>
            </a:r>
            <a:r>
              <a:rPr lang="en-US" dirty="0" err="1" smtClean="0"/>
              <a:t>Smolensky</a:t>
            </a:r>
            <a:r>
              <a:rPr lang="en-US" dirty="0" smtClean="0"/>
              <a:t>, Charlie </a:t>
            </a:r>
            <a:r>
              <a:rPr lang="en-US" dirty="0" err="1" smtClean="0"/>
              <a:t>Strohman</a:t>
            </a:r>
            <a:r>
              <a:rPr lang="en-US" dirty="0" smtClean="0"/>
              <a:t>, Maury </a:t>
            </a:r>
            <a:r>
              <a:rPr lang="en-US" dirty="0" err="1" smtClean="0"/>
              <a:t>Tigner</a:t>
            </a:r>
            <a:r>
              <a:rPr lang="en-US" dirty="0" smtClean="0"/>
              <a:t>, Alexander </a:t>
            </a:r>
            <a:r>
              <a:rPr lang="en-US" dirty="0" err="1" smtClean="0"/>
              <a:t>Temnykh</a:t>
            </a:r>
            <a:r>
              <a:rPr lang="en-US" dirty="0" smtClean="0"/>
              <a:t>, </a:t>
            </a:r>
            <a:r>
              <a:rPr lang="en-US" dirty="0" err="1" smtClean="0"/>
              <a:t>Vadim</a:t>
            </a:r>
            <a:r>
              <a:rPr lang="en-US" dirty="0" smtClean="0"/>
              <a:t> </a:t>
            </a:r>
            <a:r>
              <a:rPr lang="en-US" dirty="0" err="1" smtClean="0"/>
              <a:t>Vescherevich</a:t>
            </a:r>
            <a:r>
              <a:rPr lang="en-US" dirty="0" smtClean="0"/>
              <a:t>, Frank Wise, and more…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suitable electron source exists to drive an ERL</a:t>
            </a:r>
          </a:p>
          <a:p>
            <a:r>
              <a:rPr lang="en-US" dirty="0" smtClean="0"/>
              <a:t>Cornell ERL prototype proposed in 2001: to address outstanding source and high </a:t>
            </a:r>
            <a:r>
              <a:rPr lang="en-US" dirty="0" err="1" smtClean="0"/>
              <a:t>avg</a:t>
            </a:r>
            <a:r>
              <a:rPr lang="en-US" dirty="0" smtClean="0"/>
              <a:t> current issues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057275"/>
            <a:ext cx="3657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038225"/>
            <a:ext cx="52482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 Phase1a: source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Beam energy			5-15MeV</a:t>
            </a:r>
          </a:p>
          <a:p>
            <a:pPr>
              <a:buNone/>
            </a:pPr>
            <a:r>
              <a:rPr lang="en-US" dirty="0" smtClean="0"/>
              <a:t>Max average current		100 </a:t>
            </a:r>
            <a:r>
              <a:rPr lang="en-US" dirty="0" err="1" smtClean="0"/>
              <a:t>mA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RMS norm. </a:t>
            </a:r>
            <a:r>
              <a:rPr lang="en-US" dirty="0" err="1" smtClean="0"/>
              <a:t>emittance</a:t>
            </a:r>
            <a:r>
              <a:rPr lang="en-US" dirty="0" smtClean="0"/>
              <a:t>		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2 mm-</a:t>
            </a:r>
            <a:r>
              <a:rPr lang="en-US" dirty="0" err="1" smtClean="0"/>
              <a:t>mrad</a:t>
            </a:r>
            <a:endParaRPr lang="en-US" dirty="0" smtClean="0"/>
          </a:p>
          <a:p>
            <a:pPr>
              <a:buNone/>
            </a:pPr>
            <a:r>
              <a:rPr lang="en-US" smtClean="0"/>
              <a:t>Max </a:t>
            </a:r>
            <a:r>
              <a:rPr lang="en-US" dirty="0" smtClean="0"/>
              <a:t>beam power</a:t>
            </a:r>
            <a:r>
              <a:rPr lang="en-US" smtClean="0"/>
              <a:t>		0.5 </a:t>
            </a:r>
            <a:r>
              <a:rPr lang="en-US" dirty="0" smtClean="0"/>
              <a:t>MW</a:t>
            </a:r>
          </a:p>
          <a:p>
            <a:pPr>
              <a:buNone/>
            </a:pPr>
            <a:r>
              <a:rPr lang="en-US" dirty="0" smtClean="0"/>
              <a:t>RMS pulse duration		2-3 </a:t>
            </a:r>
            <a:r>
              <a:rPr lang="en-US" dirty="0" err="1" smtClean="0"/>
              <a:t>ps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45" y="990600"/>
            <a:ext cx="894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172200"/>
          </a:xfrm>
        </p:spPr>
        <p:txBody>
          <a:bodyPr/>
          <a:lstStyle/>
          <a:p>
            <a:r>
              <a:rPr lang="en-US" dirty="0" smtClean="0"/>
              <a:t>2001: ERL prototype proposal submitted</a:t>
            </a:r>
          </a:p>
          <a:p>
            <a:r>
              <a:rPr lang="en-US" dirty="0" smtClean="0"/>
              <a:t>2005:  NSF funds the injector part (~45%) of the proposal, $$$ received on Valentine’s day</a:t>
            </a:r>
          </a:p>
          <a:p>
            <a:r>
              <a:rPr lang="en-US" dirty="0" smtClean="0"/>
              <a:t>2006: Sept 7, 1st beam time out of DC gun</a:t>
            </a:r>
          </a:p>
          <a:p>
            <a:r>
              <a:rPr lang="en-US" dirty="0" smtClean="0"/>
              <a:t>2007-8: Photocathode studies and space charge characterization underway using 50MHz laser</a:t>
            </a:r>
          </a:p>
          <a:p>
            <a:r>
              <a:rPr lang="en-US" dirty="0" smtClean="0"/>
              <a:t>2008: Spring. Completion of the SRF injector </a:t>
            </a:r>
            <a:r>
              <a:rPr lang="en-US" dirty="0" err="1" smtClean="0"/>
              <a:t>cryomodule</a:t>
            </a:r>
            <a:endParaRPr lang="en-US" dirty="0" smtClean="0"/>
          </a:p>
          <a:p>
            <a:r>
              <a:rPr lang="en-US" dirty="0" smtClean="0"/>
              <a:t>2008: Summer. Accelerator installation finished. July 9, 1st beam with all SRF cavities 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DC gun?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6172200"/>
          </a:xfrm>
        </p:spPr>
        <p:txBody>
          <a:bodyPr/>
          <a:lstStyle/>
          <a:p>
            <a:r>
              <a:rPr lang="en-US" dirty="0" smtClean="0"/>
              <a:t>Three </a:t>
            </a:r>
            <a:r>
              <a:rPr lang="en-US" dirty="0" err="1" smtClean="0"/>
              <a:t>photogun</a:t>
            </a:r>
            <a:r>
              <a:rPr lang="en-US" dirty="0" smtClean="0"/>
              <a:t> types: DC, normal                         conducting RF, superconducting RF</a:t>
            </a:r>
          </a:p>
          <a:p>
            <a:r>
              <a:rPr lang="en-US" b="1" i="1" dirty="0" smtClean="0"/>
              <a:t>DC</a:t>
            </a:r>
            <a:r>
              <a:rPr lang="en-US" dirty="0" smtClean="0"/>
              <a:t>: 10mA max, 5 mm-</a:t>
            </a:r>
            <a:r>
              <a:rPr lang="en-US" dirty="0" err="1" smtClean="0"/>
              <a:t>mrad</a:t>
            </a:r>
            <a:r>
              <a:rPr lang="en-US" dirty="0" smtClean="0"/>
              <a:t> (100 </a:t>
            </a:r>
            <a:r>
              <a:rPr lang="en-US" dirty="0" err="1" smtClean="0"/>
              <a:t>pC</a:t>
            </a:r>
            <a:r>
              <a:rPr lang="en-US" dirty="0" smtClean="0"/>
              <a:t>)                           good vacuum (low gradient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10 MV/m, </a:t>
            </a:r>
            <a:r>
              <a:rPr lang="en-US" dirty="0" err="1" smtClean="0"/>
              <a:t>breakdn</a:t>
            </a:r>
            <a:r>
              <a:rPr lang="en-US" dirty="0" smtClean="0"/>
              <a:t>.)</a:t>
            </a:r>
          </a:p>
          <a:p>
            <a:r>
              <a:rPr lang="en-US" b="1" i="1" dirty="0" smtClean="0"/>
              <a:t>RF</a:t>
            </a:r>
            <a:r>
              <a:rPr lang="en-US" dirty="0" smtClean="0"/>
              <a:t>: 32mA max, 5-10 mm-</a:t>
            </a:r>
            <a:r>
              <a:rPr lang="en-US" dirty="0" err="1" smtClean="0"/>
              <a:t>mrad</a:t>
            </a:r>
            <a:r>
              <a:rPr lang="en-US" dirty="0" smtClean="0"/>
              <a:t> (1-7nC), some vacuum issues (26MV/m cathode gradient, heating)</a:t>
            </a:r>
          </a:p>
          <a:p>
            <a:r>
              <a:rPr lang="en-US" b="1" i="1" dirty="0" smtClean="0"/>
              <a:t>SRF</a:t>
            </a:r>
            <a:r>
              <a:rPr lang="en-US" dirty="0" smtClean="0"/>
              <a:t>: promises 30MV/m or more cathode field, good vacuum, no experience with high current (yet)</a:t>
            </a:r>
          </a:p>
          <a:p>
            <a:r>
              <a:rPr lang="en-US" i="1" dirty="0" smtClean="0"/>
              <a:t>No fundamental reason </a:t>
            </a:r>
            <a:r>
              <a:rPr lang="en-US" dirty="0" smtClean="0"/>
              <a:t>to choose one or the other: we picked DC gun because of expertise available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 descr="D:\Ivan\research\gu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3890" y="835643"/>
            <a:ext cx="1981200" cy="193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Phase1a ERL beam work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29400"/>
            <a:ext cx="1371600" cy="182563"/>
          </a:xfrm>
        </p:spPr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9075" y="6626225"/>
            <a:ext cx="3473450" cy="182563"/>
          </a:xfrm>
        </p:spPr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629400"/>
            <a:ext cx="685800" cy="152400"/>
          </a:xfrm>
        </p:spPr>
        <p:txBody>
          <a:bodyPr/>
          <a:lstStyle/>
          <a:p>
            <a:fld id="{84E00687-84FB-439B-A67F-7656363EC4F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619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59308" y="2743200"/>
            <a:ext cx="42126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10 </a:t>
            </a:r>
            <a:r>
              <a:rPr lang="en-US" b="1" dirty="0" err="1" smtClean="0"/>
              <a:t>MeV</a:t>
            </a:r>
            <a:r>
              <a:rPr lang="en-US" b="1" dirty="0" smtClean="0"/>
              <a:t> </a:t>
            </a:r>
            <a:r>
              <a:rPr lang="en-US" sz="3200" b="1" dirty="0" err="1" smtClean="0"/>
              <a:t>photoinjector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3733800"/>
            <a:ext cx="22924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gun dev. lab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6400800" y="3200400"/>
            <a:ext cx="204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before 03/2008</a:t>
            </a:r>
            <a:endParaRPr lang="en-US" sz="2400" i="1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447800"/>
          </a:xfrm>
        </p:spPr>
        <p:txBody>
          <a:bodyPr/>
          <a:lstStyle/>
          <a:p>
            <a:r>
              <a:rPr lang="en-US" dirty="0" smtClean="0"/>
              <a:t>Beam studies after the DC gun till 03/2008</a:t>
            </a:r>
          </a:p>
          <a:p>
            <a:r>
              <a:rPr lang="en-US" dirty="0" smtClean="0"/>
              <a:t>Thereafter, commissioning the 10MeV injector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52400"/>
            <a:ext cx="5411788" cy="533400"/>
          </a:xfrm>
        </p:spPr>
        <p:txBody>
          <a:bodyPr/>
          <a:lstStyle/>
          <a:p>
            <a:r>
              <a:rPr lang="en-US" dirty="0" smtClean="0"/>
              <a:t>Technical area: DC gun &amp; laser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24,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I.V. Bazarov, CLASSE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687-84FB-439B-A67F-7656363EC4F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b="1" i="1" dirty="0" smtClean="0"/>
              <a:t>DC </a:t>
            </a:r>
            <a:r>
              <a:rPr lang="en-US" b="1" i="1" dirty="0" err="1" smtClean="0"/>
              <a:t>photogun</a:t>
            </a:r>
            <a:r>
              <a:rPr lang="en-US" b="1" i="1" dirty="0" smtClean="0"/>
              <a:t> </a:t>
            </a:r>
            <a:r>
              <a:rPr lang="en-US" dirty="0" smtClean="0"/>
              <a:t>operational for over 3 years</a:t>
            </a:r>
          </a:p>
          <a:p>
            <a:pPr>
              <a:lnSpc>
                <a:spcPts val="3500"/>
              </a:lnSpc>
            </a:pPr>
            <a:r>
              <a:rPr lang="en-US" dirty="0" smtClean="0"/>
              <a:t>Strong points: quick photocathode                    removal &amp; activation, excellent vacuum                         (good lifetime)</a:t>
            </a:r>
          </a:p>
          <a:p>
            <a:pPr>
              <a:lnSpc>
                <a:spcPts val="3500"/>
              </a:lnSpc>
            </a:pPr>
            <a:r>
              <a:rPr lang="en-US" dirty="0" smtClean="0"/>
              <a:t>Major issue: </a:t>
            </a:r>
            <a:r>
              <a:rPr lang="en-US" i="1" dirty="0" smtClean="0"/>
              <a:t>field emission &amp; ceramic                  puncture </a:t>
            </a:r>
            <a:r>
              <a:rPr lang="en-US" dirty="0" smtClean="0"/>
              <a:t>(425</a:t>
            </a:r>
            <a:r>
              <a:rPr lang="en-US" dirty="0" smtClean="0">
                <a:sym typeface="Symbol"/>
              </a:rPr>
              <a:t>→250 kV)</a:t>
            </a:r>
            <a:endParaRPr lang="en-US" i="1" dirty="0" smtClean="0"/>
          </a:p>
          <a:p>
            <a:pPr>
              <a:lnSpc>
                <a:spcPts val="3500"/>
              </a:lnSpc>
            </a:pPr>
            <a:r>
              <a:rPr lang="en-US" b="1" i="1" dirty="0" smtClean="0"/>
              <a:t>Laser system</a:t>
            </a:r>
            <a:r>
              <a:rPr lang="en-US" dirty="0" smtClean="0"/>
              <a:t>: individual pulse characteristics demonstrated at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26 lower rep. rate</a:t>
            </a:r>
          </a:p>
          <a:p>
            <a:pPr>
              <a:lnSpc>
                <a:spcPts val="3500"/>
              </a:lnSpc>
            </a:pPr>
            <a:r>
              <a:rPr lang="en-US" dirty="0" smtClean="0"/>
              <a:t>Ran into several (thermal handling)               difficulties when trying to extend </a:t>
            </a:r>
            <a:r>
              <a:rPr lang="en-US" dirty="0" err="1" smtClean="0"/>
              <a:t>avg</a:t>
            </a:r>
            <a:r>
              <a:rPr lang="en-US" dirty="0" smtClean="0"/>
              <a:t>                                                            power to 20W green (&gt;50 W IR)</a:t>
            </a:r>
          </a:p>
        </p:txBody>
      </p:sp>
      <p:pic>
        <p:nvPicPr>
          <p:cNvPr id="21" name="Picture 3" descr="DSCN0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368" y="4592637"/>
            <a:ext cx="2511632" cy="1884363"/>
          </a:xfrm>
          <a:prstGeom prst="rect">
            <a:avLst/>
          </a:prstGeom>
          <a:noFill/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0131" y="914400"/>
            <a:ext cx="169386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RPP">
  <a:themeElements>
    <a:clrScheme name="LRP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RP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LRP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P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P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P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P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P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P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C:\DOCUME~1\Owner\LOCALS~1\Temp\LRPP.pot</Template>
  <TotalTime>3989</TotalTime>
  <Words>1870</Words>
  <Application>Microsoft PowerPoint</Application>
  <PresentationFormat>On-screen Show (4:3)</PresentationFormat>
  <Paragraphs>364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LRPP</vt:lpstr>
      <vt:lpstr>Equation</vt:lpstr>
      <vt:lpstr>Ivan Bazarov                                                       for the ERL team</vt:lpstr>
      <vt:lpstr>Contents</vt:lpstr>
      <vt:lpstr>Introduction</vt:lpstr>
      <vt:lpstr>Parameters</vt:lpstr>
      <vt:lpstr>ERL Phase1a: source R&amp;D</vt:lpstr>
      <vt:lpstr>Timeline</vt:lpstr>
      <vt:lpstr>Why DC gun?</vt:lpstr>
      <vt:lpstr>Phase1a ERL beam work</vt:lpstr>
      <vt:lpstr>Technical area: DC gun &amp; laser</vt:lpstr>
      <vt:lpstr>Technical area: SRF</vt:lpstr>
      <vt:lpstr>Technical area: beam instrument.</vt:lpstr>
      <vt:lpstr>Space charge brightness limit</vt:lpstr>
      <vt:lpstr>Space charge considerations</vt:lpstr>
      <vt:lpstr>Space charge dominated</vt:lpstr>
      <vt:lpstr>Space charge dominated</vt:lpstr>
      <vt:lpstr>Space charge dominated</vt:lpstr>
      <vt:lpstr>Space charge dominated</vt:lpstr>
      <vt:lpstr>250kV DC gun data</vt:lpstr>
      <vt:lpstr>Gun beamline studies</vt:lpstr>
      <vt:lpstr>Space charge code validation</vt:lpstr>
      <vt:lpstr>Photocathode studies</vt:lpstr>
      <vt:lpstr>kT vs. wavelength</vt:lpstr>
      <vt:lpstr>Laser shaping</vt:lpstr>
      <vt:lpstr>One robust method</vt:lpstr>
      <vt:lpstr>Beam dynamics with RF</vt:lpstr>
      <vt:lpstr>RF focusing</vt:lpstr>
      <vt:lpstr>RF emittance cancelation</vt:lpstr>
      <vt:lpstr>Low gun voltage implications</vt:lpstr>
      <vt:lpstr>High current status</vt:lpstr>
      <vt:lpstr>Problem with the cryomodule</vt:lpstr>
      <vt:lpstr>Localizing stray fields</vt:lpstr>
      <vt:lpstr>Things to look forward to</vt:lpstr>
      <vt:lpstr>Summary</vt:lpstr>
      <vt:lpstr>Acknowledgements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LEPP Template</dc:title>
  <dc:creator>sib</dc:creator>
  <cp:lastModifiedBy>IB</cp:lastModifiedBy>
  <cp:revision>474</cp:revision>
  <cp:lastPrinted>2006-05-18T12:15:03Z</cp:lastPrinted>
  <dcterms:created xsi:type="dcterms:W3CDTF">2007-01-06T18:51:42Z</dcterms:created>
  <dcterms:modified xsi:type="dcterms:W3CDTF">2009-04-24T23:35:03Z</dcterms:modified>
</cp:coreProperties>
</file>