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8404800" cy="43891200"/>
  <p:notesSz cx="9283700" cy="14770100"/>
  <p:defaultTextStyle>
    <a:defPPr>
      <a:defRPr lang="en-US"/>
    </a:defPPr>
    <a:lvl1pPr marL="0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8322" y="11526"/>
      </p:cViewPr>
      <p:guideLst>
        <p:guide orient="horz" pos="13824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738505"/>
          </a:xfrm>
          <a:prstGeom prst="rect">
            <a:avLst/>
          </a:prstGeom>
        </p:spPr>
        <p:txBody>
          <a:bodyPr vert="horz" lIns="137443" tIns="68722" rIns="137443" bIns="68722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738505"/>
          </a:xfrm>
          <a:prstGeom prst="rect">
            <a:avLst/>
          </a:prstGeom>
        </p:spPr>
        <p:txBody>
          <a:bodyPr vert="horz" lIns="137443" tIns="68722" rIns="137443" bIns="68722" rtlCol="0"/>
          <a:lstStyle>
            <a:lvl1pPr algn="r">
              <a:defRPr sz="1800"/>
            </a:lvl1pPr>
          </a:lstStyle>
          <a:p>
            <a:fld id="{D2549C44-F7A6-4E9D-B66D-2081F82D8094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108075"/>
            <a:ext cx="4845050" cy="5538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443" tIns="68722" rIns="137443" bIns="687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7015798"/>
            <a:ext cx="7426960" cy="6646545"/>
          </a:xfrm>
          <a:prstGeom prst="rect">
            <a:avLst/>
          </a:prstGeom>
        </p:spPr>
        <p:txBody>
          <a:bodyPr vert="horz" lIns="137443" tIns="68722" rIns="137443" bIns="687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29032"/>
            <a:ext cx="4022937" cy="738505"/>
          </a:xfrm>
          <a:prstGeom prst="rect">
            <a:avLst/>
          </a:prstGeom>
        </p:spPr>
        <p:txBody>
          <a:bodyPr vert="horz" lIns="137443" tIns="68722" rIns="137443" bIns="68722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14029032"/>
            <a:ext cx="4022937" cy="738505"/>
          </a:xfrm>
          <a:prstGeom prst="rect">
            <a:avLst/>
          </a:prstGeom>
        </p:spPr>
        <p:txBody>
          <a:bodyPr vert="horz" lIns="137443" tIns="68722" rIns="137443" bIns="68722" rtlCol="0" anchor="b"/>
          <a:lstStyle>
            <a:lvl1pPr algn="r">
              <a:defRPr sz="1800"/>
            </a:lvl1pPr>
          </a:lstStyle>
          <a:p>
            <a:fld id="{B11CB27A-11DD-47B3-8020-5F6B0E604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42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B27A-11DD-47B3-8020-5F6B0E604D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90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42in Header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750" y="0"/>
            <a:ext cx="38390050" cy="2877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51288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2351288" rtl="0" eaLnBrk="1" latinLnBrk="0" hangingPunct="1">
        <a:spcBef>
          <a:spcPct val="20000"/>
        </a:spcBef>
        <a:buFont typeface="Arial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2351288" rtl="0" eaLnBrk="1" latinLnBrk="0" hangingPunct="1">
        <a:spcBef>
          <a:spcPct val="20000"/>
        </a:spcBef>
        <a:buFont typeface="Arial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2351288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2351288" rtl="0" eaLnBrk="1" latinLnBrk="0" hangingPunct="1">
        <a:spcBef>
          <a:spcPct val="20000"/>
        </a:spcBef>
        <a:buFont typeface="Arial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2351288" rtl="0" eaLnBrk="1" latinLnBrk="0" hangingPunct="1">
        <a:spcBef>
          <a:spcPct val="20000"/>
        </a:spcBef>
        <a:buFont typeface="Arial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0168" y="737062"/>
            <a:ext cx="2535381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Brightness Electron Source Development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5575" y="19194311"/>
            <a:ext cx="16720382" cy="8197119"/>
            <a:chOff x="840608" y="10263995"/>
            <a:chExt cx="18250210" cy="97175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702" y="11970598"/>
              <a:ext cx="11115117" cy="533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40608" y="10263995"/>
              <a:ext cx="18250210" cy="180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Brightness Limiting Phenomena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3388" y="17426974"/>
              <a:ext cx="13563600" cy="255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 smtClean="0"/>
                <a:t>Simulated bunch profile for 20pC and 80pC bunch charges from a realistic </a:t>
              </a:r>
              <a:r>
                <a:rPr lang="en-US" sz="4000" b="1" i="1" dirty="0" err="1" smtClean="0"/>
                <a:t>birefringent</a:t>
              </a:r>
              <a:r>
                <a:rPr lang="en-US" sz="4000" b="1" i="1" dirty="0"/>
                <a:t> </a:t>
              </a:r>
              <a:r>
                <a:rPr lang="en-US" sz="4000" b="1" i="1" dirty="0" smtClean="0"/>
                <a:t>pulse-stacked laser profile</a:t>
              </a:r>
              <a:r>
                <a:rPr lang="en-US" sz="4000" dirty="0" smtClean="0"/>
                <a:t>.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 smtClean="0"/>
                <a:t> The onset of the </a:t>
              </a:r>
              <a:r>
                <a:rPr lang="en-US" sz="4000" b="1" i="1" dirty="0" smtClean="0"/>
                <a:t>virtual cathode instability (VCI)</a:t>
              </a:r>
              <a:r>
                <a:rPr lang="en-US" sz="4000" dirty="0" smtClean="0"/>
                <a:t> is apparent in the bunch lengthening and breakup.</a:t>
              </a:r>
              <a:endParaRPr lang="en-US" sz="4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875957" y="28436858"/>
            <a:ext cx="19841702" cy="14739873"/>
            <a:chOff x="1048538" y="25186578"/>
            <a:chExt cx="22253999" cy="1706908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016" y="26164716"/>
              <a:ext cx="7755827" cy="6718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752" y="34654515"/>
              <a:ext cx="9607464" cy="6253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960" y="32883137"/>
              <a:ext cx="6294779" cy="61040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153816" y="25186578"/>
              <a:ext cx="21148721" cy="167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MK II DC Gun: Pushing brightness limits</a:t>
              </a:r>
              <a:endPara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49034" y="27460707"/>
              <a:ext cx="11361946" cy="686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 smtClean="0"/>
                <a:t>A new </a:t>
              </a:r>
              <a:r>
                <a:rPr lang="en-US" sz="4000" b="1" i="1" dirty="0" smtClean="0"/>
                <a:t>DC </a:t>
              </a:r>
              <a:r>
                <a:rPr lang="en-US" sz="4000" b="1" i="1" dirty="0" err="1" smtClean="0"/>
                <a:t>photogun</a:t>
              </a:r>
              <a:r>
                <a:rPr lang="en-US" sz="4000" b="1" i="1" dirty="0" smtClean="0"/>
                <a:t> </a:t>
              </a:r>
              <a:r>
                <a:rPr lang="en-US" sz="4000" dirty="0" smtClean="0"/>
                <a:t>is under construction @ Cornell. It will feature: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 smtClean="0"/>
                <a:t>A </a:t>
              </a:r>
              <a:r>
                <a:rPr lang="en-US" sz="4000" b="1" i="1" dirty="0" smtClean="0"/>
                <a:t>segmented, shielded HV ceramic</a:t>
              </a:r>
              <a:r>
                <a:rPr lang="en-US" sz="4000" dirty="0" smtClean="0"/>
                <a:t> to reach higher voltage regimes.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b="1" i="1" dirty="0" smtClean="0"/>
                <a:t> Adjustable cathode-anode gap</a:t>
              </a:r>
              <a:r>
                <a:rPr lang="en-US" sz="4000" dirty="0" smtClean="0"/>
                <a:t>, to allow precision control of the photocathode field, on which the onset of the VCI depends.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 smtClean="0"/>
                <a:t>A </a:t>
              </a:r>
              <a:r>
                <a:rPr lang="en-US" sz="4000" b="1" i="1" dirty="0" smtClean="0"/>
                <a:t>genetically optimized </a:t>
              </a:r>
              <a:r>
                <a:rPr lang="en-US" sz="4000" dirty="0" smtClean="0"/>
                <a:t>electrode profile to provide highest brightness, subject to empirical </a:t>
              </a:r>
              <a:r>
                <a:rPr lang="en-US" sz="4000" b="1" i="1" dirty="0" smtClean="0"/>
                <a:t>breakdown voltage</a:t>
              </a:r>
              <a:r>
                <a:rPr lang="en-US" sz="4000" dirty="0" smtClean="0"/>
                <a:t> </a:t>
              </a:r>
              <a:r>
                <a:rPr lang="en-US" sz="4000" b="1" i="1" dirty="0" smtClean="0"/>
                <a:t>constraints. </a:t>
              </a:r>
              <a:endParaRPr lang="en-US" sz="4000" i="1" dirty="0" smtClean="0"/>
            </a:p>
            <a:p>
              <a:endParaRPr lang="en-US" sz="4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8538" y="39297447"/>
              <a:ext cx="11361946" cy="295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itchFamily="34" charset="0"/>
                <a:buChar char="•"/>
              </a:pPr>
              <a:r>
                <a:rPr lang="en-US" sz="4000" dirty="0" smtClean="0"/>
                <a:t>A </a:t>
              </a:r>
              <a:r>
                <a:rPr lang="en-US" sz="4000" b="1" i="1" dirty="0" smtClean="0"/>
                <a:t>6-D phase space measurement </a:t>
              </a:r>
              <a:r>
                <a:rPr lang="en-US" sz="4000" b="1" i="1" dirty="0" err="1" smtClean="0"/>
                <a:t>beamline</a:t>
              </a:r>
              <a:r>
                <a:rPr lang="en-US" sz="4000" dirty="0" smtClean="0"/>
                <a:t>, </a:t>
              </a:r>
              <a:r>
                <a:rPr lang="en-US" sz="4000" dirty="0" smtClean="0"/>
                <a:t>transverse </a:t>
              </a:r>
              <a:r>
                <a:rPr lang="en-US" sz="4000" dirty="0" smtClean="0"/>
                <a:t>emittance measurement, and </a:t>
              </a:r>
              <a:r>
                <a:rPr lang="en-US" sz="4000" dirty="0" err="1" smtClean="0"/>
                <a:t>ps</a:t>
              </a:r>
              <a:r>
                <a:rPr lang="en-US" sz="4000" dirty="0" smtClean="0"/>
                <a:t>-resolution deflecting cavity.</a:t>
              </a:r>
              <a:endParaRPr lang="en-US" sz="4000" b="1" i="1" dirty="0" smtClean="0"/>
            </a:p>
            <a:p>
              <a:endParaRPr lang="en-US" sz="4000" dirty="0"/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691" y="41230328"/>
            <a:ext cx="2933700" cy="176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6" y="29885850"/>
            <a:ext cx="9843048" cy="24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5" y="33735742"/>
            <a:ext cx="9843048" cy="354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4535" y="28436858"/>
            <a:ext cx="14611165" cy="120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Achieving Optimal Brightness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9326" y="32634762"/>
            <a:ext cx="11593464" cy="104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Genetically </a:t>
            </a:r>
            <a:r>
              <a:rPr lang="en-US" sz="4000" b="1" i="1" dirty="0" smtClean="0"/>
              <a:t>optimized 3D laser pulse profile</a:t>
            </a:r>
            <a:r>
              <a:rPr lang="en-US" sz="4000" dirty="0" smtClean="0"/>
              <a:t> to minimize space charge induced </a:t>
            </a:r>
            <a:r>
              <a:rPr lang="en-US" sz="4000" dirty="0" err="1" smtClean="0"/>
              <a:t>emittance</a:t>
            </a:r>
            <a:r>
              <a:rPr lang="en-US" sz="4000" dirty="0" smtClean="0"/>
              <a:t> growth.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854889" y="37293711"/>
            <a:ext cx="115934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MK II Gun will employ </a:t>
            </a:r>
            <a:r>
              <a:rPr lang="en-US" sz="4000" b="1" i="1" dirty="0" smtClean="0"/>
              <a:t>adaptive 3D laser pulse shaping</a:t>
            </a:r>
            <a:r>
              <a:rPr lang="en-US" sz="4000" dirty="0"/>
              <a:t> </a:t>
            </a:r>
            <a:r>
              <a:rPr lang="en-US" sz="4000" dirty="0" smtClean="0"/>
              <a:t>to allow online optimization of </a:t>
            </a:r>
            <a:r>
              <a:rPr lang="en-US" sz="4000" dirty="0" smtClean="0"/>
              <a:t>emittance.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Temporal shaping via </a:t>
            </a:r>
            <a:r>
              <a:rPr lang="en-US" sz="4000" dirty="0" err="1" smtClean="0"/>
              <a:t>birefringent</a:t>
            </a:r>
            <a:r>
              <a:rPr lang="en-US" sz="4000" dirty="0" smtClean="0"/>
              <a:t> crystal stacking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Transverse – via truncated Gaussian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Good light transmission, &lt; 20% emittance change from the optimum</a:t>
            </a:r>
            <a:endParaRPr lang="en-US" sz="4000" dirty="0" smtClean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6968284" y="27965401"/>
            <a:ext cx="22667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11864512" y="22877502"/>
            <a:ext cx="10099344" cy="76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175" y="17866056"/>
            <a:ext cx="1687278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" name="AutoShape 2" descr="https://mail.google.com/mail/?ui=2&amp;ik=3e29c2dce0&amp;view=att&amp;th=131e2631f85518e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mail.google.com/mail/?ui=2&amp;ik=3e29c2dce0&amp;view=att&amp;th=131e2631f85518e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s://mail.google.com/mail/?ui=2&amp;ik=3e29c2dce0&amp;view=att&amp;th=131e2631f85518e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829" y="8453464"/>
            <a:ext cx="9707150" cy="834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175" y="5141925"/>
            <a:ext cx="1487631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Photocathode development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7900" y="18094910"/>
            <a:ext cx="1487631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Gun development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5253" y="6548464"/>
            <a:ext cx="1766764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CsK2Sb photocathode development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1778012" y="5285508"/>
            <a:ext cx="14939647" cy="10402649"/>
            <a:chOff x="18273428" y="4396493"/>
            <a:chExt cx="14939647" cy="10402649"/>
          </a:xfrm>
        </p:grpSpPr>
        <p:sp>
          <p:nvSpPr>
            <p:cNvPr id="38" name="TextBox 37"/>
            <p:cNvSpPr txBox="1"/>
            <p:nvPr/>
          </p:nvSpPr>
          <p:spPr>
            <a:xfrm>
              <a:off x="18336756" y="4396493"/>
              <a:ext cx="14876319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Sub-thermal </a:t>
              </a:r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emittance</a:t>
              </a: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from </a:t>
              </a:r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GaAs</a:t>
              </a: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cathodes 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8273428" y="7305488"/>
              <a:ext cx="8787448" cy="700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7291680" y="6108912"/>
              <a:ext cx="5066444" cy="398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7201683" y="10093756"/>
              <a:ext cx="5346941" cy="4705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44"/>
          <p:cNvSpPr/>
          <p:nvPr/>
        </p:nvSpPr>
        <p:spPr>
          <a:xfrm>
            <a:off x="854890" y="2691874"/>
            <a:ext cx="3476313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I.V. </a:t>
            </a:r>
            <a:r>
              <a:rPr lang="en-US" dirty="0" err="1" smtClean="0"/>
              <a:t>Bazarov</a:t>
            </a:r>
            <a:r>
              <a:rPr lang="en-US" dirty="0" smtClean="0"/>
              <a:t>, L. </a:t>
            </a:r>
            <a:r>
              <a:rPr lang="en-US" dirty="0" err="1" smtClean="0"/>
              <a:t>Cultrera</a:t>
            </a:r>
            <a:r>
              <a:rPr lang="en-US" dirty="0" smtClean="0"/>
              <a:t>, S. Karkare, </a:t>
            </a:r>
            <a:r>
              <a:rPr lang="en-US" dirty="0" smtClean="0"/>
              <a:t>J. Maxson (for the ERL </a:t>
            </a:r>
            <a:r>
              <a:rPr lang="en-US" dirty="0" smtClean="0"/>
              <a:t>injector team</a:t>
            </a:r>
            <a:r>
              <a:rPr lang="en-US" dirty="0" smtClean="0"/>
              <a:t>)</a:t>
            </a:r>
          </a:p>
          <a:p>
            <a:pPr algn="ctr"/>
            <a:r>
              <a:rPr lang="en-US" sz="7200" dirty="0" smtClean="0"/>
              <a:t>Presented at DOE Contractors’ </a:t>
            </a:r>
            <a:r>
              <a:rPr lang="en-US" sz="7200" dirty="0" err="1" smtClean="0"/>
              <a:t>M</a:t>
            </a:r>
            <a:r>
              <a:rPr lang="en-US" sz="7200" dirty="0" err="1" smtClean="0"/>
              <a:t>tg</a:t>
            </a:r>
            <a:r>
              <a:rPr lang="en-US" sz="7200" dirty="0" smtClean="0"/>
              <a:t>, Annapolis, MD, August 22-23, 2011</a:t>
            </a:r>
            <a:endParaRPr lang="en-US" sz="7200" dirty="0"/>
          </a:p>
        </p:txBody>
      </p:sp>
      <p:pic>
        <p:nvPicPr>
          <p:cNvPr id="48" name="Picture 2" descr="https://lh4.googleusercontent.com/-dgDJUdF7rrM/TkASo9t8iQI/AAAAAAAAAgA/ZJ9YnI6V-Ko/s640/2011-08-08%25252012.36.1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515278" y="8062020"/>
            <a:ext cx="9220843" cy="6915633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11002374" y="14977653"/>
            <a:ext cx="796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Multi-Alkali Cathode Prep-chamber with vacuum suitcase</a:t>
            </a:r>
            <a:endParaRPr lang="en-US" sz="2800" b="1" dirty="0"/>
          </a:p>
        </p:txBody>
      </p:sp>
      <p:sp>
        <p:nvSpPr>
          <p:cNvPr id="2060" name="AutoShape 12" descr="https://docs.google.com/viewer?attid=0.1&amp;pid=gmail&amp;thid=131e31f092a58855&amp;url=https%3A%2F%2Fmail.google.com%2Fmail%2F%3Fui%3D2%26ik%3D3e29c2dce0%26view%3Datt%26th%3D131e31f092a58855%26attid%3D0.1%26disp%3Dsafe%26zw&amp;docid=11e41bbec760e0be96f69a706b9ca325%7C641d15fc2071e26cc9ce422c906921df&amp;a=bi&amp;pagenumber=3&amp;w=7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7139632" y="16734450"/>
            <a:ext cx="8563623" cy="9812339"/>
            <a:chOff x="17139632" y="17763150"/>
            <a:chExt cx="8563623" cy="9812339"/>
          </a:xfrm>
        </p:grpSpPr>
        <p:sp>
          <p:nvSpPr>
            <p:cNvPr id="49" name="TextBox 48"/>
            <p:cNvSpPr txBox="1"/>
            <p:nvPr/>
          </p:nvSpPr>
          <p:spPr>
            <a:xfrm>
              <a:off x="17139632" y="17763150"/>
              <a:ext cx="8044542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20mA, 8hr run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7243339" y="19399312"/>
              <a:ext cx="8459916" cy="4432237"/>
              <a:chOff x="4049486" y="3542100"/>
              <a:chExt cx="4940450" cy="2654096"/>
            </a:xfrm>
          </p:grpSpPr>
          <p:pic>
            <p:nvPicPr>
              <p:cNvPr id="62" name="Picture 3" descr="IMGA0002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4049486" y="3542100"/>
                <a:ext cx="4637314" cy="260848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63" name="Straight Arrow Connector 62"/>
              <p:cNvCxnSpPr/>
              <p:nvPr/>
            </p:nvCxnSpPr>
            <p:spPr>
              <a:xfrm rot="16200000" flipH="1">
                <a:off x="5313476" y="4245022"/>
                <a:ext cx="573088" cy="459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>
                <a:spLocks noChangeArrowheads="1"/>
              </p:cNvSpPr>
              <p:nvPr/>
            </p:nvSpPr>
            <p:spPr bwMode="auto">
              <a:xfrm>
                <a:off x="4416869" y="3730322"/>
                <a:ext cx="192020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Crater Light gray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~1.5 mm diameter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rot="5400000" flipH="1" flipV="1">
                <a:off x="5421910" y="5194671"/>
                <a:ext cx="602962" cy="2127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6" name="TextBox 8"/>
              <p:cNvSpPr txBox="1">
                <a:spLocks noChangeArrowheads="1"/>
              </p:cNvSpPr>
              <p:nvPr/>
            </p:nvSpPr>
            <p:spPr bwMode="auto">
              <a:xfrm>
                <a:off x="4455940" y="5550083"/>
                <a:ext cx="2020888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Brown colored area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~4 mm diameter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rot="10800000" flipV="1">
                <a:off x="6767512" y="4038600"/>
                <a:ext cx="914400" cy="5479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8" name="TextBox 9"/>
              <p:cNvSpPr txBox="1">
                <a:spLocks noChangeArrowheads="1"/>
              </p:cNvSpPr>
              <p:nvPr/>
            </p:nvSpPr>
            <p:spPr bwMode="auto">
              <a:xfrm>
                <a:off x="7070648" y="3827295"/>
                <a:ext cx="19192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Photocathode film</a:t>
                </a: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rot="16200000" flipV="1">
                <a:off x="6416626" y="4582998"/>
                <a:ext cx="781149" cy="132397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>
                <a:spLocks noChangeArrowheads="1"/>
              </p:cNvSpPr>
              <p:nvPr/>
            </p:nvSpPr>
            <p:spPr bwMode="auto">
              <a:xfrm>
                <a:off x="7283339" y="5602515"/>
                <a:ext cx="14034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~0.5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</a:rPr>
                  <a:t>mm </a:t>
                </a:r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gap</a:t>
                </a:r>
              </a:p>
            </p:txBody>
          </p:sp>
        </p:grpSp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675753" y="23831551"/>
              <a:ext cx="3508419" cy="374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Box 83"/>
            <p:cNvSpPr txBox="1"/>
            <p:nvPr/>
          </p:nvSpPr>
          <p:spPr>
            <a:xfrm>
              <a:off x="17243339" y="23831551"/>
              <a:ext cx="41565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Damage on Si substrate after 20mA run</a:t>
              </a:r>
              <a:endParaRPr lang="en-US" sz="28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395739" y="25600878"/>
              <a:ext cx="41565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SEM image of  central damaged area</a:t>
              </a:r>
              <a:endParaRPr lang="en-US" sz="2800" b="1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5631775" y="16886850"/>
            <a:ext cx="1340358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Photocathode Diagnostics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6453547" y="18563605"/>
            <a:ext cx="11351177" cy="6675382"/>
            <a:chOff x="26453547" y="19935205"/>
            <a:chExt cx="11351177" cy="6675382"/>
          </a:xfrm>
        </p:grpSpPr>
        <p:grpSp>
          <p:nvGrpSpPr>
            <p:cNvPr id="89" name="Group 88"/>
            <p:cNvGrpSpPr/>
            <p:nvPr/>
          </p:nvGrpSpPr>
          <p:grpSpPr>
            <a:xfrm>
              <a:off x="26453547" y="19935205"/>
              <a:ext cx="11351177" cy="6675382"/>
              <a:chOff x="13648" y="1637731"/>
              <a:chExt cx="9164480" cy="5034092"/>
            </a:xfrm>
          </p:grpSpPr>
          <p:grpSp>
            <p:nvGrpSpPr>
              <p:cNvPr id="90" name="Group 11"/>
              <p:cNvGrpSpPr/>
              <p:nvPr/>
            </p:nvGrpSpPr>
            <p:grpSpPr>
              <a:xfrm>
                <a:off x="13648" y="1637731"/>
                <a:ext cx="4285398" cy="5034092"/>
                <a:chOff x="573205" y="1828801"/>
                <a:chExt cx="4285398" cy="5034092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573205" y="1828801"/>
                  <a:ext cx="4026091" cy="498598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736976" y="1828801"/>
                  <a:ext cx="34801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DIAGNOSTIC TECHNIQUES</a:t>
                  </a:r>
                  <a:endParaRPr lang="en-US" sz="2400" b="1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573205" y="2290466"/>
                  <a:ext cx="4285398" cy="4572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2400" dirty="0" smtClean="0"/>
                    <a:t>A</a:t>
                  </a:r>
                  <a:r>
                    <a:rPr lang="en-US" sz="2800" dirty="0" smtClean="0"/>
                    <a:t>uger Spectroscopy</a:t>
                  </a:r>
                </a:p>
                <a:p>
                  <a:pPr>
                    <a:buFont typeface="Arial" pitchFamily="34" charset="0"/>
                    <a:buChar char="•"/>
                  </a:pPr>
                  <a:endParaRPr lang="en-US" sz="2800" dirty="0" smtClean="0"/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800" dirty="0" smtClean="0"/>
                    <a:t>LEED</a:t>
                  </a:r>
                </a:p>
                <a:p>
                  <a:pPr>
                    <a:buFont typeface="Arial" pitchFamily="34" charset="0"/>
                    <a:buChar char="•"/>
                  </a:pPr>
                  <a:endParaRPr lang="en-US" sz="2800" dirty="0" smtClean="0"/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800" dirty="0" err="1" smtClean="0"/>
                    <a:t>Photoreflectance</a:t>
                  </a:r>
                  <a:endParaRPr lang="en-US" sz="2800" dirty="0" smtClean="0"/>
                </a:p>
                <a:p>
                  <a:pPr>
                    <a:buFont typeface="Arial" pitchFamily="34" charset="0"/>
                    <a:buChar char="•"/>
                  </a:pPr>
                  <a:endParaRPr lang="en-US" sz="2800" dirty="0" smtClean="0"/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800" dirty="0" smtClean="0"/>
                    <a:t>Electron Energy Analyzers</a:t>
                  </a:r>
                </a:p>
                <a:p>
                  <a:pPr>
                    <a:buFont typeface="Arial" pitchFamily="34" charset="0"/>
                    <a:buChar char="•"/>
                  </a:pPr>
                  <a:endParaRPr lang="en-US" sz="2800" dirty="0" smtClean="0"/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800" dirty="0" smtClean="0"/>
                    <a:t>Response time measurements</a:t>
                  </a:r>
                </a:p>
                <a:p>
                  <a:pPr>
                    <a:buFont typeface="Arial" pitchFamily="34" charset="0"/>
                    <a:buChar char="•"/>
                  </a:pPr>
                  <a:endParaRPr lang="en-US" sz="2800" dirty="0" smtClean="0"/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800" dirty="0" smtClean="0"/>
                    <a:t>Work function measurement</a:t>
                  </a:r>
                </a:p>
                <a:p>
                  <a:pPr>
                    <a:buFont typeface="Arial" pitchFamily="34" charset="0"/>
                    <a:buChar char="•"/>
                  </a:pPr>
                  <a:endParaRPr lang="en-US" sz="2800" dirty="0" smtClean="0"/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800" dirty="0" smtClean="0"/>
                    <a:t>XRF</a:t>
                  </a:r>
                </a:p>
                <a:p>
                  <a:r>
                    <a:rPr lang="en-US" sz="2400" dirty="0" smtClean="0"/>
                    <a:t>….</a:t>
                  </a:r>
                  <a:endParaRPr lang="en-US" sz="2400" dirty="0"/>
                </a:p>
              </p:txBody>
            </p:sp>
          </p:grpSp>
          <p:grpSp>
            <p:nvGrpSpPr>
              <p:cNvPr id="91" name="Group 16"/>
              <p:cNvGrpSpPr/>
              <p:nvPr/>
            </p:nvGrpSpPr>
            <p:grpSpPr>
              <a:xfrm>
                <a:off x="5561463" y="1828801"/>
                <a:ext cx="3616665" cy="1392071"/>
                <a:chOff x="5561463" y="1828801"/>
                <a:chExt cx="3616665" cy="1392071"/>
              </a:xfrm>
            </p:grpSpPr>
            <p:sp>
              <p:nvSpPr>
                <p:cNvPr id="98" name="Rectangle 4"/>
                <p:cNvSpPr/>
                <p:nvPr/>
              </p:nvSpPr>
              <p:spPr>
                <a:xfrm>
                  <a:off x="5561463" y="1828801"/>
                  <a:ext cx="3582537" cy="139207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5595591" y="1828801"/>
                  <a:ext cx="35825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PREPARATION CHAMBERS</a:t>
                  </a:r>
                  <a:endParaRPr lang="en-US" sz="2400" b="1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5595591" y="2290466"/>
                  <a:ext cx="3302749" cy="719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2800" dirty="0" err="1" smtClean="0"/>
                    <a:t>GaAs</a:t>
                  </a:r>
                  <a:r>
                    <a:rPr lang="en-US" sz="2800" dirty="0" smtClean="0"/>
                    <a:t>(</a:t>
                  </a:r>
                  <a:r>
                    <a:rPr lang="en-US" sz="2800" dirty="0" err="1" smtClean="0"/>
                    <a:t>Cs,F</a:t>
                  </a:r>
                  <a:r>
                    <a:rPr lang="en-US" sz="2800" dirty="0" smtClean="0"/>
                    <a:t>)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800" dirty="0" smtClean="0"/>
                    <a:t>Alkali-</a:t>
                  </a:r>
                  <a:r>
                    <a:rPr lang="en-US" sz="2800" dirty="0" err="1" smtClean="0"/>
                    <a:t>Antimonide</a:t>
                  </a:r>
                  <a:endParaRPr lang="en-US" sz="2800" dirty="0"/>
                </a:p>
              </p:txBody>
            </p:sp>
          </p:grpSp>
          <p:grpSp>
            <p:nvGrpSpPr>
              <p:cNvPr id="92" name="Group 15"/>
              <p:cNvGrpSpPr/>
              <p:nvPr/>
            </p:nvGrpSpPr>
            <p:grpSpPr>
              <a:xfrm>
                <a:off x="5616047" y="4504435"/>
                <a:ext cx="2504364" cy="830997"/>
                <a:chOff x="5957247" y="4504435"/>
                <a:chExt cx="2504364" cy="830997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984543" y="4504435"/>
                  <a:ext cx="2251881" cy="83099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957247" y="4504435"/>
                  <a:ext cx="250436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2400" b="1" dirty="0" smtClean="0"/>
                    <a:t>ERL INJECTOR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400" b="1" dirty="0" smtClean="0"/>
                    <a:t>DC GUN</a:t>
                  </a:r>
                  <a:endParaRPr lang="en-US" sz="2400" b="1" dirty="0"/>
                </a:p>
              </p:txBody>
            </p:sp>
          </p:grpSp>
          <p:sp>
            <p:nvSpPr>
              <p:cNvPr id="93" name="Left-Right Arrow 92"/>
              <p:cNvSpPr/>
              <p:nvPr/>
            </p:nvSpPr>
            <p:spPr>
              <a:xfrm>
                <a:off x="4039739" y="2290466"/>
                <a:ext cx="1555852" cy="657450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Left-Right Arrow 93"/>
              <p:cNvSpPr/>
              <p:nvPr/>
            </p:nvSpPr>
            <p:spPr>
              <a:xfrm>
                <a:off x="4073843" y="4677982"/>
                <a:ext cx="1555852" cy="657450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Up-Down Arrow 94"/>
              <p:cNvSpPr/>
              <p:nvPr/>
            </p:nvSpPr>
            <p:spPr>
              <a:xfrm>
                <a:off x="6332561" y="3220872"/>
                <a:ext cx="696036" cy="1283563"/>
              </a:xfrm>
              <a:prstGeom prst="up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31482528" y="21672556"/>
              <a:ext cx="32401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Vacuum Connection</a:t>
              </a:r>
              <a:endParaRPr lang="en-US" sz="2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789534" y="24838486"/>
              <a:ext cx="32401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Vacuum Connection</a:t>
              </a:r>
              <a:endParaRPr lang="en-US" sz="2800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5164639" y="20912502"/>
            <a:ext cx="3240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Vacuum Connection</a:t>
            </a:r>
            <a:endParaRPr lang="en-US" sz="2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8517850" y="25526285"/>
            <a:ext cx="57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In progress…</a:t>
            </a:r>
            <a:endParaRPr lang="en-US" sz="28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7334779" y="42719784"/>
            <a:ext cx="20123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Supported by DOE DE-SC0003965, NSF DMR-0807731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952690" y="39184382"/>
            <a:ext cx="2933700" cy="199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72382" y="39512876"/>
            <a:ext cx="6384597" cy="20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354531" y="35225992"/>
            <a:ext cx="3152493" cy="430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86"/>
          <p:cNvSpPr/>
          <p:nvPr/>
        </p:nvSpPr>
        <p:spPr>
          <a:xfrm>
            <a:off x="15594520" y="31432043"/>
            <a:ext cx="3090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Use of Genetic Algorithms to optimize gun geometry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659331" y="32168504"/>
            <a:ext cx="3103245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108"/>
          <p:cNvSpPr/>
          <p:nvPr/>
        </p:nvSpPr>
        <p:spPr>
          <a:xfrm>
            <a:off x="15602977" y="35180825"/>
            <a:ext cx="3090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Varying Pierce angle (0 to 45</a:t>
            </a:r>
            <a:r>
              <a:rPr lang="en-US" sz="1400" dirty="0" smtClean="0">
                <a:sym typeface="Symbol"/>
              </a:rPr>
              <a:t>)</a:t>
            </a:r>
            <a:endParaRPr lang="en-US" sz="1400" dirty="0"/>
          </a:p>
        </p:txBody>
      </p:sp>
      <p:sp>
        <p:nvSpPr>
          <p:cNvPr id="110" name="Rectangle 109"/>
          <p:cNvSpPr/>
          <p:nvPr/>
        </p:nvSpPr>
        <p:spPr>
          <a:xfrm>
            <a:off x="15517252" y="37547550"/>
            <a:ext cx="3090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Varying gap (2 to 12 cm)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358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ib38</cp:lastModifiedBy>
  <cp:revision>16</cp:revision>
  <dcterms:created xsi:type="dcterms:W3CDTF">2010-10-05T18:28:08Z</dcterms:created>
  <dcterms:modified xsi:type="dcterms:W3CDTF">2011-08-21T04:35:52Z</dcterms:modified>
</cp:coreProperties>
</file>