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2" r:id="rId2"/>
    <p:sldMasterId id="2147483696" r:id="rId3"/>
    <p:sldMasterId id="2147483698" r:id="rId4"/>
    <p:sldMasterId id="2147483700" r:id="rId5"/>
    <p:sldMasterId id="2147483702" r:id="rId6"/>
    <p:sldMasterId id="2147483704" r:id="rId7"/>
  </p:sldMasterIdLst>
  <p:notesMasterIdLst>
    <p:notesMasterId r:id="rId45"/>
  </p:notesMasterIdLst>
  <p:handoutMasterIdLst>
    <p:handoutMasterId r:id="rId46"/>
  </p:handoutMasterIdLst>
  <p:sldIdLst>
    <p:sldId id="371" r:id="rId8"/>
    <p:sldId id="810" r:id="rId9"/>
    <p:sldId id="858" r:id="rId10"/>
    <p:sldId id="873" r:id="rId11"/>
    <p:sldId id="859" r:id="rId12"/>
    <p:sldId id="860" r:id="rId13"/>
    <p:sldId id="861" r:id="rId14"/>
    <p:sldId id="864" r:id="rId15"/>
    <p:sldId id="874" r:id="rId16"/>
    <p:sldId id="875" r:id="rId17"/>
    <p:sldId id="849" r:id="rId18"/>
    <p:sldId id="851" r:id="rId19"/>
    <p:sldId id="854" r:id="rId20"/>
    <p:sldId id="855" r:id="rId21"/>
    <p:sldId id="799" r:id="rId22"/>
    <p:sldId id="812" r:id="rId23"/>
    <p:sldId id="820" r:id="rId24"/>
    <p:sldId id="878" r:id="rId25"/>
    <p:sldId id="879" r:id="rId26"/>
    <p:sldId id="813" r:id="rId27"/>
    <p:sldId id="819" r:id="rId28"/>
    <p:sldId id="885" r:id="rId29"/>
    <p:sldId id="821" r:id="rId30"/>
    <p:sldId id="822" r:id="rId31"/>
    <p:sldId id="823" r:id="rId32"/>
    <p:sldId id="880" r:id="rId33"/>
    <p:sldId id="884" r:id="rId34"/>
    <p:sldId id="829" r:id="rId35"/>
    <p:sldId id="882" r:id="rId36"/>
    <p:sldId id="881" r:id="rId37"/>
    <p:sldId id="803" r:id="rId38"/>
    <p:sldId id="871" r:id="rId39"/>
    <p:sldId id="872" r:id="rId40"/>
    <p:sldId id="877" r:id="rId41"/>
    <p:sldId id="852" r:id="rId42"/>
    <p:sldId id="853" r:id="rId43"/>
    <p:sldId id="830" r:id="rId44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-870" y="-96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348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6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6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6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6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46BF3-CCD8-4096-8A7F-FFCBD5A88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6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6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418668" y="6623050"/>
            <a:ext cx="3725334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I.V. </a:t>
            </a:r>
            <a:r>
              <a:rPr lang="en-US" sz="800" baseline="0" dirty="0" err="1" smtClean="0">
                <a:latin typeface="Times New Roman" pitchFamily="18" charset="0"/>
              </a:rPr>
              <a:t>Bazarov</a:t>
            </a:r>
            <a:r>
              <a:rPr lang="en-US" sz="800" baseline="0" dirty="0" smtClean="0">
                <a:latin typeface="Times New Roman" pitchFamily="18" charset="0"/>
              </a:rPr>
              <a:t>, Overview of </a:t>
            </a:r>
            <a:r>
              <a:rPr lang="en-US" sz="800" baseline="0" dirty="0" err="1" smtClean="0">
                <a:latin typeface="Times New Roman" pitchFamily="18" charset="0"/>
              </a:rPr>
              <a:t>Photoinjectors</a:t>
            </a:r>
            <a:r>
              <a:rPr lang="en-US" sz="800" baseline="0" dirty="0" smtClean="0">
                <a:latin typeface="Times New Roman" pitchFamily="18" charset="0"/>
              </a:rPr>
              <a:t> for Future Light Sources,  March 6,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  <p:pic>
        <p:nvPicPr>
          <p:cNvPr id="28674" name="Picture 2" descr="http://www.che.ncsu.edu/ILEET/picts/logo-do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4864" y="6205532"/>
            <a:ext cx="385383" cy="38152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pp.cornell.edu/Events/Photocathode2012" TargetMode="External"/><Relationship Id="rId5" Type="http://schemas.openxmlformats.org/officeDocument/2006/relationships/hyperlink" Target="http://photocathodes2011.eurofel.eu/" TargetMode="External"/><Relationship Id="rId4" Type="http://schemas.openxmlformats.org/officeDocument/2006/relationships/hyperlink" Target="http://www.bnl.gov/pppworkshop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EE-2267-4669-A0C8-DA4C37445A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417259" y="128842"/>
            <a:ext cx="768826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1303401" y="770890"/>
            <a:ext cx="6418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Overview of </a:t>
            </a:r>
            <a:r>
              <a:rPr lang="en-US" sz="2800" b="1" dirty="0" err="1" smtClean="0"/>
              <a:t>Photoinjectors</a:t>
            </a:r>
            <a:r>
              <a:rPr lang="en-US" sz="2800" b="1" dirty="0" smtClean="0"/>
              <a:t> for Future Light Sources</a:t>
            </a:r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2879" name="Picture 191" descr="C:\Users\ivb\AppData\Local\Temp\IMG_0754_small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408" y="2895600"/>
            <a:ext cx="4681728" cy="3511296"/>
          </a:xfrm>
          <a:prstGeom prst="rect">
            <a:avLst/>
          </a:prstGeom>
          <a:noFill/>
        </p:spPr>
      </p:pic>
      <p:sp>
        <p:nvSpPr>
          <p:cNvPr id="242870" name="Text Box 182"/>
          <p:cNvSpPr txBox="1">
            <a:spLocks noChangeArrowheads="1"/>
          </p:cNvSpPr>
          <p:nvPr/>
        </p:nvSpPr>
        <p:spPr bwMode="auto">
          <a:xfrm>
            <a:off x="2194560" y="6138673"/>
            <a:ext cx="45598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world‘s highest </a:t>
            </a:r>
            <a:r>
              <a:rPr lang="en-US" sz="1200" dirty="0" err="1" smtClean="0"/>
              <a:t>avg</a:t>
            </a:r>
            <a:r>
              <a:rPr lang="en-US" sz="1200" dirty="0" smtClean="0"/>
              <a:t> brightness &amp; current </a:t>
            </a:r>
            <a:r>
              <a:rPr lang="en-US" sz="1200" dirty="0" err="1" smtClean="0"/>
              <a:t>photoinjector</a:t>
            </a:r>
            <a:r>
              <a:rPr lang="en-US" sz="1200" dirty="0" smtClean="0"/>
              <a:t> at Cornell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22" y="3438144"/>
            <a:ext cx="1953766" cy="166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84048" y="2999233"/>
            <a:ext cx="145694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 smtClean="0"/>
              <a:t>GaAs</a:t>
            </a:r>
            <a:r>
              <a:rPr lang="en-US" sz="1200" dirty="0" smtClean="0"/>
              <a:t> QE(%) map after 50 </a:t>
            </a:r>
            <a:r>
              <a:rPr lang="en-US" sz="1200" dirty="0" err="1" smtClean="0"/>
              <a:t>mA</a:t>
            </a:r>
            <a:r>
              <a:rPr lang="en-US" sz="1200" dirty="0" smtClean="0"/>
              <a:t> run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055" y="2621280"/>
            <a:ext cx="2396838" cy="18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388608" y="2176273"/>
            <a:ext cx="217017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Main dump T-map during 35 </a:t>
            </a:r>
            <a:r>
              <a:rPr lang="en-US" sz="1200" dirty="0" err="1" smtClean="0"/>
              <a:t>mA</a:t>
            </a:r>
            <a:r>
              <a:rPr lang="en-US" sz="1200" dirty="0" smtClean="0"/>
              <a:t> high current running</a:t>
            </a:r>
            <a:endParaRPr lang="en-US" sz="1200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2798" y="4875648"/>
            <a:ext cx="2080514" cy="198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7095744" y="4608577"/>
            <a:ext cx="1731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damaged optics after 10’s W of laser power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38656" y="274638"/>
            <a:ext cx="603504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SRF gun geometry &amp;                        field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35280" y="1856233"/>
            <a:ext cx="4126992" cy="27523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1.3 GHz 0.5-cell elliptical cavity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Constrained surface fields according to TESLA spec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acc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25 MV/m</a:t>
            </a:r>
          </a:p>
          <a:p>
            <a:pPr lvl="1"/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pk</a:t>
            </a:r>
            <a:r>
              <a:rPr lang="en-US" dirty="0" smtClean="0">
                <a:sym typeface="Symbol"/>
              </a:rPr>
              <a:t>/E</a:t>
            </a:r>
            <a:r>
              <a:rPr lang="en-US" baseline="-25000" dirty="0" smtClean="0">
                <a:sym typeface="Symbol"/>
              </a:rPr>
              <a:t>acc</a:t>
            </a:r>
            <a:r>
              <a:rPr lang="en-US" dirty="0" smtClean="0">
                <a:sym typeface="Symbol"/>
              </a:rPr>
              <a:t>  2</a:t>
            </a:r>
          </a:p>
          <a:p>
            <a:pPr lvl="1"/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pk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-25000" dirty="0" err="1" smtClean="0">
                <a:sym typeface="Symbol"/>
              </a:rPr>
              <a:t>acc</a:t>
            </a:r>
            <a:r>
              <a:rPr lang="en-US" dirty="0" smtClean="0">
                <a:sym typeface="Symbol"/>
              </a:rPr>
              <a:t>  4.26 </a:t>
            </a:r>
            <a:r>
              <a:rPr lang="en-US" dirty="0" err="1" smtClean="0">
                <a:sym typeface="Symbol"/>
              </a:rPr>
              <a:t>mT</a:t>
            </a:r>
            <a:r>
              <a:rPr lang="en-US" dirty="0" smtClean="0">
                <a:sym typeface="Symbol"/>
              </a:rPr>
              <a:t>/(MV/m)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Vary beam current 0-200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mA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Final bunch length  3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ps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rms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5279136" y="1703833"/>
            <a:ext cx="3864864" cy="9357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noProof="0" dirty="0" smtClean="0">
                <a:latin typeface="+mn-lt"/>
              </a:rPr>
              <a:t>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quator radius used for frequency tuning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558" y="2913888"/>
            <a:ext cx="4681594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feld 24"/>
          <p:cNvSpPr txBox="1">
            <a:spLocks noChangeArrowheads="1"/>
          </p:cNvSpPr>
          <p:nvPr/>
        </p:nvSpPr>
        <p:spPr bwMode="auto">
          <a:xfrm>
            <a:off x="5126736" y="2601469"/>
            <a:ext cx="37978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4 parameters: gap, cathode angle &amp; recess, pipe </a:t>
            </a:r>
            <a:r>
              <a:rPr lang="en-US" sz="1200" dirty="0" err="1" smtClean="0">
                <a:latin typeface="+mj-lt"/>
              </a:rPr>
              <a:t>dia</a:t>
            </a:r>
            <a:endParaRPr lang="en-US" sz="1200" dirty="0">
              <a:latin typeface="+mj-lt"/>
            </a:endParaRPr>
          </a:p>
        </p:txBody>
      </p:sp>
      <p:sp>
        <p:nvSpPr>
          <p:cNvPr id="20" name="Textfeld 24"/>
          <p:cNvSpPr txBox="1">
            <a:spLocks noChangeArrowheads="1"/>
          </p:cNvSpPr>
          <p:nvPr/>
        </p:nvSpPr>
        <p:spPr bwMode="auto">
          <a:xfrm>
            <a:off x="5687568" y="5369053"/>
            <a:ext cx="274929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+mj-lt"/>
              </a:rPr>
              <a:t>Most solutions  E</a:t>
            </a:r>
            <a:r>
              <a:rPr lang="en-US" sz="1200" b="1" i="1" baseline="-25000" dirty="0" smtClean="0">
                <a:latin typeface="+mj-lt"/>
              </a:rPr>
              <a:t>pk</a:t>
            </a:r>
            <a:r>
              <a:rPr lang="en-US" sz="1200" b="1" i="1" dirty="0" smtClean="0">
                <a:latin typeface="+mj-lt"/>
              </a:rPr>
              <a:t> </a:t>
            </a:r>
            <a:r>
              <a:rPr lang="en-US" sz="1200" b="1" i="1" dirty="0" smtClean="0">
                <a:latin typeface="+mj-lt"/>
                <a:sym typeface="Symbol"/>
              </a:rPr>
              <a:t></a:t>
            </a:r>
            <a:r>
              <a:rPr lang="en-US" sz="1200" b="1" i="1" dirty="0" smtClean="0">
                <a:latin typeface="+mj-lt"/>
              </a:rPr>
              <a:t> 50 MV/m</a:t>
            </a:r>
            <a:endParaRPr lang="en-US" sz="1200" b="1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Beamline</a:t>
            </a:r>
            <a:r>
              <a:rPr lang="en-US" sz="3600" dirty="0" smtClean="0">
                <a:solidFill>
                  <a:schemeClr val="bg1"/>
                </a:solidFill>
              </a:rPr>
              <a:t> parameters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409" y="930360"/>
            <a:ext cx="9128847" cy="30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33055" y="954314"/>
            <a:ext cx="623454" cy="3146631"/>
            <a:chOff x="1233055" y="954314"/>
            <a:chExt cx="623454" cy="314663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56509" y="954314"/>
              <a:ext cx="0" cy="1290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33055" y="2244436"/>
              <a:ext cx="6234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33055" y="2244436"/>
              <a:ext cx="0" cy="1856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/>
          <p:nvPr/>
        </p:nvGrpSpPr>
        <p:grpSpPr>
          <a:xfrm>
            <a:off x="4918367" y="954314"/>
            <a:ext cx="623454" cy="3146631"/>
            <a:chOff x="1233055" y="954314"/>
            <a:chExt cx="623454" cy="314663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856509" y="954314"/>
              <a:ext cx="0" cy="1290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33055" y="2244436"/>
              <a:ext cx="6234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33055" y="2244436"/>
              <a:ext cx="0" cy="1856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774871" y="1076098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4870" y="2254786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SRF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7725" y="2988024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SRF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Linac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92727" y="1599375"/>
            <a:ext cx="1052946" cy="2709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71601" y="1599375"/>
            <a:ext cx="484908" cy="2709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45127" y="2784765"/>
            <a:ext cx="768928" cy="1523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072" name="TextBox 3071"/>
          <p:cNvSpPr txBox="1"/>
          <p:nvPr/>
        </p:nvSpPr>
        <p:spPr>
          <a:xfrm>
            <a:off x="1177635" y="4350328"/>
            <a:ext cx="15101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eaLnBrk="1" hangingPunct="1"/>
            <a: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Solenoids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1052945" y="1599375"/>
            <a:ext cx="2424598" cy="272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6" name="TextBox 35"/>
          <p:cNvSpPr txBox="1"/>
          <p:nvPr/>
        </p:nvSpPr>
        <p:spPr>
          <a:xfrm>
            <a:off x="2909505" y="4364178"/>
            <a:ext cx="151014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eaLnBrk="1" hangingPunct="1"/>
            <a:r>
              <a:rPr lang="en-US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Buncher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sz="half" idx="1"/>
          </p:nvPr>
        </p:nvSpPr>
        <p:spPr>
          <a:xfrm>
            <a:off x="396883" y="5112327"/>
            <a:ext cx="8045535" cy="1459418"/>
          </a:xfrm>
        </p:spPr>
        <p:txBody>
          <a:bodyPr>
            <a:normAutofit/>
          </a:bodyPr>
          <a:lstStyle/>
          <a:p>
            <a:r>
              <a:rPr lang="en-US" dirty="0" smtClean="0"/>
              <a:t>The SRF </a:t>
            </a:r>
            <a:r>
              <a:rPr lang="en-US" dirty="0" err="1" smtClean="0"/>
              <a:t>beamline</a:t>
            </a:r>
            <a:r>
              <a:rPr lang="en-US" dirty="0" smtClean="0"/>
              <a:t> is simplified:</a:t>
            </a:r>
          </a:p>
          <a:p>
            <a:pPr lvl="1"/>
            <a:r>
              <a:rPr lang="en-US" dirty="0" smtClean="0"/>
              <a:t>NC </a:t>
            </a:r>
            <a:r>
              <a:rPr lang="en-US" dirty="0" err="1" smtClean="0"/>
              <a:t>buncher</a:t>
            </a:r>
            <a:r>
              <a:rPr lang="en-US" dirty="0" smtClean="0"/>
              <a:t> cavity is ineffective at high beam energy</a:t>
            </a:r>
          </a:p>
          <a:p>
            <a:pPr lvl="1"/>
            <a:r>
              <a:rPr lang="en-US" dirty="0" smtClean="0"/>
              <a:t>Only one solenoid included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20863"/>
            <a:ext cx="8977745" cy="46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Emittance</a:t>
            </a:r>
            <a:r>
              <a:rPr lang="en-US" sz="3600" dirty="0" smtClean="0">
                <a:solidFill>
                  <a:schemeClr val="bg1"/>
                </a:solidFill>
              </a:rPr>
              <a:t>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1926" y="879425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651" y="889775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SRF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closer look at 80pC case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12838"/>
            <a:ext cx="9143999" cy="2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37807"/>
            <a:ext cx="9144000" cy="266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9124" y="4276498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9124" y="1257259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SRF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24"/>
          <p:cNvSpPr txBox="1">
            <a:spLocks noChangeArrowheads="1"/>
          </p:cNvSpPr>
          <p:nvPr/>
        </p:nvSpPr>
        <p:spPr bwMode="auto">
          <a:xfrm>
            <a:off x="6315456" y="3540253"/>
            <a:ext cx="199948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+mj-lt"/>
              </a:rPr>
              <a:t>X2-3 larger peak </a:t>
            </a:r>
            <a:r>
              <a:rPr lang="en-US" sz="1200" b="1" i="1" dirty="0" err="1" smtClean="0">
                <a:latin typeface="+mj-lt"/>
              </a:rPr>
              <a:t>emittance</a:t>
            </a:r>
            <a:r>
              <a:rPr lang="en-US" sz="1200" b="1" i="1" dirty="0" smtClean="0">
                <a:latin typeface="+mj-lt"/>
              </a:rPr>
              <a:t>!</a:t>
            </a:r>
          </a:p>
          <a:p>
            <a:r>
              <a:rPr lang="en-US" sz="1200" b="1" i="1" dirty="0" smtClean="0">
                <a:latin typeface="+mj-lt"/>
              </a:rPr>
              <a:t>but final is very close</a:t>
            </a:r>
            <a:endParaRPr lang="en-US" sz="1200" b="1" i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90560" y="3645408"/>
            <a:ext cx="524256" cy="42672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2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6" y="808010"/>
            <a:ext cx="8839199" cy="59036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two technologies did not show much difference in the final 100%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in these simulations </a:t>
            </a:r>
            <a:r>
              <a:rPr lang="en-US" b="1" i="1" dirty="0" smtClean="0"/>
              <a:t>despite &gt; x3 larger field at the cathode for SRF case </a:t>
            </a:r>
            <a:r>
              <a:rPr lang="en-US" dirty="0" smtClean="0"/>
              <a:t>(the beam core must be brighter for SRF)</a:t>
            </a:r>
            <a:endParaRPr lang="en-US" b="1" i="1" dirty="0" smtClean="0"/>
          </a:p>
          <a:p>
            <a:r>
              <a:rPr lang="en-US" dirty="0" smtClean="0"/>
              <a:t>DC gun case requires more cancellations to get to small </a:t>
            </a:r>
            <a:r>
              <a:rPr lang="en-US" dirty="0" err="1" smtClean="0"/>
              <a:t>emittances</a:t>
            </a:r>
            <a:r>
              <a:rPr lang="en-US" dirty="0" smtClean="0"/>
              <a:t> at the end – how well can it be done in real life?</a:t>
            </a:r>
          </a:p>
          <a:p>
            <a:r>
              <a:rPr lang="en-US" b="1" i="1" dirty="0" smtClean="0"/>
              <a:t>Space charge energy chirp after the gun: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leaves a nasty chromatic aberration through the solenoids!</a:t>
            </a:r>
          </a:p>
          <a:p>
            <a:pPr lvl="1"/>
            <a:r>
              <a:rPr lang="en-US" dirty="0" smtClean="0"/>
              <a:t>Far more </a:t>
            </a:r>
            <a:r>
              <a:rPr lang="en-US" b="1" i="1" dirty="0" smtClean="0"/>
              <a:t>prominent in DC case</a:t>
            </a:r>
            <a:r>
              <a:rPr lang="en-US" dirty="0" smtClean="0"/>
              <a:t>. Must anti-chirp with </a:t>
            </a:r>
            <a:r>
              <a:rPr lang="en-US" dirty="0" err="1" smtClean="0"/>
              <a:t>buncher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Perhaps cathodes </a:t>
            </a:r>
            <a:r>
              <a:rPr lang="en-US" b="1" dirty="0" smtClean="0"/>
              <a:t>(MTE)</a:t>
            </a:r>
            <a:r>
              <a:rPr lang="en-US" dirty="0" smtClean="0"/>
              <a:t> are more important than the field (beyond a certain point)! </a:t>
            </a:r>
          </a:p>
          <a:p>
            <a:r>
              <a:rPr lang="en-US" dirty="0" smtClean="0"/>
              <a:t>Recent alignment &amp; </a:t>
            </a:r>
            <a:r>
              <a:rPr lang="en-US" dirty="0" err="1" smtClean="0"/>
              <a:t>emittance</a:t>
            </a:r>
            <a:r>
              <a:rPr lang="en-US" dirty="0" smtClean="0"/>
              <a:t> run @ Cornel ERL injector:</a:t>
            </a:r>
          </a:p>
          <a:p>
            <a:pPr lvl="1"/>
            <a:r>
              <a:rPr lang="en-US" dirty="0" smtClean="0"/>
              <a:t>Measured: 1.3-1.4 x model (so far)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Comparison results recap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15441" y="274638"/>
            <a:ext cx="622543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Photoemission source development @ Cornell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accelerator facilities @Cornell to push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state-of-the-art: NSF supported 100mA 5-15 MeV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New 500kV photoemission gun 		                                                          &amp; diagnostics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r>
              <a:rPr lang="en-US" dirty="0" smtClean="0">
                <a:solidFill>
                  <a:schemeClr val="tx1"/>
                </a:solidFill>
              </a:rPr>
              <a:t>				                                (under construction): shoot to                                                                       have HV by this summer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168" y="2333244"/>
            <a:ext cx="7713472" cy="144627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203" y="4364736"/>
            <a:ext cx="3351796" cy="21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5413248" y="4279392"/>
            <a:ext cx="273100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52032" y="397459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75104" y="274638"/>
            <a:ext cx="528250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ERL                   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highlights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Over the last year: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Maximum </a:t>
            </a:r>
            <a:r>
              <a:rPr lang="en-US" dirty="0" smtClean="0">
                <a:solidFill>
                  <a:schemeClr val="accent2"/>
                </a:solidFill>
              </a:rPr>
              <a:t>average current of 52 </a:t>
            </a:r>
            <a:r>
              <a:rPr lang="en-US" dirty="0" err="1" smtClean="0">
                <a:solidFill>
                  <a:schemeClr val="accent2"/>
                </a:solidFill>
              </a:rPr>
              <a:t>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dirty="0" err="1" smtClean="0"/>
              <a:t>photoinjector</a:t>
            </a:r>
            <a:r>
              <a:rPr lang="en-US" dirty="0" smtClean="0"/>
              <a:t> demonstrated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Demonstrated </a:t>
            </a:r>
            <a:r>
              <a:rPr lang="en-US" dirty="0" smtClean="0">
                <a:solidFill>
                  <a:schemeClr val="accent2"/>
                </a:solidFill>
              </a:rPr>
              <a:t>feasibility of high current operation </a:t>
            </a:r>
            <a:r>
              <a:rPr lang="en-US" dirty="0" smtClean="0"/>
              <a:t>(~ </a:t>
            </a:r>
            <a:r>
              <a:rPr lang="en-US" dirty="0" err="1" smtClean="0"/>
              <a:t>kiloCoulomb</a:t>
            </a:r>
            <a:r>
              <a:rPr lang="en-US" dirty="0" smtClean="0"/>
              <a:t> extracted with no noticeable QE at the laser spot)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emittance</a:t>
            </a:r>
            <a:r>
              <a:rPr lang="en-US" dirty="0" smtClean="0"/>
              <a:t> spec achieved: now </a:t>
            </a:r>
            <a:r>
              <a:rPr lang="en-US" dirty="0" smtClean="0">
                <a:solidFill>
                  <a:schemeClr val="accent2"/>
                </a:solidFill>
              </a:rPr>
              <a:t>getting x1.8 the thermal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values</a:t>
            </a:r>
            <a:r>
              <a:rPr lang="en-US" dirty="0" smtClean="0"/>
              <a:t>, close to simulations (Sept 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*it happens…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" y="4922520"/>
            <a:ext cx="5084064" cy="2008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‘Dramatic accelerator physics’ – drilled a hole in the dump (1” Al) with electron beam!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Raster/quad system wired/set incorrectly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2188" y="6433122"/>
            <a:ext cx="377825" cy="274637"/>
          </a:xfrm>
        </p:spPr>
        <p:txBody>
          <a:bodyPr/>
          <a:lstStyle/>
          <a:p>
            <a:fld id="{8A75D553-821E-4E78-8F90-2A713ABB3A4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158" y="3767328"/>
            <a:ext cx="3961033" cy="308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5291328" y="3310129"/>
            <a:ext cx="373075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 smtClean="0"/>
              <a:t>Now 80 thermocouples monitor the repaired dump temperature over its entire surface</a:t>
            </a:r>
            <a:endParaRPr lang="en-US" sz="1200" b="1" i="1" dirty="0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54152" y="1024128"/>
            <a:ext cx="7848600" cy="1736725"/>
            <a:chOff x="304800" y="3902075"/>
            <a:chExt cx="7848600" cy="1736725"/>
          </a:xfrm>
        </p:grpSpPr>
        <p:pic>
          <p:nvPicPr>
            <p:cNvPr id="11" name="Picture 10" descr="dump_cut_aw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902075"/>
              <a:ext cx="6172200" cy="173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438400" y="4267200"/>
              <a:ext cx="152400" cy="838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6934200" y="4724400"/>
              <a:ext cx="121920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2514600" y="4267200"/>
              <a:ext cx="4419600" cy="457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6778752" y="1975930"/>
            <a:ext cx="19875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+mj-lt"/>
              </a:rPr>
              <a:t>Designed for 600 kW average power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912" y="914400"/>
            <a:ext cx="415747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spring’11: opened leak in the beam dump at 25mA</a:t>
            </a:r>
            <a:endParaRPr lang="en-US" sz="1400" dirty="0"/>
          </a:p>
        </p:txBody>
      </p:sp>
      <p:pic>
        <p:nvPicPr>
          <p:cNvPr id="17" name="Picture 3" descr="C:\USER_LOCAL\Publications &amp; Conferences\2011\ERL review\d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712" y="2395601"/>
            <a:ext cx="33464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BOEING gun tribute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New current record is 52 </a:t>
            </a:r>
            <a:r>
              <a:rPr lang="en-US" dirty="0" err="1" smtClean="0">
                <a:solidFill>
                  <a:schemeClr val="tx1"/>
                </a:solidFill>
              </a:rPr>
              <a:t>mA</a:t>
            </a:r>
            <a:r>
              <a:rPr lang="en-US" dirty="0" smtClean="0">
                <a:solidFill>
                  <a:schemeClr val="tx1"/>
                </a:solidFill>
              </a:rPr>
              <a:t> (Feb 9, 2012) at Cornell using </a:t>
            </a:r>
            <a:r>
              <a:rPr lang="en-US" dirty="0" err="1" smtClean="0">
                <a:solidFill>
                  <a:schemeClr val="tx1"/>
                </a:solidFill>
              </a:rPr>
              <a:t>GaAs</a:t>
            </a:r>
            <a:r>
              <a:rPr lang="en-US" dirty="0" smtClean="0">
                <a:solidFill>
                  <a:schemeClr val="tx1"/>
                </a:solidFill>
              </a:rPr>
              <a:t>!!</a:t>
            </a:r>
          </a:p>
          <a:p>
            <a:pPr lvl="1"/>
            <a:r>
              <a:rPr lang="en-US" dirty="0" smtClean="0"/>
              <a:t>beats </a:t>
            </a:r>
            <a:r>
              <a:rPr lang="en-US" dirty="0" smtClean="0">
                <a:solidFill>
                  <a:schemeClr val="tx1"/>
                </a:solidFill>
              </a:rPr>
              <a:t>Dave Dowell’s </a:t>
            </a:r>
            <a:r>
              <a:rPr lang="en-US" dirty="0" smtClean="0"/>
              <a:t>32 </a:t>
            </a:r>
            <a:r>
              <a:rPr lang="en-US" dirty="0" err="1" smtClean="0"/>
              <a:t>mA</a:t>
            </a:r>
            <a:r>
              <a:rPr lang="en-US" dirty="0" smtClean="0"/>
              <a:t> record of </a:t>
            </a:r>
            <a:r>
              <a:rPr lang="en-US" dirty="0" smtClean="0">
                <a:solidFill>
                  <a:schemeClr val="tx1"/>
                </a:solidFill>
              </a:rPr>
              <a:t>20 years!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117" y="1455834"/>
            <a:ext cx="5055883" cy="32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91" descr="C:\Users\ivb\AppData\Local\Temp\IMG_0754_small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256" y="2048256"/>
            <a:ext cx="3113024" cy="2334768"/>
          </a:xfrm>
          <a:prstGeom prst="rect">
            <a:avLst/>
          </a:prstGeom>
          <a:noFill/>
        </p:spPr>
      </p:pic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1024128" y="2025247"/>
            <a:ext cx="312115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Cornell </a:t>
            </a:r>
            <a:r>
              <a:rPr lang="en-US" sz="1200" dirty="0" err="1" smtClean="0"/>
              <a:t>photoinjector</a:t>
            </a:r>
            <a:r>
              <a:rPr lang="en-US" sz="1200" dirty="0" smtClean="0"/>
              <a:t>: 52 </a:t>
            </a:r>
            <a:r>
              <a:rPr lang="en-US" sz="1200" dirty="0" err="1" smtClean="0"/>
              <a:t>mA</a:t>
            </a:r>
            <a:r>
              <a:rPr lang="en-US" sz="1200" dirty="0" smtClean="0"/>
              <a:t>  (Feb 9, 2012)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Pushing for high current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44466" y="1349680"/>
            <a:ext cx="5894832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developments: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Expertise in several different </a:t>
            </a:r>
            <a:r>
              <a:rPr lang="en-US" dirty="0" err="1" smtClean="0">
                <a:solidFill>
                  <a:schemeClr val="tx1"/>
                </a:solidFill>
              </a:rPr>
              <a:t>photocathodes</a:t>
            </a:r>
            <a:r>
              <a:rPr lang="en-US" dirty="0" smtClean="0">
                <a:solidFill>
                  <a:schemeClr val="tx1"/>
                </a:solidFill>
              </a:rPr>
              <a:t> (both NEA and </a:t>
            </a:r>
            <a:r>
              <a:rPr lang="en-US" dirty="0" err="1" smtClean="0">
                <a:solidFill>
                  <a:schemeClr val="tx1"/>
                </a:solidFill>
              </a:rPr>
              <a:t>antimonides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/>
              <a:t>Improvements to the laser (higher power)</a:t>
            </a:r>
          </a:p>
          <a:p>
            <a:pPr lvl="1"/>
            <a:r>
              <a:rPr lang="en-US" dirty="0" smtClean="0"/>
              <a:t>Feedback system on the laser</a:t>
            </a:r>
          </a:p>
          <a:p>
            <a:pPr lvl="1"/>
            <a:r>
              <a:rPr lang="en-US" dirty="0" smtClean="0"/>
              <a:t>Minimization of RF trips (mainly couplers)</a:t>
            </a:r>
          </a:p>
          <a:p>
            <a:pPr lvl="1"/>
            <a:r>
              <a:rPr lang="en-US" dirty="0" smtClean="0"/>
              <a:t>Minimizing r</a:t>
            </a:r>
            <a:r>
              <a:rPr lang="en-US" dirty="0" smtClean="0">
                <a:solidFill>
                  <a:schemeClr val="tx1"/>
                </a:solidFill>
              </a:rPr>
              <a:t>adiation losses</a:t>
            </a:r>
          </a:p>
        </p:txBody>
      </p:sp>
      <p:pic>
        <p:nvPicPr>
          <p:cNvPr id="7" name="Picture 6" descr="laser_feedback_sche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486" y="5109482"/>
            <a:ext cx="2213723" cy="16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CA_crat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715" y="5096956"/>
            <a:ext cx="2107285" cy="16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4949952" y="4760263"/>
            <a:ext cx="419404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Laser intensity feedback system (developed by F. </a:t>
            </a:r>
            <a:r>
              <a:rPr lang="en-US" sz="1200" dirty="0" err="1" smtClean="0"/>
              <a:t>Loehl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0" name="Picture 9" descr="beam_current_fluctuations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875" y="2779776"/>
            <a:ext cx="3084577" cy="195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am_current_fluctuations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2408" y="1048512"/>
            <a:ext cx="2823068" cy="180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 l="4944" t="5476" r="6970" b="1872"/>
          <a:stretch>
            <a:fillRect/>
          </a:stretch>
        </p:blipFill>
        <p:spPr bwMode="auto">
          <a:xfrm>
            <a:off x="188225" y="4021124"/>
            <a:ext cx="3842576" cy="27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79120" y="4315255"/>
            <a:ext cx="10424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first 50mA!!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3024" y="4108704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Feb 9, 2012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09088" y="4328159"/>
            <a:ext cx="1435222" cy="1182626"/>
            <a:chOff x="4141313" y="3470195"/>
            <a:chExt cx="1547017" cy="13289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1313" y="3482389"/>
              <a:ext cx="1547017" cy="1316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964042" y="3470195"/>
              <a:ext cx="558447" cy="27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solidFill>
                    <a:schemeClr val="bg1"/>
                  </a:solidFill>
                </a:rPr>
                <a:t>GaAs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Today’s talk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92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Needs for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-based light sources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Different approaches, same goals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Recent progress (incomplete survey)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Moving beyond the state-of-the-art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274638"/>
            <a:ext cx="676656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High current operation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(offset </a:t>
            </a:r>
            <a:r>
              <a:rPr lang="en-US" dirty="0" err="1" smtClean="0">
                <a:solidFill>
                  <a:schemeClr val="accent2"/>
                </a:solidFill>
              </a:rPr>
              <a:t>CsKSb</a:t>
            </a:r>
            <a:r>
              <a:rPr lang="en-US" dirty="0" smtClean="0">
                <a:solidFill>
                  <a:schemeClr val="accent2"/>
                </a:solidFill>
              </a:rPr>
              <a:t> gives excellent lifetime)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 descr="CU 20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30" y="1397682"/>
            <a:ext cx="8520350" cy="3863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2528" y="1621536"/>
            <a:ext cx="32127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~600 Coulombs delivered (same spot)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22832" y="444398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QE before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86144" y="446227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QE after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462528" y="6206990"/>
            <a:ext cx="5510784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L.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Cultrera</a:t>
            </a:r>
            <a:r>
              <a:rPr lang="en-US" sz="2000" b="1" i="1" dirty="0" smtClean="0">
                <a:solidFill>
                  <a:schemeClr val="bg1"/>
                </a:solidFill>
              </a:rPr>
              <a:t>, et al., PRST-AB 14 (2011) 120101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28800" y="3584448"/>
            <a:ext cx="219456" cy="219456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04304" y="3590544"/>
            <a:ext cx="219456" cy="219456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3744" y="3255264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active area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>
            <a:off x="2060448" y="3393764"/>
            <a:ext cx="463296" cy="21506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8058912" y="4279392"/>
            <a:ext cx="353568" cy="9997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05472" y="5230368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6AM: sleepy operator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70432" y="274638"/>
            <a:ext cx="682752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Real-life accelerator testing for </a:t>
            </a:r>
            <a:r>
              <a:rPr lang="en-US" dirty="0" err="1" smtClean="0">
                <a:solidFill>
                  <a:schemeClr val="accent2"/>
                </a:solidFill>
              </a:rPr>
              <a:t>photocathodes</a:t>
            </a:r>
            <a:r>
              <a:rPr lang="en-US" dirty="0" smtClean="0">
                <a:solidFill>
                  <a:schemeClr val="accent2"/>
                </a:solidFill>
              </a:rPr>
              <a:t>: high average current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1485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message: moving off-axis gives many </a:t>
            </a:r>
            <a:r>
              <a:rPr lang="en-US" dirty="0" err="1" smtClean="0">
                <a:solidFill>
                  <a:schemeClr val="tx1"/>
                </a:solidFill>
              </a:rPr>
              <a:t>kiloCoulombs</a:t>
            </a:r>
            <a:r>
              <a:rPr lang="en-US" dirty="0" smtClean="0">
                <a:solidFill>
                  <a:schemeClr val="tx1"/>
                </a:solidFill>
              </a:rPr>
              <a:t> 1/e lifetime from K2CsSb or Cs3Sb (same spot)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Now understand that pits in EC are the result of machine trips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78321"/>
            <a:ext cx="4255516" cy="233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61" y="2779776"/>
            <a:ext cx="1376718" cy="14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stCxn id="23" idx="1"/>
          </p:cNvCxnSpPr>
          <p:nvPr/>
        </p:nvCxnSpPr>
        <p:spPr bwMode="auto">
          <a:xfrm rot="10800000" flipV="1">
            <a:off x="2328673" y="3514344"/>
            <a:ext cx="2520389" cy="41148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194560" y="2810257"/>
            <a:ext cx="223113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cathode after 20mA 8hour run</a:t>
            </a:r>
            <a:endParaRPr lang="en-US" sz="1200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919472" y="2779777"/>
            <a:ext cx="118872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SEM close-up</a:t>
            </a:r>
            <a:endParaRPr lang="en-US" sz="1200" dirty="0"/>
          </a:p>
        </p:txBody>
      </p:sp>
      <p:pic>
        <p:nvPicPr>
          <p:cNvPr id="30" name="Picture 29" descr="X-ray sample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7208" y="4964684"/>
            <a:ext cx="5943600" cy="1732280"/>
          </a:xfrm>
          <a:prstGeom prst="rect">
            <a:avLst/>
          </a:prstGeom>
        </p:spPr>
      </p:pic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3377184" y="4980433"/>
            <a:ext cx="484022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X-ray topography showing rings of ion back-bombardment damage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291072" y="5852160"/>
            <a:ext cx="414528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199" t="30039"/>
          <a:stretch>
            <a:fillRect/>
          </a:stretch>
        </p:blipFill>
        <p:spPr bwMode="auto">
          <a:xfrm>
            <a:off x="2243469" y="2655923"/>
            <a:ext cx="4178596" cy="26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0130" y="467833"/>
            <a:ext cx="353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Laser Off-center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off-center</a:t>
            </a:r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1392936"/>
            <a:ext cx="8028432" cy="1328999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latinLnBrk="0">
              <a:lnSpc>
                <a:spcPct val="100000"/>
              </a:lnSpc>
              <a:buClrTx/>
              <a:buSzTx/>
              <a:tabLst/>
              <a:defRPr/>
            </a:pPr>
            <a:r>
              <a:rPr lang="en-US" sz="2400" dirty="0" smtClean="0"/>
              <a:t>Good news: running 5 mm off-center on the photocathode</a:t>
            </a:r>
          </a:p>
          <a:p>
            <a:pPr marL="342900" marR="0" lvl="0" indent="-342900" defTabSz="914400" latinLnBrk="0">
              <a:lnSpc>
                <a:spcPct val="100000"/>
              </a:lnSpc>
              <a:buClrTx/>
              <a:buSzTx/>
              <a:tabLst/>
              <a:defRPr/>
            </a:pPr>
            <a:r>
              <a:rPr lang="en-US" sz="2400" dirty="0" smtClean="0"/>
              <a:t>gives the same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(20pC/bunch) due to</a:t>
            </a:r>
          </a:p>
          <a:p>
            <a:pPr marL="342900" marR="0" lvl="0" indent="-342900" defTabSz="914400" latinLnBrk="0">
              <a:lnSpc>
                <a:spcPct val="100000"/>
              </a:lnSpc>
              <a:buClrTx/>
              <a:buSzTx/>
              <a:tabLst/>
              <a:defRPr/>
            </a:pPr>
            <a:r>
              <a:rPr lang="en-US" sz="2400" dirty="0" smtClean="0"/>
              <a:t>intrinsically low geometric aberrations in the DC gun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6055" y="5401340"/>
            <a:ext cx="804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very important, as we know that we cannot run with the laser at the center of the cathode due to cathode damage issues.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85AA-85DC-4AAD-847E-D87734631F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6D beam diagnostics: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key to low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p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56" y="1849565"/>
            <a:ext cx="2815009" cy="244202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1609344" y="3986784"/>
            <a:ext cx="125577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23872" y="3938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57912" y="2862072"/>
            <a:ext cx="11643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3360" y="26395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pic>
        <p:nvPicPr>
          <p:cNvPr id="20" name="Picture 6" descr="\\Vboxsvr\liheng\Study\Data\2011\03-28-2011\9b\9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352" y="3797616"/>
            <a:ext cx="2743200" cy="1333448"/>
          </a:xfrm>
          <a:prstGeom prst="rect">
            <a:avLst/>
          </a:prstGeom>
          <a:noFill/>
        </p:spPr>
      </p:pic>
      <p:pic>
        <p:nvPicPr>
          <p:cNvPr id="21" name="Picture 2" descr="C:\Documents and Settings\liheng\Desktop\Talk\AllOnCrest.bmp"/>
          <p:cNvPicPr>
            <a:picLocks noChangeAspect="1" noChangeArrowheads="1"/>
          </p:cNvPicPr>
          <p:nvPr/>
        </p:nvPicPr>
        <p:blipFill>
          <a:blip r:embed="rId4" cstate="print"/>
          <a:srcRect r="21778"/>
          <a:stretch>
            <a:fillRect/>
          </a:stretch>
        </p:blipFill>
        <p:spPr bwMode="auto">
          <a:xfrm>
            <a:off x="6693408" y="2768754"/>
            <a:ext cx="2145792" cy="2574387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21" idx="0"/>
          </p:cNvCxnSpPr>
          <p:nvPr/>
        </p:nvCxnSpPr>
        <p:spPr bwMode="auto">
          <a:xfrm rot="16200000" flipH="1">
            <a:off x="7972565" y="2562493"/>
            <a:ext cx="2006" cy="4145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7523467" y="2538109"/>
            <a:ext cx="455194" cy="182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1" idx="0"/>
          </p:cNvCxnSpPr>
          <p:nvPr/>
        </p:nvCxnSpPr>
        <p:spPr bwMode="auto">
          <a:xfrm rot="16200000" flipH="1" flipV="1">
            <a:off x="7509269" y="2781949"/>
            <a:ext cx="270230" cy="2438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534656" y="29414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68640" y="2551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29728" y="20758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43840" y="1682496"/>
            <a:ext cx="3621024" cy="30967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066032" y="2100200"/>
            <a:ext cx="4882896" cy="32186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430" y="4400978"/>
            <a:ext cx="3524180" cy="22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 bwMode="auto">
          <a:xfrm rot="5400000" flipH="1" flipV="1">
            <a:off x="807720" y="5391912"/>
            <a:ext cx="1164336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085088" y="52669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517904" y="6138672"/>
            <a:ext cx="1255776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017776" y="57851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648" y="1365504"/>
            <a:ext cx="307238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transverse phase space (animation)</a:t>
            </a:r>
            <a:endParaRPr lang="en-US" sz="1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0416" y="1761744"/>
            <a:ext cx="36027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slice </a:t>
            </a:r>
            <a:r>
              <a:rPr lang="en-US" sz="1400" dirty="0" err="1" smtClean="0">
                <a:latin typeface="+mj-lt"/>
              </a:rPr>
              <a:t>emittance</a:t>
            </a:r>
            <a:r>
              <a:rPr lang="en-US" sz="1400" dirty="0" smtClean="0">
                <a:latin typeface="+mj-lt"/>
              </a:rPr>
              <a:t> with resolution of few 0.1ps</a:t>
            </a:r>
            <a:endParaRPr lang="en-US" sz="14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03776" y="3499104"/>
            <a:ext cx="17678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projected </a:t>
            </a:r>
            <a:r>
              <a:rPr lang="en-US" sz="1400" dirty="0" err="1" smtClean="0">
                <a:latin typeface="+mj-lt"/>
              </a:rPr>
              <a:t>emittance</a:t>
            </a:r>
            <a:endParaRPr lang="en-US" sz="1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1728" y="6370320"/>
            <a:ext cx="22250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longitudinal phase space</a:t>
            </a:r>
            <a:endParaRPr lang="en-US" sz="1400" dirty="0">
              <a:latin typeface="+mj-lt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30624" y="2243328"/>
            <a:ext cx="320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 far the smallest </a:t>
            </a:r>
            <a:r>
              <a:rPr lang="en-US" i="1" dirty="0" err="1" smtClean="0"/>
              <a:t>emittance</a:t>
            </a:r>
            <a:r>
              <a:rPr lang="en-US" i="1" dirty="0" smtClean="0"/>
              <a:t> 0.7 mm-</a:t>
            </a:r>
            <a:r>
              <a:rPr lang="en-US" i="1" dirty="0" err="1" smtClean="0"/>
              <a:t>mrad</a:t>
            </a:r>
            <a:r>
              <a:rPr lang="en-US" i="1" dirty="0" smtClean="0"/>
              <a:t> at 80 </a:t>
            </a:r>
            <a:r>
              <a:rPr lang="en-US" i="1" dirty="0" err="1" smtClean="0"/>
              <a:t>pC</a:t>
            </a:r>
            <a:r>
              <a:rPr lang="en-US" i="1" dirty="0" smtClean="0"/>
              <a:t>/bunch (</a:t>
            </a:r>
            <a:r>
              <a:rPr lang="en-US" i="1" dirty="0" err="1" smtClean="0"/>
              <a:t>rms</a:t>
            </a:r>
            <a:r>
              <a:rPr lang="en-US" i="1" dirty="0" smtClean="0"/>
              <a:t>, 100%)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Sept 2011: initial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spec achieved!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96" y="2852928"/>
            <a:ext cx="3710432" cy="27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Keys to the result</a:t>
            </a:r>
          </a:p>
          <a:p>
            <a:pPr lvl="1"/>
            <a:r>
              <a:rPr lang="en-US" dirty="0" smtClean="0"/>
              <a:t>Beam-based alignment (took us a couple of months)</a:t>
            </a:r>
          </a:p>
          <a:p>
            <a:pPr lvl="1"/>
            <a:r>
              <a:rPr lang="en-US" dirty="0" smtClean="0"/>
              <a:t>Working d</a:t>
            </a:r>
            <a:r>
              <a:rPr lang="en-US" dirty="0" smtClean="0">
                <a:solidFill>
                  <a:schemeClr val="tx1"/>
                </a:solidFill>
              </a:rPr>
              <a:t>iagnostics</a:t>
            </a:r>
          </a:p>
          <a:p>
            <a:pPr lvl="1"/>
            <a:r>
              <a:rPr lang="en-US" dirty="0" smtClean="0"/>
              <a:t>Fight jitters in the injector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x1.8-2.0 thermal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! x1.4 simulated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correct scaling with bunch charge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696" y="2855977"/>
            <a:ext cx="3698560" cy="27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890016" y="3035808"/>
            <a:ext cx="29748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e</a:t>
            </a:r>
            <a:r>
              <a:rPr lang="en-US" sz="1400" baseline="-25000" dirty="0" smtClean="0"/>
              <a:t>ny</a:t>
            </a:r>
            <a:r>
              <a:rPr lang="en-US" sz="1400" dirty="0" smtClean="0"/>
              <a:t>(100%) = 0.4 um @ 20pC/bunch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358384" y="3041904"/>
            <a:ext cx="29748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e</a:t>
            </a:r>
            <a:r>
              <a:rPr lang="en-US" sz="1400" baseline="-25000" dirty="0" smtClean="0"/>
              <a:t>ny</a:t>
            </a:r>
            <a:r>
              <a:rPr lang="en-US" sz="1400" dirty="0" smtClean="0"/>
              <a:t>(100%) = 0.8 um @ 80pC/bunch 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Some proselytizing: which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is right to quote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Single </a:t>
            </a:r>
            <a:r>
              <a:rPr lang="en-US" dirty="0" smtClean="0">
                <a:solidFill>
                  <a:schemeClr val="accent2"/>
                </a:solidFill>
              </a:rPr>
              <a:t>RMS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definition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accent2"/>
                </a:solidFill>
              </a:rPr>
              <a:t>inadequate for </a:t>
            </a:r>
            <a:r>
              <a:rPr lang="en-US" dirty="0" err="1" smtClean="0">
                <a:solidFill>
                  <a:schemeClr val="accent2"/>
                </a:solidFill>
              </a:rPr>
              <a:t>linacs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Beams are not Gaussian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Various groups report 95%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or 90%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(or don’t specify what exactly they report)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right approach</a:t>
            </a:r>
          </a:p>
          <a:p>
            <a:pPr lvl="1"/>
            <a:r>
              <a:rPr lang="en-US" dirty="0" smtClean="0"/>
              <a:t>Measure the </a:t>
            </a:r>
            <a:r>
              <a:rPr lang="en-US" dirty="0" smtClean="0">
                <a:solidFill>
                  <a:schemeClr val="accent2"/>
                </a:solidFill>
              </a:rPr>
              <a:t>entire phase space</a:t>
            </a:r>
            <a:r>
              <a:rPr lang="en-US" dirty="0" smtClean="0"/>
              <a:t>, then obtain </a:t>
            </a:r>
            <a:r>
              <a:rPr lang="en-US" dirty="0" err="1" smtClean="0"/>
              <a:t>emittance</a:t>
            </a:r>
            <a:r>
              <a:rPr lang="en-US" dirty="0" smtClean="0"/>
              <a:t> of the beam vs. fraction (0 to 100%)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49" y="3657600"/>
            <a:ext cx="42672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856" y="364998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" y="4194048"/>
            <a:ext cx="140208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20pC/bunch </a:t>
            </a:r>
            <a:r>
              <a:rPr lang="en-US" sz="1400" dirty="0" err="1" smtClean="0">
                <a:latin typeface="Symbol" pitchFamily="18" charset="2"/>
              </a:rPr>
              <a:t>e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0.15 um </a:t>
            </a:r>
            <a:r>
              <a:rPr lang="en-US" sz="1400" dirty="0" err="1" smtClean="0">
                <a:latin typeface="+mj-lt"/>
              </a:rPr>
              <a:t>f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73%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99888" y="4187952"/>
            <a:ext cx="140208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80pC/bunch </a:t>
            </a:r>
            <a:r>
              <a:rPr lang="en-US" sz="1400" dirty="0" err="1" smtClean="0">
                <a:latin typeface="Symbol" pitchFamily="18" charset="2"/>
              </a:rPr>
              <a:t>e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0.3 um </a:t>
            </a:r>
            <a:r>
              <a:rPr lang="en-US" sz="1400" dirty="0" err="1" smtClean="0">
                <a:latin typeface="+mj-lt"/>
              </a:rPr>
              <a:t>f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67%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Single </a:t>
            </a:r>
            <a:r>
              <a:rPr lang="en-US" dirty="0" err="1" smtClean="0">
                <a:solidFill>
                  <a:schemeClr val="accent2"/>
                </a:solidFill>
              </a:rPr>
              <a:t>rms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is inadequate for comparisons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Better to quote 3 numbers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100% </a:t>
            </a:r>
            <a:r>
              <a:rPr lang="en-US" dirty="0" err="1" smtClean="0">
                <a:solidFill>
                  <a:schemeClr val="tx1"/>
                </a:solidFill>
              </a:rPr>
              <a:t>rms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(or 95% or 90%)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>
                <a:solidFill>
                  <a:schemeClr val="tx1"/>
                </a:solidFill>
              </a:rPr>
              <a:t>ore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(essentially peak brightness)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core fraction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12" y="2905604"/>
            <a:ext cx="7603236" cy="38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vs. fraction for light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Wigner distribution = phase space density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92" y="1347773"/>
            <a:ext cx="8423720" cy="37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45008" y="5398008"/>
            <a:ext cx="8199120" cy="624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There are fewer Gaussians around than one might think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More about it in my afternoon talk in joined SR&amp;ERL WG</a:t>
            </a:r>
            <a:endParaRPr lang="en-US" dirty="0" smtClean="0">
              <a:solidFill>
                <a:schemeClr val="accent6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2080" y="1731265"/>
            <a:ext cx="25847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phase space of </a:t>
            </a:r>
            <a:r>
              <a:rPr lang="en-US" sz="1200" dirty="0" err="1" smtClean="0">
                <a:latin typeface="+mj-lt"/>
              </a:rPr>
              <a:t>undulator</a:t>
            </a:r>
            <a:r>
              <a:rPr lang="en-US" sz="1200" dirty="0" smtClean="0">
                <a:latin typeface="+mj-lt"/>
              </a:rPr>
              <a:t> radiation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192" y="1725169"/>
            <a:ext cx="221894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emittance</a:t>
            </a:r>
            <a:r>
              <a:rPr lang="en-US" sz="1200" dirty="0" smtClean="0">
                <a:latin typeface="+mj-lt"/>
              </a:rPr>
              <a:t> vs. fraction of light</a:t>
            </a:r>
            <a:endParaRPr lang="en-US" sz="1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5358" y="6206990"/>
            <a:ext cx="3445751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IVB,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arXiV</a:t>
            </a:r>
            <a:r>
              <a:rPr lang="en-US" sz="2000" b="1" i="1" dirty="0" smtClean="0">
                <a:solidFill>
                  <a:schemeClr val="bg1"/>
                </a:solidFill>
              </a:rPr>
              <a:t> 1112.4047 (2011)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14144" y="274638"/>
            <a:ext cx="49011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Measured beam brightness so far…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Effective brightness (for comparison)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</a:t>
            </a:r>
            <a:r>
              <a:rPr lang="en-US" sz="2280" dirty="0" smtClean="0">
                <a:solidFill>
                  <a:schemeClr val="tx1"/>
                </a:solidFill>
              </a:rPr>
              <a:t>                          </a:t>
            </a:r>
            <a:endParaRPr lang="en-US" sz="228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E.g. demonstrated at 20mA ERL injector beam, if accelerated to 5GeV, is as bright as 100mA </a:t>
            </a:r>
            <a:r>
              <a:rPr lang="en-US" dirty="0" smtClean="0">
                <a:solidFill>
                  <a:schemeClr val="tx1"/>
                </a:solidFill>
              </a:rPr>
              <a:t>50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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50 pm-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rad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Gaussian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beam!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Symbol"/>
              </a:rPr>
              <a:t>The result can only improve!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LaTeX: B_0 \propto I \frac{f_{x,core}f_.." descr="B_0 \propto I \frac{f_{x,core}f_{y,core}}{\epsilon_{x,core}\epsilon_{y,core}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9647" y="2444581"/>
            <a:ext cx="2033015" cy="39319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Lasers &amp; cathodes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Laser/gun/cathode is really one package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guns = load lock chamber (a must for high current operation, debugging)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Great interest in cathodes &amp; developing new materials</a:t>
            </a:r>
          </a:p>
          <a:p>
            <a:pPr lvl="1"/>
            <a:r>
              <a:rPr lang="en-US" dirty="0" smtClean="0"/>
              <a:t>Mirror success of polarized </a:t>
            </a:r>
            <a:r>
              <a:rPr lang="en-US" dirty="0" err="1" smtClean="0"/>
              <a:t>photocathodes</a:t>
            </a:r>
            <a:r>
              <a:rPr lang="en-US" dirty="0" smtClean="0"/>
              <a:t>: started with &lt;50% polarization from strained </a:t>
            </a:r>
            <a:r>
              <a:rPr lang="en-US" dirty="0" err="1" smtClean="0"/>
              <a:t>GaAs</a:t>
            </a:r>
            <a:r>
              <a:rPr lang="en-US" dirty="0" smtClean="0"/>
              <a:t>, now &gt;90% polarization is routine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 more material science experts</a:t>
            </a:r>
          </a:p>
          <a:p>
            <a:pPr lvl="1"/>
            <a:r>
              <a:rPr lang="en-US" dirty="0" smtClean="0"/>
              <a:t>Fertile research area = better cathodes immediately translate into better </a:t>
            </a:r>
            <a:r>
              <a:rPr lang="en-US" dirty="0" err="1" smtClean="0"/>
              <a:t>photoinjectors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Several proposals for </a:t>
            </a:r>
            <a:r>
              <a:rPr lang="en-US" dirty="0" err="1" smtClean="0"/>
              <a:t>u</a:t>
            </a:r>
            <a:r>
              <a:rPr lang="en-US" dirty="0" err="1" smtClean="0">
                <a:solidFill>
                  <a:schemeClr val="tx1"/>
                </a:solidFill>
              </a:rPr>
              <a:t>ltracold</a:t>
            </a:r>
            <a:r>
              <a:rPr lang="en-US" dirty="0" smtClean="0">
                <a:solidFill>
                  <a:schemeClr val="tx1"/>
                </a:solidFill>
              </a:rPr>
              <a:t> photoelectrons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DC, RF, SRF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			                plus variants…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Pulsed machines (FELs): NCRF a success story</a:t>
            </a:r>
          </a:p>
          <a:p>
            <a:pPr lvl="1"/>
            <a:r>
              <a:rPr lang="en-US" dirty="0" smtClean="0"/>
              <a:t>can always improve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lower machine energy 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CW operation: cathode fields reduced (DC 10 MV/m), NCRF ( 20 MV/m), best promise for SRF ( 30 MV/m)</a:t>
            </a:r>
          </a:p>
          <a:p>
            <a:pPr lvl="1"/>
            <a:r>
              <a:rPr lang="en-US" dirty="0" smtClean="0">
                <a:sym typeface="Symbol"/>
              </a:rPr>
              <a:t>Main push is for increased </a:t>
            </a:r>
            <a:r>
              <a:rPr lang="en-US" dirty="0" err="1" smtClean="0">
                <a:sym typeface="Symbol"/>
              </a:rPr>
              <a:t>avg</a:t>
            </a:r>
            <a:r>
              <a:rPr lang="en-US" dirty="0" smtClean="0">
                <a:sym typeface="Symbol"/>
              </a:rPr>
              <a:t> current (ERLs), </a:t>
            </a:r>
            <a:r>
              <a:rPr lang="en-US" dirty="0" err="1" smtClean="0">
                <a:sym typeface="Symbol"/>
              </a:rPr>
              <a:t>emittance</a:t>
            </a:r>
            <a:r>
              <a:rPr lang="en-US" dirty="0" smtClean="0">
                <a:sym typeface="Symbol"/>
              </a:rPr>
              <a:t> desired several 0.1 um </a:t>
            </a:r>
            <a:r>
              <a:rPr lang="en-US" dirty="0" err="1" smtClean="0">
                <a:sym typeface="Symbol"/>
              </a:rPr>
              <a:t>rms</a:t>
            </a:r>
            <a:r>
              <a:rPr lang="en-US" dirty="0" smtClean="0">
                <a:sym typeface="Symbol"/>
              </a:rPr>
              <a:t> normalized range for ~100 </a:t>
            </a:r>
            <a:r>
              <a:rPr lang="en-US" dirty="0" err="1" smtClean="0">
                <a:sym typeface="Symbol"/>
              </a:rPr>
              <a:t>pC</a:t>
            </a: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3276600" y="1502093"/>
            <a:ext cx="16573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24"/>
          <p:cNvSpPr txBox="1">
            <a:spLocks noChangeArrowheads="1"/>
          </p:cNvSpPr>
          <p:nvPr/>
        </p:nvSpPr>
        <p:spPr bwMode="auto">
          <a:xfrm>
            <a:off x="3438906" y="3479293"/>
            <a:ext cx="152323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Cornell gun</a:t>
            </a:r>
            <a:endParaRPr lang="en-US" sz="1200" dirty="0"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91018"/>
            <a:ext cx="24955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31"/>
          <p:cNvSpPr/>
          <p:nvPr/>
        </p:nvSpPr>
        <p:spPr>
          <a:xfrm>
            <a:off x="541338" y="3230880"/>
            <a:ext cx="23749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feld 27"/>
          <p:cNvSpPr txBox="1">
            <a:spLocks noChangeArrowheads="1"/>
          </p:cNvSpPr>
          <p:nvPr/>
        </p:nvSpPr>
        <p:spPr bwMode="auto">
          <a:xfrm>
            <a:off x="499873" y="3230881"/>
            <a:ext cx="11948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LANL RF gun</a:t>
            </a:r>
            <a:endParaRPr lang="en-US" sz="1200" dirty="0">
              <a:latin typeface="+mj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37376" y="3537269"/>
            <a:ext cx="1353249" cy="276999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dirty="0" smtClean="0"/>
              <a:t>ELBE SRF gun</a:t>
            </a:r>
            <a:endParaRPr lang="de-DE" sz="1200" dirty="0">
              <a:latin typeface="+mj-lt"/>
            </a:endParaRP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5270500" y="1862455"/>
            <a:ext cx="3873500" cy="1746250"/>
            <a:chOff x="3057" y="1797"/>
            <a:chExt cx="2440" cy="1100"/>
          </a:xfrm>
        </p:grpSpPr>
        <p:pic>
          <p:nvPicPr>
            <p:cNvPr id="13" name="Picture 4" descr="cavity 3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1" y="1954"/>
              <a:ext cx="1877" cy="65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 Box 17"/>
            <p:cNvSpPr txBox="1">
              <a:spLocks noChangeAspect="1" noChangeArrowheads="1"/>
            </p:cNvSpPr>
            <p:nvPr/>
          </p:nvSpPr>
          <p:spPr bwMode="auto">
            <a:xfrm>
              <a:off x="3057" y="2571"/>
              <a:ext cx="508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latin typeface="Calibri" pitchFamily="34" charset="0"/>
                </a:rPr>
                <a:t>Cathode</a:t>
              </a:r>
            </a:p>
            <a:p>
              <a:pPr algn="ctr" eaLnBrk="0" hangingPunct="0"/>
              <a:r>
                <a:rPr lang="en-US" sz="1400">
                  <a:latin typeface="Calibri" pitchFamily="34" charset="0"/>
                </a:rPr>
                <a:t>stock</a:t>
              </a:r>
            </a:p>
          </p:txBody>
        </p:sp>
        <p:sp>
          <p:nvSpPr>
            <p:cNvPr id="15" name="Text Box 16"/>
            <p:cNvSpPr txBox="1">
              <a:spLocks noChangeAspect="1" noChangeArrowheads="1"/>
            </p:cNvSpPr>
            <p:nvPr/>
          </p:nvSpPr>
          <p:spPr bwMode="auto">
            <a:xfrm>
              <a:off x="3470" y="2640"/>
              <a:ext cx="64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Calibri" pitchFamily="34" charset="0"/>
                </a:rPr>
                <a:t>Choke filter</a:t>
              </a:r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4672" y="1851"/>
              <a:ext cx="82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RF / HOM ports</a:t>
              </a:r>
            </a:p>
          </p:txBody>
        </p:sp>
        <p:sp>
          <p:nvSpPr>
            <p:cNvPr id="17" name="Text Box 16"/>
            <p:cNvSpPr txBox="1">
              <a:spLocks noChangeAspect="1" noChangeArrowheads="1"/>
            </p:cNvSpPr>
            <p:nvPr/>
          </p:nvSpPr>
          <p:spPr bwMode="auto">
            <a:xfrm>
              <a:off x="4115" y="1797"/>
              <a:ext cx="3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Tuner</a:t>
              </a:r>
            </a:p>
          </p:txBody>
        </p:sp>
        <p:sp>
          <p:nvSpPr>
            <p:cNvPr id="18" name="Text Box 16"/>
            <p:cNvSpPr txBox="1">
              <a:spLocks noChangeAspect="1" noChangeArrowheads="1"/>
            </p:cNvSpPr>
            <p:nvPr/>
          </p:nvSpPr>
          <p:spPr bwMode="auto">
            <a:xfrm>
              <a:off x="3330" y="1807"/>
              <a:ext cx="37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½ cell</a:t>
              </a:r>
            </a:p>
          </p:txBody>
        </p:sp>
        <p:sp>
          <p:nvSpPr>
            <p:cNvPr id="19" name="Text Box 16"/>
            <p:cNvSpPr txBox="1">
              <a:spLocks noChangeAspect="1" noChangeArrowheads="1"/>
            </p:cNvSpPr>
            <p:nvPr/>
          </p:nvSpPr>
          <p:spPr bwMode="auto">
            <a:xfrm>
              <a:off x="4017" y="2640"/>
              <a:ext cx="56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3 full cells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3330" y="2282"/>
              <a:ext cx="156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3487" y="1958"/>
              <a:ext cx="273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917" y="1923"/>
              <a:ext cx="235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3760" y="2353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4230" y="2317"/>
              <a:ext cx="78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4895" y="1995"/>
              <a:ext cx="117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6" name="Textfeld 34"/>
          <p:cNvSpPr txBox="1"/>
          <p:nvPr/>
        </p:nvSpPr>
        <p:spPr>
          <a:xfrm>
            <a:off x="1839532" y="1359218"/>
            <a:ext cx="10406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NCRF</a:t>
            </a:r>
          </a:p>
        </p:txBody>
      </p:sp>
      <p:sp>
        <p:nvSpPr>
          <p:cNvPr id="27" name="Textfeld 34"/>
          <p:cNvSpPr txBox="1"/>
          <p:nvPr/>
        </p:nvSpPr>
        <p:spPr>
          <a:xfrm>
            <a:off x="4352544" y="1646555"/>
            <a:ext cx="6303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DC</a:t>
            </a:r>
          </a:p>
        </p:txBody>
      </p:sp>
      <p:sp>
        <p:nvSpPr>
          <p:cNvPr id="28" name="Textfeld 34"/>
          <p:cNvSpPr txBox="1"/>
          <p:nvPr/>
        </p:nvSpPr>
        <p:spPr>
          <a:xfrm>
            <a:off x="6297232" y="1359218"/>
            <a:ext cx="8002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SRF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43584" y="274638"/>
            <a:ext cx="6498336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Lasers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3444" y="1819656"/>
            <a:ext cx="5275378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Plenty of laser power when coupled with good cathodes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Next steps: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better 3D shaping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engineering and integration into the machine via stabilization loops (all degrees of freedom)</a:t>
            </a:r>
          </a:p>
          <a:p>
            <a:pPr lvl="1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Practical shaping techniques</a:t>
            </a:r>
          </a:p>
          <a:p>
            <a:pPr lvl="1"/>
            <a:r>
              <a:rPr lang="en-US" dirty="0" smtClean="0"/>
              <a:t>Temporal stacking (uniform)</a:t>
            </a:r>
          </a:p>
          <a:p>
            <a:pPr lvl="1"/>
            <a:r>
              <a:rPr lang="en-US" dirty="0" smtClean="0"/>
              <a:t>Transverse clipping (truncated Gaussian)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Blowout regime if E</a:t>
            </a:r>
            <a:r>
              <a:rPr lang="en-US" baseline="-25000" dirty="0" smtClean="0"/>
              <a:t>cath</a:t>
            </a:r>
            <a:r>
              <a:rPr lang="en-US" dirty="0" smtClean="0"/>
              <a:t> is high enough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0" y="1825815"/>
            <a:ext cx="3471355" cy="260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407152" y="1851849"/>
            <a:ext cx="172516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1.3GHz laser at 65W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669792" y="1403342"/>
            <a:ext cx="5291328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Z. Zhou et al., Opt. Express 20 (2012) 4850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534422" y="4747364"/>
            <a:ext cx="187890" cy="88934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8670" y="4700360"/>
            <a:ext cx="4494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better than “beer-can”; only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</a:t>
            </a:r>
            <a:r>
              <a:rPr lang="en-US" b="1" dirty="0" smtClean="0">
                <a:solidFill>
                  <a:schemeClr val="accent2"/>
                </a:solidFill>
              </a:rPr>
              <a:t> 20% </a:t>
            </a:r>
            <a:r>
              <a:rPr lang="en-US" b="1" dirty="0" err="1" smtClean="0">
                <a:solidFill>
                  <a:schemeClr val="accent2"/>
                </a:solidFill>
              </a:rPr>
              <a:t>emittance</a:t>
            </a:r>
            <a:r>
              <a:rPr lang="en-US" b="1" dirty="0" smtClean="0">
                <a:solidFill>
                  <a:schemeClr val="accent2"/>
                </a:solidFill>
              </a:rPr>
              <a:t> increase compared to highly optimized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534" y="1448562"/>
            <a:ext cx="4944773" cy="29039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43584" y="274638"/>
            <a:ext cx="6498336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Building collaboration on </a:t>
            </a:r>
            <a:r>
              <a:rPr lang="en-US" dirty="0" err="1" smtClean="0">
                <a:solidFill>
                  <a:schemeClr val="accent2"/>
                </a:solidFill>
              </a:rPr>
              <a:t>photocathodes</a:t>
            </a:r>
            <a:r>
              <a:rPr lang="en-US" dirty="0" smtClean="0">
                <a:solidFill>
                  <a:schemeClr val="accent2"/>
                </a:solidFill>
              </a:rPr>
              <a:t> for accelerators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8704" y="1429512"/>
            <a:ext cx="405384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Collaboration with</a:t>
            </a:r>
          </a:p>
          <a:p>
            <a:pPr lvl="2"/>
            <a:r>
              <a:rPr lang="en-US" dirty="0" smtClean="0"/>
              <a:t>ANL, BNL, </a:t>
            </a:r>
            <a:r>
              <a:rPr lang="en-US" dirty="0" smtClean="0">
                <a:solidFill>
                  <a:schemeClr val="tx1"/>
                </a:solidFill>
              </a:rPr>
              <a:t>JLAB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Cornell, SLAC</a:t>
            </a:r>
            <a:endParaRPr lang="en-US" dirty="0" smtClean="0"/>
          </a:p>
          <a:p>
            <a:pPr lvl="2"/>
            <a:r>
              <a:rPr lang="en-US" dirty="0" smtClean="0"/>
              <a:t>Berkeley, more…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Excitement and momentum                                                                      in the community;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Cathode workshops at BNL in 2010; in Europe 2011; coming up at Cornell in 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1488" y="142646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1</a:t>
            </a:r>
            <a:r>
              <a:rPr lang="en-US" b="1" i="1" baseline="30000" dirty="0" smtClean="0">
                <a:solidFill>
                  <a:schemeClr val="accent2"/>
                </a:solidFill>
              </a:rPr>
              <a:t>st</a:t>
            </a:r>
            <a:r>
              <a:rPr lang="en-US" b="1" i="1" dirty="0" smtClean="0">
                <a:solidFill>
                  <a:schemeClr val="accent2"/>
                </a:solidFill>
              </a:rPr>
              <a:t> workshop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6626" name="Picture 2" descr="Cornell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528" y="4723592"/>
            <a:ext cx="5279136" cy="635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56432" y="437083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2"/>
                </a:solidFill>
              </a:rPr>
              <a:t>nd</a:t>
            </a:r>
            <a:r>
              <a:rPr lang="en-US" b="1" i="1" dirty="0" smtClean="0">
                <a:solidFill>
                  <a:schemeClr val="accent2"/>
                </a:solidFill>
              </a:rPr>
              <a:t> workshop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723" y="5390126"/>
            <a:ext cx="355744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http://www.bnl.gov/pppworkshop/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84251" y="5768078"/>
            <a:ext cx="386086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http://photocathodes2011.eurofel.eu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4320" y="6141643"/>
            <a:ext cx="5687568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http://www.lepp.cornell.edu/Events/Photocathode2012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Accelerator community investing into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R&amp;D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Dividends </a:t>
            </a:r>
            <a:r>
              <a:rPr lang="en-US" i="1" dirty="0" smtClean="0">
                <a:solidFill>
                  <a:schemeClr val="tx1"/>
                </a:solidFill>
              </a:rPr>
              <a:t>will follow</a:t>
            </a:r>
            <a:r>
              <a:rPr lang="en-US" dirty="0" smtClean="0">
                <a:solidFill>
                  <a:schemeClr val="tx1"/>
                </a:solidFill>
              </a:rPr>
              <a:t> (already happening)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Much remains to be done with </a:t>
            </a:r>
            <a:r>
              <a:rPr lang="en-US" i="1" dirty="0" smtClean="0">
                <a:solidFill>
                  <a:schemeClr val="tx1"/>
                </a:solidFill>
              </a:rPr>
              <a:t>conventional approaches </a:t>
            </a:r>
            <a:r>
              <a:rPr lang="en-US" dirty="0" smtClean="0">
                <a:solidFill>
                  <a:schemeClr val="tx1"/>
                </a:solidFill>
              </a:rPr>
              <a:t>(no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exchange tricks, field emission tips to enhance field, etc.), but there is always room for brand new ideas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Practical (turn-key) </a:t>
            </a:r>
            <a:r>
              <a:rPr lang="en-US" dirty="0" err="1" smtClean="0">
                <a:solidFill>
                  <a:schemeClr val="tx1"/>
                </a:solidFill>
              </a:rPr>
              <a:t>photoinjectors</a:t>
            </a:r>
            <a:r>
              <a:rPr lang="en-US" dirty="0" smtClean="0">
                <a:solidFill>
                  <a:schemeClr val="tx1"/>
                </a:solidFill>
              </a:rPr>
              <a:t> with greatly improved parameters becoming a reality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E6EF-E7E7-4D93-BA34-4C1DFE546D9B}" type="slidenum">
              <a:rPr lang="en-US"/>
              <a:pPr/>
              <a:t>33</a:t>
            </a:fld>
            <a:endParaRPr lang="en-US"/>
          </a:p>
        </p:txBody>
      </p:sp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Acknowledgements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(for the Cornell team)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608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team:</a:t>
            </a:r>
          </a:p>
          <a:p>
            <a:pPr lvl="1"/>
            <a:r>
              <a:rPr lang="en-US" dirty="0" smtClean="0"/>
              <a:t>John Barley, Adam </a:t>
            </a:r>
            <a:r>
              <a:rPr lang="en-US" dirty="0" err="1" smtClean="0"/>
              <a:t>Bartnik</a:t>
            </a:r>
            <a:r>
              <a:rPr lang="en-US" dirty="0" smtClean="0"/>
              <a:t>, Joe Conway, Luca </a:t>
            </a:r>
            <a:r>
              <a:rPr lang="en-US" dirty="0" err="1" smtClean="0"/>
              <a:t>Cultrera</a:t>
            </a:r>
            <a:r>
              <a:rPr lang="en-US" dirty="0" smtClean="0"/>
              <a:t>, John Dobbins, Bruce Dunham, </a:t>
            </a:r>
            <a:r>
              <a:rPr lang="en-US" dirty="0" err="1" smtClean="0"/>
              <a:t>Colwyn</a:t>
            </a:r>
            <a:r>
              <a:rPr lang="en-US" dirty="0" smtClean="0"/>
              <a:t> </a:t>
            </a:r>
            <a:r>
              <a:rPr lang="en-US" dirty="0" err="1" smtClean="0"/>
              <a:t>Gulliford</a:t>
            </a:r>
            <a:r>
              <a:rPr lang="en-US" dirty="0" smtClean="0"/>
              <a:t>, </a:t>
            </a:r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Karkare</a:t>
            </a:r>
            <a:r>
              <a:rPr lang="en-US" dirty="0" smtClean="0"/>
              <a:t>, </a:t>
            </a:r>
            <a:r>
              <a:rPr lang="en-US" dirty="0" err="1" smtClean="0"/>
              <a:t>Xianhong</a:t>
            </a:r>
            <a:r>
              <a:rPr lang="en-US" dirty="0" smtClean="0"/>
              <a:t> Liu, </a:t>
            </a:r>
            <a:r>
              <a:rPr lang="en-US" dirty="0" err="1" smtClean="0"/>
              <a:t>Yulin</a:t>
            </a:r>
            <a:r>
              <a:rPr lang="en-US" dirty="0" smtClean="0"/>
              <a:t> Li, </a:t>
            </a:r>
            <a:r>
              <a:rPr lang="en-US" dirty="0" err="1" smtClean="0"/>
              <a:t>Heng</a:t>
            </a:r>
            <a:r>
              <a:rPr lang="en-US" dirty="0" smtClean="0"/>
              <a:t> Li, </a:t>
            </a:r>
            <a:r>
              <a:rPr lang="en-US" dirty="0" err="1" smtClean="0"/>
              <a:t>Florian</a:t>
            </a:r>
            <a:r>
              <a:rPr lang="en-US" dirty="0" smtClean="0"/>
              <a:t> </a:t>
            </a:r>
            <a:r>
              <a:rPr lang="en-US" dirty="0" err="1" smtClean="0"/>
              <a:t>Loehl</a:t>
            </a:r>
            <a:r>
              <a:rPr lang="en-US" dirty="0" smtClean="0"/>
              <a:t>, Roger Kaplan, Val </a:t>
            </a:r>
            <a:r>
              <a:rPr lang="en-US" dirty="0" err="1" smtClean="0"/>
              <a:t>Kostroun</a:t>
            </a:r>
            <a:r>
              <a:rPr lang="en-US" dirty="0" smtClean="0"/>
              <a:t>, Tobey Moore, </a:t>
            </a:r>
            <a:r>
              <a:rPr lang="en-US" dirty="0" err="1" smtClean="0"/>
              <a:t>Vadim</a:t>
            </a:r>
            <a:r>
              <a:rPr lang="en-US" dirty="0" smtClean="0"/>
              <a:t> </a:t>
            </a:r>
            <a:r>
              <a:rPr lang="en-US" dirty="0" err="1" smtClean="0"/>
              <a:t>Vescherevich</a:t>
            </a:r>
            <a:r>
              <a:rPr lang="en-US" dirty="0" smtClean="0"/>
              <a:t>, Peter Quigley, John Reilly, Karl </a:t>
            </a:r>
            <a:r>
              <a:rPr lang="en-US" dirty="0" err="1" smtClean="0"/>
              <a:t>Smolenski</a:t>
            </a:r>
            <a:r>
              <a:rPr lang="en-US" dirty="0" smtClean="0"/>
              <a:t>, Charlie </a:t>
            </a:r>
            <a:r>
              <a:rPr lang="en-US" dirty="0" err="1" smtClean="0"/>
              <a:t>Strohman</a:t>
            </a:r>
            <a:r>
              <a:rPr lang="en-US" dirty="0" smtClean="0"/>
              <a:t>, </a:t>
            </a:r>
            <a:r>
              <a:rPr lang="en-US" dirty="0" err="1" smtClean="0"/>
              <a:t>Zhi</a:t>
            </a:r>
            <a:r>
              <a:rPr lang="en-US" dirty="0" smtClean="0"/>
              <a:t> Zhou, and more.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Main support NSF DMR-0807731 for ERL R&amp;D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>
                <a:solidFill>
                  <a:schemeClr val="tx1"/>
                </a:solidFill>
              </a:rPr>
              <a:t>lso DOE DE-SC0003965 CAREER grant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" y="2804160"/>
            <a:ext cx="777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END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Optimal Gun Geometry: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6013"/>
            <a:ext cx="2370719" cy="29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14231"/>
            <a:ext cx="2630198" cy="25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70719" y="728444"/>
                <a:ext cx="6468481" cy="509682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DC Gun: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≈0 ,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dirty="0" smtClean="0"/>
                  <a:t> cm, V=470 kV</a:t>
                </a:r>
              </a:p>
              <a:p>
                <a:pPr lvl="1"/>
                <a:r>
                  <a:rPr lang="en-US" dirty="0" smtClean="0"/>
                  <a:t>Pushed for </a:t>
                </a:r>
                <a:r>
                  <a:rPr lang="en-US" b="1" i="1" dirty="0" smtClean="0"/>
                  <a:t>max field </a:t>
                </a:r>
                <a:r>
                  <a:rPr lang="en-US" dirty="0" smtClean="0"/>
                  <a:t>over focusing.</a:t>
                </a:r>
              </a:p>
              <a:p>
                <a:pPr lvl="1"/>
                <a:r>
                  <a:rPr lang="en-US" dirty="0" smtClean="0"/>
                  <a:t>Cathode recess unimportant.</a:t>
                </a:r>
              </a:p>
              <a:p>
                <a:r>
                  <a:rPr lang="en-US" dirty="0" smtClean="0"/>
                  <a:t>SRF gun: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=2.3</m:t>
                    </m:r>
                    <m:r>
                      <a:rPr lang="en-US" i="1">
                        <a:latin typeface="Cambria Math"/>
                      </a:rPr>
                      <m:t> , 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=4.4</m:t>
                    </m:r>
                  </m:oMath>
                </a14:m>
                <a:r>
                  <a:rPr lang="en-US" dirty="0" smtClean="0"/>
                  <a:t> cm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𝑝𝑖𝑝𝑒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=0.9 </m:t>
                    </m:r>
                  </m:oMath>
                </a14:m>
                <a:r>
                  <a:rPr lang="en-US" dirty="0" smtClean="0"/>
                  <a:t>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𝑐𝑎𝑡h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=0.4 </m:t>
                    </m:r>
                  </m:oMath>
                </a14:m>
                <a:r>
                  <a:rPr lang="en-US" dirty="0" smtClean="0"/>
                  <a:t> cm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𝑝𝑖𝑝𝑒</m:t>
                        </m:r>
                      </m:sub>
                    </m:sSub>
                  </m:oMath>
                </a14:m>
                <a:r>
                  <a:rPr lang="en-US" dirty="0" smtClean="0"/>
                  <a:t> and cathode recess seemed unimportant.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70719" y="728444"/>
                <a:ext cx="6468481" cy="5096823"/>
              </a:xfrm>
              <a:blipFill rotWithShape="1">
                <a:blip r:embed="rId4" cstate="print"/>
                <a:stretch>
                  <a:fillRect l="-169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218" y="4765586"/>
            <a:ext cx="4454237" cy="20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4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052513"/>
            <a:ext cx="56102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Beamline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Specifics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5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3D laser shaping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space charge control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057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Optimal 3D laser shape: practical solutions identified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&gt;50% of light gets through,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sims</a:t>
            </a:r>
            <a:r>
              <a:rPr lang="en-US" dirty="0" smtClean="0">
                <a:solidFill>
                  <a:schemeClr val="tx1"/>
                </a:solidFill>
              </a:rPr>
              <a:t>)                                                  ~20% higher than the optimal</a:t>
            </a:r>
          </a:p>
        </p:txBody>
      </p:sp>
      <p:pic>
        <p:nvPicPr>
          <p:cNvPr id="5" name="Picture 14" descr="Presentation3"/>
          <p:cNvPicPr>
            <a:picLocks noChangeAspect="1" noChangeArrowheads="1"/>
          </p:cNvPicPr>
          <p:nvPr/>
        </p:nvPicPr>
        <p:blipFill>
          <a:blip r:embed="rId2" cstate="print"/>
          <a:srcRect t="14735" b="37508"/>
          <a:stretch>
            <a:fillRect/>
          </a:stretch>
        </p:blipFill>
        <p:spPr bwMode="auto">
          <a:xfrm>
            <a:off x="341377" y="2297748"/>
            <a:ext cx="5946088" cy="1871916"/>
          </a:xfrm>
          <a:prstGeom prst="rect">
            <a:avLst/>
          </a:prstGeom>
          <a:noFill/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41248" y="2276412"/>
            <a:ext cx="5279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/>
              <a:t>temporal – </a:t>
            </a:r>
            <a:r>
              <a:rPr lang="en-US" sz="2000" i="1" dirty="0" err="1" smtClean="0"/>
              <a:t>birefringent</a:t>
            </a:r>
            <a:r>
              <a:rPr lang="en-US" sz="2000" i="1" dirty="0" smtClean="0"/>
              <a:t> crystal pulse stacking</a:t>
            </a:r>
            <a:endParaRPr lang="en-US" sz="2000" i="1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116" y="2048256"/>
            <a:ext cx="2629004" cy="19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35152" y="3916236"/>
            <a:ext cx="4986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/>
              <a:t>transverse – truncated Gaussian</a:t>
            </a:r>
            <a:endParaRPr lang="en-US" sz="2000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648" y="4123589"/>
            <a:ext cx="2621280" cy="20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662928" y="2194561"/>
            <a:ext cx="13472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temporal profile</a:t>
            </a:r>
            <a:endParaRPr lang="en-US" sz="1200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656832" y="4212337"/>
            <a:ext cx="14996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transverse profile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2" y="5242560"/>
            <a:ext cx="2958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PRSTAB 11 (2008) 040702</a:t>
            </a:r>
          </a:p>
          <a:p>
            <a:r>
              <a:rPr lang="en-US" i="1" dirty="0" smtClean="0"/>
              <a:t>Appl. Opt. 46 (2011) 8488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6064" y="274638"/>
            <a:ext cx="498652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Physics of high brightness </a:t>
            </a:r>
            <a:r>
              <a:rPr lang="en-US" dirty="0" err="1" smtClean="0">
                <a:solidFill>
                  <a:schemeClr val="accent2"/>
                </a:solidFill>
              </a:rPr>
              <a:t>photoguns</a:t>
            </a:r>
            <a:r>
              <a:rPr lang="en-US" dirty="0" smtClean="0">
                <a:solidFill>
                  <a:schemeClr val="accent2"/>
                </a:solidFill>
              </a:rPr>
              <a:t> made simple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01752" y="1319784"/>
            <a:ext cx="8426450" cy="43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/>
              <a:t> </a:t>
            </a:r>
            <a:r>
              <a:rPr lang="en-US" sz="1900" b="1" dirty="0" smtClean="0"/>
              <a:t>Given a laser, photocathode cathode, and accelerating gradient                   </a:t>
            </a:r>
            <a:r>
              <a:rPr lang="en-US" sz="1900" b="1" dirty="0" smtClean="0">
                <a:sym typeface="Symbol"/>
              </a:rPr>
              <a:t> max brightness is set</a:t>
            </a:r>
            <a:r>
              <a:rPr lang="en-US" sz="1900" b="1" dirty="0" smtClean="0"/>
              <a:t> 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 smtClean="0">
                <a:latin typeface="+mj-lt"/>
              </a:rPr>
              <a:t> Each </a:t>
            </a:r>
            <a:r>
              <a:rPr lang="en-US" sz="1900" b="1" dirty="0">
                <a:latin typeface="+mj-lt"/>
              </a:rPr>
              <a:t>electron bunch assumes a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“pan-cake” shape </a:t>
            </a:r>
            <a:r>
              <a:rPr lang="en-US" sz="1900" b="1" dirty="0">
                <a:latin typeface="+mj-lt"/>
              </a:rPr>
              <a:t>near the                                          photocathode for short (~10ps) laser </a:t>
            </a:r>
            <a:r>
              <a:rPr lang="en-US" sz="1900" b="1" dirty="0" smtClean="0">
                <a:latin typeface="+mj-lt"/>
              </a:rPr>
              <a:t>pulses, max </a:t>
            </a:r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charge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density </a:t>
            </a:r>
            <a:r>
              <a:rPr lang="en-US" sz="1900" b="1" dirty="0">
                <a:latin typeface="+mj-lt"/>
              </a:rPr>
              <a:t>determined by the electric field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1900" b="1" dirty="0">
                <a:latin typeface="+mj-lt"/>
              </a:rPr>
              <a:t>	</a:t>
            </a:r>
            <a:r>
              <a:rPr lang="en-US" sz="1900" b="1" dirty="0" err="1">
                <a:latin typeface="+mj-lt"/>
              </a:rPr>
              <a:t>dq</a:t>
            </a:r>
            <a:r>
              <a:rPr lang="en-US" sz="1900" b="1" dirty="0">
                <a:latin typeface="+mj-lt"/>
              </a:rPr>
              <a:t>/</a:t>
            </a:r>
            <a:r>
              <a:rPr lang="en-US" sz="1900" b="1" dirty="0" err="1">
                <a:latin typeface="+mj-lt"/>
              </a:rPr>
              <a:t>dA</a:t>
            </a:r>
            <a:r>
              <a:rPr lang="en-US" sz="1900" b="1" dirty="0">
                <a:latin typeface="+mj-lt"/>
              </a:rPr>
              <a:t> = </a:t>
            </a:r>
            <a:r>
              <a:rPr lang="en-US" sz="1900" b="1" dirty="0">
                <a:latin typeface="+mj-lt"/>
                <a:sym typeface="Symbol" pitchFamily="18" charset="2"/>
              </a:rPr>
              <a:t></a:t>
            </a:r>
            <a:r>
              <a:rPr lang="en-US" sz="1900" b="1" baseline="-25000" dirty="0">
                <a:latin typeface="+mj-lt"/>
                <a:sym typeface="Symbol" pitchFamily="18" charset="2"/>
              </a:rPr>
              <a:t>0</a:t>
            </a:r>
            <a:r>
              <a:rPr lang="en-US" sz="1900" b="1" dirty="0">
                <a:latin typeface="+mj-lt"/>
                <a:sym typeface="Symbol" pitchFamily="18" charset="2"/>
              </a:rPr>
              <a:t> E</a:t>
            </a:r>
            <a:r>
              <a:rPr lang="en-US" sz="1900" b="1" baseline="-25000" dirty="0">
                <a:latin typeface="+mj-lt"/>
                <a:sym typeface="Symbol" pitchFamily="18" charset="2"/>
              </a:rPr>
              <a:t>cath</a:t>
            </a:r>
            <a:endParaRPr lang="en-US" sz="1900" b="1" baseline="-25000" dirty="0">
              <a:latin typeface="+mj-lt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>
                <a:latin typeface="+mj-lt"/>
              </a:rPr>
              <a:t>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Angular spread </a:t>
            </a:r>
            <a:r>
              <a:rPr lang="en-US" sz="1900" b="1" dirty="0">
                <a:latin typeface="+mj-lt"/>
              </a:rPr>
              <a:t>or transverse momentum footprint is set by intrinsic momentum spread of photoelectrons leaving the </a:t>
            </a:r>
            <a:r>
              <a:rPr lang="en-US" sz="1900" b="1" dirty="0" smtClean="0">
                <a:latin typeface="+mj-lt"/>
              </a:rPr>
              <a:t>photocathode (MTE = mean transverse energy), </a:t>
            </a:r>
            <a:r>
              <a:rPr lang="en-US" sz="1900" b="1" dirty="0" err="1" smtClean="0">
                <a:latin typeface="Symbol" pitchFamily="18" charset="2"/>
              </a:rPr>
              <a:t>D</a:t>
            </a:r>
            <a:r>
              <a:rPr lang="en-US" sz="1900" b="1" dirty="0" err="1" smtClean="0">
                <a:latin typeface="+mj-lt"/>
              </a:rPr>
              <a:t>p</a:t>
            </a:r>
            <a:r>
              <a:rPr lang="en-US" sz="1900" b="1" baseline="-25000" dirty="0">
                <a:latin typeface="+mj-lt"/>
                <a:sym typeface="Symbol" pitchFamily="18" charset="2"/>
              </a:rPr>
              <a:t></a:t>
            </a:r>
            <a:r>
              <a:rPr lang="en-US" sz="1900" b="1" dirty="0">
                <a:latin typeface="+mj-lt"/>
                <a:sym typeface="Symbol" pitchFamily="18" charset="2"/>
              </a:rPr>
              <a:t> ~ (</a:t>
            </a:r>
            <a:r>
              <a:rPr lang="en-US" sz="1900" b="1" dirty="0" err="1" smtClean="0">
                <a:latin typeface="+mj-lt"/>
                <a:sym typeface="Symbol" pitchFamily="18" charset="2"/>
              </a:rPr>
              <a:t>m</a:t>
            </a:r>
            <a:r>
              <a:rPr lang="en-US" sz="1900" b="1" dirty="0" err="1" smtClean="0">
                <a:latin typeface="+mj-lt"/>
                <a:sym typeface="Symbol"/>
              </a:rPr>
              <a:t>MTE</a:t>
            </a:r>
            <a:r>
              <a:rPr lang="en-US" sz="1900" b="1" dirty="0" smtClean="0">
                <a:latin typeface="+mj-lt"/>
                <a:sym typeface="Symbol" pitchFamily="18" charset="2"/>
              </a:rPr>
              <a:t>)</a:t>
            </a:r>
            <a:r>
              <a:rPr lang="en-US" sz="1900" b="1" baseline="30000" dirty="0" smtClean="0">
                <a:latin typeface="+mj-lt"/>
                <a:sym typeface="Symbol" pitchFamily="18" charset="2"/>
              </a:rPr>
              <a:t>1/2</a:t>
            </a:r>
            <a:endParaRPr lang="en-US" sz="1900" b="1" baseline="30000" dirty="0">
              <a:latin typeface="+mj-lt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>
                <a:latin typeface="+mj-lt"/>
              </a:rPr>
              <a:t> Combining these two yields the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maximum (normalized) beam brightness</a:t>
            </a:r>
            <a:r>
              <a:rPr lang="en-US" sz="19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900" b="1" dirty="0">
                <a:latin typeface="+mj-lt"/>
              </a:rPr>
              <a:t>achievable from a </a:t>
            </a:r>
            <a:r>
              <a:rPr lang="en-US" sz="1900" b="1" dirty="0" err="1">
                <a:latin typeface="+mj-lt"/>
              </a:rPr>
              <a:t>photoinjector</a:t>
            </a:r>
            <a:r>
              <a:rPr lang="en-US" sz="1900" b="1" dirty="0">
                <a:latin typeface="+mj-lt"/>
              </a:rPr>
              <a:t> – defined by only </a:t>
            </a:r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two key parameters</a:t>
            </a:r>
            <a:r>
              <a:rPr lang="en-US" sz="1900" b="1" dirty="0" smtClean="0">
                <a:latin typeface="+mj-lt"/>
              </a:rPr>
              <a:t>: cathode field</a:t>
            </a:r>
            <a:r>
              <a:rPr lang="en-US" sz="19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E</a:t>
            </a:r>
            <a:r>
              <a:rPr lang="en-US" sz="1900" b="1" baseline="-25000" dirty="0">
                <a:solidFill>
                  <a:schemeClr val="accent2"/>
                </a:solidFill>
                <a:latin typeface="+mj-lt"/>
              </a:rPr>
              <a:t>cath</a:t>
            </a:r>
            <a:r>
              <a:rPr lang="en-US" sz="19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900" b="1" dirty="0">
                <a:latin typeface="+mj-lt"/>
              </a:rPr>
              <a:t>and </a:t>
            </a:r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MTE </a:t>
            </a:r>
            <a:r>
              <a:rPr lang="en-US" sz="1900" b="1" dirty="0">
                <a:latin typeface="+mj-lt"/>
              </a:rPr>
              <a:t>of </a:t>
            </a:r>
            <a:r>
              <a:rPr lang="en-US" sz="1900" b="1" dirty="0" smtClean="0">
                <a:latin typeface="+mj-lt"/>
              </a:rPr>
              <a:t>photoelectrons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8080883" y="1483614"/>
            <a:ext cx="304800" cy="1219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8017383" y="1483614"/>
            <a:ext cx="304800" cy="1219200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8442833" y="2029714"/>
            <a:ext cx="384175" cy="103188"/>
          </a:xfrm>
          <a:prstGeom prst="rightArrow">
            <a:avLst>
              <a:gd name="adj1" fmla="val 50000"/>
              <a:gd name="adj2" fmla="val 930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8453946" y="2137664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8530146" y="2199577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24"/>
          <p:cNvGrpSpPr>
            <a:grpSpLocks/>
          </p:cNvGrpSpPr>
          <p:nvPr/>
        </p:nvGrpSpPr>
        <p:grpSpPr bwMode="auto">
          <a:xfrm>
            <a:off x="4191000" y="5702808"/>
            <a:ext cx="2543175" cy="768350"/>
            <a:chOff x="588" y="3352"/>
            <a:chExt cx="1602" cy="484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588" y="3354"/>
              <a:ext cx="2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B</a:t>
              </a:r>
              <a:r>
                <a:rPr lang="en-US" sz="1900" b="1" baseline="-25000"/>
                <a:t>n</a:t>
              </a: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600" y="3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613" y="3582"/>
              <a:ext cx="1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f</a:t>
              </a:r>
              <a:endParaRPr lang="en-US" sz="1900" b="1" baseline="-25000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1019" y="3470"/>
              <a:ext cx="2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900" b="1"/>
                <a:t>=</a:t>
              </a:r>
              <a:endParaRPr lang="en-US" sz="1900" b="1" baseline="-25000">
                <a:sym typeface="Symbol" pitchFamily="18" charset="2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194" y="3352"/>
              <a:ext cx="5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>
                  <a:latin typeface="Symbol" pitchFamily="18" charset="2"/>
                </a:rPr>
                <a:t>e</a:t>
              </a:r>
              <a:r>
                <a:rPr lang="en-US" sz="1900" b="1" baseline="-25000"/>
                <a:t>0</a:t>
              </a:r>
              <a:r>
                <a:rPr lang="en-US" sz="1900" b="1"/>
                <a:t>mc</a:t>
              </a:r>
              <a:r>
                <a:rPr lang="en-US" sz="1900" b="1" baseline="30000"/>
                <a:t>2</a:t>
              </a: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1212" y="358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1287" y="3580"/>
              <a:ext cx="2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2</a:t>
              </a:r>
              <a:r>
                <a:rPr lang="en-US" sz="1900" b="1">
                  <a:latin typeface="Symbol" pitchFamily="18" charset="2"/>
                </a:rPr>
                <a:t>p</a:t>
              </a:r>
              <a:endParaRPr lang="en-US" sz="1900" b="1" baseline="-25000">
                <a:latin typeface="Symbol" pitchFamily="18" charset="2"/>
              </a:endParaRPr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1740" y="3588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1705" y="3360"/>
              <a:ext cx="4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dirty="0">
                  <a:solidFill>
                    <a:schemeClr val="accent2"/>
                  </a:solidFill>
                  <a:latin typeface="Arial Black" pitchFamily="34" charset="0"/>
                </a:rPr>
                <a:t>E</a:t>
              </a:r>
              <a:r>
                <a:rPr lang="en-US" sz="1900" baseline="-25000" dirty="0">
                  <a:solidFill>
                    <a:schemeClr val="accent2"/>
                  </a:solidFill>
                  <a:latin typeface="Arial Black" pitchFamily="34" charset="0"/>
                </a:rPr>
                <a:t>cath</a:t>
              </a: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1707" y="3594"/>
              <a:ext cx="48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dirty="0" smtClean="0">
                  <a:solidFill>
                    <a:schemeClr val="accent2"/>
                  </a:solidFill>
                  <a:latin typeface="Arial Black" pitchFamily="34" charset="0"/>
                  <a:sym typeface="Symbol" pitchFamily="18" charset="2"/>
                </a:rPr>
                <a:t>MTE</a:t>
              </a:r>
              <a:endParaRPr lang="en-US" sz="1900" baseline="-25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endParaRPr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888" y="337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846" y="3629"/>
              <a:ext cx="3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 baseline="-25000"/>
                <a:t>max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914400" y="5855208"/>
            <a:ext cx="28328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achievable brightness:</a:t>
            </a:r>
            <a:endParaRPr lang="en-US" sz="19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RF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2936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 ceramic to worry about, no </a:t>
            </a:r>
            <a:r>
              <a:rPr lang="en-US" dirty="0" err="1" smtClean="0">
                <a:solidFill>
                  <a:schemeClr val="tx1"/>
                </a:solidFill>
              </a:rPr>
              <a:t>cryoplant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BUT huge losses for CW operation, questionable vacuum</a:t>
            </a:r>
          </a:p>
          <a:p>
            <a:pPr lvl="1"/>
            <a:r>
              <a:rPr lang="en-US" dirty="0" smtClean="0"/>
              <a:t>BOEING RF gun &amp; renewed LANL effort: it can be made to work!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VHF gun (LBNL): reduce operating frequency, increase cooling area, introduce plenty of pumping slots</a:t>
            </a:r>
          </a:p>
          <a:p>
            <a:pPr lvl="1"/>
            <a:r>
              <a:rPr lang="en-US" dirty="0" smtClean="0"/>
              <a:t>nice solution when &lt;&lt; GHz rep rate is acceptable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634422"/>
            <a:ext cx="3620642" cy="27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148" y="3535680"/>
            <a:ext cx="2793525" cy="301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24"/>
          <p:cNvSpPr txBox="1">
            <a:spLocks noChangeArrowheads="1"/>
          </p:cNvSpPr>
          <p:nvPr/>
        </p:nvSpPr>
        <p:spPr bwMode="auto">
          <a:xfrm>
            <a:off x="2683002" y="6344413"/>
            <a:ext cx="126720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VHF LBNL gun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DC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2664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Highest average current (50mA) operation today of the 3 choices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Very high voltages (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</a:t>
            </a:r>
            <a:r>
              <a:rPr lang="en-US" dirty="0" smtClean="0">
                <a:solidFill>
                  <a:schemeClr val="tx1"/>
                </a:solidFill>
              </a:rPr>
              <a:t> 500kV) are still difficult, despite DC guns being around for a while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generation of guns to resolve ceramic puncture problems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72" y="3531463"/>
            <a:ext cx="3072792" cy="266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24"/>
          <p:cNvSpPr txBox="1">
            <a:spLocks noChangeArrowheads="1"/>
          </p:cNvSpPr>
          <p:nvPr/>
        </p:nvSpPr>
        <p:spPr bwMode="auto">
          <a:xfrm>
            <a:off x="890778" y="3479293"/>
            <a:ext cx="274243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JAEA/KEK </a:t>
            </a:r>
            <a:r>
              <a:rPr lang="en-US" sz="1200" dirty="0" smtClean="0">
                <a:latin typeface="+mj-lt"/>
              </a:rPr>
              <a:t>gun with shielded ceramic</a:t>
            </a:r>
            <a:endParaRPr lang="en-US" sz="1200" dirty="0">
              <a:latin typeface="+mj-lt"/>
            </a:endParaRPr>
          </a:p>
        </p:txBody>
      </p:sp>
      <p:pic>
        <p:nvPicPr>
          <p:cNvPr id="7" name="Picture 2" descr="C:\USER_LOCAL\2010\Book chapter\Figures\newsegmen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736" y="3655239"/>
            <a:ext cx="3233230" cy="272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24"/>
          <p:cNvSpPr txBox="1">
            <a:spLocks noChangeArrowheads="1"/>
          </p:cNvSpPr>
          <p:nvPr/>
        </p:nvSpPr>
        <p:spPr bwMode="auto">
          <a:xfrm>
            <a:off x="5395722" y="3473197"/>
            <a:ext cx="2297430" cy="2819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Cornell ceramic design &amp; photo</a:t>
            </a:r>
            <a:endParaRPr lang="en-US" sz="1200" dirty="0">
              <a:latin typeface="+mj-lt"/>
            </a:endParaRPr>
          </a:p>
        </p:txBody>
      </p:sp>
      <p:pic>
        <p:nvPicPr>
          <p:cNvPr id="9" name="Picture 3" descr="C:\USER_LOCAL\Publications &amp; Conferences\2011\ERL review\newgun.jpg"/>
          <p:cNvPicPr>
            <a:picLocks noChangeAspect="1" noChangeArrowheads="1"/>
          </p:cNvPicPr>
          <p:nvPr/>
        </p:nvPicPr>
        <p:blipFill>
          <a:blip r:embed="rId4" cstate="print"/>
          <a:srcRect l="6612" t="5084" r="13330" b="30563"/>
          <a:stretch>
            <a:fillRect/>
          </a:stretch>
        </p:blipFill>
        <p:spPr bwMode="auto">
          <a:xfrm>
            <a:off x="7455217" y="3896988"/>
            <a:ext cx="1432751" cy="153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SRF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2936"/>
            <a:ext cx="847953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lot of R&amp;D in the community</a:t>
            </a:r>
          </a:p>
          <a:p>
            <a:pPr lvl="1"/>
            <a:r>
              <a:rPr lang="en-US" dirty="0" smtClean="0"/>
              <a:t>Great promise, lots of issues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Elliptical cavities and quarter wave resonator (QWR) structures</a:t>
            </a:r>
          </a:p>
          <a:p>
            <a:pPr lvl="1"/>
            <a:r>
              <a:rPr lang="en-US" dirty="0" smtClean="0"/>
              <a:t>Elliptical cavities </a:t>
            </a:r>
            <a:r>
              <a:rPr lang="en-US" dirty="0" smtClean="0">
                <a:sym typeface="Symbol"/>
              </a:rPr>
              <a:t> 700 MHz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/>
              </a:rPr>
              <a:t>QWR 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500 MHz (operates as a quasi-DC gap, similar to VHF NC gun) </a:t>
            </a:r>
          </a:p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Best result so far: ELBE ~18MV/m 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pk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with 1% Ce</a:t>
            </a:r>
            <a:r>
              <a:rPr lang="en-US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Te for &gt; 1000h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864" y="3860102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24"/>
          <p:cNvSpPr txBox="1">
            <a:spLocks noChangeArrowheads="1"/>
          </p:cNvSpPr>
          <p:nvPr/>
        </p:nvSpPr>
        <p:spPr bwMode="auto">
          <a:xfrm>
            <a:off x="5754624" y="3863341"/>
            <a:ext cx="248716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NPS &amp; </a:t>
            </a:r>
            <a:r>
              <a:rPr lang="en-US" sz="1200" dirty="0" err="1" smtClean="0">
                <a:latin typeface="+mj-lt"/>
              </a:rPr>
              <a:t>Niowave</a:t>
            </a:r>
            <a:r>
              <a:rPr lang="en-US" sz="1200" dirty="0" smtClean="0">
                <a:latin typeface="+mj-lt"/>
              </a:rPr>
              <a:t> QWR gun</a:t>
            </a:r>
            <a:endParaRPr lang="en-US" sz="12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6178" y="3791712"/>
            <a:ext cx="2678269" cy="2807032"/>
          </a:xfrm>
          <a:prstGeom prst="rect">
            <a:avLst/>
          </a:prstGeom>
        </p:spPr>
      </p:pic>
      <p:sp>
        <p:nvSpPr>
          <p:cNvPr id="10" name="Textfeld 24"/>
          <p:cNvSpPr txBox="1">
            <a:spLocks noChangeArrowheads="1"/>
          </p:cNvSpPr>
          <p:nvPr/>
        </p:nvSpPr>
        <p:spPr bwMode="auto">
          <a:xfrm>
            <a:off x="1261872" y="3784093"/>
            <a:ext cx="19690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700MHz BNL/AES/JLAB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8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 of one detailed comparison: DC </a:t>
            </a:r>
            <a:r>
              <a:rPr lang="en-US" dirty="0" err="1" smtClean="0">
                <a:solidFill>
                  <a:schemeClr val="accent2"/>
                </a:solidFill>
              </a:rPr>
              <a:t>vs</a:t>
            </a:r>
            <a:r>
              <a:rPr lang="en-US" dirty="0" smtClean="0">
                <a:solidFill>
                  <a:schemeClr val="accent2"/>
                </a:solidFill>
              </a:rPr>
              <a:t> SRF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GOAL: using </a:t>
            </a:r>
            <a:r>
              <a:rPr lang="en-US" dirty="0" err="1" smtClean="0">
                <a:solidFill>
                  <a:schemeClr val="tx1"/>
                </a:solidFill>
              </a:rPr>
              <a:t>multiobjective</a:t>
            </a:r>
            <a:r>
              <a:rPr lang="en-US" dirty="0" smtClean="0">
                <a:solidFill>
                  <a:schemeClr val="tx1"/>
                </a:solidFill>
              </a:rPr>
              <a:t> genetic algorithms compare two technologies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Cornell injector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r>
              <a:rPr lang="en-US" dirty="0" smtClean="0">
                <a:solidFill>
                  <a:schemeClr val="tx1"/>
                </a:solidFill>
              </a:rPr>
              <a:t> as a basis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Realistically constrained DC gun voltages, SRF gun fields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Vary gun geometries, laser, beam optics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952" y="2728709"/>
            <a:ext cx="6604000" cy="16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36014" y="6146030"/>
            <a:ext cx="4695922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IVB et al., PRST-AB 14 (2011) 072001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DC gun geometry &amp;                         field constraints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75" y="2582946"/>
            <a:ext cx="4389120" cy="348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881" y="2743200"/>
            <a:ext cx="49500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24"/>
          <p:cNvSpPr txBox="1">
            <a:spLocks noChangeArrowheads="1"/>
          </p:cNvSpPr>
          <p:nvPr/>
        </p:nvSpPr>
        <p:spPr bwMode="auto">
          <a:xfrm>
            <a:off x="1317498" y="2467357"/>
            <a:ext cx="203530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breakdown voltage </a:t>
            </a:r>
            <a:r>
              <a:rPr lang="en-US" sz="1200" dirty="0" err="1" smtClean="0">
                <a:latin typeface="+mj-lt"/>
              </a:rPr>
              <a:t>vs</a:t>
            </a:r>
            <a:r>
              <a:rPr lang="en-US" sz="1200" dirty="0" smtClean="0">
                <a:latin typeface="+mj-lt"/>
              </a:rPr>
              <a:t> gap</a:t>
            </a:r>
            <a:endParaRPr lang="en-US" sz="1200" dirty="0">
              <a:latin typeface="+mj-lt"/>
            </a:endParaRPr>
          </a:p>
        </p:txBody>
      </p:sp>
      <p:sp>
        <p:nvSpPr>
          <p:cNvPr id="14" name="Textfeld 24"/>
          <p:cNvSpPr txBox="1">
            <a:spLocks noChangeArrowheads="1"/>
          </p:cNvSpPr>
          <p:nvPr/>
        </p:nvSpPr>
        <p:spPr bwMode="auto">
          <a:xfrm>
            <a:off x="1536192" y="5204461"/>
            <a:ext cx="247497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+mj-lt"/>
              </a:rPr>
              <a:t>keep surface fields </a:t>
            </a:r>
            <a:r>
              <a:rPr lang="en-US" sz="1200" b="1" i="1" dirty="0" smtClean="0">
                <a:latin typeface="+mj-lt"/>
                <a:sym typeface="Symbol"/>
              </a:rPr>
              <a:t></a:t>
            </a:r>
            <a:r>
              <a:rPr lang="en-US" sz="1200" b="1" i="1" dirty="0" smtClean="0">
                <a:latin typeface="+mj-lt"/>
              </a:rPr>
              <a:t> 10 MV/m</a:t>
            </a:r>
            <a:endParaRPr lang="en-US" sz="1200" b="1" i="1" dirty="0">
              <a:latin typeface="+mj-lt"/>
            </a:endParaRPr>
          </a:p>
        </p:txBody>
      </p:sp>
      <p:sp>
        <p:nvSpPr>
          <p:cNvPr id="15" name="Textfeld 24"/>
          <p:cNvSpPr txBox="1">
            <a:spLocks noChangeArrowheads="1"/>
          </p:cNvSpPr>
          <p:nvPr/>
        </p:nvSpPr>
        <p:spPr bwMode="auto">
          <a:xfrm>
            <a:off x="4687824" y="2491741"/>
            <a:ext cx="37978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3 geometry parameters: gap, cathode angle &amp; recess</a:t>
            </a:r>
            <a:endParaRPr lang="en-US" sz="1200" dirty="0">
              <a:latin typeface="+mj-lt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1709929"/>
            <a:ext cx="3651504" cy="9357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empirical data for voltage breakdown 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974336" y="1703833"/>
            <a:ext cx="3651504" cy="9357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Vary gun geometry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constraining the voltage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425F30205C70726F70746F2049205C667261637B665F7B782C636F72657D665F7B792C636F72657D7D7B5C657073696C6F6E5F7B782C636F72657D5C657073696C6F6E5F7B792C636F72657D7D" val="iVBORw0KGgoAAAANSUhEUgAAApsAAACBCAIAAAAAIubnAAAgAElEQVR4Ae2d27ndthGFpXx+T04FiipIVIGjChRVILsCWxXIqkA+FSiqwHYFsipw0kFcQeIKnF+eeDwGQBAEQe69ycWHfUBgMJeF4QwAXs7Dn3/++YEOISAENkbgw4cP33//vQn529/+9umnn24sUOxPhIC860SDXTX1k2qrGoWAEFiLwOvXr7/++uv//ve/kdGf/vSnL7/88tWrV7FSZSGwFAF511LEjk3/h2ObJ+uEwAUR+Omnn54+ffrVV1+RzlmX//vf/2ZLjF+r4ffly5cXVE+ibxoBeddND99Gyj/UrvtGyIqtEHjy5Mk///lPcPjrX//6ww8/GCDv3r377LPPHBwS/KNHj/xUBSHQiIC8qxGoU5FpjX6q4Zax+yHAdqilc0SywW6Cf/zxx5jOqSSjW5N+hUA7AvKudqxORamMfqrhlrH7IcC9cxfGGt3K/nCcN/35z3/2sgpCoBEBeVcjUGcjU0Y/24jL3j0QYGvdH4XjIbi//OUvJjXJ36zXteW+x3gcS4a861jjOdIaZfSRaIqXEDAEvv32W4fCF+jU8NKa7cDbs+5v3751MhWEQCMC8q5GoE5IpifjTjjoMnlzBO7u7nyNzjPtekttc8TPJEDedabRXmar1ujL8BK1EJhF4F//+penc4iTnfbZ7iIQAhUE5F0VcNSkjC4fEAKDEfBH3I1v3HUfLEnszoeAvOt8Y77AYmX0BWCJVAi0IJDEXH8srqWvaIRAHQF5Vx2fk7cqo5/cAWT+eARizNUCfTy+5+Yo7zr3+M9Yr4w+A5CahcBSBBRzlyIm+nYE5F3tWJ2QUhn9hIMukzdEgK/C6bG4DfE9N2t517nHf956ZfR5jEQhBNoRSL7qyj9oae8rSiFQR0DeVcdHrcro8gEh0I8An9d++PsjSeGc/r794xkvIPWLVM/TICDvOs1QDzNUGX0YlGJ0QgTiBnuj+XwtjqORWGRnRkDedebR77Nd34zrw029hEAZAf8flzSzQH///n2ZTrVCYDkC8q7lmJ2rh9bo5xpvWbs1AvFR5GQHfmvR4n94BORdhx/ilQYqo68EUN2FwG8IJDfI9f3X36BRaTUC8q7VEB6fgTL68cdYFu6GQFxCIVSfl9kN+TMIknedYZRX2qiMvhJAdRcCvyGQvFyk77/+Bo1KqxGQd62G8PgMlNGPP8aycDcEvv/+e5elBbpDocIQBORdQ2A8NhNl9GOPr6zbFYG4L6qMviv0JxAm7zrBIK81URl9LYLqLwQMgZ9++im+QKzH4uQYAxGQdw0E88CsPumw7d27d//4xz86OrZ34bUfvsLBr+5EtoN2bEoi2meffeYpk3y5KGX6jiV+hff+8Y9/HA5XXELBXK+uDUf4zAzlXWce/XbbezL6V199lTyj0S6vkTLG37///e+E8k8//bSxr8gOicDXX3/97bffDjGN4LiFO7nTmpLadR8yWGJiCMi75AktCPRkdFJsnDBS9pVTUSShrf2zl8wV4nQBzqyoOFjxENO1ZC8ifIZKvC4GNRwjOmEFAXwvJlfKW6RzFIh+i9AttgEqZqrp2AjIu449vsOs+3nQwcI914l9USLvUgn4LtyKkwDql3IT/YERwFXI9LnjUWPzzj1tj/MGJqB7ipaswyMg7zr8EA8xcNiTccW7hl9++WXHSuXRo0evXr0iWOc8yeiff/55MYKr8oQI4Cox0jkCVH7zzTc77+jEPYPcdV03FYRABwLyrg7QTthlWEaPDuc4rolrTAX4Lxd5vGYH/uXLly5ChZMjUHQ8HrzYGZZRX+jkAUCePH3+/Ln9D9a7uzvK1ERzOH369KkRPH78mDnujz/+GAl2KCPx/v4e3VDANOGX/yOCMt99912HAkWGmImUdusYBVQyfVCGvuDpylCmhvpE4Q8fPjhNewFZ/LdTNGSMnCGnRKd2hRvFDfEuzGR0TFtGDT0jOEVNGErwxMxi60aVRU+Qa7W61pCVPkzyzU+2zdczZ9O+uP3OLdX1zMXhAAgU3YM0v7NpTDRjgOtTgEf/7AF+JrLsb7Ej5VMTargWOGyOyy+tHH7d0Xcfk7n0XCjgUzZN+GUGb8NBZbsyMPSpf2SI7f46A2Vsr/MEc7pzRFgMNzoyQDQxRkWF4V9nHlth5YpRcIYMmY0OUqCJXVaW4bbSu8AEDiCAkhzGjdMKquySGmIQ7xNv5VrrXevBSlfz7j725iv8LrqqnU9eMF90tlYgBOSUqjkbAsUFOq64Pw6Jl3YoYFGbDJFET7cRn7eEwSOizt8nAXT0yo0KRP+YDPKkBQFXvV2heWuu1SxDujiwnptzPlYDAUMPTzv1WQLZmgOt0I0sFbsvVZihAWczEP7JSBlnG8eoSZTYV3YQTPRSJjiMme/g+DCBzBQ362USE9ymunTXo5hca4hrPegeg9jRg44Nv/3GuBOJl5ZxpsjWywhdykr0B0MgBh13DKLV/mZ6/kANUstSBcgN1tFjbuRgidwMjJdVXEXRGrsML6OYq0GhqKcHZZQhCdV1QHlnCHpFhsbB2UI2xdPyaJxGeBYkuaJPMXU55xaFTQSUs8TmDMV8P6V/vX6Nd1lwTqDzjJ7URzWcZuvJolxroGuNiQLFwDow49o1adeS/86GjOidKh8SAQ867hUUYs7bzeroosXkUdeEoFlZ1XlAhybysXmA2b5p2CXmxgVE1CGWXU9Uisk10li5kaERxzn9FFsmBwmA0Tco5zpQ065wjLmzDoYmIIDaRaEdlcbQBnqpd5mNiTLOsMKthabDlqRLoye0j1QjQ1PjeK41JqPHi8fcDm9IRm7NaRxO48/v1FW6RpD63hYCHnTcKygMnEo2okEQiQrMRvyErWWLygzVzUziL3Ktid9NrfbFNIIQmujvp74sTvR0Ai80MnR6h7d41VtcTpoMGTpWdG5UGGxdAWKRa5UXAAfbIU6UySnba+Dp0iks8q4iMnF2MrWREE2emkW1m1ChbPSExpFCUCNDV8mxLQ5ZEcBrdq0xGd0trKPjIC4tFDN6/dJaKkL0N4dADDrueLji/obEtTKaTEXJKcW4F44zEzuKBNHMPLYS7hFXybJFnosqPZhiGuV6X6yYMsQ7LmJoverji0QAjM8GRtDqOkPJ4boVCzB3BaIUJ0YB6tnDt0hIUhk4Imu8K0cGnd2cyr4O8wY3eXZAHYelhUWegBqzmixiaNq6mcXQgcTbcq0BGZ3rwUHxwqKJ5KwfuAs6fwpUznYUwYERiEHHHaM40d4ahBhH0GSsuGjmbEQbKxpuZCbLUobw+kTVx9DHtxHeCNpswq6DBuZROmHHD18OOgHul8+66vxnW8d6VzSnEqUxxIyqZP1ZzesEfZ5Q4dnH0MeOQoW5N125a/V8BTZCQDmZQlorTp+QrTktisgvpzUi1PfmECh6xVjHa8QkTmqHu6WbSWzlizqNKo0iY+lJoDRuRPmOD0YlmnQwjG9j++38hG1y6qAxHVn5oSFnhYhEOswt3VJg3Df6uvBY74oJyW4QJNDZqVu93QXV4QlFVb2yg+HxXGuTjL7+KvJBohBBj/XDQ2dkrvL1I+BBJ6q6XQCKUpJyXPcMV8DNHM45saJ46tJpHaJAB8M1XdbrHAeXFMjnLItAbVcZFVhvDmnPVK3Mzwi5Po1bL3EKmY5hnWJl9R0M13RZj0wc2VGuNeCbcREUQ3a9qXHkcv7W6vtCkVjlkyAQg46bPHYq6WxnC3EVNdb5o5ljOc8aZQQx6AyZQ3cwjBGg5arfDrSLDMFA7+JzbI5/xZYIeIWs0YWmyFwTCORao3Bem9HjxeMjN0o5Yxi3iVwEM5r1G4DOTYWbQyAGHVd+rOM523oh+YboWB2imVNRj2958p1OrsS6nutbh+8qtzAkCfmyEmyfPXs2a0gEbexwzIoeTjDWuxqRcbLdbvS0eMIibFsYHtK11mZ0H/sI98CriE9Yx6mcS0meFvF6FU6CwNaO1w5jXEJVdjIrDEnGfLSZb4Pz2e2EzM2sbD/wKBaXQ1QjYbLmNE4jZj8D3iIoMmyhj1d6cXKfM2kBLe81VdOyKzDVd319HNY+74o6xFhaebzAARwYyaMaVo6eINfK8ems8Uf4+gq5uxN6+ljlvbiXkzyKYkZykefEqjkVArhZ7vGEv/1BiJdA33POMbQRTKMJbiaxNdZ72a4RyCh4ZaUARBam+W2By4M7aCe61aWgEmvrnGYRQ/D0UW7H1kFjaHIFOmo8CrVHHrCdQmCRAuu9K4qL06NYH8tx2tSOORzkWhHGxvJw12p6Xr+inF88fuGNuooQWnwUcyD/il1qumYEiB3ub17AFbfTmXxpsRUpSZjza5KmxrSa6OkmUGAV5a2+20z9VEa3a4Qo7L3qBUvnJpGZRJ3YWs1wuiCrhR61gYKDYSrSNzLsS+fRN9phKerplT4QjLVXVgqzCCR9N/WuKCtOp4q+GgkSb4x8imW5VhGWeuVw11qV0ePFYzGC31FXUZwqOnNiUNER66jdeiuXmR/72OLiKOwjcZGUom+QJxYxaSfG5eIymlzlThi3MRsTXi7X3TvOFbi4PmbFXw4I+OtCjQOnlhoXyXVZVphKulFJBLn59asbb7GwjrYVzrMMIfAvrsOKqBf1qZejb1R0qDPJWwHZEKOAejmB1TQiELtHNBARB3qId0VZlH0o8/2GCB2aNE5fnL/h478t4Efb5VpDXGtVRk88wMayZSDdCaYKcXruLkKwqFxLU6xutB5LgdcvPweBAlcaY78ozLWAAEPYwjzKogzsLd33pPFFXlS1HhHWqJd7o6+k/RIgEHvlUlm2FwrycLO5FAOBaZYXqaHAKQRowikj5Z8ny+NyXbplXMetsTve6B0puJ6mDEyi51CevU6nGGIg3c1elMTMWVaJve4bMEmaVp7aMNlArEfAldnau1yQFYjPDi9QM4Ic6GDj66OMmbQmfeunsS/d5Vp1uGLrQNdaldH94mH87BhyFbl5v3L9+JdrO0Jw7DLxwq+6CEJSthywHgquZ1glzP2UC3W9iLEciuAMmUoW9UwcEqyczHFjyLyyo0B3ZwXyGEg89WTGXIHTaLURdMwhQCnG7sawaxYR+rnkoxruJFTShBWLVGJqQi9n4gU0hJWbvwhPHyy8elHHFuJ8IFznPgQQ6gobqy28KzENYAmn0d8QzeIBxHAPt2gpgHKtBOdFp6Nca1VGz69trs9FZiTEWGXhxr2KAp43fD2ayL2eUy62HIGIRl5egw8xmu6Rp8Vl6hkLYOF3u0zZB3sMOq45rtjHraUXoS0KckDIOla/dDUzJRS0QZ5jisBaXYEpssZ6lF+U0Z0tCpgm9uv13QVnOMQ0mJj3dusz29FHaj0Cu3lXbpRb4XC5S+MbXpl3nK2Ra81CNEXgg9LnWv0ZncvGwln8xSGmFK3Xk8kILskUgVMq+6bqdXHX2YqlcZs9JlcLecAbCSLycUnXaB3zdOdAXiey3ATUMei4/iunkrOIGew4pE8uXY1R6XxWh7EExAvQc3PGMhe3RQhcj3f5/J51xSITIrFcK6Kxc7k/o3tE86hKoWOKTRdSS5LLcaxT5XJGPaZz8lNlgkxTcR1PXKj0io6FrMjhtqAGnOhyVsYbo4HDyyBG5k7k4rRbyx1uiDO067fRYbyXClsgsIN3+SWP005F6bhbQFbutlSu1Q3d+o4PYZHEqcbT58+fM8FPiMkNSU3lFMfiIKY4DYmcTEPIbvkylPc6RsHx5Lp68eLFrFHfffedrcsjJZcrl2Ll2xEQ8zEHQAZ5ytAziC3fV4pSLlu+u7sjPCU6YE7d6oS+75SPTAGveSy+iqPe7ocLHz9+jAnv37/vg0K9hiOwqXfx8SJP2ETp/Ov0fOaIsGBXFkusN2/edBso1+qGbkDH7kkByWCA+MCC/ITPES67Vbrdjj43AoF2K0hjBOUA4cdiZQ4OZ65Y2+KDsn1N367S1pQ2EclN3lruwfjbKmrNOuxggBzeHLK1XzV5kOGy8ni+8i6SXOuyvtT5v9eKn3NnZlfcEXVPygvEFHIMv7gUfsYBDZkGr+K43QVQbmm9BuggYO7csjp3VqxKwc0X3FYPnowC9UX0EEQTlIAM7EUa53+FBXTOtYrRKm9VTYIAFy+ehpPc1t5MYoVOFyHgCZsIkASZ+/t7/GHI6lyutWhQNiHum1DYRCxRiFTRx41eROokLuOC+Fk3wxvq6POYPp3Z1fDL1UeEhJ1zA08jgP5G90KKU0a8MTdWNUUEuEgZfdyDCF4kUOUhEbBx5/Ino7MjSLzlICD4Jh/hl5o1tsu11qA3qu+DPkZ5YCVM9LGKvViXW8rx31GhhwSGv9pxbbHMLip0i1AsKnMtOWJe4NKNTCIN5dh0Q2XczA30wu2asz/yBPFR19T+ykviGgS4TPK4TfAh6q4JPq6SXMuhuGChM6PngRVfGWJGntSR1R2yWf6iWK7tQD9eaTXXEpmJILuST3HXJF6oPhnnwlsp61LdcQPP4l5gcC+lj+QKgVtEgOuIyMBxoxt1t4j5bjr3ZPRiYB2188kC2nOPR+2OVQU7S86H7qSxX3z4/1/Q9Cb2mrqnC0MGiZU0ZjLzWM8tn4D7RAHzDUyvWS9ufw7FWcuoqeT+5kiiEBACQmAsAj0ZvRhYB+ZFu6/s6dwKrN3bLfeFPgs4Unuxoyc5+A9JqEUps5WkWBQYciMAJvluBGYyE/f6gcM0a9pwgnzKAnSjppLDtRVDISAEhMDOCPRk9DywkjAG6k1msiye/DbuEcV0Xu9CsncRF0nqZunAdXO0yE3zRw4XzYoGDugoVj4vcdMobDRHiSJUFgJCQAjcBgId0TYPrMN3Pj0JRRCTR72KmseVd0usj/sNbMsXeW5XiUQMbLGrXYd8vmUYMmpMINr5XBsloxmdwY3aSM9clmqEgBAQAleOwB+W6ld8E72YgJdyjvS2Fx1rKBcXoJGGjy55Rmc92vIRsS+++MLvqfviPvLctMwWAvzzGdIaocxRigyx7ubePo842Own1lAe7ngJf50KASEgBG4IgcUZfZ/AWsxJlv8q4Ho6h6Y9PTsl/N+9e1fhP7zJLBqblh49ehRxcJ2n1u5OcOWFfRzvykGQekJACAiBCgKLvxmXB1ayb8tquKJEe9OHDx+mPnTFAj0+UjdFlsuKCZVcmHxQKae//ho2HtjPSEYK0276I96JOTYKcezGjgub+WMZipsQEAJCYGsEBqzRt4uqufHFtbuRxTvii1SKuZ9FM/8BJZd7czVxcmPKkxFv17TivZ49p5I35wBSWAgIgRMisCyjFwProvTZCHFxQUbfymZAvMvut8YbxUX6yKex+xWSsfdub7pH3bi/wD9eizW3Ui76wxaOdyuASE8hIASEQI7Asoy+W2At3jKPeTexhC332KVCmXS000hftLHYa32lbTlEzdfzdA45W55194cGnOwmCsVBUUa/ibGTkkJACOyGwNqMvsXOJzsBeTYCkUoEL77a1AciondbyNoj/UVj+5T3XkxxipsNVPIsgpPdSkEZ/VZGSnoKASFwQQTWZvRKlu22qpiK4FZZXyYZvfjyW0WfhD7hVum4ssn2BrYQ51jF7QfTlqbdpiwr8bHuxXs9W0wlh2grJkJACAiBSyGwIKMXA+vwjE6yic+4OS5kpvgIm9dbIVnD2W52QlM5TegTbpWOK5u4243o4eJYhRtPY54kdbYEiq+3rbRlu+5FfIY73nb6i7MQEAJCYB8EFmT0fQIr6ZzbvbnxxTSfk91cDZkJe5ktjdKcKZEv0AGNSUP+3Dv1N7T3vo/jjcJffISAEBACl0JgVUZnCVh5+LzDJO7+FjM3X0d59uxZheHYW9FjuVXUpsk+/JIn3XqvSivrb9OfuYK9W8/ehud474jcW9l7V0b3UVNBCAgBIVBBYFVGH77zSZrJF+jMG2YT3tgcPJZbBX2aMBkDpx4dqPfNW1l525QInnFuRJmaSA/OiI4111ku3uvBlrFTyeu0XVoJASEgBBYh0JrRi4F1bEb//PPPi8+IsUS76Q+S18cD08iszCHWf4CWMfIkzUo95jyk5JMGgAXzunoXb9UC/eJDIAWEgBC4FQRaM/rWgZXUUlyIUxkz063AukhPe06N3zXb4Hb73HY42GPnQ7CJDuy95whTs34mkQgae7q1443VVtyEgBAQAhdEoD+jj9r5JBUV0zn8yTcH+Mr67Oja991Ypltqn6XPCcCQ/RLb4eBNvLdv3+Y01ABmfkOdmtevXxfpr6FSGf0aRkE6CAEhcBsINP576eQuLLaxwdvYt0JGEkreBTfUEEdTpWPSlGBNGkgI6qdJKiU71umHt7K2tnfMmMQsZQ5QPjqACas6hzypgx6Vsx3rbLdoxbRkZDnF2C1kiacQEAJC4NYRaFqj87wV4T6JrStvorOsfPnyJRkoj9p2X/nwm+0RT7vPTa4isy7aBr+/v7csDjcKTGVmnzlgBZ/MYOjLTILu1/avXPJ7/2ZmhE5lISAEhIAQ+D8Cs1MSdoOJ9TleS9fBLogwXVwmIoJ1Kq1O2V5I1FuqW5Lh9l+jm6WkVTOEf7Iyu2LGxjguQNoOF5Tg7Cv7iB48eTCeQV/EbQtiDCxqeKnR2cJG8RQCQkAIDETgIbw8oLPgi2txQiqn+Rra6An9/mS1c6gUjBXcoginJ5eTVrvvmj958iTqieaVD8y5UC9wIzkmdRLqmzdvvHXPAqtk2wAHEAognOxVsF9CMuYg6ZpipD2mAvX39Ysm8PY/IsCq2EolOjBYDPSm/1gdk+PYYZcfFcXQDcViys+xmuqueiEgBITAMRHw2YEvEPe0k4hMICY/uRp9heQWAFlqEZ+YzjGf00XdxxKT3hJzSF3UxOxlY0QNqpJ01ygAVvCvDPrWa+Lcrooylaat9VwDsvoKASEgBHZA4BMPkaMCqzOcKlhysiy1aCU9xZD6RHkWeYs4Qx+ZJ9xi0w5lFuWsibmbzhzLFtBxCWsKgB7La47Zu+azCgPUDz/8wNIfcUytijsos0zWELDadgOxqx18VPWOKJD/P/g1WqmvEBACQuDmEPgto7Ntywzi5gwwhckEZCNXPsnQXj9VSOjhNkW5Wz03IDjYGCdped4i26Ebx/pEnhhCXufgoTk+UwMaUSIzsIR47CnzibEMxU0ICAEhcE4EfsvoN23/2KxDbrsSNHhVnaPjHnm3/uwQcOwpsVtVdRQCQkAICIGIQNPba7HDdZZZtkbFkjV3bCqWI33CqkivSiEgBISAEBAC14bAQTI6u9BxmR4zdAvikZ4n9Vq6iEYICAEhIASEwFUhcJCMDqY8JubI2gNlflov8FBYJIh8Yr3KQqARAd7H4+tJT58+vbu7e/j74/r/NU6jjSLbDQG5025QH0DQQe6jMxKsrXlwzB/V5gkv7ge3jJA/BQYxC33uW7f0Eo0QSBDgMUZeJqy/L9D+JH/CXKdnQ0DudLYRH2LvcdbobLzH95faX6+PlETkIbCKyakQsP82xGt4+JLNKZlfUmaymLyBeqkvF51qOG7dWLnTrY/gBfX/3TfjLqjHKNGPHz+2m+IshijMvuXFlrvfgGe/feq/lo1ST3yOhwAuRP72zSHciVyunZ7jDfQ+Fsmd9sH5qFKOs0a3EWLP0zY2ibCzd8SZCzsNj7jzPfOjDrPs2ggBPgRECvd0jgvxdSCl843QPjxbudPhh3hzA5NdwQOcstVpSR3sSNhE26JRrOD9RTUKU2TFvqoUAiDAWjxen5wKFiHQjYDcqRs6dXQEHnjpSAWSumdru7sZrSN5c7/cs75tmUYClYXALALxG4XkdbxotosIhMAUAnKnKWRUvwiBo91Hj2smtrDI3HZbnXq7X046J98bGTUQXM8X4qLyKl8zAtyvYaaIL7mSuJk22x0NFRYhIHdaBJeIKwgcOaOb2bzGxuvpZHFP7SzfOUjnCsEVz1BTBQFeK497pNzc0TOVFbjUVEdA7lTHR63tCBw/o7djIUoh0IIAKyq/ZWP0zBcbP37Qwl80p0JA7nSq4d7a2KM96741XuIvBJJbngDCls/vPw1XOGOvSNAJgRwBuVOOiWq6EVBG74ZOHU+KwKJvDBtGrOmTZf1JsZPZGQJypwwSVfQjoIzej516nhMBfyDDzOcd9NmHUf/zn//ooY1zesus1XKnWYhE0I6AMno7VqIUAh8RSEIwW+7CRQh0IyB36oZOHXMElNFzTFQjBBYgwGtsC6hFKgSqCMidqvCocQYBZfQZgNQsBBIEkpg7fDudh5/5lMLz58/t+Tr+JStlaqIanPLfWo2A/2XA60/8q65IsEMZiff39+iGAqYJv0+ePEEZ/gFohwJFhpiJlHbreAIRlUwflKEveLoylKmhPlE4+ZfKTl8pIOj169eoF/9nLqf8I912beG/qTthF8NhGjJM6BbRKFrH2AEgphVbt6gsjvt5HAlIR/kSrPT22hYuKp5HRoAQGV9G5yb6QGuJp/wLQXZi7ZMJPE9H2cRRY09R8SkF3pfjlA/VIZqyPS/N77NnzwYqM8WKPMHTAyYUDdEHZYzYvv3At3fQ7ZtvvpnikNTDkG89mXWRIbZTyS/0vPSP0Pr/XiIyogzEYOiwGG50ZBpEvemWK9z+UQH4+KeryMewMm5wRlvkogBD9uLFCwqzx3buRFZGT/DENNQAPX7No6ZgJLliC4ZAiS1bf33r5I4EyGN9CYbH/Ars7JNKIhAC3QhYfv148fxykG+6WSUdjTNJgmAamyxJIM1zZ3wcj8xq6zx+Y68tysR6kqIZTm5A4UQKBDbPgCZvTYg5nWUIDWnJJFqyyZl4DQRoBU+rsexOX1IaBwV0S8ZrkcKMi0ENK5gnw2RCbRCjGq5esWD0MLQjUa/YpaXS8jf2Oho+LkAxxcF6jdWkKAutzuxIYLKFL8H2QRFuVQoBITCFAMGIeP1rBH5AQp2iXFTPFQ7PqaRFvUuM6XVuLw0AAAiUSURBVJwEEJVZJHEpMYa7GlN6ephGWzJxXQTKO0MSpOeevJezhSxvtRpLjXEa4VMBg6iYyZzzrMIx9dZNQ0m4FfN9rvwW7mRTwAQrz+hJfVTJaTadHZ7ckQB8I1+CszJ69GeVhUATAp4qCNzFPNHE5fdExFASz1RWsySBOGhiP5sHUM+xdRSG/y9yHlRSgusJZUyuUWcrY2kLQyMm95voClsmBwmAnp/oRTnXgZpGhWMIjjOqIk/UQCI6F1vzyuHuZEYlCphWKFbx2BaaXP9FNY3j3jguiG5kaEpe3JFQY1NfUkZf5I0iFgIfESCI+OKyPXbTawo+u8grK7+pUAtPa+KXldkU//X1bi+CKoZ4cqqkDVOmkaFrDs52FHOzReqkyZChV0XnFoX9rgesyDSuUl4AGQyHLNEkp4w19HI06Jtk4kgZy1OjUIQiZpGpzYNoJvRR1sCyW1oZFMS1jItp1cjQTQBhO4pjVERvlCOhQwR5C19SRveBVkEILECAK9Ovc2LKVHh1jizsoGeP12tiga17Lu+pUB6jQB5qEU2MnlUgilta9vBKKKRc744VU4Z4x0UMrdevcTjdpbBWJAJgvAMSQavrDCWH65YX4OzSowinRDr1DK65RIs/eF8roID1RVBL94o75VAgwk2obOTA082cHcFE/8bTReOODrNqLGJoSrqNAJ6rjcTtHAlxPhCosYUvKaPnY6oaIdCEAFGY4GsBgsJU9CEH+/ZyPbVMSd0h1E6Jpp65gicbjF0/dehj6IGYQkVbb4qg1RO2dykWGNYomojsh4++E7Dsy6dcRbZ55XbuFE0Ally01aC8GVLJ+lN9W+r7xr3CuY+hDxaFCnNvGuVIMIwDgXR3JAqjfOmTaJ7KQkAItCPA/1tjccwFT54mHBMHiYl+cXL10so0nLgDT+qh7PsXbfAxrRAx/PX3WXvdBCgxcOrFp1k+TtDBkNfSvLtPj7ymWHDQmI70wW5snQ+niWg42xqRAhF55bte27lTzEl2U6COGL5aJFhZ2THudYkdDC/oSNiygy8po9d9Rq1CoIYA6e3Vq1dESYILizN+OWIHAj3xkf3YNZnYA8FGoTYqnJddOk1DFOhguKbLSp3juoqBZrhziEbVbORO7pOVCRmpzqaeo0Y5x6RjEHMmsaaD4ZouKx0JzXfwJWX06CEqC4EeBMjWX/xy0DlGxpWLNlMlMlwfUzrMi2Eo3xvch2EMxL45XBG9EWj74D/WnfhojI9gRf+IcIWsgvlsk6sB5ckdCQQ2AlkZfdYPRSAEFiCwZoO3KCaG2qk4yKc92Vkl1Q2Xnqg0ZI4SebYwJCf5KpM42PJdvAjaRqEzWrFdef2ANkLhZPvc2WkZ90WotjA8gyP9YRFqIhYCQmALBFhT8klwPjbON0ET/h5qK/eD2fC3e/lJ3yGncRox+1XwFomRYQu93as2ynhLuNK3BbRK99jUsiUQ6a+tHFfGlfmBI7bdBCiO+wkdCcfYw5f8iT4VhIAQuBQCMdgRW6MaJHJLEoTaWO9lbn+yroKMgldWCjzEZ1Gb35aHwD3Wo0aiW10KKrG2zmkWMWSyYubzSznnVqxx0IihRYJFlf5AHHOLxo4AO2V+I4dRZHE+NMUzzpPaQZYjTeFZqd/alx5UZKtJCAiBfRDwpEWBRZUL9d1m6qcyuj29TFD2XvWCpXOTyEyiTmytvrZAVgs9apPPOKZmDI0M+9I5Qh3PdlgqdvkoEI4rZN40a75T7lCI86finC8SJO5XV0+OVMen2Lq1LymjF2FXpRDYFQHPQHGFRGb6JS1+/IGA3yQic2qpsTHRmkkuywpTSTfajyDfRajnSNKDBXq0rXCeZQgBLwiYhrAiDkZ96uW44qzoUGeStNq0CX0ooFvS6qeN5jv9PgUfu3yPIWKFdY1TFlPbRsd/W6CeHXcHpBHJWYbX5kgYuKkvKaO7C6kgBC6GgG2NEk+JsMQyDrvsLS9ySsECLimfUzIcCc8q8zBdNyMureDZ2J3I6B0puJ6mDExQGP0tvlOGvq7GFEMMpLuZBjfMnGWVCPINAJgkTWtOsdGsi8PUbf4aTZb2Jdc6nmCLzhzgbAPqw4p1tLYzjx3pK0dqh247X1JGbx8FUQqBDREgR3pGJD4SggmvnszYiufU47ITxC36RuWI7zGUNwZiY04mIF9GNdDEDippwopFKjE1odevPH77i4awcvMbTTMyD5ckrUUdZ4nzUXCN+8yflTiKACSZG0UHQ3PW7kCEP7gVixCTI60ZnY186SE6+XCqIASEwGUR8LeHp97G+fDhAxqSPyrPLbebwNP15L+Or6bEF74RN6VtuybOcIhpcIPPmq/61DX3YTKy9ebXxQ1sdc3J7obP/f09yd5EkGb6QJMjdY+Rj4hxWOlLyujdA6GOQuC2EWBywFKYVXLLG963baq0n0bg8ePHJHLacYb3799PE062yJEmodm9Qe+j7w65BAqB60DAtlv9sanrUEpaDEOAd77tIwd3d3dsWhT5vnv3ztI5rX63okhZqZQjVcDZuUkZfWfAJU4IXAsC3KhmWda3y3otNkiPaQTYS+e5B9q5ic5OTE5Imvf9dgrd+71ypBzbS9XoK7CXQl5yhcAlEeDuKYsznoS6pBKSvSUCvvhGSPJMHDWkc+ZzJHvKPHT55s2bPl3kSH24bdRLa/SNgBVbIXC9CBDN2WLlIfPuZdn12ibNfkWAZwOtyPr7xYsXv1Z//Esa9nRO69u3b2Nre1mO1I7VPpR6Mm4fnCVFCFwLArY4Y9HGluz6f3Z+LVZJjwwBX4WTs8nfluAZdDZmbPlOJRO77lmdHCmD/PIVyuiXHwNpIAT2ROD169fcVVU63xPzS8myNXRyE53JHLmcnfbuXG7myJEuNawVucroFXDUJASEgBA4AgKkdrtlTjrXs5BHGNEJG/4HgpQ3uqetUC8AAAAASUVORK5CYII="/>
  <p:tag name="POWERPOINTLATEX_PIXELSPEREMHEIGHT#425F30205C70726F70746F2049205C667261637B665F7B782C636F72657D665F7B792C636F72657D7D7B5C657073696C6F6E5F7B782C636F72657D5C657073696C6F6E5F7B792C636F72657D7D" val="83.33334"/>
  <p:tag name="POWERPOINTLATEX_BASELINEOFFSET#425F30205C70726F70746F2049205C667261637B665F7B782C636F72657D665F7B792C636F72657D7D7B5C657073696C6F6E5F7B782C636F72657D5C657073696C6F6E5F7B792C636F72657D7D" val="46"/>
  <p:tag name="POWERPOINTLATEX_REFCOUNTER#425F30205C70726F70746F2049205C667261637B665F7B782C636F72657D665F7B792C636F72657D7D7B5C657073696C6F6E5F7B782C636F72657D5C657073696C6F6E5F7B792C636F72657D7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0 \propto I \frac{f_{x,core}f_{y,core}}{\epsilon_{x,core}\epsilon_{y,core}}"/>
  <p:tag name="POWERPOINTLATEX_ENTRY[0].FONTSIZE" val="20"/>
  <p:tag name="POWERPOINTLATEX_ENTRY[0].SHAPEID" val="2"/>
  <p:tag name="POWERPOINTLATEX_ENTRY[0].STARTINDEX" val="46"/>
  <p:tag name="POWERPOINTLATEX_ENTRY[0].LENGTH" val="26"/>
  <p:tag name="POWERPOINTLATEX_TYPE" val="HasCompiled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B_0 \propto I \frac{f_{x,core}f_{y,core}}{\epsilon_{x,core}\epsilon_{y,core}}"/>
  <p:tag name="POWERPOINTLATEX_TYPE" val="Inline"/>
  <p:tag name="POWERPOINTLATEX_LINKID" val="11"/>
  <p:tag name="POWERPOINTLATEX_BASELINEOFFSET" val="0.21191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39950</TotalTime>
  <Words>1823</Words>
  <Application>Microsoft Office PowerPoint</Application>
  <PresentationFormat>On-screen Show (4:3)</PresentationFormat>
  <Paragraphs>375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Default Design</vt:lpstr>
      <vt:lpstr>16_Office Theme</vt:lpstr>
      <vt:lpstr>18_Office Theme</vt:lpstr>
      <vt:lpstr>19_Office Theme</vt:lpstr>
      <vt:lpstr>20_Office Theme</vt:lpstr>
      <vt:lpstr>21_Office Theme</vt:lpstr>
      <vt:lpstr>22_Office Theme</vt:lpstr>
      <vt:lpstr>Cornell Laboratory for Accelerator-based ScienceS and Education (CLASSE)  </vt:lpstr>
      <vt:lpstr>Today’s talk</vt:lpstr>
      <vt:lpstr>DC, RF, SRF guns</vt:lpstr>
      <vt:lpstr>Physics of high brightness photoguns made simple</vt:lpstr>
      <vt:lpstr>RF guns</vt:lpstr>
      <vt:lpstr>DC guns</vt:lpstr>
      <vt:lpstr>SRF guns</vt:lpstr>
      <vt:lpstr>Example of one detailed comparison: DC vs SRF</vt:lpstr>
      <vt:lpstr>DC gun geometry &amp;                         field constraints</vt:lpstr>
      <vt:lpstr>SRF gun geometry &amp;                        field constraints</vt:lpstr>
      <vt:lpstr>Beamline parameters</vt:lpstr>
      <vt:lpstr>Emittance Performance</vt:lpstr>
      <vt:lpstr>A closer look at 80pC case</vt:lpstr>
      <vt:lpstr>Comparison results recap</vt:lpstr>
      <vt:lpstr>Photoemission source development @ Cornell</vt:lpstr>
      <vt:lpstr>Cornell ERL                    photoinjector highlights</vt:lpstr>
      <vt:lpstr>*it happens…</vt:lpstr>
      <vt:lpstr>BOEING gun tribute</vt:lpstr>
      <vt:lpstr>Pushing for high current</vt:lpstr>
      <vt:lpstr>High current operation (offset CsKSb gives excellent lifetime)</vt:lpstr>
      <vt:lpstr>Real-life accelerator testing for photocathodes: high average current</vt:lpstr>
      <vt:lpstr>Laser off-center</vt:lpstr>
      <vt:lpstr>6D beam diagnostics: key to low emittance</vt:lpstr>
      <vt:lpstr>Sept 2011: initial emittance spec achieved!</vt:lpstr>
      <vt:lpstr>Some proselytizing: which emittance is right to quote</vt:lpstr>
      <vt:lpstr>Single rms emittance is inadequate for comparisons</vt:lpstr>
      <vt:lpstr>Emittance vs. fraction for light Wigner distribution = phase space density</vt:lpstr>
      <vt:lpstr>Measured beam brightness so far…</vt:lpstr>
      <vt:lpstr>Lasers &amp; cathodes</vt:lpstr>
      <vt:lpstr>Lasers</vt:lpstr>
      <vt:lpstr>Building collaboration on photocathodes for accelerators</vt:lpstr>
      <vt:lpstr>Conclusions</vt:lpstr>
      <vt:lpstr>Acknowledgements (for the Cornell team)</vt:lpstr>
      <vt:lpstr>Slide 34</vt:lpstr>
      <vt:lpstr> Optimal Gun Geometry:</vt:lpstr>
      <vt:lpstr>Beamline Specifics</vt:lpstr>
      <vt:lpstr>3D laser shaping for space charge control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1373</cp:revision>
  <cp:lastPrinted>2002-03-06T14:06:49Z</cp:lastPrinted>
  <dcterms:created xsi:type="dcterms:W3CDTF">1999-05-12T15:34:16Z</dcterms:created>
  <dcterms:modified xsi:type="dcterms:W3CDTF">2012-03-06T14:46:43Z</dcterms:modified>
</cp:coreProperties>
</file>