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1" r:id="rId2"/>
    <p:sldId id="906" r:id="rId3"/>
    <p:sldId id="905" r:id="rId4"/>
    <p:sldId id="909" r:id="rId5"/>
    <p:sldId id="910" r:id="rId6"/>
    <p:sldId id="911" r:id="rId7"/>
    <p:sldId id="912" r:id="rId8"/>
    <p:sldId id="913" r:id="rId9"/>
    <p:sldId id="914" r:id="rId10"/>
    <p:sldId id="915" r:id="rId11"/>
    <p:sldId id="916" r:id="rId12"/>
    <p:sldId id="917" r:id="rId13"/>
    <p:sldId id="918" r:id="rId14"/>
    <p:sldId id="919" r:id="rId15"/>
    <p:sldId id="921" r:id="rId16"/>
    <p:sldId id="799" r:id="rId17"/>
    <p:sldId id="812" r:id="rId18"/>
    <p:sldId id="902" r:id="rId19"/>
    <p:sldId id="896" r:id="rId20"/>
    <p:sldId id="922" r:id="rId21"/>
    <p:sldId id="897" r:id="rId22"/>
  </p:sldIdLst>
  <p:sldSz cx="9144000" cy="6858000" type="screen4x3"/>
  <p:notesSz cx="7315200" cy="9601200"/>
  <p:custDataLst>
    <p:tags r:id="rId2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99FF"/>
    <a:srgbClr val="FF9933"/>
    <a:srgbClr val="CC3300"/>
    <a:srgbClr val="990000"/>
    <a:srgbClr val="CCECFF"/>
    <a:srgbClr val="FF3300"/>
    <a:srgbClr val="FF7C80"/>
    <a:srgbClr val="FF99CC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3" autoAdjust="0"/>
    <p:restoredTop sz="84897" autoAdjust="0"/>
  </p:normalViewPr>
  <p:slideViewPr>
    <p:cSldViewPr snapToGrid="0">
      <p:cViewPr varScale="1">
        <p:scale>
          <a:sx n="70" d="100"/>
          <a:sy n="70" d="100"/>
        </p:scale>
        <p:origin x="-1140" y="-96"/>
      </p:cViewPr>
      <p:guideLst>
        <p:guide orient="horz" pos="1570"/>
        <p:guide pos="2465"/>
      </p:guideLst>
    </p:cSldViewPr>
  </p:slideViewPr>
  <p:outlineViewPr>
    <p:cViewPr>
      <p:scale>
        <a:sx n="25" d="100"/>
        <a:sy n="25" d="100"/>
      </p:scale>
      <p:origin x="0" y="483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3348"/>
    </p:cViewPr>
  </p:sorterViewPr>
  <p:notesViewPr>
    <p:cSldViewPr snapToGrid="0">
      <p:cViewPr varScale="1">
        <p:scale>
          <a:sx n="60" d="100"/>
          <a:sy n="60" d="100"/>
        </p:scale>
        <p:origin x="-2388" y="-78"/>
      </p:cViewPr>
      <p:guideLst>
        <p:guide orient="horz" pos="3024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t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2413"/>
            <a:ext cx="318770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defTabSz="946150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42413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00" tIns="47300" rIns="94600" bIns="47300" numCol="1" anchor="b" anchorCtr="0" compatLnSpc="1">
            <a:prstTxWarp prst="textNoShape">
              <a:avLst/>
            </a:prstTxWarp>
          </a:bodyPr>
          <a:lstStyle>
            <a:lvl1pPr algn="r" defTabSz="946150">
              <a:defRPr sz="1300">
                <a:latin typeface="Times New Roman" pitchFamily="18" charset="0"/>
              </a:defRPr>
            </a:lvl1pPr>
          </a:lstStyle>
          <a:p>
            <a:fld id="{B80AFB0B-00C0-4EF2-9DCA-7FB5F6E8D3E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2063" y="720725"/>
            <a:ext cx="4795837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59300"/>
            <a:ext cx="536257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18600"/>
            <a:ext cx="316865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199" tIns="48100" rIns="96199" bIns="4810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300">
                <a:latin typeface="Times New Roman" pitchFamily="18" charset="0"/>
              </a:defRPr>
            </a:lvl1pPr>
          </a:lstStyle>
          <a:p>
            <a:fld id="{657D7632-F235-4733-9880-F563E92E634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BC29D-8563-467E-9F5D-216165AEC6B1}" type="slidenum">
              <a:rPr lang="en-US"/>
              <a:pPr/>
              <a:t>1</a:t>
            </a:fld>
            <a:endParaRPr lang="en-US"/>
          </a:p>
        </p:txBody>
      </p:sp>
      <p:sp>
        <p:nvSpPr>
          <p:cNvPr id="329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sz="100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12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13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IHEP = Institute of High Energy Physics in China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D7632-F235-4733-9880-F563E92E634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4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5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6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7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8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9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10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de-DE" dirty="0" smtClean="0">
                <a:ea typeface="ＭＳ Ｐゴシック" charset="0"/>
                <a:cs typeface="ＭＳ Ｐゴシック" charset="0"/>
              </a:rPr>
              <a:t>BAPS = Beijing Advanced</a:t>
            </a:r>
            <a:r>
              <a:rPr lang="de-DE" baseline="0" dirty="0" smtClean="0">
                <a:ea typeface="ＭＳ Ｐゴシック" charset="0"/>
                <a:cs typeface="ＭＳ Ｐゴシック" charset="0"/>
              </a:rPr>
              <a:t> Photon Source</a:t>
            </a:r>
            <a:endParaRPr lang="de-DE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9121775"/>
            <a:ext cx="3168650" cy="479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300"/>
              <a:t>Georg H. Hoffstaetter, October 5, 2004</a:t>
            </a:r>
          </a:p>
        </p:txBody>
      </p:sp>
      <p:sp>
        <p:nvSpPr>
          <p:cNvPr id="1843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69963"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F8E53C1-A793-A348-B765-D13E93DE9233}" type="slidenum">
              <a:rPr lang="en-US" sz="1300"/>
              <a:pPr/>
              <a:t>11</a:t>
            </a:fld>
            <a:endParaRPr lang="en-US" sz="1300"/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0725"/>
            <a:ext cx="4797425" cy="3598863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7900" y="4560888"/>
            <a:ext cx="5359400" cy="4319587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A8749D-91DC-4C1C-B476-812505D4C7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7E06596-6730-48C0-9C44-B84D70F4AD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1506B8B-6744-4783-B0B2-0F6E92CC17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75D553-821E-4E78-8F90-2A713ABB3A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369A68-9FA4-41A5-95F4-9BB95E6C6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40E85AA-85DC-4AAD-847E-D87734631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FEB0728-02F3-429C-B96F-D8541AB752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0C377E2-A7DA-4E07-96EE-2DC5DCF2B5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B8686A-6E37-43AF-A727-3EF5A43A4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AA550A4-84EA-444D-8ECA-F0B1735FB8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A8B65E-943F-48E2-BFE5-F245600387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AutoShape 45"/>
          <p:cNvSpPr>
            <a:spLocks noChangeArrowheads="1"/>
          </p:cNvSpPr>
          <p:nvPr/>
        </p:nvSpPr>
        <p:spPr bwMode="auto">
          <a:xfrm>
            <a:off x="139700" y="146050"/>
            <a:ext cx="8866188" cy="6497638"/>
          </a:xfrm>
          <a:prstGeom prst="roundRect">
            <a:avLst>
              <a:gd name="adj" fmla="val 120"/>
            </a:avLst>
          </a:prstGeom>
          <a:noFill/>
          <a:ln w="3175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0" name="Text Box 46"/>
          <p:cNvSpPr txBox="1">
            <a:spLocks noChangeArrowheads="1"/>
          </p:cNvSpPr>
          <p:nvPr/>
        </p:nvSpPr>
        <p:spPr bwMode="auto">
          <a:xfrm>
            <a:off x="269875" y="6208713"/>
            <a:ext cx="269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>
              <a:spcBef>
                <a:spcPct val="50000"/>
              </a:spcBef>
            </a:pPr>
            <a:endParaRPr lang="en-US" sz="600">
              <a:latin typeface="Times New Roman" pitchFamily="18" charset="0"/>
            </a:endParaRPr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6931381" y="6623050"/>
            <a:ext cx="2122309" cy="215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800" baseline="0" dirty="0" smtClean="0">
                <a:latin typeface="Times New Roman" pitchFamily="18" charset="0"/>
              </a:rPr>
              <a:t>I.V. </a:t>
            </a:r>
            <a:r>
              <a:rPr lang="en-US" sz="800" baseline="0" dirty="0" err="1" smtClean="0">
                <a:latin typeface="Times New Roman" pitchFamily="18" charset="0"/>
              </a:rPr>
              <a:t>Bazarov</a:t>
            </a:r>
            <a:r>
              <a:rPr lang="en-US" sz="800" baseline="0" dirty="0" smtClean="0">
                <a:latin typeface="Times New Roman" pitchFamily="18" charset="0"/>
              </a:rPr>
              <a:t>, CHESS user </a:t>
            </a:r>
            <a:r>
              <a:rPr lang="en-US" sz="800" baseline="0" dirty="0" err="1" smtClean="0">
                <a:latin typeface="Times New Roman" pitchFamily="18" charset="0"/>
              </a:rPr>
              <a:t>mtg</a:t>
            </a:r>
            <a:r>
              <a:rPr lang="en-US" sz="800" baseline="0" dirty="0" smtClean="0">
                <a:latin typeface="Times New Roman" pitchFamily="18" charset="0"/>
              </a:rPr>
              <a:t>, June 2012</a:t>
            </a:r>
            <a:endParaRPr lang="en-US" sz="800" dirty="0">
              <a:latin typeface="Times New Roman" pitchFamily="18" charset="0"/>
            </a:endParaRPr>
          </a:p>
        </p:txBody>
      </p:sp>
      <p:pic>
        <p:nvPicPr>
          <p:cNvPr id="1072" name="Picture 48" descr="nsf4c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3225" y="247650"/>
            <a:ext cx="534988" cy="534988"/>
          </a:xfrm>
          <a:prstGeom prst="rect">
            <a:avLst/>
          </a:prstGeom>
          <a:noFill/>
        </p:spPr>
      </p:pic>
      <p:sp>
        <p:nvSpPr>
          <p:cNvPr id="1073" name="Line 49"/>
          <p:cNvSpPr>
            <a:spLocks noChangeShapeType="1"/>
          </p:cNvSpPr>
          <p:nvPr/>
        </p:nvSpPr>
        <p:spPr bwMode="auto">
          <a:xfrm>
            <a:off x="1609725" y="1250950"/>
            <a:ext cx="5761038" cy="0"/>
          </a:xfrm>
          <a:prstGeom prst="line">
            <a:avLst/>
          </a:prstGeom>
          <a:noFill/>
          <a:ln w="12700">
            <a:solidFill>
              <a:srgbClr val="BE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74" name="Text Box 50"/>
          <p:cNvSpPr txBox="1">
            <a:spLocks noChangeArrowheads="1"/>
          </p:cNvSpPr>
          <p:nvPr/>
        </p:nvSpPr>
        <p:spPr bwMode="auto">
          <a:xfrm>
            <a:off x="7631113" y="717550"/>
            <a:ext cx="13700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Unicode MS" pitchFamily="34" charset="-128"/>
              </a:rPr>
              <a:t>CLASSE</a:t>
            </a:r>
          </a:p>
        </p:txBody>
      </p:sp>
      <p:sp>
        <p:nvSpPr>
          <p:cNvPr id="1076" name="Rectangle 5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2188" y="6408738"/>
            <a:ext cx="377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Times New Roman" pitchFamily="18" charset="0"/>
              </a:defRPr>
            </a:lvl1pPr>
          </a:lstStyle>
          <a:p>
            <a:fld id="{1A4C44AB-743A-4CB1-BF41-59746206A598}" type="slidenum">
              <a:rPr lang="en-US"/>
              <a:pPr/>
              <a:t>‹#›</a:t>
            </a:fld>
            <a:endParaRPr lang="en-US" dirty="0"/>
          </a:p>
        </p:txBody>
      </p:sp>
      <p:grpSp>
        <p:nvGrpSpPr>
          <p:cNvPr id="1082" name="Group 58"/>
          <p:cNvGrpSpPr>
            <a:grpSpLocks/>
          </p:cNvGrpSpPr>
          <p:nvPr/>
        </p:nvGrpSpPr>
        <p:grpSpPr bwMode="auto">
          <a:xfrm>
            <a:off x="265113" y="6478588"/>
            <a:ext cx="1676401" cy="360362"/>
            <a:chOff x="836" y="3121"/>
            <a:chExt cx="1056" cy="227"/>
          </a:xfrm>
        </p:grpSpPr>
        <p:pic>
          <p:nvPicPr>
            <p:cNvPr id="1078" name="Picture 54" descr="Picture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836" y="3121"/>
              <a:ext cx="227" cy="227"/>
            </a:xfrm>
            <a:prstGeom prst="rect">
              <a:avLst/>
            </a:prstGeom>
            <a:noFill/>
          </p:spPr>
        </p:pic>
        <p:sp>
          <p:nvSpPr>
            <p:cNvPr id="1079" name="Text Box 55"/>
            <p:cNvSpPr txBox="1">
              <a:spLocks noChangeArrowheads="1"/>
            </p:cNvSpPr>
            <p:nvPr userDrawn="1"/>
          </p:nvSpPr>
          <p:spPr bwMode="auto">
            <a:xfrm>
              <a:off x="1062" y="3150"/>
              <a:ext cx="830" cy="16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 tIns="18288" bIns="18288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000" b="1" dirty="0">
                  <a:solidFill>
                    <a:srgbClr val="CC3300"/>
                  </a:solidFill>
                </a:rPr>
                <a:t>Cornell University</a:t>
              </a:r>
            </a:p>
            <a:p>
              <a:pPr>
                <a:lnSpc>
                  <a:spcPct val="75000"/>
                </a:lnSpc>
              </a:pPr>
              <a:r>
                <a:rPr lang="en-US" sz="1000" b="1" dirty="0"/>
                <a:t>CHESS &amp; ERL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CC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i="1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 i="1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7.pn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openxmlformats.org/officeDocument/2006/relationships/image" Target="../media/image6.jpeg"/><Relationship Id="rId10" Type="http://schemas.openxmlformats.org/officeDocument/2006/relationships/image" Target="../media/image14.png"/><Relationship Id="rId4" Type="http://schemas.openxmlformats.org/officeDocument/2006/relationships/image" Target="../media/image5.png"/><Relationship Id="rId9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6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chess.cornell.edu/index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2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jpeg"/><Relationship Id="rId7" Type="http://schemas.openxmlformats.org/officeDocument/2006/relationships/image" Target="../media/image9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6.jpeg"/><Relationship Id="rId10" Type="http://schemas.openxmlformats.org/officeDocument/2006/relationships/image" Target="../media/image13.pn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19" name="Rectangle 131"/>
          <p:cNvSpPr>
            <a:spLocks noGrp="1" noChangeArrowheads="1"/>
          </p:cNvSpPr>
          <p:nvPr>
            <p:ph type="title"/>
          </p:nvPr>
        </p:nvSpPr>
        <p:spPr bwMode="auto">
          <a:xfrm>
            <a:off x="201168" y="-78930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110000"/>
              </a:lnSpc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Cornell Laboratory for Accelerator-based </a:t>
            </a:r>
            <a:r>
              <a:rPr lang="en-US" sz="16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ScienceS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Education (CLASSE) </a:t>
            </a:r>
            <a: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1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2820" name="Rectangle 132"/>
          <p:cNvSpPr>
            <a:spLocks noChangeArrowheads="1"/>
          </p:cNvSpPr>
          <p:nvPr/>
        </p:nvSpPr>
        <p:spPr bwMode="auto">
          <a:xfrm>
            <a:off x="597408" y="770890"/>
            <a:ext cx="7583424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/>
          <a:lstStyle/>
          <a:p>
            <a:pPr algn="ctr"/>
            <a:r>
              <a:rPr lang="en-US" sz="2800" b="1" dirty="0" smtClean="0"/>
              <a:t>ERL R&amp;D Update</a:t>
            </a:r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endParaRPr lang="en-US" sz="1000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Ivan </a:t>
            </a:r>
            <a:r>
              <a:rPr lang="en-US" b="1" dirty="0" err="1" smtClean="0">
                <a:cs typeface="Times New Roman" pitchFamily="18" charset="0"/>
              </a:rPr>
              <a:t>Bazarov</a:t>
            </a:r>
            <a:endParaRPr lang="en-US" b="1" dirty="0" smtClean="0">
              <a:cs typeface="Times New Roman" pitchFamily="18" charset="0"/>
            </a:endParaRPr>
          </a:p>
          <a:p>
            <a:pPr algn="ctr"/>
            <a:endParaRPr lang="en-US" sz="1000" b="1" dirty="0" smtClean="0">
              <a:cs typeface="Times New Roman" pitchFamily="18" charset="0"/>
            </a:endParaRPr>
          </a:p>
          <a:p>
            <a:pPr algn="ctr"/>
            <a:r>
              <a:rPr lang="en-US" b="1" dirty="0" smtClean="0">
                <a:cs typeface="Times New Roman" pitchFamily="18" charset="0"/>
              </a:rPr>
              <a:t>Cornell University</a:t>
            </a:r>
            <a:endParaRPr lang="en-US" sz="1600" b="1" dirty="0"/>
          </a:p>
        </p:txBody>
      </p:sp>
      <p:sp>
        <p:nvSpPr>
          <p:cNvPr id="242876" name="AutoShape 188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878" name="AutoShape 190" descr="imap://ivan%2Ebazarov%40gmail%2Ecom@imap.googlemail.com:993/fetch%3EUID%3E/%5BGmail%5D/Sent%20Mail%3E2786?part=1.2&amp;type=image/png&amp;filename=IMG_0754_small.png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"/>
          <p:cNvSpPr txBox="1">
            <a:spLocks/>
          </p:cNvSpPr>
          <p:nvPr/>
        </p:nvSpPr>
        <p:spPr>
          <a:xfrm>
            <a:off x="274320" y="2734057"/>
            <a:ext cx="8686800" cy="334365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b="1" kern="0" dirty="0" smtClean="0">
                <a:solidFill>
                  <a:srgbClr val="C00000"/>
                </a:solidFill>
                <a:latin typeface="+mn-lt"/>
              </a:rPr>
              <a:t>Significant milestones reached for an ERL based x-ray source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b="1" kern="0" noProof="0" dirty="0" smtClean="0">
                <a:latin typeface="+mn-lt"/>
              </a:rPr>
              <a:t>Photoelectron source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lang="en-US" b="1" kern="0" dirty="0" smtClean="0">
                <a:latin typeface="+mn-lt"/>
              </a:rPr>
              <a:t>RF superconductivity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7" name="Picture 2" descr="http://www.lepp.cornell.edu/Research/AP/rsrc/LEPP/Research/AP/Recruitment/er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8256" y="4055847"/>
            <a:ext cx="5025996" cy="24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</a:t>
            </a:r>
            <a:r>
              <a:rPr lang="en-US" sz="2400" dirty="0" smtClean="0">
                <a:latin typeface="Arial" charset="0"/>
              </a:rPr>
              <a:t>JAEA, BAPS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10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11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</a:t>
            </a:r>
            <a:endParaRPr lang="en-US" sz="2400" dirty="0">
              <a:latin typeface="Arial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12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</a:t>
            </a:r>
            <a:endParaRPr lang="en-US" sz="2400" dirty="0">
              <a:latin typeface="Arial" charset="0"/>
            </a:endParaRPr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Projects, projects, projects … progress</a:t>
            </a:r>
          </a:p>
          <a:p>
            <a:r>
              <a:rPr lang="en-US" sz="2400" dirty="0" smtClean="0">
                <a:latin typeface="Arial" charset="0"/>
              </a:rPr>
              <a:t>Envisioned, developed, operational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13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  <p:pic>
        <p:nvPicPr>
          <p:cNvPr id="68" name="图片 11" descr="FEL-ERL.pn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4864100"/>
            <a:ext cx="3859565" cy="178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D:\研究\PF-2011\ERL\学会発表\IPAC11\図\2LoopLattice\2Loop-cERL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65600" y="4972294"/>
            <a:ext cx="4958773" cy="1655853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8032" y="2196901"/>
            <a:ext cx="4787868" cy="17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图片 1" descr="BXFEL-ERL-V8-镜像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700" y="4356100"/>
            <a:ext cx="416466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12461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KEK/JAEA, </a:t>
            </a:r>
            <a:r>
              <a:rPr lang="en-US" sz="2400" dirty="0" smtClean="0">
                <a:latin typeface="Arial" charset="0"/>
              </a:rPr>
              <a:t>BAPS</a:t>
            </a:r>
          </a:p>
          <a:p>
            <a:r>
              <a:rPr lang="en-US" sz="2400" dirty="0" smtClean="0">
                <a:latin typeface="Arial" charset="0"/>
              </a:rPr>
              <a:t>Test loops at KEK, HZB, IHEP</a:t>
            </a:r>
            <a:endParaRPr lang="en-US" sz="2400" dirty="0">
              <a:latin typeface="Arial" charset="0"/>
            </a:endParaRPr>
          </a:p>
        </p:txBody>
      </p: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14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ERL X-ray source R&amp;D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Essentials</a:t>
            </a:r>
          </a:p>
          <a:p>
            <a:pPr lvl="1"/>
            <a:r>
              <a:rPr lang="en-US" dirty="0" smtClean="0"/>
              <a:t>Superconducting RF (high Q</a:t>
            </a:r>
            <a:r>
              <a:rPr lang="en-US" baseline="-25000" dirty="0" smtClean="0"/>
              <a:t>0</a:t>
            </a:r>
            <a:r>
              <a:rPr lang="en-US" dirty="0" smtClean="0"/>
              <a:t> , Q</a:t>
            </a:r>
            <a:r>
              <a:rPr lang="en-US" baseline="-25000" dirty="0" smtClean="0"/>
              <a:t>L</a:t>
            </a:r>
            <a:r>
              <a:rPr lang="en-US" dirty="0" smtClean="0"/>
              <a:t> for low operation cost; HOM damping for &gt; 100mA; cost-efficient </a:t>
            </a:r>
            <a:r>
              <a:rPr lang="en-US" dirty="0" err="1" smtClean="0"/>
              <a:t>cryomodule</a:t>
            </a:r>
            <a:r>
              <a:rPr lang="en-US" dirty="0" smtClean="0"/>
              <a:t> design &amp; fabrication)</a:t>
            </a:r>
          </a:p>
          <a:p>
            <a:pPr lvl="1"/>
            <a:r>
              <a:rPr lang="en-US" dirty="0" err="1" smtClean="0"/>
              <a:t>Photoinjector</a:t>
            </a:r>
            <a:r>
              <a:rPr lang="en-US" dirty="0" smtClean="0"/>
              <a:t> (demonstrate high current, longevity, brightness)</a:t>
            </a:r>
          </a:p>
          <a:p>
            <a:pPr lvl="1"/>
            <a:r>
              <a:rPr lang="en-US" dirty="0" smtClean="0"/>
              <a:t>Generic facility </a:t>
            </a:r>
            <a:r>
              <a:rPr lang="en-US" dirty="0" err="1" smtClean="0"/>
              <a:t>strawman</a:t>
            </a:r>
            <a:r>
              <a:rPr lang="en-US" dirty="0" smtClean="0"/>
              <a:t> (</a:t>
            </a:r>
            <a:r>
              <a:rPr lang="en-US" dirty="0" err="1" smtClean="0"/>
              <a:t>undulators</a:t>
            </a:r>
            <a:r>
              <a:rPr lang="en-US" dirty="0" smtClean="0"/>
              <a:t>, </a:t>
            </a:r>
            <a:r>
              <a:rPr lang="en-US" dirty="0" err="1" smtClean="0"/>
              <a:t>beamline</a:t>
            </a:r>
            <a:r>
              <a:rPr lang="en-US" dirty="0" smtClean="0"/>
              <a:t>, magnets, power budget, </a:t>
            </a:r>
            <a:r>
              <a:rPr lang="en-US" dirty="0" err="1" smtClean="0"/>
              <a:t>cryoplant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And beyond</a:t>
            </a:r>
          </a:p>
          <a:p>
            <a:pPr lvl="1"/>
            <a:r>
              <a:rPr lang="en-US" dirty="0" smtClean="0"/>
              <a:t>Multi-turn designs (depends on how cheap/efficient SRF can be made)</a:t>
            </a:r>
          </a:p>
          <a:p>
            <a:pPr lvl="1"/>
            <a:r>
              <a:rPr lang="en-US" dirty="0" smtClean="0"/>
              <a:t>Marry XFEL solutions (simultaneous low rep rate beam operation with high current – e.g. KEK design)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9968" y="3616657"/>
            <a:ext cx="2209458" cy="2867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15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832513" y="274638"/>
            <a:ext cx="7274257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Milestones reached at Cornell in 2011/12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</a:rPr>
              <a:t>In all of the following:</a:t>
            </a:r>
          </a:p>
          <a:p>
            <a:pPr lvl="1"/>
            <a:r>
              <a:rPr lang="en-US" dirty="0" smtClean="0"/>
              <a:t>Superconducting RF (high Q</a:t>
            </a:r>
            <a:r>
              <a:rPr lang="en-US" baseline="-25000" dirty="0" smtClean="0"/>
              <a:t>0</a:t>
            </a:r>
            <a:r>
              <a:rPr lang="en-US" dirty="0" smtClean="0"/>
              <a:t> , Q</a:t>
            </a:r>
            <a:r>
              <a:rPr lang="en-US" baseline="-25000" dirty="0" smtClean="0"/>
              <a:t>L</a:t>
            </a:r>
            <a:r>
              <a:rPr lang="en-US" dirty="0" smtClean="0"/>
              <a:t> for low operation cost; HOM damping for &gt; 100mA; cost-efficient </a:t>
            </a:r>
            <a:r>
              <a:rPr lang="en-US" dirty="0" err="1" smtClean="0"/>
              <a:t>cryomodule</a:t>
            </a:r>
            <a:r>
              <a:rPr lang="en-US" dirty="0" smtClean="0"/>
              <a:t> design &amp; fabrication)</a:t>
            </a:r>
          </a:p>
          <a:p>
            <a:pPr lvl="1"/>
            <a:r>
              <a:rPr lang="en-US" dirty="0" err="1" smtClean="0"/>
              <a:t>Photoinjector</a:t>
            </a:r>
            <a:r>
              <a:rPr lang="en-US" dirty="0" smtClean="0"/>
              <a:t> (demonstrate high current, longevity, brightness)</a:t>
            </a:r>
          </a:p>
          <a:p>
            <a:pPr lvl="1"/>
            <a:r>
              <a:rPr lang="en-US" dirty="0" smtClean="0"/>
              <a:t>Generic facility </a:t>
            </a:r>
            <a:r>
              <a:rPr lang="en-US" dirty="0" err="1" smtClean="0"/>
              <a:t>strawman</a:t>
            </a:r>
            <a:r>
              <a:rPr lang="en-US" dirty="0" smtClean="0"/>
              <a:t> (</a:t>
            </a:r>
            <a:r>
              <a:rPr lang="en-US" dirty="0" err="1" smtClean="0"/>
              <a:t>undulators</a:t>
            </a:r>
            <a:r>
              <a:rPr lang="en-US" dirty="0" smtClean="0"/>
              <a:t>, </a:t>
            </a:r>
            <a:r>
              <a:rPr lang="en-US" dirty="0" err="1" smtClean="0"/>
              <a:t>beamline</a:t>
            </a:r>
            <a:r>
              <a:rPr lang="en-US" dirty="0" smtClean="0"/>
              <a:t>, magnets, power budget, </a:t>
            </a:r>
            <a:r>
              <a:rPr lang="en-US" dirty="0" err="1" smtClean="0"/>
              <a:t>cryoplant</a:t>
            </a:r>
            <a:r>
              <a:rPr lang="en-US" dirty="0" smtClean="0"/>
              <a:t>)</a:t>
            </a:r>
          </a:p>
        </p:txBody>
      </p:sp>
      <p:pic>
        <p:nvPicPr>
          <p:cNvPr id="1026" name="Picture 2" descr="http://news.chess.cornell.edu/articles/2011/graphbunc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54505"/>
            <a:ext cx="3026154" cy="22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news.chess.cornell.edu/articles/2011/7cellMAN.png"/>
          <p:cNvPicPr>
            <a:picLocks noChangeAspect="1" noChangeArrowheads="1"/>
          </p:cNvPicPr>
          <p:nvPr/>
        </p:nvPicPr>
        <p:blipFill>
          <a:blip r:embed="rId4" cstate="print"/>
          <a:srcRect b="8393"/>
          <a:stretch>
            <a:fillRect/>
          </a:stretch>
        </p:blipFill>
        <p:spPr bwMode="auto">
          <a:xfrm>
            <a:off x="2778093" y="3957851"/>
            <a:ext cx="1159190" cy="2606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http://news.chess.cornell.edu/articles/2012/HT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18279" y="4135274"/>
            <a:ext cx="3090543" cy="19717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4167499" y="6192250"/>
            <a:ext cx="4788490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hlinkClick r:id="rId6"/>
              </a:rPr>
              <a:t>http://news.chess.cornell.edu/index.html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170432" y="359982"/>
            <a:ext cx="6644640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Frontier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work @ Cornell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Pushing the state-of-the-art: 10MeV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Now world’s highest brightness                                                             and current photoelectron source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9" name="Picture 8" descr="C:\USER_LOCAL\Publications &amp; Conferences\2012\IPAC\inj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l="979" t="1878" r="653" b="14252"/>
          <a:stretch>
            <a:fillRect/>
          </a:stretch>
        </p:blipFill>
        <p:spPr bwMode="auto">
          <a:xfrm>
            <a:off x="987552" y="2059346"/>
            <a:ext cx="7351776" cy="163372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1060704" y="3814994"/>
            <a:ext cx="648614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456176" y="376123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20m</a:t>
            </a:r>
            <a:endParaRPr lang="en-US" dirty="0"/>
          </a:p>
        </p:txBody>
      </p:sp>
      <p:pic>
        <p:nvPicPr>
          <p:cNvPr id="14" name="Picture 191" descr="C:\Users\ivb\AppData\Local\Temp\IMG_0754_small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9824" y="4018478"/>
            <a:ext cx="3694176" cy="2770632"/>
          </a:xfrm>
          <a:prstGeom prst="rect">
            <a:avLst/>
          </a:prstGeom>
          <a:noFill/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6237027" y="6481251"/>
            <a:ext cx="287371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world‘s highest brightness </a:t>
            </a:r>
            <a:r>
              <a:rPr lang="en-US" sz="1200" dirty="0" err="1" smtClean="0"/>
              <a:t>photoinjector</a:t>
            </a:r>
            <a:endParaRPr 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17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</a:t>
            </a:r>
            <a:r>
              <a:rPr lang="en-US" dirty="0" err="1" smtClean="0">
                <a:solidFill>
                  <a:schemeClr val="accent2"/>
                </a:solidFill>
              </a:rPr>
              <a:t>photoinjector</a:t>
            </a:r>
            <a:r>
              <a:rPr lang="en-US" dirty="0" smtClean="0">
                <a:solidFill>
                  <a:schemeClr val="accent2"/>
                </a:solidFill>
              </a:rPr>
              <a:t> highlights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4716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Over the last year: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smtClean="0">
                <a:solidFill>
                  <a:schemeClr val="accent2"/>
                </a:solidFill>
              </a:rPr>
              <a:t>average current of 52 </a:t>
            </a:r>
            <a:r>
              <a:rPr lang="en-US" dirty="0" err="1" smtClean="0">
                <a:solidFill>
                  <a:schemeClr val="accent2"/>
                </a:solidFill>
              </a:rPr>
              <a:t>mA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smtClean="0"/>
              <a:t>from a </a:t>
            </a:r>
            <a:r>
              <a:rPr lang="en-US" dirty="0" err="1" smtClean="0"/>
              <a:t>photoinjector</a:t>
            </a:r>
            <a:r>
              <a:rPr lang="en-US" dirty="0" smtClean="0"/>
              <a:t> demonstrated</a:t>
            </a:r>
          </a:p>
          <a:p>
            <a:pPr lvl="1"/>
            <a:r>
              <a:rPr lang="en-US" dirty="0" smtClean="0"/>
              <a:t>Demonstrated </a:t>
            </a:r>
            <a:r>
              <a:rPr lang="en-US" dirty="0" smtClean="0">
                <a:solidFill>
                  <a:schemeClr val="accent2"/>
                </a:solidFill>
              </a:rPr>
              <a:t>feasibility of high current operation </a:t>
            </a:r>
            <a:r>
              <a:rPr lang="en-US" dirty="0" smtClean="0"/>
              <a:t>(&gt; </a:t>
            </a:r>
            <a:r>
              <a:rPr lang="en-US" dirty="0" err="1" smtClean="0"/>
              <a:t>kiloCoulomb</a:t>
            </a:r>
            <a:r>
              <a:rPr lang="en-US" dirty="0" smtClean="0"/>
              <a:t> 1/e lifetime from the same laser spot)</a:t>
            </a:r>
          </a:p>
          <a:p>
            <a:pPr lvl="1"/>
            <a:r>
              <a:rPr lang="en-US" i="1" u="sng" dirty="0" smtClean="0"/>
              <a:t>measured beam brightness already would surpass any existing storage ring if 5 </a:t>
            </a:r>
            <a:r>
              <a:rPr lang="en-US" i="1" u="sng" dirty="0" err="1" smtClean="0"/>
              <a:t>GeV</a:t>
            </a:r>
            <a:r>
              <a:rPr lang="en-US" i="1" u="sng" dirty="0" smtClean="0"/>
              <a:t> energy recovery </a:t>
            </a:r>
            <a:r>
              <a:rPr lang="en-US" i="1" u="sng" dirty="0" err="1" smtClean="0"/>
              <a:t>linac</a:t>
            </a:r>
            <a:r>
              <a:rPr lang="en-US" i="1" u="sng" dirty="0" smtClean="0"/>
              <a:t> were to be built today </a:t>
            </a:r>
          </a:p>
          <a:p>
            <a:endParaRPr lang="en-US" i="1" u="sng" dirty="0" smtClean="0"/>
          </a:p>
          <a:p>
            <a:r>
              <a:rPr lang="en-US" dirty="0" smtClean="0"/>
              <a:t>Clear path exists for further improvements</a:t>
            </a:r>
          </a:p>
          <a:p>
            <a:pPr lvl="1"/>
            <a:r>
              <a:rPr lang="en-US" dirty="0" smtClean="0"/>
              <a:t>Better </a:t>
            </a:r>
            <a:r>
              <a:rPr lang="en-US" dirty="0" err="1" smtClean="0"/>
              <a:t>photocathodes</a:t>
            </a:r>
            <a:r>
              <a:rPr lang="en-US" dirty="0" smtClean="0"/>
              <a:t> will result in brighter beams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photoinjector</a:t>
            </a:r>
            <a:r>
              <a:rPr lang="en-US" dirty="0" smtClean="0"/>
              <a:t> itself was built to be future-looking R&amp;D machine with highly optimized performance (yet to be </a:t>
            </a:r>
            <a:r>
              <a:rPr lang="en-US" smtClean="0"/>
              <a:t>fully realized)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lepp.cornell.edu/Research/AP/rsrc/LEPP/Research/AP/Recruitment/facility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4907767" y="1285474"/>
            <a:ext cx="3981450" cy="246697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18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Developing advanced </a:t>
            </a:r>
            <a:r>
              <a:rPr lang="en-US" dirty="0" err="1" smtClean="0">
                <a:solidFill>
                  <a:schemeClr val="accent2"/>
                </a:solidFill>
              </a:rPr>
              <a:t>photocathodes</a:t>
            </a:r>
            <a:r>
              <a:rPr lang="en-US" dirty="0" smtClean="0">
                <a:solidFill>
                  <a:schemeClr val="accent2"/>
                </a:solidFill>
              </a:rPr>
              <a:t> for accelerators</a:t>
            </a:r>
            <a:endParaRPr lang="en-US" dirty="0">
              <a:solidFill>
                <a:schemeClr val="accent2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5063" r="4979"/>
          <a:stretch>
            <a:fillRect/>
          </a:stretch>
        </p:blipFill>
        <p:spPr bwMode="auto">
          <a:xfrm>
            <a:off x="169814" y="4349978"/>
            <a:ext cx="4402183" cy="225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1658618" y="6331178"/>
            <a:ext cx="194945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dedicated MBE </a:t>
            </a:r>
            <a:r>
              <a:rPr lang="en-US" sz="1200" dirty="0">
                <a:latin typeface="+mj-lt"/>
              </a:rPr>
              <a:t>system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1414" y="4380412"/>
            <a:ext cx="279114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Phillips Hall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66074" y="1312455"/>
            <a:ext cx="26956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Wilson Lab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224774" y="3415303"/>
            <a:ext cx="14764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smtClean="0">
                <a:latin typeface="+mj-lt"/>
              </a:rPr>
              <a:t>actual accelerator</a:t>
            </a:r>
            <a:endParaRPr lang="en-US" sz="1200" dirty="0">
              <a:latin typeface="+mj-lt"/>
            </a:endParaRPr>
          </a:p>
        </p:txBody>
      </p:sp>
      <p:pic>
        <p:nvPicPr>
          <p:cNvPr id="13" name="Picture Placeholder 4" descr="motherchamber.png"/>
          <p:cNvPicPr>
            <a:picLocks noChangeAspect="1"/>
          </p:cNvPicPr>
          <p:nvPr/>
        </p:nvPicPr>
        <p:blipFill>
          <a:blip r:embed="rId5" cstate="print"/>
          <a:srcRect t="21875" b="26166"/>
          <a:stretch>
            <a:fillRect/>
          </a:stretch>
        </p:blipFill>
        <p:spPr>
          <a:xfrm>
            <a:off x="195937" y="1309549"/>
            <a:ext cx="3709851" cy="257012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50827" y="13454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over in Newman Lab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014174" y="3567706"/>
            <a:ext cx="2839366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200" dirty="0" err="1" smtClean="0">
                <a:latin typeface="+mj-lt"/>
              </a:rPr>
              <a:t>antimonide</a:t>
            </a:r>
            <a:r>
              <a:rPr lang="en-US" sz="1200" dirty="0" smtClean="0">
                <a:latin typeface="+mj-lt"/>
              </a:rPr>
              <a:t> growth &amp; analysis chamber</a:t>
            </a:r>
            <a:endParaRPr lang="en-US" sz="1200" dirty="0">
              <a:latin typeface="+mj-lt"/>
            </a:endParaRPr>
          </a:p>
        </p:txBody>
      </p:sp>
      <p:sp>
        <p:nvSpPr>
          <p:cNvPr id="17" name="Left-Right Arrow 16"/>
          <p:cNvSpPr/>
          <p:nvPr/>
        </p:nvSpPr>
        <p:spPr bwMode="auto">
          <a:xfrm>
            <a:off x="3200398" y="2743201"/>
            <a:ext cx="190718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-Right Arrow 17"/>
          <p:cNvSpPr/>
          <p:nvPr/>
        </p:nvSpPr>
        <p:spPr bwMode="auto">
          <a:xfrm rot="2434279">
            <a:off x="2124885" y="4293326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Left-Right Arrow 18"/>
          <p:cNvSpPr/>
          <p:nvPr/>
        </p:nvSpPr>
        <p:spPr bwMode="auto">
          <a:xfrm rot="19151500">
            <a:off x="4262842" y="4197530"/>
            <a:ext cx="1645920" cy="365760"/>
          </a:xfrm>
          <a:prstGeom prst="leftRightArrow">
            <a:avLst/>
          </a:prstGeom>
          <a:solidFill>
            <a:schemeClr val="bg1"/>
          </a:solidFill>
          <a:ln w="254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4564" y="4132262"/>
            <a:ext cx="3495170" cy="250367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noFill/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2" name="Rectangle 21"/>
          <p:cNvSpPr/>
          <p:nvPr/>
        </p:nvSpPr>
        <p:spPr>
          <a:xfrm>
            <a:off x="7444488" y="5566846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Wilson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32511" y="5497175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Phillips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776797" y="4264911"/>
            <a:ext cx="196076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32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60000" endA="900" endPos="58000" dir="5400000" sy="-100000" algn="bl" rotWithShape="0"/>
                </a:effectLst>
              </a:rPr>
              <a:t>Newman</a:t>
            </a:r>
            <a:endParaRPr lang="en-US" sz="32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pic>
        <p:nvPicPr>
          <p:cNvPr id="1029" name="Picture 5" descr="http://www.lns.cornell.edu/Resources/DesignServices/rsrc/LEPP/Resources/DesignServices/CommonLogos/CHESS_Logo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520" y="209006"/>
            <a:ext cx="896869" cy="98465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218365" y="300408"/>
            <a:ext cx="7962024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  <a:ea typeface="ＭＳ Ｐゴシック" pitchFamily="34" charset="-128"/>
              </a:rPr>
              <a:t>SRF milestone: high Q</a:t>
            </a:r>
            <a:r>
              <a:rPr lang="en-US" baseline="-25000" dirty="0" smtClean="0">
                <a:solidFill>
                  <a:schemeClr val="accent2"/>
                </a:solidFill>
                <a:ea typeface="ＭＳ Ｐゴシック" pitchFamily="34" charset="-128"/>
              </a:rPr>
              <a:t>0</a:t>
            </a:r>
            <a:r>
              <a:rPr lang="en-US" dirty="0" smtClean="0">
                <a:solidFill>
                  <a:schemeClr val="accent2"/>
                </a:solidFill>
                <a:ea typeface="ＭＳ Ｐゴシック" pitchFamily="34" charset="-128"/>
              </a:rPr>
              <a:t> for efficient operation of future high current accelerators!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FEF302DA-B72D-41D1-A162-6C4A7CC32A16}" type="slidenum">
              <a:rPr lang="en-US" smtClean="0">
                <a:latin typeface="Times New Roman" pitchFamily="18" charset="0"/>
              </a:rPr>
              <a:pPr/>
              <a:t>19</a:t>
            </a:fld>
            <a:endParaRPr lang="en-US" smtClean="0">
              <a:latin typeface="Times New Roman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86992" y="1201873"/>
            <a:ext cx="3933904" cy="2419152"/>
            <a:chOff x="-8467" y="34737"/>
            <a:chExt cx="2751667" cy="1576238"/>
          </a:xfrm>
          <a:noFill/>
        </p:grpSpPr>
        <p:pic>
          <p:nvPicPr>
            <p:cNvPr id="6" name="Picture 38"/>
            <p:cNvPicPr>
              <a:picLocks noChangeAspect="1" noChangeArrowheads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467" y="94825"/>
              <a:ext cx="2751667" cy="14630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446001" y="1319369"/>
              <a:ext cx="545403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cavity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03755" y="1319369"/>
              <a:ext cx="663245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74637" y="1384756"/>
              <a:ext cx="767486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HOM load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10686" y="34737"/>
              <a:ext cx="730719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HGRP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9592" y="82126"/>
              <a:ext cx="1030022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/>
                <a:t>80K shield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5374" y="1422533"/>
              <a:ext cx="659828" cy="188442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400" b="1" dirty="0"/>
                <a:t>Gate valve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406401" y="267939"/>
              <a:ext cx="129900" cy="386458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406401" y="1270000"/>
              <a:ext cx="224654" cy="203329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717346" y="1230847"/>
              <a:ext cx="373915" cy="175532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1481667" y="1104900"/>
              <a:ext cx="237036" cy="260228"/>
            </a:xfrm>
            <a:prstGeom prst="straightConnector1">
              <a:avLst/>
            </a:prstGeom>
            <a:grpFill/>
            <a:ln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2072028" y="1016000"/>
              <a:ext cx="263350" cy="337233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0" idx="2"/>
            </p:cNvCxnSpPr>
            <p:nvPr/>
          </p:nvCxnSpPr>
          <p:spPr>
            <a:xfrm flipH="1">
              <a:off x="1158381" y="223179"/>
              <a:ext cx="17665" cy="593932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7" name="TextBox 18"/>
          <p:cNvSpPr txBox="1">
            <a:spLocks noChangeArrowheads="1"/>
          </p:cNvSpPr>
          <p:nvPr/>
        </p:nvSpPr>
        <p:spPr bwMode="auto">
          <a:xfrm>
            <a:off x="4157472" y="1440202"/>
            <a:ext cx="4935174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2001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000" b="1" u="sng" dirty="0" smtClean="0">
                <a:solidFill>
                  <a:srgbClr val="002060"/>
                </a:solidFill>
              </a:rPr>
              <a:t>Cornell Horizontal Test </a:t>
            </a:r>
            <a:r>
              <a:rPr lang="en-US" sz="2000" b="1" u="sng" dirty="0" err="1" smtClean="0">
                <a:solidFill>
                  <a:srgbClr val="002060"/>
                </a:solidFill>
              </a:rPr>
              <a:t>Cryomodule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/>
              <a:t>Dedicated to high Q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studies</a:t>
            </a:r>
          </a:p>
          <a:p>
            <a:pPr lvl="1">
              <a:buFont typeface="Arial" charset="0"/>
              <a:buChar char="•"/>
            </a:pPr>
            <a:r>
              <a:rPr lang="en-US" sz="2000" b="1" dirty="0" smtClean="0"/>
              <a:t>Goal</a:t>
            </a:r>
            <a:r>
              <a:rPr lang="en-US" sz="2000" dirty="0" smtClean="0"/>
              <a:t>: show that (and how) high Q</a:t>
            </a:r>
            <a:r>
              <a:rPr lang="en-US" sz="2000" baseline="-25000" dirty="0" smtClean="0"/>
              <a:t>0</a:t>
            </a:r>
            <a:r>
              <a:rPr lang="en-US" sz="2000" dirty="0" smtClean="0"/>
              <a:t> can be maintained when cavity is installed in </a:t>
            </a:r>
            <a:r>
              <a:rPr lang="en-US" sz="2000" dirty="0" err="1" smtClean="0"/>
              <a:t>cryomodule</a:t>
            </a:r>
            <a:endParaRPr lang="en-US" sz="2000" dirty="0"/>
          </a:p>
          <a:p>
            <a:pPr lvl="1">
              <a:buFont typeface="Arial" charset="0"/>
              <a:buChar char="•"/>
            </a:pPr>
            <a:r>
              <a:rPr lang="en-US" sz="2000" b="1" dirty="0" smtClean="0"/>
              <a:t>Reached Q</a:t>
            </a:r>
            <a:r>
              <a:rPr lang="en-US" sz="2000" b="1" baseline="-25000" dirty="0" smtClean="0"/>
              <a:t>0</a:t>
            </a:r>
            <a:r>
              <a:rPr lang="en-US" sz="2000" b="1" dirty="0" smtClean="0"/>
              <a:t> &gt; 4x10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 in first test</a:t>
            </a:r>
          </a:p>
          <a:p>
            <a:pPr lvl="1"/>
            <a:r>
              <a:rPr lang="en-US" sz="2000" dirty="0" smtClean="0">
                <a:sym typeface="Symbol"/>
              </a:rPr>
              <a:t>	  </a:t>
            </a:r>
            <a:r>
              <a:rPr lang="en-US" sz="2000" b="1" dirty="0" smtClean="0">
                <a:solidFill>
                  <a:schemeClr val="accent2"/>
                </a:solidFill>
                <a:sym typeface="Symbol"/>
              </a:rPr>
              <a:t>&gt;50% improved efficiency!</a:t>
            </a:r>
            <a:endParaRPr lang="en-US" sz="2000" b="1" dirty="0">
              <a:solidFill>
                <a:schemeClr val="accent2"/>
              </a:solidFill>
            </a:endParaRPr>
          </a:p>
          <a:p>
            <a:pPr>
              <a:buFont typeface="Arial" charset="0"/>
              <a:buChar char="•"/>
            </a:pPr>
            <a:endParaRPr lang="en-US" sz="2000" dirty="0"/>
          </a:p>
        </p:txBody>
      </p:sp>
      <p:pic>
        <p:nvPicPr>
          <p:cNvPr id="38919" name="Picture 7" descr="\\psf\Home\Desktop\100_3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904" y="3847424"/>
            <a:ext cx="4353492" cy="2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09160" y="3801722"/>
            <a:ext cx="4373880" cy="3031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08972" y="4926842"/>
            <a:ext cx="3727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/>
              <a:t>Operational goal for ERL: 2x10</a:t>
            </a:r>
            <a:r>
              <a:rPr lang="en-US" b="1" i="1" u="sng" baseline="30000" dirty="0" smtClean="0"/>
              <a:t>10</a:t>
            </a:r>
            <a:endParaRPr lang="en-US" b="1" i="1" u="sng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2E6EF-E7E7-4D93-BA34-4C1DFE546D9B}" type="slidenum">
              <a:rPr lang="en-US"/>
              <a:pPr/>
              <a:t>2</a:t>
            </a:fld>
            <a:endParaRPr lang="en-US"/>
          </a:p>
        </p:txBody>
      </p:sp>
      <p:sp>
        <p:nvSpPr>
          <p:cNvPr id="1723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team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16" y="146608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en-US" sz="2000" dirty="0" smtClean="0"/>
              <a:t>	D. H. </a:t>
            </a:r>
            <a:r>
              <a:rPr lang="en-US" sz="2000" dirty="0" err="1" smtClean="0"/>
              <a:t>Bilderback</a:t>
            </a:r>
            <a:r>
              <a:rPr lang="en-US" sz="2000" dirty="0" smtClean="0"/>
              <a:t>, M. G. Billing, J. D. Brock, B. W. Buckley, S. S. Chapman, E. P. </a:t>
            </a:r>
            <a:r>
              <a:rPr lang="en-US" sz="2000" dirty="0" err="1" smtClean="0"/>
              <a:t>Chojnacki</a:t>
            </a:r>
            <a:r>
              <a:rPr lang="en-US" sz="2000" dirty="0" smtClean="0"/>
              <a:t>, Z. A. Conway, J. A. Crittenden, D. Dale, J. A. Dobbins, B. M. Dunham, R. D. Ehrlich, M. P. </a:t>
            </a:r>
            <a:r>
              <a:rPr lang="en-US" sz="2000" dirty="0" err="1" smtClean="0"/>
              <a:t>Ehrlichman</a:t>
            </a:r>
            <a:r>
              <a:rPr lang="en-US" sz="2000" dirty="0" smtClean="0"/>
              <a:t>, K. D. Finkelstein, E. </a:t>
            </a:r>
            <a:r>
              <a:rPr lang="en-US" sz="2000" dirty="0" err="1" smtClean="0"/>
              <a:t>Fontes</a:t>
            </a:r>
            <a:r>
              <a:rPr lang="en-US" sz="2000" dirty="0" smtClean="0"/>
              <a:t>, M. J. Forster, S. W. Gray, S. Greenwald, S. M. </a:t>
            </a:r>
            <a:r>
              <a:rPr lang="en-US" sz="2000" dirty="0" err="1" smtClean="0"/>
              <a:t>Gruner</a:t>
            </a:r>
            <a:r>
              <a:rPr lang="en-US" sz="2000" dirty="0" smtClean="0"/>
              <a:t>, C. </a:t>
            </a:r>
            <a:r>
              <a:rPr lang="en-US" sz="2000" dirty="0" err="1" smtClean="0"/>
              <a:t>Gulliford</a:t>
            </a:r>
            <a:r>
              <a:rPr lang="en-US" sz="2000" dirty="0" smtClean="0"/>
              <a:t>, D. L. </a:t>
            </a:r>
            <a:r>
              <a:rPr lang="en-US" sz="2000" dirty="0" err="1" smtClean="0"/>
              <a:t>Hartill</a:t>
            </a:r>
            <a:r>
              <a:rPr lang="en-US" sz="2000" dirty="0" smtClean="0"/>
              <a:t>, R. G. </a:t>
            </a:r>
            <a:r>
              <a:rPr lang="en-US" sz="2000" dirty="0" err="1" smtClean="0"/>
              <a:t>Helmke</a:t>
            </a:r>
            <a:r>
              <a:rPr lang="en-US" sz="2000" dirty="0" smtClean="0"/>
              <a:t>, G. H. </a:t>
            </a:r>
            <a:r>
              <a:rPr lang="en-US" sz="2000" dirty="0" err="1" smtClean="0"/>
              <a:t>Hoffstaetter</a:t>
            </a:r>
            <a:r>
              <a:rPr lang="en-US" sz="2000" dirty="0" smtClean="0"/>
              <a:t>, A. </a:t>
            </a:r>
            <a:r>
              <a:rPr lang="en-US" sz="2000" dirty="0" err="1" smtClean="0"/>
              <a:t>Kazimirov</a:t>
            </a:r>
            <a:r>
              <a:rPr lang="en-US" sz="2000" dirty="0" smtClean="0"/>
              <a:t>, R. P. Kaplan, S. S. </a:t>
            </a:r>
            <a:r>
              <a:rPr lang="en-US" sz="2000" dirty="0" err="1" smtClean="0"/>
              <a:t>Karkare</a:t>
            </a:r>
            <a:r>
              <a:rPr lang="en-US" sz="2000" dirty="0" smtClean="0"/>
              <a:t>, V. O. </a:t>
            </a:r>
            <a:r>
              <a:rPr lang="en-US" sz="2000" dirty="0" err="1" smtClean="0"/>
              <a:t>Kostroun</a:t>
            </a:r>
            <a:r>
              <a:rPr lang="en-US" sz="2000" dirty="0" smtClean="0"/>
              <a:t>, F. A. </a:t>
            </a:r>
            <a:r>
              <a:rPr lang="en-US" sz="2000" dirty="0" err="1" smtClean="0"/>
              <a:t>Laham</a:t>
            </a:r>
            <a:r>
              <a:rPr lang="en-US" sz="2000" dirty="0" smtClean="0"/>
              <a:t>, Y. H. Lau, Y. Li, X. Liu, M. U. </a:t>
            </a:r>
            <a:r>
              <a:rPr lang="en-US" sz="2000" dirty="0" err="1" smtClean="0"/>
              <a:t>Liepe</a:t>
            </a:r>
            <a:r>
              <a:rPr lang="en-US" sz="2000" dirty="0" smtClean="0"/>
              <a:t>, F. </a:t>
            </a:r>
            <a:r>
              <a:rPr lang="en-US" sz="2000" dirty="0" err="1" smtClean="0"/>
              <a:t>Loehl</a:t>
            </a:r>
            <a:r>
              <a:rPr lang="en-US" sz="2000" dirty="0" smtClean="0"/>
              <a:t>, L. </a:t>
            </a:r>
            <a:r>
              <a:rPr lang="en-US" sz="2000" dirty="0" err="1" smtClean="0"/>
              <a:t>Cultrera</a:t>
            </a:r>
            <a:r>
              <a:rPr lang="en-US" sz="2000" dirty="0" smtClean="0"/>
              <a:t>, C. E. Mayes, J. M. </a:t>
            </a:r>
            <a:r>
              <a:rPr lang="en-US" sz="2000" dirty="0" err="1" smtClean="0"/>
              <a:t>Maxson</a:t>
            </a:r>
            <a:r>
              <a:rPr lang="en-US" sz="2000" dirty="0" smtClean="0"/>
              <a:t>, A. A. </a:t>
            </a:r>
            <a:r>
              <a:rPr lang="en-US" sz="2000" dirty="0" err="1" smtClean="0"/>
              <a:t>Mikhailichenko</a:t>
            </a:r>
            <a:r>
              <a:rPr lang="en-US" sz="2000" dirty="0" smtClean="0"/>
              <a:t>, D. </a:t>
            </a:r>
            <a:r>
              <a:rPr lang="en-US" sz="2000" dirty="0" err="1" smtClean="0"/>
              <a:t>Ouzounov</a:t>
            </a:r>
            <a:r>
              <a:rPr lang="en-US" sz="2000" dirty="0" smtClean="0"/>
              <a:t>, H. S. </a:t>
            </a:r>
            <a:r>
              <a:rPr lang="en-US" sz="2000" dirty="0" err="1" smtClean="0"/>
              <a:t>Padamsee</a:t>
            </a:r>
            <a:r>
              <a:rPr lang="en-US" sz="2000" dirty="0" smtClean="0"/>
              <a:t>, S. B. Peck, M. A. Pfeifer, S. E. Posen, P. G. Quigley, P. </a:t>
            </a:r>
            <a:r>
              <a:rPr lang="en-US" sz="2000" dirty="0" err="1" smtClean="0"/>
              <a:t>Revesz</a:t>
            </a:r>
            <a:r>
              <a:rPr lang="en-US" sz="2000" dirty="0" smtClean="0"/>
              <a:t>, D. H. Rice, D. C. Sagan, J. O. Sears, V. D. </a:t>
            </a:r>
            <a:r>
              <a:rPr lang="en-US" sz="2000" dirty="0" err="1" smtClean="0"/>
              <a:t>Shemelin</a:t>
            </a:r>
            <a:r>
              <a:rPr lang="en-US" sz="2000" dirty="0" smtClean="0"/>
              <a:t>, D. M. </a:t>
            </a:r>
            <a:r>
              <a:rPr lang="en-US" sz="2000" dirty="0" err="1" smtClean="0"/>
              <a:t>Smilgies</a:t>
            </a:r>
            <a:r>
              <a:rPr lang="en-US" sz="2000" dirty="0" smtClean="0"/>
              <a:t>, E. N. Smith, K. W. </a:t>
            </a:r>
            <a:r>
              <a:rPr lang="en-US" sz="2000" dirty="0" err="1" smtClean="0"/>
              <a:t>Smolenski</a:t>
            </a:r>
            <a:r>
              <a:rPr lang="en-US" sz="2000" dirty="0" smtClean="0"/>
              <a:t>, A. B. </a:t>
            </a:r>
            <a:r>
              <a:rPr lang="en-US" sz="2000" dirty="0" err="1" smtClean="0"/>
              <a:t>Temnykh</a:t>
            </a:r>
            <a:r>
              <a:rPr lang="en-US" sz="2000" dirty="0" smtClean="0"/>
              <a:t>, M. </a:t>
            </a:r>
            <a:r>
              <a:rPr lang="en-US" sz="2000" dirty="0" err="1" smtClean="0"/>
              <a:t>Tigner</a:t>
            </a:r>
            <a:r>
              <a:rPr lang="en-US" sz="2000" dirty="0" smtClean="0"/>
              <a:t>, N. R. A. </a:t>
            </a:r>
            <a:r>
              <a:rPr lang="en-US" sz="2000" dirty="0" err="1" smtClean="0"/>
              <a:t>Valles</a:t>
            </a:r>
            <a:r>
              <a:rPr lang="en-US" sz="2000" dirty="0" smtClean="0"/>
              <a:t>, V. G. </a:t>
            </a:r>
            <a:r>
              <a:rPr lang="en-US" sz="2000" dirty="0" err="1" smtClean="0"/>
              <a:t>Veshcherevich</a:t>
            </a:r>
            <a:r>
              <a:rPr lang="en-US" sz="2000" dirty="0" smtClean="0"/>
              <a:t>, Z. Wang, A. R. </a:t>
            </a:r>
            <a:r>
              <a:rPr lang="en-US" sz="2000" dirty="0" err="1" smtClean="0"/>
              <a:t>Woll</a:t>
            </a:r>
            <a:r>
              <a:rPr lang="en-US" sz="2000" dirty="0" smtClean="0"/>
              <a:t>, Y. </a:t>
            </a:r>
            <a:r>
              <a:rPr lang="en-US" sz="2000" dirty="0" err="1" smtClean="0"/>
              <a:t>Xie</a:t>
            </a:r>
            <a:r>
              <a:rPr lang="en-US" sz="2000" dirty="0" smtClean="0"/>
              <a:t>, Z. Zhao</a:t>
            </a:r>
          </a:p>
          <a:p>
            <a:pPr lvl="1">
              <a:buNone/>
            </a:pPr>
            <a:r>
              <a:rPr lang="en-US" sz="800" dirty="0" smtClean="0"/>
              <a:t>	</a:t>
            </a:r>
          </a:p>
          <a:p>
            <a:pPr lvl="1">
              <a:buNone/>
            </a:pPr>
            <a:r>
              <a:rPr lang="en-US" sz="2000" dirty="0" smtClean="0"/>
              <a:t> + collaborators from other institutions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20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346662" y="274638"/>
            <a:ext cx="6450676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Conclusions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47166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World-wide interest in super-bright ERL x-ray source and much R&amp;D effort underway</a:t>
            </a:r>
          </a:p>
          <a:p>
            <a:endParaRPr lang="en-US" dirty="0" smtClean="0"/>
          </a:p>
          <a:p>
            <a:r>
              <a:rPr lang="en-US" dirty="0" smtClean="0"/>
              <a:t>Cornell team is significantly ahead of the competition</a:t>
            </a:r>
          </a:p>
          <a:p>
            <a:pPr lvl="1"/>
            <a:r>
              <a:rPr lang="en-US" dirty="0" smtClean="0"/>
              <a:t>2011/12 was year of many major accomplishments</a:t>
            </a:r>
          </a:p>
          <a:p>
            <a:pPr lvl="1"/>
            <a:r>
              <a:rPr lang="en-US" dirty="0" smtClean="0"/>
              <a:t>ERL being redefined from a great concept to ‘it will work’ category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Much remains to be done, but no showstoppers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76157D-53BE-4549-AE2F-2758414E2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050" name="AutoShape 2" descr="https://cesrweb.lepp.cornell.edu/elog/documents/personnel/mugshots/images/bartnik_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6336" y="3483865"/>
            <a:ext cx="1548383" cy="116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6992" y="3438144"/>
            <a:ext cx="1675638" cy="12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5" name="AutoShape 17" descr="https://cesrweb.lepp.cornell.edu/elog/documents/personnel/mugshots/images/smolensk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 l="39679" t="7166" r="15108" b="25377"/>
          <a:stretch>
            <a:fillRect/>
          </a:stretch>
        </p:blipFill>
        <p:spPr bwMode="auto">
          <a:xfrm>
            <a:off x="243840" y="5047488"/>
            <a:ext cx="1621536" cy="141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6" cstate="print"/>
          <a:srcRect l="26762" t="6577" r="28725" b="31648"/>
          <a:stretch>
            <a:fillRect/>
          </a:stretch>
        </p:blipFill>
        <p:spPr bwMode="auto">
          <a:xfrm>
            <a:off x="1889760" y="5023104"/>
            <a:ext cx="1633728" cy="143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7" cstate="print">
            <a:lum bright="10000"/>
          </a:blip>
          <a:srcRect l="29937" t="20171" r="27709" b="29810"/>
          <a:stretch>
            <a:fillRect/>
          </a:stretch>
        </p:blipFill>
        <p:spPr bwMode="auto">
          <a:xfrm>
            <a:off x="3572256" y="5023104"/>
            <a:ext cx="1560576" cy="137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1" name="AutoShape 23" descr="https://cesrweb.lepp.cornell.edu/elog/documents/personnel/mugshots/images/daveric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4"/>
          <p:cNvSpPr txBox="1">
            <a:spLocks noChangeArrowheads="1"/>
          </p:cNvSpPr>
          <p:nvPr/>
        </p:nvSpPr>
        <p:spPr bwMode="auto">
          <a:xfrm>
            <a:off x="-1" y="274638"/>
            <a:ext cx="8934995" cy="6619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en-US" sz="2800" b="1" kern="0" dirty="0" smtClean="0">
                <a:solidFill>
                  <a:schemeClr val="accent2"/>
                </a:solidFill>
              </a:rPr>
              <a:t>Preparing our future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62015" y="4781509"/>
            <a:ext cx="1622679" cy="1702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51180" y="4578858"/>
            <a:ext cx="1571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8036" y="1440561"/>
            <a:ext cx="1342477" cy="1607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59077" y="1452753"/>
            <a:ext cx="1416638" cy="1631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320576" y="1463040"/>
            <a:ext cx="1446687" cy="1600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2011_REU_Students_Sm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934839" y="1383219"/>
            <a:ext cx="3977513" cy="2419161"/>
          </a:xfrm>
          <a:prstGeom prst="rect">
            <a:avLst/>
          </a:prstGeom>
          <a:noFill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86654" y="3474720"/>
            <a:ext cx="1597154" cy="119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022848" y="3444240"/>
            <a:ext cx="1700022" cy="1275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16224" y="3280078"/>
            <a:ext cx="1440371" cy="150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 Box 182"/>
          <p:cNvSpPr txBox="1">
            <a:spLocks noChangeArrowheads="1"/>
          </p:cNvSpPr>
          <p:nvPr/>
        </p:nvSpPr>
        <p:spPr bwMode="auto">
          <a:xfrm>
            <a:off x="243840" y="3212593"/>
            <a:ext cx="1280160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PhD students</a:t>
            </a:r>
            <a:endParaRPr lang="en-US" sz="1200" dirty="0"/>
          </a:p>
        </p:txBody>
      </p:sp>
      <p:sp>
        <p:nvSpPr>
          <p:cNvPr id="47" name="Text Box 182"/>
          <p:cNvSpPr txBox="1">
            <a:spLocks noChangeArrowheads="1"/>
          </p:cNvSpPr>
          <p:nvPr/>
        </p:nvSpPr>
        <p:spPr bwMode="auto">
          <a:xfrm>
            <a:off x="256032" y="1158241"/>
            <a:ext cx="2517648" cy="276999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2011 CLASSE summer students</a:t>
            </a:r>
            <a:endParaRPr lang="en-US" sz="1200" dirty="0"/>
          </a:p>
        </p:txBody>
      </p:sp>
      <p:sp>
        <p:nvSpPr>
          <p:cNvPr id="48" name="Rectangle 47"/>
          <p:cNvSpPr/>
          <p:nvPr/>
        </p:nvSpPr>
        <p:spPr bwMode="auto">
          <a:xfrm>
            <a:off x="268224" y="1170432"/>
            <a:ext cx="8631936" cy="1987296"/>
          </a:xfrm>
          <a:prstGeom prst="rect">
            <a:avLst/>
          </a:prstGeom>
          <a:noFill/>
          <a:ln w="63500" cap="flat" cmpd="sng" algn="ctr">
            <a:solidFill>
              <a:srgbClr val="FFC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Text Box 182"/>
          <p:cNvSpPr txBox="1">
            <a:spLocks noChangeArrowheads="1"/>
          </p:cNvSpPr>
          <p:nvPr/>
        </p:nvSpPr>
        <p:spPr bwMode="auto">
          <a:xfrm>
            <a:off x="213360" y="4937761"/>
            <a:ext cx="3627120" cy="276999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dirty="0" smtClean="0"/>
              <a:t>&gt; 30 Cornell undergrads throughout academic year</a:t>
            </a:r>
            <a:endParaRPr lang="en-US" sz="12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213360" y="4956048"/>
            <a:ext cx="5151120" cy="1639824"/>
          </a:xfrm>
          <a:prstGeom prst="rect">
            <a:avLst/>
          </a:prstGeom>
          <a:noFill/>
          <a:ln w="63500" cap="flat" cmpd="sng" algn="ctr">
            <a:solidFill>
              <a:srgbClr val="CC99FF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90841" y="3250121"/>
            <a:ext cx="142875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Freeform 44"/>
          <p:cNvSpPr/>
          <p:nvPr/>
        </p:nvSpPr>
        <p:spPr bwMode="auto">
          <a:xfrm>
            <a:off x="231648" y="3218688"/>
            <a:ext cx="8656320" cy="3364992"/>
          </a:xfrm>
          <a:custGeom>
            <a:avLst/>
            <a:gdLst>
              <a:gd name="connsiteX0" fmla="*/ 0 w 8607552"/>
              <a:gd name="connsiteY0" fmla="*/ 0 h 3364992"/>
              <a:gd name="connsiteX1" fmla="*/ 8607552 w 8607552"/>
              <a:gd name="connsiteY1" fmla="*/ 0 h 3364992"/>
              <a:gd name="connsiteX2" fmla="*/ 8607552 w 8607552"/>
              <a:gd name="connsiteY2" fmla="*/ 3364992 h 3364992"/>
              <a:gd name="connsiteX3" fmla="*/ 5157216 w 8607552"/>
              <a:gd name="connsiteY3" fmla="*/ 3364992 h 3364992"/>
              <a:gd name="connsiteX4" fmla="*/ 5157216 w 8607552"/>
              <a:gd name="connsiteY4" fmla="*/ 1682496 h 3364992"/>
              <a:gd name="connsiteX5" fmla="*/ 0 w 8607552"/>
              <a:gd name="connsiteY5" fmla="*/ 1682496 h 3364992"/>
              <a:gd name="connsiteX6" fmla="*/ 0 w 8607552"/>
              <a:gd name="connsiteY6" fmla="*/ 0 h 3364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07552" h="3364992">
                <a:moveTo>
                  <a:pt x="0" y="0"/>
                </a:moveTo>
                <a:lnTo>
                  <a:pt x="8607552" y="0"/>
                </a:lnTo>
                <a:lnTo>
                  <a:pt x="8607552" y="3364992"/>
                </a:lnTo>
                <a:lnTo>
                  <a:pt x="5157216" y="3364992"/>
                </a:lnTo>
                <a:lnTo>
                  <a:pt x="5157216" y="1682496"/>
                </a:lnTo>
                <a:lnTo>
                  <a:pt x="0" y="1682496"/>
                </a:lnTo>
                <a:lnTo>
                  <a:pt x="0" y="0"/>
                </a:lnTo>
                <a:close/>
              </a:path>
            </a:pathLst>
          </a:custGeom>
          <a:noFill/>
          <a:ln w="63500" cap="flat" cmpd="sng" algn="ctr">
            <a:solidFill>
              <a:srgbClr val="FFFF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457858-1A24-4FCF-9AB7-C63A35425BCC}" type="slidenum">
              <a:rPr lang="en-US"/>
              <a:pPr/>
              <a:t>3</a:t>
            </a:fld>
            <a:endParaRPr lang="en-US"/>
          </a:p>
        </p:txBody>
      </p:sp>
      <p:sp>
        <p:nvSpPr>
          <p:cNvPr id="172134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274638"/>
            <a:ext cx="5837238" cy="661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Cornell ERL R&amp;D effort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72134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77368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CHESS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X-ray science case (XDL’11 series of 6 workshops in Ithaca, NY for diffraction limited X-rays), </a:t>
            </a:r>
            <a:r>
              <a:rPr lang="en-US" dirty="0" err="1" smtClean="0">
                <a:solidFill>
                  <a:schemeClr val="tx1"/>
                </a:solidFill>
              </a:rPr>
              <a:t>undulator</a:t>
            </a:r>
            <a:r>
              <a:rPr lang="en-US" dirty="0" smtClean="0">
                <a:solidFill>
                  <a:schemeClr val="tx1"/>
                </a:solidFill>
              </a:rPr>
              <a:t> R&amp;D, ERL facility planning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SRF group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Manufactured the first main </a:t>
            </a:r>
            <a:r>
              <a:rPr lang="en-US" dirty="0" err="1" smtClean="0">
                <a:solidFill>
                  <a:schemeClr val="tx1"/>
                </a:solidFill>
              </a:rPr>
              <a:t>linac</a:t>
            </a:r>
            <a:r>
              <a:rPr lang="en-US" dirty="0" smtClean="0">
                <a:solidFill>
                  <a:schemeClr val="tx1"/>
                </a:solidFill>
              </a:rPr>
              <a:t> 7-cell cavities, </a:t>
            </a:r>
            <a:r>
              <a:rPr lang="en-US" dirty="0" smtClean="0"/>
              <a:t>main </a:t>
            </a:r>
            <a:r>
              <a:rPr lang="en-US" dirty="0" err="1" smtClean="0"/>
              <a:t>linac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chemeClr val="tx1"/>
                </a:solidFill>
              </a:rPr>
              <a:t>cryomodule</a:t>
            </a:r>
            <a:r>
              <a:rPr lang="en-US" dirty="0" smtClean="0">
                <a:solidFill>
                  <a:schemeClr val="tx1"/>
                </a:solidFill>
              </a:rPr>
              <a:t> prototype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ERL </a:t>
            </a:r>
            <a:r>
              <a:rPr lang="en-US" dirty="0" err="1" smtClean="0">
                <a:solidFill>
                  <a:schemeClr val="tx1"/>
                </a:solidFill>
              </a:rPr>
              <a:t>photoinjector</a:t>
            </a:r>
            <a:r>
              <a:rPr lang="en-US" dirty="0" smtClean="0">
                <a:solidFill>
                  <a:schemeClr val="tx1"/>
                </a:solidFill>
              </a:rPr>
              <a:t> facility</a:t>
            </a:r>
          </a:p>
          <a:p>
            <a:pPr lvl="1"/>
            <a:r>
              <a:rPr lang="en-US" dirty="0" smtClean="0"/>
              <a:t>Operating the world’s highest current and brightness CW </a:t>
            </a:r>
            <a:r>
              <a:rPr lang="en-US" dirty="0" err="1" smtClean="0"/>
              <a:t>photoinjector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Gun &amp; cathode development lab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Laser lab, Mark-II gun under construction, m</a:t>
            </a:r>
            <a:r>
              <a:rPr lang="en-US" dirty="0" smtClean="0"/>
              <a:t>aterial science &amp; engineering of high efficiency </a:t>
            </a:r>
            <a:r>
              <a:rPr lang="en-US" dirty="0" err="1" smtClean="0"/>
              <a:t>photocathodes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" y="2017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Rectangle 3"/>
          <p:cNvSpPr>
            <a:spLocks noChangeArrowheads="1"/>
          </p:cNvSpPr>
          <p:nvPr/>
        </p:nvSpPr>
        <p:spPr bwMode="auto">
          <a:xfrm>
            <a:off x="1431925" y="1003985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400" dirty="0" smtClean="0">
                <a:latin typeface="Arial" charset="0"/>
              </a:rPr>
              <a:t>XDL’11 workshops – exciting science </a:t>
            </a:r>
            <a:r>
              <a:rPr lang="en-US" sz="2400" dirty="0" smtClean="0"/>
              <a:t>e</a:t>
            </a:r>
            <a:r>
              <a:rPr lang="en-US" sz="2400" dirty="0" smtClean="0">
                <a:latin typeface="Arial" charset="0"/>
              </a:rPr>
              <a:t>nabled by X-ray ERLs</a:t>
            </a:r>
            <a:endParaRPr lang="en-US" sz="2400" dirty="0">
              <a:latin typeface="Arial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496" y="246278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CDI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31280" y="4187952"/>
            <a:ext cx="2666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SAXS/WAXS @ sub-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87696" y="2334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XDM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672" y="4334256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IXS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22592" y="2401824"/>
            <a:ext cx="15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Tickle-Probe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4353636" y="1954412"/>
            <a:ext cx="3425586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dirty="0" smtClean="0"/>
              <a:t>Beyond existing brightest x-ray sources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621950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1272" y="2731008"/>
            <a:ext cx="3062728" cy="133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</a:t>
            </a:r>
            <a:r>
              <a:rPr lang="en-US" sz="2400" dirty="0" smtClean="0">
                <a:latin typeface="Arial" charset="0"/>
              </a:rPr>
              <a:t>JLAB, </a:t>
            </a:r>
            <a:r>
              <a:rPr lang="en-US" sz="2400" dirty="0" err="1" smtClean="0">
                <a:latin typeface="Arial" charset="0"/>
              </a:rPr>
              <a:t>Daresbury</a:t>
            </a:r>
            <a:r>
              <a:rPr lang="en-US" sz="2400" dirty="0" smtClean="0">
                <a:latin typeface="Arial" charset="0"/>
              </a:rPr>
              <a:t>, BINP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175"/>
          <p:cNvGrpSpPr>
            <a:grpSpLocks/>
          </p:cNvGrpSpPr>
          <p:nvPr/>
        </p:nvGrpSpPr>
        <p:grpSpPr bwMode="auto">
          <a:xfrm>
            <a:off x="5943600" y="2324100"/>
            <a:ext cx="3175000" cy="1776413"/>
            <a:chOff x="2002681" y="1577786"/>
            <a:chExt cx="3322801" cy="1723722"/>
          </a:xfrm>
        </p:grpSpPr>
        <p:pic>
          <p:nvPicPr>
            <p:cNvPr id="49" name="Picture 717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054"/>
            <a:stretch>
              <a:fillRect/>
            </a:stretch>
          </p:blipFill>
          <p:spPr bwMode="auto">
            <a:xfrm>
              <a:off x="2002681" y="1926974"/>
              <a:ext cx="3322801" cy="1374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20052" b="76251"/>
            <a:stretch>
              <a:fillRect/>
            </a:stretch>
          </p:blipFill>
          <p:spPr bwMode="auto">
            <a:xfrm>
              <a:off x="2605821" y="1577786"/>
              <a:ext cx="2233027" cy="371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262378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 smtClean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BINP</a:t>
            </a:r>
          </a:p>
          <a:p>
            <a:r>
              <a:rPr lang="en-US" sz="2400" dirty="0" smtClean="0">
                <a:latin typeface="Arial" charset="0"/>
              </a:rPr>
              <a:t>Designs at Cornell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0075" y="2444750"/>
            <a:ext cx="3424238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7420" name="Rectangle 3"/>
          <p:cNvSpPr>
            <a:spLocks noChangeArrowheads="1"/>
          </p:cNvSpPr>
          <p:nvPr/>
        </p:nvSpPr>
        <p:spPr bwMode="auto">
          <a:xfrm>
            <a:off x="1431925" y="1154113"/>
            <a:ext cx="6332538" cy="928687"/>
          </a:xfrm>
          <a:prstGeom prst="rect">
            <a:avLst/>
          </a:prstGeom>
          <a:solidFill>
            <a:schemeClr val="hlink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400" dirty="0">
                <a:latin typeface="Arial" charset="0"/>
              </a:rPr>
              <a:t>Operations at JLAB, </a:t>
            </a:r>
            <a:r>
              <a:rPr lang="en-US" sz="2400" dirty="0" err="1">
                <a:latin typeface="Arial" charset="0"/>
              </a:rPr>
              <a:t>Daresbury</a:t>
            </a:r>
            <a:r>
              <a:rPr lang="en-US" sz="2400" dirty="0">
                <a:latin typeface="Arial" charset="0"/>
              </a:rPr>
              <a:t>, </a:t>
            </a:r>
            <a:r>
              <a:rPr lang="en-US" sz="2400" dirty="0" smtClean="0">
                <a:latin typeface="Arial" charset="0"/>
              </a:rPr>
              <a:t>BINP</a:t>
            </a:r>
            <a:endParaRPr lang="en-US" sz="2400" dirty="0">
              <a:latin typeface="Arial" charset="0"/>
            </a:endParaRPr>
          </a:p>
          <a:p>
            <a:r>
              <a:rPr lang="en-US" sz="2400" dirty="0">
                <a:latin typeface="Arial" charset="0"/>
              </a:rPr>
              <a:t>Designs at Cornell, </a:t>
            </a:r>
            <a:r>
              <a:rPr lang="en-US" sz="2400" dirty="0" smtClean="0">
                <a:latin typeface="Arial" charset="0"/>
              </a:rPr>
              <a:t>KEK/JAEA</a:t>
            </a:r>
            <a:endParaRPr lang="en-US" sz="2400" dirty="0">
              <a:latin typeface="Arial" charset="0"/>
            </a:endParaRPr>
          </a:p>
        </p:txBody>
      </p:sp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2144713"/>
            <a:ext cx="3346450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8" descr="Pages from WS2Anfinru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3275" y="4170363"/>
            <a:ext cx="3201988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11" descr="396212aa.eps.2.gi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62"/>
          <a:stretch>
            <a:fillRect/>
          </a:stretch>
        </p:blipFill>
        <p:spPr bwMode="auto">
          <a:xfrm>
            <a:off x="38100" y="4291013"/>
            <a:ext cx="370363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313" t="14209" r="9125" b="9723"/>
          <a:stretch>
            <a:fillRect/>
          </a:stretch>
        </p:blipFill>
        <p:spPr bwMode="auto">
          <a:xfrm>
            <a:off x="63499" y="2141537"/>
            <a:ext cx="3771901" cy="288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4" descr="ERLP 3D iso Lightened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14900" y="2185988"/>
            <a:ext cx="4178300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1238250" y="0"/>
            <a:ext cx="6657975" cy="90170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Arial" charset="0"/>
              </a:rPr>
              <a:t>Progress in ERLs for Light Sources</a:t>
            </a:r>
            <a:endParaRPr lang="en-US" sz="28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43520" y="2474975"/>
            <a:ext cx="3951197" cy="2206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00" y="2260600"/>
            <a:ext cx="5088269" cy="24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54"/>
          <p:cNvGrpSpPr/>
          <p:nvPr/>
        </p:nvGrpSpPr>
        <p:grpSpPr>
          <a:xfrm>
            <a:off x="3217279" y="2640546"/>
            <a:ext cx="5722357" cy="2579154"/>
            <a:chOff x="102661" y="2640546"/>
            <a:chExt cx="8906403" cy="4014252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61" y="2640546"/>
              <a:ext cx="5976938" cy="4014252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Rectangle 13"/>
            <p:cNvSpPr>
              <a:spLocks noChangeArrowheads="1"/>
            </p:cNvSpPr>
            <p:nvPr/>
          </p:nvSpPr>
          <p:spPr bwMode="auto">
            <a:xfrm>
              <a:off x="8016349" y="4881569"/>
              <a:ext cx="171450" cy="266700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5157261" y="5097469"/>
              <a:ext cx="879475" cy="49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400">
                  <a:solidFill>
                    <a:srgbClr val="FF0000"/>
                  </a:solidFill>
                </a:rPr>
                <a:t>7GeV</a:t>
              </a:r>
            </a:p>
            <a:p>
              <a:pPr eaLnBrk="1" hangingPunct="1"/>
              <a:r>
                <a:rPr lang="en-US" altLang="ja-JP" sz="1000">
                  <a:solidFill>
                    <a:srgbClr val="FF0000"/>
                  </a:solidFill>
                </a:rPr>
                <a:t>Double Acc</a:t>
              </a:r>
              <a:r>
                <a:rPr lang="en-US" altLang="ja-JP" sz="1200">
                  <a:solidFill>
                    <a:srgbClr val="FF0000"/>
                  </a:solidFill>
                </a:rPr>
                <a:t>.</a:t>
              </a:r>
              <a:endParaRPr lang="ja-JP" altLang="en-US" sz="1200">
                <a:solidFill>
                  <a:srgbClr val="FF0000"/>
                </a:solidFill>
              </a:endParaRPr>
            </a:p>
          </p:txBody>
        </p:sp>
        <p:pic>
          <p:nvPicPr>
            <p:cNvPr id="59" name="Picture 5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62" t="2708" r="2419" b="71570"/>
            <a:stretch>
              <a:fillRect/>
            </a:stretch>
          </p:blipFill>
          <p:spPr bwMode="auto">
            <a:xfrm>
              <a:off x="5955774" y="4448181"/>
              <a:ext cx="2060575" cy="998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5130274" y="5014919"/>
              <a:ext cx="890587" cy="95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正方形/長方形 44"/>
            <p:cNvSpPr/>
            <p:nvPr/>
          </p:nvSpPr>
          <p:spPr>
            <a:xfrm>
              <a:off x="6285974" y="4737106"/>
              <a:ext cx="266700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2" name="正方形/長方形 45"/>
            <p:cNvSpPr/>
            <p:nvPr/>
          </p:nvSpPr>
          <p:spPr>
            <a:xfrm>
              <a:off x="7017811" y="4737106"/>
              <a:ext cx="200025" cy="2159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63" name="AutoShape 15"/>
            <p:cNvSpPr>
              <a:spLocks noChangeArrowheads="1"/>
            </p:cNvSpPr>
            <p:nvPr/>
          </p:nvSpPr>
          <p:spPr bwMode="auto">
            <a:xfrm>
              <a:off x="102661" y="2875495"/>
              <a:ext cx="5934075" cy="371792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4" name="Text Box 16"/>
            <p:cNvSpPr txBox="1">
              <a:spLocks noChangeArrowheads="1"/>
            </p:cNvSpPr>
            <p:nvPr/>
          </p:nvSpPr>
          <p:spPr bwMode="auto">
            <a:xfrm>
              <a:off x="513824" y="5616580"/>
              <a:ext cx="1435100" cy="7185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3GeV ERL</a:t>
              </a:r>
            </a:p>
            <a:p>
              <a:pPr eaLnBrk="1" hangingPunct="1"/>
              <a:r>
                <a:rPr lang="en-US" altLang="ja-JP" sz="1200" dirty="0">
                  <a:solidFill>
                    <a:srgbClr val="FF0000"/>
                  </a:solidFill>
                </a:rPr>
                <a:t>First Stage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  <p:sp>
          <p:nvSpPr>
            <p:cNvPr id="65" name="AutoShape 15"/>
            <p:cNvSpPr>
              <a:spLocks noChangeArrowheads="1"/>
            </p:cNvSpPr>
            <p:nvPr/>
          </p:nvSpPr>
          <p:spPr bwMode="auto">
            <a:xfrm>
              <a:off x="5881161" y="4322769"/>
              <a:ext cx="2681288" cy="1624012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>
                <a:latin typeface="Calibri" charset="0"/>
              </a:endParaRPr>
            </a:p>
          </p:txBody>
        </p:sp>
        <p:sp>
          <p:nvSpPr>
            <p:cNvPr id="66" name="Text Box 16"/>
            <p:cNvSpPr txBox="1">
              <a:spLocks noChangeArrowheads="1"/>
            </p:cNvSpPr>
            <p:nvPr/>
          </p:nvSpPr>
          <p:spPr bwMode="auto">
            <a:xfrm>
              <a:off x="6231999" y="5510219"/>
              <a:ext cx="2777065" cy="431127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altLang="ja-JP" sz="1200" dirty="0">
                  <a:solidFill>
                    <a:srgbClr val="0000FF"/>
                  </a:solidFill>
                </a:rPr>
                <a:t>XFEL-O Second Phase</a:t>
              </a:r>
              <a:endParaRPr lang="ja-JP" altLang="en-US" sz="1200" dirty="0">
                <a:solidFill>
                  <a:srgbClr val="0000FF"/>
                </a:solidFill>
              </a:endParaRPr>
            </a:p>
          </p:txBody>
        </p:sp>
        <p:sp>
          <p:nvSpPr>
            <p:cNvPr id="67" name="スライド番号プレースホルダ 19"/>
            <p:cNvSpPr txBox="1">
              <a:spLocks/>
            </p:cNvSpPr>
            <p:nvPr/>
          </p:nvSpPr>
          <p:spPr bwMode="auto">
            <a:xfrm>
              <a:off x="6417736" y="6051556"/>
              <a:ext cx="2133600" cy="36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5pPr>
              <a:lvl6pPr marL="25146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6pPr>
              <a:lvl7pPr marL="29718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7pPr>
              <a:lvl8pPr marL="34290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8pPr>
              <a:lvl9pPr marL="3886200" indent="-228600" algn="l" defTabSz="457200" rtl="0" eaLnBrk="0" fontAlgn="base" latinLnBrk="0" hangingPunct="0">
                <a:spcBef>
                  <a:spcPct val="0"/>
                </a:spcBef>
                <a:spcAft>
                  <a:spcPct val="0"/>
                </a:spcAft>
                <a:defRPr kumimoji="1" sz="22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eaLnBrk="1" hangingPunct="1"/>
              <a:fld id="{17739270-F8D7-2B46-AF2F-1D5544134C5D}" type="slidenum">
                <a:rPr lang="ja-JP" altLang="en-US" smtClean="0">
                  <a:solidFill>
                    <a:srgbClr val="898989"/>
                  </a:solidFill>
                  <a:latin typeface="Calibri" charset="0"/>
                </a:rPr>
                <a:pPr eaLnBrk="1" hangingPunct="1"/>
                <a:t>9</a:t>
              </a:fld>
              <a:endParaRPr lang="en-US" altLang="ja-JP">
                <a:solidFill>
                  <a:srgbClr val="898989"/>
                </a:solidFill>
                <a:latin typeface="Calibri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854818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CACHECONTENT#425F30205C70726F70746F2049205C667261637B665F7B782C636F72657D665F7B792C636F72657D7D7B5C657073696C6F6E5F7B782C636F72657D5C657073696C6F6E5F7B792C636F72657D7D" val="iVBORw0KGgoAAAANSUhEUgAAApsAAACBCAIAAAAAIubnAAAgAElEQVR4Ae2d27ndthGFpXx+T04FiipIVIGjChRVILsCWxXIqkA+FSiqwHYFsipw0kFcQeIKnF+eeDwGQBAEQe69ycWHfUBgMJeF4QwAXs7Dn3/++YEOISAENkbgw4cP33//vQn529/+9umnn24sUOxPhIC860SDXTX1k2qrGoWAEFiLwOvXr7/++uv//ve/kdGf/vSnL7/88tWrV7FSZSGwFAF511LEjk3/h2ObJ+uEwAUR+Omnn54+ffrVV1+RzlmX//vf/2ZLjF+r4ffly5cXVE+ibxoBeddND99Gyj/UrvtGyIqtEHjy5Mk///lPcPjrX//6ww8/GCDv3r377LPPHBwS/KNHj/xUBSHQiIC8qxGoU5FpjX6q4Zax+yHAdqilc0SywW6Cf/zxx5jOqSSjW5N+hUA7AvKudqxORamMfqrhlrH7IcC9cxfGGt3K/nCcN/35z3/2sgpCoBEBeVcjUGcjU0Y/24jL3j0QYGvdH4XjIbi//OUvJjXJ36zXteW+x3gcS4a861jjOdIaZfSRaIqXEDAEvv32W4fCF+jU8NKa7cDbs+5v3751MhWEQCMC8q5GoE5IpifjTjjoMnlzBO7u7nyNzjPtekttc8TPJEDedabRXmar1ujL8BK1EJhF4F//+penc4iTnfbZ7iIQAhUE5F0VcNSkjC4fEAKDEfBH3I1v3HUfLEnszoeAvOt8Y77AYmX0BWCJVAi0IJDEXH8srqWvaIRAHQF5Vx2fk7cqo5/cAWT+eARizNUCfTy+5+Yo7zr3+M9Yr4w+A5CahcBSBBRzlyIm+nYE5F3tWJ2QUhn9hIMukzdEgK/C6bG4DfE9N2t517nHf956ZfR5jEQhBNoRSL7qyj9oae8rSiFQR0DeVcdHrcro8gEh0I8An9d++PsjSeGc/r794xkvIPWLVM/TICDvOs1QDzNUGX0YlGJ0QgTiBnuj+XwtjqORWGRnRkDedebR77Nd34zrw029hEAZAf8flzSzQH///n2ZTrVCYDkC8q7lmJ2rh9bo5xpvWbs1AvFR5GQHfmvR4n94BORdhx/ilQYqo68EUN2FwG8IJDfI9f3X36BRaTUC8q7VEB6fgTL68cdYFu6GQFxCIVSfl9kN+TMIknedYZRX2qiMvhJAdRcCvyGQvFyk77/+Bo1KqxGQd62G8PgMlNGPP8aycDcEvv/+e5elBbpDocIQBORdQ2A8NhNl9GOPr6zbFYG4L6qMviv0JxAm7zrBIK81URl9LYLqLwQMgZ9++im+QKzH4uQYAxGQdw0E88CsPumw7d27d//4xz86OrZ34bUfvsLBr+5EtoN2bEoi2meffeYpk3y5KGX6jiV+hff+8Y9/HA5XXELBXK+uDUf4zAzlXWce/XbbezL6V199lTyj0S6vkTLG37///e+E8k8//bSxr8gOicDXX3/97bffDjGN4LiFO7nTmpLadR8yWGJiCMi75AktCPRkdFJsnDBS9pVTUSShrf2zl8wV4nQBzqyoOFjxENO1ZC8ifIZKvC4GNRwjOmEFAXwvJlfKW6RzFIh+i9AttgEqZqrp2AjIu449vsOs+3nQwcI914l9USLvUgn4LtyKkwDql3IT/YERwFXI9LnjUWPzzj1tj/MGJqB7ipaswyMg7zr8EA8xcNiTccW7hl9++WXHSuXRo0evXr0iWOc8yeiff/55MYKr8oQI4Cox0jkCVH7zzTc77+jEPYPcdV03FYRABwLyrg7QTthlWEaPDuc4rolrTAX4Lxd5vGYH/uXLly5ChZMjUHQ8HrzYGZZRX+jkAUCePH3+/Ln9D9a7uzvK1ERzOH369KkRPH78mDnujz/+GAl2KCPx/v4e3VDANOGX/yOCMt99912HAkWGmImUdusYBVQyfVCGvuDpylCmhvpE4Q8fPjhNewFZ/LdTNGSMnCGnRKd2hRvFDfEuzGR0TFtGDT0jOEVNGErwxMxi60aVRU+Qa7W61pCVPkzyzU+2zdczZ9O+uP3OLdX1zMXhAAgU3YM0v7NpTDRjgOtTgEf/7AF+JrLsb7Ej5VMTargWOGyOyy+tHH7d0Xcfk7n0XCjgUzZN+GUGb8NBZbsyMPSpf2SI7f46A2Vsr/MEc7pzRFgMNzoyQDQxRkWF4V9nHlth5YpRcIYMmY0OUqCJXVaW4bbSu8AEDiCAkhzGjdMKquySGmIQ7xNv5VrrXevBSlfz7j725iv8LrqqnU9eMF90tlYgBOSUqjkbAsUFOq64Pw6Jl3YoYFGbDJFET7cRn7eEwSOizt8nAXT0yo0KRP+YDPKkBQFXvV2heWuu1SxDujiwnptzPlYDAUMPTzv1WQLZmgOt0I0sFbsvVZihAWczEP7JSBlnG8eoSZTYV3YQTPRSJjiMme/g+DCBzBQ362USE9ymunTXo5hca4hrPegeg9jRg44Nv/3GuBOJl5ZxpsjWywhdykr0B0MgBh13DKLV/mZ6/kANUstSBcgN1tFjbuRgidwMjJdVXEXRGrsML6OYq0GhqKcHZZQhCdV1QHlnCHpFhsbB2UI2xdPyaJxGeBYkuaJPMXU55xaFTQSUs8TmDMV8P6V/vX6Nd1lwTqDzjJ7URzWcZuvJolxroGuNiQLFwDow49o1adeS/86GjOidKh8SAQ867hUUYs7bzeroosXkUdeEoFlZ1XlAhybysXmA2b5p2CXmxgVE1CGWXU9Uisk10li5kaERxzn9FFsmBwmA0Tco5zpQ065wjLmzDoYmIIDaRaEdlcbQBnqpd5mNiTLOsMKthabDlqRLoye0j1QjQ1PjeK41JqPHi8fcDm9IRm7NaRxO48/v1FW6RpD63hYCHnTcKygMnEo2okEQiQrMRvyErWWLygzVzUziL3Ktid9NrfbFNIIQmujvp74sTvR0Ai80MnR6h7d41VtcTpoMGTpWdG5UGGxdAWKRa5UXAAfbIU6UySnba+Dp0iks8q4iMnF2MrWREE2emkW1m1ChbPSExpFCUCNDV8mxLQ5ZEcBrdq0xGd0trKPjIC4tFDN6/dJaKkL0N4dADDrueLji/obEtTKaTEXJKcW4F44zEzuKBNHMPLYS7hFXybJFnosqPZhiGuV6X6yYMsQ7LmJoverji0QAjM8GRtDqOkPJ4boVCzB3BaIUJ0YB6tnDt0hIUhk4Imu8K0cGnd2cyr4O8wY3eXZAHYelhUWegBqzmixiaNq6mcXQgcTbcq0BGZ3rwUHxwqKJ5KwfuAs6fwpUznYUwYERiEHHHaM40d4ahBhH0GSsuGjmbEQbKxpuZCbLUobw+kTVx9DHtxHeCNpswq6DBuZROmHHD18OOgHul8+66vxnW8d6VzSnEqUxxIyqZP1ZzesEfZ5Q4dnH0MeOQoW5N125a/V8BTZCQDmZQlorTp+QrTktisgvpzUi1PfmECh6xVjHa8QkTmqHu6WbSWzlizqNKo0iY+lJoDRuRPmOD0YlmnQwjG9j++38hG1y6qAxHVn5oSFnhYhEOswt3VJg3Df6uvBY74oJyW4QJNDZqVu93QXV4QlFVb2yg+HxXGuTjL7+KvJBohBBj/XDQ2dkrvL1I+BBJ6q6XQCKUpJyXPcMV8DNHM45saJ46tJpHaJAB8M1XdbrHAeXFMjnLItAbVcZFVhvDmnPVK3Mzwi5Po1bL3EKmY5hnWJl9R0M13RZj0wc2VGuNeCbcREUQ3a9qXHkcv7W6vtCkVjlkyAQg46bPHYq6WxnC3EVNdb5o5ljOc8aZQQx6AyZQ3cwjBGg5arfDrSLDMFA7+JzbI5/xZYIeIWs0YWmyFwTCORao3Bem9HjxeMjN0o5Yxi3iVwEM5r1G4DOTYWbQyAGHVd+rOM523oh+YboWB2imVNRj2958p1OrsS6nutbh+8qtzAkCfmyEmyfPXs2a0gEbexwzIoeTjDWuxqRcbLdbvS0eMIibFsYHtK11mZ0H/sI98CriE9Yx6mcS0meFvF6FU6CwNaO1w5jXEJVdjIrDEnGfLSZb4Pz2e2EzM2sbD/wKBaXQ1QjYbLmNE4jZj8D3iIoMmyhj1d6cXKfM2kBLe81VdOyKzDVd319HNY+74o6xFhaebzAARwYyaMaVo6eINfK8ems8Uf4+gq5uxN6+ljlvbiXkzyKYkZykefEqjkVArhZ7vGEv/1BiJdA33POMbQRTKMJbiaxNdZ72a4RyCh4ZaUARBam+W2By4M7aCe61aWgEmvrnGYRQ/D0UW7H1kFjaHIFOmo8CrVHHrCdQmCRAuu9K4qL06NYH8tx2tSOORzkWhHGxvJw12p6Xr+inF88fuGNuooQWnwUcyD/il1qumYEiB3ub17AFbfTmXxpsRUpSZjza5KmxrSa6OkmUGAV5a2+20z9VEa3a4Qo7L3qBUvnJpGZRJ3YWs1wuiCrhR61gYKDYSrSNzLsS+fRN9phKerplT4QjLVXVgqzCCR9N/WuKCtOp4q+GgkSb4x8imW5VhGWeuVw11qV0ePFYzGC31FXUZwqOnNiUNER66jdeiuXmR/72OLiKOwjcZGUom+QJxYxaSfG5eIymlzlThi3MRsTXi7X3TvOFbi4PmbFXw4I+OtCjQOnlhoXyXVZVphKulFJBLn59asbb7GwjrYVzrMMIfAvrsOKqBf1qZejb1R0qDPJWwHZEKOAejmB1TQiELtHNBARB3qId0VZlH0o8/2GCB2aNE5fnL/h478t4Efb5VpDXGtVRk88wMayZSDdCaYKcXruLkKwqFxLU6xutB5LgdcvPweBAlcaY78ozLWAAEPYwjzKogzsLd33pPFFXlS1HhHWqJd7o6+k/RIgEHvlUlm2FwrycLO5FAOBaZYXqaHAKQRowikj5Z8ny+NyXbplXMetsTve6B0puJ6mDEyi51CevU6nGGIg3c1elMTMWVaJve4bMEmaVp7aMNlArEfAldnau1yQFYjPDi9QM4Ic6GDj66OMmbQmfeunsS/d5Vp1uGLrQNdaldH94mH87BhyFbl5v3L9+JdrO0Jw7DLxwq+6CEJSthywHgquZ1glzP2UC3W9iLEciuAMmUoW9UwcEqyczHFjyLyyo0B3ZwXyGEg89WTGXIHTaLURdMwhQCnG7sawaxYR+rnkoxruJFTShBWLVGJqQi9n4gU0hJWbvwhPHyy8elHHFuJ8IFznPgQQ6gobqy28KzENYAmn0d8QzeIBxHAPt2gpgHKtBOdFp6Nca1VGz69trs9FZiTEWGXhxr2KAp43fD2ayL2eUy62HIGIRl5egw8xmu6Rp8Vl6hkLYOF3u0zZB3sMOq45rtjHraUXoS0KckDIOla/dDUzJRS0QZ5jisBaXYEpssZ6lF+U0Z0tCpgm9uv13QVnOMQ0mJj3dusz29FHaj0Cu3lXbpRb4XC5S+MbXpl3nK2Ra81CNEXgg9LnWv0ZncvGwln8xSGmFK3Xk8kILskUgVMq+6bqdXHX2YqlcZs9JlcLecAbCSLycUnXaB3zdOdAXiey3ATUMei4/iunkrOIGew4pE8uXY1R6XxWh7EExAvQc3PGMhe3RQhcj3f5/J51xSITIrFcK6Kxc7k/o3tE86hKoWOKTRdSS5LLcaxT5XJGPaZz8lNlgkxTcR1PXKj0io6FrMjhtqAGnOhyVsYbo4HDyyBG5k7k4rRbyx1uiDO067fRYbyXClsgsIN3+SWP005F6bhbQFbutlSu1Q3d+o4PYZHEqcbT58+fM8FPiMkNSU3lFMfiIKY4DYmcTEPIbvkylPc6RsHx5Lp68eLFrFHfffedrcsjJZcrl2Ll2xEQ8zEHQAZ5ytAziC3fV4pSLlu+u7sjPCU6YE7d6oS+75SPTAGveSy+iqPe7ocLHz9+jAnv37/vg0K9hiOwqXfx8SJP2ETp/Ov0fOaIsGBXFkusN2/edBso1+qGbkDH7kkByWCA+MCC/ITPES67Vbrdjj43AoF2K0hjBOUA4cdiZQ4OZ65Y2+KDsn1N367S1pQ2EclN3lruwfjbKmrNOuxggBzeHLK1XzV5kOGy8ni+8i6SXOuyvtT5v9eKn3NnZlfcEXVPygvEFHIMv7gUfsYBDZkGr+K43QVQbmm9BuggYO7csjp3VqxKwc0X3FYPnowC9UX0EEQTlIAM7EUa53+FBXTOtYrRKm9VTYIAFy+ehpPc1t5MYoVOFyHgCZsIkASZ+/t7/GHI6lyutWhQNiHum1DYRCxRiFTRx41eROokLuOC+Fk3wxvq6POYPp3Z1fDL1UeEhJ1zA08jgP5G90KKU0a8MTdWNUUEuEgZfdyDCF4kUOUhEbBx5/Ino7MjSLzlICD4Jh/hl5o1tsu11qA3qu+DPkZ5YCVM9LGKvViXW8rx31GhhwSGv9pxbbHMLip0i1AsKnMtOWJe4NKNTCIN5dh0Q2XczA30wu2asz/yBPFR19T+ykviGgS4TPK4TfAh6q4JPq6SXMuhuGChM6PngRVfGWJGntSR1R2yWf6iWK7tQD9eaTXXEpmJILuST3HXJF6oPhnnwlsp61LdcQPP4l5gcC+lj+QKgVtEgOuIyMBxoxt1t4j5bjr3ZPRiYB2188kC2nOPR+2OVQU7S86H7qSxX3z4/1/Q9Cb2mrqnC0MGiZU0ZjLzWM8tn4D7RAHzDUyvWS9ufw7FWcuoqeT+5kiiEBACQmAsAj0ZvRhYB+ZFu6/s6dwKrN3bLfeFPgs4Unuxoyc5+A9JqEUps5WkWBQYciMAJvluBGYyE/f6gcM0a9pwgnzKAnSjppLDtRVDISAEhMDOCPRk9DywkjAG6k1msiye/DbuEcV0Xu9CsncRF0nqZunAdXO0yE3zRw4XzYoGDugoVj4vcdMobDRHiSJUFgJCQAjcBgId0TYPrMN3Pj0JRRCTR72KmseVd0usj/sNbMsXeW5XiUQMbLGrXYd8vmUYMmpMINr5XBsloxmdwY3aSM9clmqEgBAQAleOwB+W6ld8E72YgJdyjvS2Fx1rKBcXoJGGjy55Rmc92vIRsS+++MLvqfviPvLctMwWAvzzGdIaocxRigyx7ubePo842Own1lAe7ngJf50KASEgBG4IgcUZfZ/AWsxJlv8q4Ho6h6Y9PTsl/N+9e1fhP7zJLBqblh49ehRxcJ2n1u5OcOWFfRzvykGQekJACAiBCgKLvxmXB1ayb8tquKJEe9OHDx+mPnTFAj0+UjdFlsuKCZVcmHxQKae//ho2HtjPSEYK0276I96JOTYKcezGjgub+WMZipsQEAJCYGsEBqzRt4uqufHFtbuRxTvii1SKuZ9FM/8BJZd7czVxcmPKkxFv17TivZ49p5I35wBSWAgIgRMisCyjFwProvTZCHFxQUbfymZAvMvut8YbxUX6yKex+xWSsfdub7pH3bi/wD9eizW3Ui76wxaOdyuASE8hIASEQI7Asoy+W2At3jKPeTexhC332KVCmXS000hftLHYa32lbTlEzdfzdA45W55194cGnOwmCsVBUUa/ibGTkkJACOyGwNqMvsXOJzsBeTYCkUoEL77a1AciondbyNoj/UVj+5T3XkxxipsNVPIsgpPdSkEZ/VZGSnoKASFwQQTWZvRKlu22qpiK4FZZXyYZvfjyW0WfhD7hVum4ssn2BrYQ51jF7QfTlqbdpiwr8bHuxXs9W0wlh2grJkJACAiBSyGwIKMXA+vwjE6yic+4OS5kpvgIm9dbIVnD2W52QlM5TegTbpWOK5u4243o4eJYhRtPY54kdbYEiq+3rbRlu+5FfIY73nb6i7MQEAJCYB8EFmT0fQIr6ZzbvbnxxTSfk91cDZkJe5ktjdKcKZEv0AGNSUP+3Dv1N7T3vo/jjcJffISAEBACl0JgVUZnCVh5+LzDJO7+FjM3X0d59uxZheHYW9FjuVXUpsk+/JIn3XqvSivrb9OfuYK9W8/ehud474jcW9l7V0b3UVNBCAgBIVBBYFVGH77zSZrJF+jMG2YT3tgcPJZbBX2aMBkDpx4dqPfNW1l525QInnFuRJmaSA/OiI4111ku3uvBlrFTyeu0XVoJASEgBBYh0JrRi4F1bEb//PPPi8+IsUS76Q+S18cD08iszCHWf4CWMfIkzUo95jyk5JMGgAXzunoXb9UC/eJDIAWEgBC4FQRaM/rWgZXUUlyIUxkz063AukhPe06N3zXb4Hb73HY42GPnQ7CJDuy95whTs34mkQgae7q1443VVtyEgBAQAhdEoD+jj9r5JBUV0zn8yTcH+Mr67Oja991Ypltqn6XPCcCQ/RLb4eBNvLdv3+Y01ABmfkOdmtevXxfpr6FSGf0aRkE6CAEhcBsINP576eQuLLaxwdvYt0JGEkreBTfUEEdTpWPSlGBNGkgI6qdJKiU71umHt7K2tnfMmMQsZQ5QPjqACas6hzypgx6Vsx3rbLdoxbRkZDnF2C1kiacQEAJC4NYRaFqj87wV4T6JrStvorOsfPnyJRkoj9p2X/nwm+0RT7vPTa4isy7aBr+/v7csDjcKTGVmnzlgBZ/MYOjLTILu1/avXPJ7/2ZmhE5lISAEhIAQ+D8Cs1MSdoOJ9TleS9fBLogwXVwmIoJ1Kq1O2V5I1FuqW5Lh9l+jm6WkVTOEf7Iyu2LGxjguQNoOF5Tg7Cv7iB48eTCeQV/EbQtiDCxqeKnR2cJG8RQCQkAIDETgIbw8oLPgi2txQiqn+Rra6An9/mS1c6gUjBXcoginJ5eTVrvvmj958iTqieaVD8y5UC9wIzkmdRLqmzdvvHXPAqtk2wAHEAognOxVsF9CMuYg6ZpipD2mAvX39Ysm8PY/IsCq2EolOjBYDPSm/1gdk+PYYZcfFcXQDcViys+xmuqueiEgBITAMRHw2YEvEPe0k4hMICY/uRp9heQWAFlqEZ+YzjGf00XdxxKT3hJzSF3UxOxlY0QNqpJ01ygAVvCvDPrWa+Lcrooylaat9VwDsvoKASEgBHZA4BMPkaMCqzOcKlhysiy1aCU9xZD6RHkWeYs4Qx+ZJ9xi0w5lFuWsibmbzhzLFtBxCWsKgB7La47Zu+azCgPUDz/8wNIfcUytijsos0zWELDadgOxqx18VPWOKJD/P/g1WqmvEBACQuDmEPgto7Ntywzi5gwwhckEZCNXPsnQXj9VSOjhNkW5Wz03IDjYGCdped4i26Ebx/pEnhhCXufgoTk+UwMaUSIzsIR47CnzibEMxU0ICAEhcE4EfsvoN23/2KxDbrsSNHhVnaPjHnm3/uwQcOwpsVtVdRQCQkAICIGIQNPba7HDdZZZtkbFkjV3bCqWI33CqkivSiEgBISAEBAC14bAQTI6u9BxmR4zdAvikZ4n9Vq6iEYICAEhIASEwFUhcJCMDqY8JubI2gNlflov8FBYJIh8Yr3KQqARAd7H4+tJT58+vbu7e/j74/r/NU6jjSLbDQG5025QH0DQQe6jMxKsrXlwzB/V5gkv7ge3jJA/BQYxC33uW7f0Eo0QSBDgMUZeJqy/L9D+JH/CXKdnQ0DudLYRH2LvcdbobLzH95faX6+PlETkIbCKyakQsP82xGt4+JLNKZlfUmaymLyBeqkvF51qOG7dWLnTrY/gBfX/3TfjLqjHKNGPHz+2m+IshijMvuXFlrvfgGe/feq/lo1ST3yOhwAuRP72zSHciVyunZ7jDfQ+Fsmd9sH5qFKOs0a3EWLP0zY2ibCzd8SZCzsNj7jzPfOjDrPs2ggBPgRECvd0jgvxdSCl843QPjxbudPhh3hzA5NdwQOcstVpSR3sSNhE26JRrOD9RTUKU2TFvqoUAiDAWjxen5wKFiHQjYDcqRs6dXQEHnjpSAWSumdru7sZrSN5c7/cs75tmUYClYXALALxG4XkdbxotosIhMAUAnKnKWRUvwiBo91Hj2smtrDI3HZbnXq7X046J98bGTUQXM8X4qLyKl8zAtyvYaaIL7mSuJk22x0NFRYhIHdaBJeIKwgcOaOb2bzGxuvpZHFP7SzfOUjnCsEVz1BTBQFeK497pNzc0TOVFbjUVEdA7lTHR63tCBw/o7djIUoh0IIAKyq/ZWP0zBcbP37Qwl80p0JA7nSq4d7a2KM96741XuIvBJJbngDCls/vPw1XOGOvSNAJgRwBuVOOiWq6EVBG74ZOHU+KwKJvDBtGrOmTZf1JsZPZGQJypwwSVfQjoIzej516nhMBfyDDzOcd9NmHUf/zn//ooY1zesus1XKnWYhE0I6AMno7VqIUAh8RSEIwW+7CRQh0IyB36oZOHXMElNFzTFQjBBYgwGtsC6hFKgSqCMidqvCocQYBZfQZgNQsBBIEkpg7fDudh5/5lMLz58/t+Tr+JStlaqIanPLfWo2A/2XA60/8q65IsEMZiff39+iGAqYJv0+ePEEZ/gFohwJFhpiJlHbreAIRlUwflKEveLoylKmhPlE4+ZfKTl8pIOj169eoF/9nLqf8I912beG/qTthF8NhGjJM6BbRKFrH2AEgphVbt6gsjvt5HAlIR/kSrPT22hYuKp5HRoAQGV9G5yb6QGuJp/wLQXZi7ZMJPE9H2cRRY09R8SkF3pfjlA/VIZqyPS/N77NnzwYqM8WKPMHTAyYUDdEHZYzYvv3At3fQ7ZtvvpnikNTDkG89mXWRIbZTyS/0vPSP0Pr/XiIyogzEYOiwGG50ZBpEvemWK9z+UQH4+KeryMewMm5wRlvkogBD9uLFCwqzx3buRFZGT/DENNQAPX7No6ZgJLliC4ZAiS1bf33r5I4EyGN9CYbH/Ars7JNKIhAC3QhYfv148fxykG+6WSUdjTNJgmAamyxJIM1zZ3wcj8xq6zx+Y68tysR6kqIZTm5A4UQKBDbPgCZvTYg5nWUIDWnJJFqyyZl4DQRoBU+rsexOX1IaBwV0S8ZrkcKMi0ENK5gnw2RCbRCjGq5esWD0MLQjUa/YpaXS8jf2Oho+LkAxxcF6jdWkKAutzuxIYLKFL8H2QRFuVQoBITCFAMGIeP1rBH5AQp2iXFTPFQ7PqaRFvUuM6XVuLw0AAAiUSURBVJwEEJVZJHEpMYa7GlN6ephGWzJxXQTKO0MSpOeevJezhSxvtRpLjXEa4VMBg6iYyZzzrMIx9dZNQ0m4FfN9rvwW7mRTwAQrz+hJfVTJaTadHZ7ckQB8I1+CszJ69GeVhUATAp4qCNzFPNHE5fdExFASz1RWsySBOGhiP5sHUM+xdRSG/y9yHlRSgusJZUyuUWcrY2kLQyMm95voClsmBwmAnp/oRTnXgZpGhWMIjjOqIk/UQCI6F1vzyuHuZEYlCphWKFbx2BaaXP9FNY3j3jguiG5kaEpe3JFQY1NfUkZf5I0iFgIfESCI+OKyPXbTawo+u8grK7+pUAtPa+KXldkU//X1bi+CKoZ4cqqkDVOmkaFrDs52FHOzReqkyZChV0XnFoX9rgesyDSuUl4AGQyHLNEkp4w19HI06Jtk4kgZy1OjUIQiZpGpzYNoJvRR1sCyW1oZFMS1jItp1cjQTQBhO4pjVERvlCOhQwR5C19SRveBVkEILECAK9Ovc2LKVHh1jizsoGeP12tiga17Lu+pUB6jQB5qEU2MnlUgilta9vBKKKRc744VU4Z4x0UMrdevcTjdpbBWJAJgvAMSQavrDCWH65YX4OzSowinRDr1DK65RIs/eF8roID1RVBL94o75VAgwk2obOTA082cHcFE/8bTReOODrNqLGJoSrqNAJ6rjcTtHAlxPhCosYUvKaPnY6oaIdCEAFGY4GsBgsJU9CEH+/ZyPbVMSd0h1E6Jpp65gicbjF0/dehj6IGYQkVbb4qg1RO2dykWGNYomojsh4++E7Dsy6dcRbZ55XbuFE0Ally01aC8GVLJ+lN9W+r7xr3CuY+hDxaFCnNvGuVIMIwDgXR3JAqjfOmTaJ7KQkAItCPA/1tjccwFT54mHBMHiYl+cXL10so0nLgDT+qh7PsXbfAxrRAx/PX3WXvdBCgxcOrFp1k+TtDBkNfSvLtPj7ymWHDQmI70wW5snQ+niWg42xqRAhF55bte27lTzEl2U6COGL5aJFhZ2THudYkdDC/oSNiygy8po9d9Rq1CoIYA6e3Vq1dESYILizN+OWIHAj3xkf3YNZnYA8FGoTYqnJddOk1DFOhguKbLSp3juoqBZrhziEbVbORO7pOVCRmpzqaeo0Y5x6RjEHMmsaaD4ZouKx0JzXfwJWX06CEqC4EeBMjWX/xy0DlGxpWLNlMlMlwfUzrMi2Eo3xvch2EMxL45XBG9EWj74D/WnfhojI9gRf+IcIWsgvlsk6sB5ckdCQQ2AlkZfdYPRSAEFiCwZoO3KCaG2qk4yKc92Vkl1Q2Xnqg0ZI4SebYwJCf5KpM42PJdvAjaRqEzWrFdef2ANkLhZPvc2WkZ90WotjA8gyP9YRFqIhYCQmALBFhT8klwPjbON0ET/h5qK/eD2fC3e/lJ3yGncRox+1XwFomRYQu93as2ynhLuNK3BbRK99jUsiUQ6a+tHFfGlfmBI7bdBCiO+wkdCcfYw5f8iT4VhIAQuBQCMdgRW6MaJHJLEoTaWO9lbn+yroKMgldWCjzEZ1Gb35aHwD3Wo0aiW10KKrG2zmkWMWSyYubzSznnVqxx0IihRYJFlf5AHHOLxo4AO2V+I4dRZHE+NMUzzpPaQZYjTeFZqd/alx5UZKtJCAiBfRDwpEWBRZUL9d1m6qcyuj29TFD2XvWCpXOTyEyiTmytvrZAVgs9apPPOKZmDI0M+9I5Qh3PdlgqdvkoEI4rZN40a75T7lCI86finC8SJO5XV0+OVMen2Lq1LymjF2FXpRDYFQHPQHGFRGb6JS1+/IGA3yQic2qpsTHRmkkuywpTSTfajyDfRajnSNKDBXq0rXCeZQgBLwiYhrAiDkZ96uW44qzoUGeStNq0CX0ooFvS6qeN5jv9PgUfu3yPIWKFdY1TFlPbRsd/W6CeHXcHpBHJWYbX5kgYuKkvKaO7C6kgBC6GgG2NEk+JsMQyDrvsLS9ySsECLimfUzIcCc8q8zBdNyMureDZ2J3I6B0puJ6mDExQGP0tvlOGvq7GFEMMpLuZBjfMnGWVCPINAJgkTWtOsdGsi8PUbf4aTZb2Jdc6nmCLzhzgbAPqw4p1tLYzjx3pK0dqh247X1JGbx8FUQqBDREgR3pGJD4SggmvnszYiufU47ITxC36RuWI7zGUNwZiY04mIF9GNdDEDippwopFKjE1odevPH77i4awcvMbTTMyD5ckrUUdZ4nzUXCN+8yflTiKACSZG0UHQ3PW7kCEP7gVixCTI60ZnY186SE6+XCqIASEwGUR8LeHp97G+fDhAxqSPyrPLbebwNP15L+Or6bEF74RN6VtuybOcIhpcIPPmq/61DX3YTKy9ebXxQ1sdc3J7obP/f09yd5EkGb6QJMjdY+Rj4hxWOlLyujdA6GOQuC2EWBywFKYVXLLG963baq0n0bg8ePHJHLacYb3799PE062yJEmodm9Qe+j7w65BAqB60DAtlv9sanrUEpaDEOAd77tIwd3d3dsWhT5vnv3ztI5rX63okhZqZQjVcDZuUkZfWfAJU4IXAsC3KhmWda3y3otNkiPaQTYS+e5B9q5ic5OTE5Imvf9dgrd+71ypBzbS9XoK7CXQl5yhcAlEeDuKYsznoS6pBKSvSUCvvhGSPJMHDWkc+ZzJHvKPHT55s2bPl3kSH24bdRLa/SNgBVbIXC9CBDN2WLlIfPuZdn12ibNfkWAZwOtyPr7xYsXv1Z//Esa9nRO69u3b2Nre1mO1I7VPpR6Mm4fnCVFCFwLArY4Y9HGluz6f3Z+LVZJjwwBX4WTs8nfluAZdDZmbPlOJRO77lmdHCmD/PIVyuiXHwNpIAT2ROD169fcVVU63xPzS8myNXRyE53JHLmcnfbuXG7myJEuNawVucroFXDUJASEgBA4AgKkdrtlTjrXs5BHGNEJG/4HgpQ3uqetUC8AAAAASUVORK5CYII="/>
  <p:tag name="POWERPOINTLATEX_PIXELSPEREMHEIGHT#425F30205C70726F70746F2049205C667261637B665F7B782C636F72657D665F7B792C636F72657D7D7B5C657073696C6F6E5F7B782C636F72657D5C657073696C6F6E5F7B792C636F72657D7D" val="83.33334"/>
  <p:tag name="POWERPOINTLATEX_BASELINEOFFSET#425F30205C70726F70746F2049205C667261637B665F7B782C636F72657D665F7B792C636F72657D7D7B5C657073696C6F6E5F7B782C636F72657D5C657073696C6F6E5F7B792C636F72657D7D" val="46"/>
  <p:tag name="POWERPOINTLATEX_REFCOUNTER#425F30205C70726F70746F2049205C667261637B665F7B782C636F72657D665F7B792C636F72657D7D7B5C657073696C6F6E5F7B782C636F72657D5C657073696C6F6E5F7B792C636F72657D7D" val="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41682</TotalTime>
  <Words>943</Words>
  <Application>Microsoft Office PowerPoint</Application>
  <PresentationFormat>On-screen Show (4:3)</PresentationFormat>
  <Paragraphs>204</Paragraphs>
  <Slides>21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Cornell Laboratory for Accelerator-based ScienceS and Education (CLASSE)  </vt:lpstr>
      <vt:lpstr>Cornell ERL team</vt:lpstr>
      <vt:lpstr>Cornell ERL R&amp;D effort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ERL X-ray source R&amp;D</vt:lpstr>
      <vt:lpstr>Milestones reached at Cornell in 2011/12</vt:lpstr>
      <vt:lpstr>Frontier photoinjector work @ Cornell</vt:lpstr>
      <vt:lpstr>Cornell photoinjector highlights</vt:lpstr>
      <vt:lpstr>Developing advanced photocathodes for accelerators</vt:lpstr>
      <vt:lpstr>SRF milestone: high Q0 for efficient operation of future high current accelerators!</vt:lpstr>
      <vt:lpstr>Conclusions</vt:lpstr>
      <vt:lpstr>Slide 21</vt:lpstr>
    </vt:vector>
  </TitlesOfParts>
  <Company>CLASSE, 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DOE contractors' mtg, Aug 22-23</dc:title>
  <dc:creator>Ivan Bazarov</dc:creator>
  <cp:lastModifiedBy>Windows User</cp:lastModifiedBy>
  <cp:revision>1753</cp:revision>
  <cp:lastPrinted>2002-03-06T14:06:49Z</cp:lastPrinted>
  <dcterms:created xsi:type="dcterms:W3CDTF">1999-05-12T15:34:16Z</dcterms:created>
  <dcterms:modified xsi:type="dcterms:W3CDTF">2012-06-04T21:10:14Z</dcterms:modified>
</cp:coreProperties>
</file>