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71" r:id="rId2"/>
    <p:sldId id="780" r:id="rId3"/>
    <p:sldId id="854" r:id="rId4"/>
    <p:sldId id="811" r:id="rId5"/>
    <p:sldId id="855" r:id="rId6"/>
    <p:sldId id="810" r:id="rId7"/>
    <p:sldId id="812" r:id="rId8"/>
    <p:sldId id="837" r:id="rId9"/>
    <p:sldId id="814" r:id="rId10"/>
    <p:sldId id="816" r:id="rId11"/>
    <p:sldId id="815" r:id="rId12"/>
    <p:sldId id="838" r:id="rId13"/>
    <p:sldId id="817" r:id="rId14"/>
    <p:sldId id="818" r:id="rId15"/>
    <p:sldId id="819" r:id="rId16"/>
    <p:sldId id="839" r:id="rId17"/>
    <p:sldId id="820" r:id="rId18"/>
    <p:sldId id="822" r:id="rId19"/>
    <p:sldId id="840" r:id="rId20"/>
    <p:sldId id="843" r:id="rId21"/>
    <p:sldId id="844" r:id="rId22"/>
    <p:sldId id="845" r:id="rId23"/>
    <p:sldId id="846" r:id="rId24"/>
    <p:sldId id="847" r:id="rId25"/>
    <p:sldId id="856" r:id="rId26"/>
    <p:sldId id="824" r:id="rId27"/>
    <p:sldId id="826" r:id="rId28"/>
    <p:sldId id="825" r:id="rId29"/>
    <p:sldId id="857" r:id="rId30"/>
    <p:sldId id="829" r:id="rId31"/>
    <p:sldId id="830" r:id="rId32"/>
    <p:sldId id="848" r:id="rId33"/>
    <p:sldId id="831" r:id="rId34"/>
    <p:sldId id="832" r:id="rId35"/>
    <p:sldId id="836" r:id="rId36"/>
    <p:sldId id="833" r:id="rId37"/>
    <p:sldId id="850" r:id="rId38"/>
    <p:sldId id="834" r:id="rId39"/>
    <p:sldId id="852" r:id="rId40"/>
    <p:sldId id="849" r:id="rId41"/>
    <p:sldId id="851" r:id="rId42"/>
    <p:sldId id="853" r:id="rId4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3300"/>
    <a:srgbClr val="990000"/>
    <a:srgbClr val="CCECFF"/>
    <a:srgbClr val="FF3300"/>
    <a:srgbClr val="FF7C80"/>
    <a:srgbClr val="FF99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82751" autoAdjust="0"/>
  </p:normalViewPr>
  <p:slideViewPr>
    <p:cSldViewPr snapToGrid="0">
      <p:cViewPr varScale="1">
        <p:scale>
          <a:sx n="64" d="100"/>
          <a:sy n="64" d="100"/>
        </p:scale>
        <p:origin x="-1194" y="-102"/>
      </p:cViewPr>
      <p:guideLst>
        <p:guide orient="horz" pos="1570"/>
        <p:guide pos="2465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400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87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t" anchorCtr="0" compatLnSpc="1">
            <a:prstTxWarp prst="textNoShape">
              <a:avLst/>
            </a:prstTxWarp>
          </a:bodyPr>
          <a:lstStyle>
            <a:lvl1pPr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8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t" anchorCtr="0" compatLnSpc="1">
            <a:prstTxWarp prst="textNoShape">
              <a:avLst/>
            </a:prstTxWarp>
          </a:bodyPr>
          <a:lstStyle>
            <a:lvl1pPr algn="r"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31877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b" anchorCtr="0" compatLnSpc="1">
            <a:prstTxWarp prst="textNoShape">
              <a:avLst/>
            </a:prstTxWarp>
          </a:bodyPr>
          <a:lstStyle>
            <a:lvl1pPr defTabSz="9461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42413"/>
            <a:ext cx="318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00" tIns="47300" rIns="94600" bIns="47300" numCol="1" anchor="b" anchorCtr="0" compatLnSpc="1">
            <a:prstTxWarp prst="textNoShape">
              <a:avLst/>
            </a:prstTxWarp>
          </a:bodyPr>
          <a:lstStyle>
            <a:lvl1pPr algn="r" defTabSz="946150">
              <a:defRPr sz="1300">
                <a:latin typeface="Times New Roman" pitchFamily="18" charset="0"/>
              </a:defRPr>
            </a:lvl1pPr>
          </a:lstStyle>
          <a:p>
            <a:fld id="{B80AFB0B-00C0-4EF2-9DCA-7FB5F6E8D3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2063" y="720725"/>
            <a:ext cx="4795837" cy="359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9" tIns="48100" rIns="96199" bIns="48100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 New Roman" pitchFamily="18" charset="0"/>
              </a:defRPr>
            </a:lvl1pPr>
          </a:lstStyle>
          <a:p>
            <a:fld id="{657D7632-F235-4733-9880-F563E92E63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BC29D-8563-467E-9F5D-216165AEC6B1}" type="slidenum">
              <a:rPr lang="en-US"/>
              <a:pPr/>
              <a:t>1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In case you are wondering about the</a:t>
            </a:r>
            <a:r>
              <a:rPr lang="en-US" sz="1000" b="1" baseline="0" dirty="0" smtClean="0"/>
              <a:t> title</a:t>
            </a:r>
            <a:r>
              <a:rPr lang="en-US" sz="1000" b="1" dirty="0" smtClean="0"/>
              <a:t>, let me</a:t>
            </a:r>
            <a:r>
              <a:rPr lang="en-US" sz="1000" b="1" baseline="0" dirty="0" smtClean="0"/>
              <a:t> clarify right away w</a:t>
            </a:r>
            <a:r>
              <a:rPr lang="en-US" sz="1000" b="1" dirty="0" smtClean="0"/>
              <a:t>hich</a:t>
            </a:r>
            <a:r>
              <a:rPr lang="en-US" sz="1000" b="1" baseline="0" dirty="0" smtClean="0"/>
              <a:t> “Star Wars” I mean. Not the famous “in the galaxy far, far away”, but Strategic Defense Initiative also known as Star Wars.</a:t>
            </a:r>
            <a:endParaRPr lang="en-US" sz="1000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normal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emittance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Liouville’s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emittance</a:t>
            </a:r>
            <a:r>
              <a:rPr lang="en-US" baseline="0" dirty="0" smtClean="0"/>
              <a:t> increase. </a:t>
            </a:r>
            <a:r>
              <a:rPr lang="en-US" dirty="0" smtClean="0"/>
              <a:t>There can be several reasons for such washing</a:t>
            </a:r>
            <a:r>
              <a:rPr lang="en-US" baseline="0" dirty="0" smtClean="0"/>
              <a:t> out in the phase space such as “grainy” space charge and synchrotron radiation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</a:t>
            </a:r>
            <a:r>
              <a:rPr lang="en-US" baseline="0" dirty="0" smtClean="0"/>
              <a:t> source parameters needed for 1MW were never reached within the SDI supported effort.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At the time</a:t>
            </a:r>
            <a:r>
              <a:rPr lang="en-US" b="1" baseline="0" dirty="0" smtClean="0"/>
              <a:t> we started the ERL project it was unclear as to how to compute brightness of x-rays (waves not particles!). Everyone used Gaussian approximations for electron beams and x-rays. Turned out it was not good enough and one had to borrow concepts from quantum mechanics.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This work</a:t>
            </a:r>
            <a:r>
              <a:rPr lang="en-US" b="1" baseline="0" dirty="0" smtClean="0"/>
              <a:t> came out in 2012, where we were able to put concepts of brightness for x-rays on a firm theoretical footing.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Andrew </a:t>
            </a:r>
            <a:r>
              <a:rPr lang="en-US" dirty="0" err="1" smtClean="0"/>
              <a:t>Gasbarro</a:t>
            </a:r>
            <a:r>
              <a:rPr lang="en-US" dirty="0" smtClean="0"/>
              <a:t> – undergraduate student working with me for the last 1.5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 undergrads.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Here is one of the reasons why we achieved these results.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imitation is the ultimate form of flattery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</a:t>
            </a:r>
            <a:r>
              <a:rPr lang="en-US" b="1" baseline="0" dirty="0" smtClean="0"/>
              <a:t> maxim: “you cannot collimate electrons, only make them angry”</a:t>
            </a:r>
            <a:endParaRPr lang="en-US" b="1" dirty="0" smtClean="0"/>
          </a:p>
          <a:p>
            <a:r>
              <a:rPr lang="en-US" b="1" dirty="0" smtClean="0"/>
              <a:t>These</a:t>
            </a:r>
            <a:r>
              <a:rPr lang="en-US" b="1" baseline="0" dirty="0" smtClean="0"/>
              <a:t> setbacks taught us many valuable lessons. Having overcome these setbacks we can now say: “Cornell </a:t>
            </a:r>
            <a:r>
              <a:rPr lang="en-US" b="1" baseline="0" dirty="0" err="1" smtClean="0"/>
              <a:t>photoinjector</a:t>
            </a:r>
            <a:r>
              <a:rPr lang="en-US" b="1" baseline="0" dirty="0" smtClean="0"/>
              <a:t> produces the world’s highest brightness relativistic beams”.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Now I will go through physics</a:t>
            </a:r>
            <a:r>
              <a:rPr lang="en-US" b="1" baseline="0" dirty="0" smtClean="0"/>
              <a:t> of brightness to give you some background and to show how my group has contributed to this important area.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main stage of accelerator physics is 6D phase space.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Whenever</a:t>
            </a:r>
            <a:r>
              <a:rPr lang="en-US" baseline="0" dirty="0" smtClean="0"/>
              <a:t> possible, it’s convenient to go to 2D phase space (x-</a:t>
            </a:r>
            <a:r>
              <a:rPr lang="en-US" baseline="0" dirty="0" err="1" smtClean="0"/>
              <a:t>px</a:t>
            </a:r>
            <a:r>
              <a:rPr lang="en-US" baseline="0" dirty="0" smtClean="0"/>
              <a:t>, y-</a:t>
            </a:r>
            <a:r>
              <a:rPr lang="en-US" baseline="0" dirty="0" err="1" smtClean="0"/>
              <a:t>py</a:t>
            </a:r>
            <a:r>
              <a:rPr lang="en-US" baseline="0" dirty="0" smtClean="0"/>
              <a:t>, or E-t).</a:t>
            </a:r>
          </a:p>
          <a:p>
            <a:r>
              <a:rPr lang="en-US" baseline="0" dirty="0" smtClean="0"/>
              <a:t>B is constant!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Liouville’s</a:t>
            </a:r>
            <a:r>
              <a:rPr lang="en-US" b="1" dirty="0" smtClean="0"/>
              <a:t> </a:t>
            </a:r>
            <a:r>
              <a:rPr lang="en-US" b="1" dirty="0" err="1" smtClean="0"/>
              <a:t>emittance</a:t>
            </a:r>
            <a:r>
              <a:rPr lang="en-US" b="1" dirty="0" smtClean="0"/>
              <a:t> is the inverse of average</a:t>
            </a:r>
            <a:r>
              <a:rPr lang="en-US" b="1" baseline="0" dirty="0" smtClean="0"/>
              <a:t> brightness – a measure of how diffuse the phase space is, regardless of shape.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focusing corresponds to rotation</a:t>
            </a:r>
            <a:r>
              <a:rPr lang="en-US" baseline="0" dirty="0" smtClean="0"/>
              <a:t> of the phase space. Using many projections (position profiles), one can reconstruct the phase space distribution or micro-brightness.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Deby</a:t>
            </a:r>
            <a:r>
              <a:rPr lang="en-US" baseline="0" dirty="0" smtClean="0"/>
              <a:t>e length – screening distance for a potential bump. Note that plasma frequency goes to 0 with increased energy (space charge disappears). In </a:t>
            </a:r>
            <a:r>
              <a:rPr lang="en-US" baseline="0" dirty="0" err="1" smtClean="0"/>
              <a:t>photoinjectors</a:t>
            </a:r>
            <a:r>
              <a:rPr lang="en-US" baseline="0" dirty="0" smtClean="0"/>
              <a:t>, the beam dynamics can undergo all three regimes.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D7632-F235-4733-9880-F563E92E634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A8749D-91DC-4C1C-B476-812505D4C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E06596-6730-48C0-9C44-B84D70F4AD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506B8B-6744-4783-B0B2-0F6E92CC17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75D553-821E-4E78-8F90-2A713ABB3A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369A68-9FA4-41A5-95F4-9BB95E6C6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0E85AA-85DC-4AAD-847E-D87734631F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EB0728-02F3-429C-B96F-D8541AB752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C377E2-A7DA-4E07-96EE-2DC5DCF2B5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B8686A-6E37-43AF-A727-3EF5A43A4F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550A4-84EA-444D-8ECA-F0B1735FB8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A8B65E-943F-48E2-BFE5-F245600387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AutoShape 45"/>
          <p:cNvSpPr>
            <a:spLocks noChangeArrowheads="1"/>
          </p:cNvSpPr>
          <p:nvPr userDrawn="1"/>
        </p:nvSpPr>
        <p:spPr bwMode="auto">
          <a:xfrm>
            <a:off x="139700" y="146050"/>
            <a:ext cx="8866188" cy="6497638"/>
          </a:xfrm>
          <a:prstGeom prst="roundRect">
            <a:avLst>
              <a:gd name="adj" fmla="val 120"/>
            </a:avLst>
          </a:prstGeom>
          <a:noFill/>
          <a:ln w="31750">
            <a:solidFill>
              <a:srgbClr val="BE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0" name="Text Box 46"/>
          <p:cNvSpPr txBox="1">
            <a:spLocks noChangeArrowheads="1"/>
          </p:cNvSpPr>
          <p:nvPr userDrawn="1"/>
        </p:nvSpPr>
        <p:spPr bwMode="auto">
          <a:xfrm>
            <a:off x="269875" y="6208713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 sz="600">
              <a:latin typeface="Times New Roman" pitchFamily="18" charset="0"/>
            </a:endParaRPr>
          </a:p>
        </p:txBody>
      </p:sp>
      <p:sp>
        <p:nvSpPr>
          <p:cNvPr id="1071" name="Text Box 47"/>
          <p:cNvSpPr txBox="1">
            <a:spLocks noChangeArrowheads="1"/>
          </p:cNvSpPr>
          <p:nvPr userDrawn="1"/>
        </p:nvSpPr>
        <p:spPr bwMode="auto">
          <a:xfrm>
            <a:off x="5644469" y="6634925"/>
            <a:ext cx="2585156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dirty="0" smtClean="0">
                <a:latin typeface="Times New Roman" pitchFamily="18" charset="0"/>
              </a:rPr>
              <a:t>Physics Colloquium, Cornell,</a:t>
            </a:r>
            <a:r>
              <a:rPr lang="en-US" sz="800" baseline="0" dirty="0" smtClean="0">
                <a:latin typeface="Times New Roman" pitchFamily="18" charset="0"/>
              </a:rPr>
              <a:t> </a:t>
            </a:r>
            <a:r>
              <a:rPr lang="en-US" sz="800" dirty="0" smtClean="0">
                <a:latin typeface="Times New Roman" pitchFamily="18" charset="0"/>
              </a:rPr>
              <a:t>Oct 1, 2012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1072" name="Picture 48" descr="nsf4c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96350" y="247650"/>
            <a:ext cx="534988" cy="534988"/>
          </a:xfrm>
          <a:prstGeom prst="rect">
            <a:avLst/>
          </a:prstGeom>
          <a:noFill/>
        </p:spPr>
      </p:pic>
      <p:sp>
        <p:nvSpPr>
          <p:cNvPr id="1073" name="Line 49"/>
          <p:cNvSpPr>
            <a:spLocks noChangeShapeType="1"/>
          </p:cNvSpPr>
          <p:nvPr userDrawn="1"/>
        </p:nvSpPr>
        <p:spPr bwMode="auto">
          <a:xfrm>
            <a:off x="1609725" y="1250950"/>
            <a:ext cx="5761038" cy="0"/>
          </a:xfrm>
          <a:prstGeom prst="line">
            <a:avLst/>
          </a:prstGeom>
          <a:noFill/>
          <a:ln w="12700">
            <a:solidFill>
              <a:srgbClr val="BE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7904238" y="717550"/>
            <a:ext cx="1370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CLASSE</a:t>
            </a: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6563" y="6634363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Times New Roman" pitchFamily="18" charset="0"/>
              </a:defRPr>
            </a:lvl1pPr>
          </a:lstStyle>
          <a:p>
            <a:fld id="{1A4C44AB-743A-4CB1-BF41-59746206A59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82" name="Group 58"/>
          <p:cNvGrpSpPr>
            <a:grpSpLocks/>
          </p:cNvGrpSpPr>
          <p:nvPr userDrawn="1"/>
        </p:nvGrpSpPr>
        <p:grpSpPr bwMode="auto">
          <a:xfrm>
            <a:off x="229488" y="6478588"/>
            <a:ext cx="1676401" cy="360362"/>
            <a:chOff x="836" y="3121"/>
            <a:chExt cx="1056" cy="227"/>
          </a:xfrm>
        </p:grpSpPr>
        <p:pic>
          <p:nvPicPr>
            <p:cNvPr id="1078" name="Picture 54" descr="Picture1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36" y="3121"/>
              <a:ext cx="227" cy="227"/>
            </a:xfrm>
            <a:prstGeom prst="rect">
              <a:avLst/>
            </a:prstGeom>
            <a:noFill/>
          </p:spPr>
        </p:pic>
        <p:sp>
          <p:nvSpPr>
            <p:cNvPr id="1079" name="Text Box 55"/>
            <p:cNvSpPr txBox="1">
              <a:spLocks noChangeArrowheads="1"/>
            </p:cNvSpPr>
            <p:nvPr userDrawn="1"/>
          </p:nvSpPr>
          <p:spPr bwMode="auto">
            <a:xfrm>
              <a:off x="1062" y="3150"/>
              <a:ext cx="830" cy="1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tIns="18288" bIns="18288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000" b="1" dirty="0">
                  <a:solidFill>
                    <a:srgbClr val="CC3300"/>
                  </a:solidFill>
                </a:rPr>
                <a:t>Cornell University</a:t>
              </a:r>
            </a:p>
            <a:p>
              <a:pPr>
                <a:lnSpc>
                  <a:spcPct val="75000"/>
                </a:lnSpc>
              </a:pPr>
              <a:r>
                <a:rPr lang="en-US" sz="1000" b="1" dirty="0"/>
                <a:t>CHESS &amp; ERL</a:t>
              </a:r>
            </a:p>
          </p:txBody>
        </p:sp>
      </p:grpSp>
      <p:pic>
        <p:nvPicPr>
          <p:cNvPr id="28674" name="Picture 2" descr="http://www.che.ncsu.edu/ILEET/picts/logo-doe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67989" y="6452721"/>
            <a:ext cx="385383" cy="38152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m3.av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m4.avi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motion.av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classical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quantum_cropped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80.jpe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87.png"/><Relationship Id="rId5" Type="http://schemas.openxmlformats.org/officeDocument/2006/relationships/image" Target="../media/image82.jpe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02.png"/><Relationship Id="rId7" Type="http://schemas.openxmlformats.org/officeDocument/2006/relationships/image" Target="../media/image8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gif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87.png"/><Relationship Id="rId7" Type="http://schemas.openxmlformats.org/officeDocument/2006/relationships/image" Target="../media/image113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m1.avi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vb\Desktop\colloquium\movies\m2.avi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2432" y="2780228"/>
            <a:ext cx="5710974" cy="380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328EE-2267-4669-A0C8-DA4C37445A8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2820" name="Rectangle 132"/>
          <p:cNvSpPr>
            <a:spLocks noChangeArrowheads="1"/>
          </p:cNvSpPr>
          <p:nvPr/>
        </p:nvSpPr>
        <p:spPr bwMode="auto">
          <a:xfrm>
            <a:off x="1060935" y="317551"/>
            <a:ext cx="64182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/>
          <a:p>
            <a:pPr algn="ctr">
              <a:lnSpc>
                <a:spcPts val="3000"/>
              </a:lnSpc>
            </a:pPr>
            <a:r>
              <a:rPr lang="en-US" sz="2400" b="1" dirty="0" smtClean="0"/>
              <a:t>Cornell High Brightness </a:t>
            </a:r>
            <a:r>
              <a:rPr lang="en-US" sz="2400" b="1" dirty="0" err="1" smtClean="0"/>
              <a:t>Photoinjector</a:t>
            </a:r>
            <a:r>
              <a:rPr lang="en-US" sz="2400" b="1" dirty="0" smtClean="0"/>
              <a:t>: Beyond the “Star Wars”</a:t>
            </a:r>
          </a:p>
          <a:p>
            <a:pPr algn="ctr">
              <a:lnSpc>
                <a:spcPts val="3000"/>
              </a:lnSpc>
            </a:pPr>
            <a:endParaRPr lang="en-US" sz="2400" b="1" dirty="0" smtClean="0">
              <a:cs typeface="Times New Roman" pitchFamily="18" charset="0"/>
            </a:endParaRPr>
          </a:p>
          <a:p>
            <a:pPr algn="ctr">
              <a:lnSpc>
                <a:spcPts val="3000"/>
              </a:lnSpc>
            </a:pPr>
            <a:endParaRPr lang="en-US" sz="2400" dirty="0" smtClean="0">
              <a:cs typeface="Times New Roman" pitchFamily="18" charset="0"/>
            </a:endParaRPr>
          </a:p>
          <a:p>
            <a:pPr algn="ctr"/>
            <a:r>
              <a:rPr lang="en-US" b="1" dirty="0" smtClean="0">
                <a:cs typeface="Times New Roman" pitchFamily="18" charset="0"/>
              </a:rPr>
              <a:t>Ivan </a:t>
            </a:r>
            <a:r>
              <a:rPr lang="en-US" b="1" dirty="0" err="1" smtClean="0">
                <a:cs typeface="Times New Roman" pitchFamily="18" charset="0"/>
              </a:rPr>
              <a:t>Bazarov</a:t>
            </a:r>
            <a:endParaRPr lang="en-US" b="1" dirty="0" smtClean="0">
              <a:cs typeface="Times New Roman" pitchFamily="18" charset="0"/>
            </a:endParaRPr>
          </a:p>
          <a:p>
            <a:pPr algn="ctr"/>
            <a:r>
              <a:rPr lang="en-US" b="1" dirty="0" smtClean="0">
                <a:cs typeface="Times New Roman" pitchFamily="18" charset="0"/>
              </a:rPr>
              <a:t>Cornell University</a:t>
            </a:r>
            <a:endParaRPr lang="en-US" b="1" dirty="0"/>
          </a:p>
        </p:txBody>
      </p:sp>
      <p:sp>
        <p:nvSpPr>
          <p:cNvPr id="242876" name="AutoShape 188" descr="imap://ivan%2Ebazarov%40gmail%2Ecom@imap.googlemail.com:993/fetch%3EUID%3E/%5BGmail%5D/Sent%20Mail%3E2786?part=1.2&amp;type=image/png&amp;filename=IMG_0754_small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878" name="AutoShape 190" descr="imap://ivan%2Ebazarov%40gmail%2Ecom@imap.googlemail.com:993/fetch%3EUID%3E/%5BGmail%5D/Sent%20Mail%3E2786?part=1.2&amp;type=image/png&amp;filename=IMG_0754_small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870" name="Text Box 182"/>
          <p:cNvSpPr txBox="1">
            <a:spLocks noChangeArrowheads="1"/>
          </p:cNvSpPr>
          <p:nvPr/>
        </p:nvSpPr>
        <p:spPr bwMode="auto">
          <a:xfrm>
            <a:off x="4765183" y="6318980"/>
            <a:ext cx="2378814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segmented high-voltage ceramic</a:t>
            </a:r>
            <a:endParaRPr lang="en-US" sz="1200" dirty="0"/>
          </a:p>
        </p:txBody>
      </p:sp>
      <p:pic>
        <p:nvPicPr>
          <p:cNvPr id="48134" name="Picture 6" descr="http://thedailymind.com/wp-content/uploads/2008/08/yo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941" y="3058732"/>
            <a:ext cx="3810000" cy="2857500"/>
          </a:xfrm>
          <a:prstGeom prst="rect">
            <a:avLst/>
          </a:prstGeom>
          <a:noFill/>
        </p:spPr>
      </p:pic>
      <p:pic>
        <p:nvPicPr>
          <p:cNvPr id="48132" name="Picture 4" descr="Strategic Defense Initiative 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489" y="3071611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10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Space charge in a continuous focusing channel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m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0250" y="1428750"/>
            <a:ext cx="5143500" cy="400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4420" y="535760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transverse position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048234" y="365545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momentum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03928" y="1350132"/>
            <a:ext cx="0" cy="1187002"/>
          </a:xfrm>
          <a:prstGeom prst="straightConnector1">
            <a:avLst/>
          </a:prstGeom>
          <a:noFill/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 rot="16200000">
            <a:off x="1327707" y="1813770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position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11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Space charge in a continuous focusing channel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5685" y="5850238"/>
            <a:ext cx="8229600" cy="62783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But </a:t>
            </a:r>
            <a:r>
              <a:rPr lang="en-US" sz="2000" b="1" kern="0" dirty="0" err="1" smtClean="0">
                <a:latin typeface="+mn-lt"/>
              </a:rPr>
              <a:t>Liouville’s</a:t>
            </a:r>
            <a:r>
              <a:rPr lang="en-US" sz="2000" b="1" kern="0" dirty="0" smtClean="0">
                <a:latin typeface="+mn-lt"/>
              </a:rPr>
              <a:t> </a:t>
            </a:r>
            <a:r>
              <a:rPr lang="en-US" sz="2000" b="1" kern="0" dirty="0" err="1" smtClean="0">
                <a:latin typeface="+mn-lt"/>
              </a:rPr>
              <a:t>emittance</a:t>
            </a:r>
            <a:r>
              <a:rPr lang="en-US" sz="2000" b="1" kern="0" dirty="0" smtClean="0">
                <a:latin typeface="+mn-lt"/>
              </a:rPr>
              <a:t> stays const</a:t>
            </a:r>
            <a:endParaRPr lang="en-US" b="1" kern="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130" y="1348787"/>
            <a:ext cx="6323526" cy="439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12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Tricky space charge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67047" y="1407015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Beam as non-neutral plasma: 3 characteristic lengths</a:t>
            </a:r>
            <a:endParaRPr lang="en-US" sz="2000" b="1" kern="0" noProof="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kern="0" dirty="0" smtClean="0"/>
              <a:t>	     </a:t>
            </a:r>
            <a:r>
              <a:rPr lang="en-US" b="1" kern="0" dirty="0" smtClean="0"/>
              <a:t>beam diameter;      inter-particle distance;           Debye length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39938" name="Picture 2" descr="http://latex.codecogs.com/gif.latex?\huge%20\inline%20\dpi%7b200%7d%2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277" y="1898336"/>
            <a:ext cx="185738" cy="185738"/>
          </a:xfrm>
          <a:prstGeom prst="rect">
            <a:avLst/>
          </a:prstGeom>
          <a:noFill/>
        </p:spPr>
      </p:pic>
      <p:pic>
        <p:nvPicPr>
          <p:cNvPr id="39944" name="Picture 8" descr="http://latex.codecogs.com/gif.latex?\huge%20\inline%20\dpi%7b200%7d%20\lambda_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274" y="1814198"/>
            <a:ext cx="435769" cy="350044"/>
          </a:xfrm>
          <a:prstGeom prst="rect">
            <a:avLst/>
          </a:prstGeom>
          <a:noFill/>
        </p:spPr>
      </p:pic>
      <p:pic>
        <p:nvPicPr>
          <p:cNvPr id="39948" name="Picture 12" descr="http://latex.codecogs.com/gif.latex?\huge%20\inline%20\dpi%7b200%7d%20\omega_p%20=%20\sqrt%7b\frac%7be%5e2%20n%7d%7b\epsilon_0%20m%20\gamma%5e3%7d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1075" y="2851263"/>
            <a:ext cx="1725930" cy="594360"/>
          </a:xfrm>
          <a:prstGeom prst="rect">
            <a:avLst/>
          </a:prstGeom>
          <a:noFill/>
        </p:spPr>
      </p:pic>
      <p:pic>
        <p:nvPicPr>
          <p:cNvPr id="39956" name="Picture 20" descr="http://latex.codecogs.com/gif.latex?\huge%20\inline%20\dpi%7b200%7d%20\lambda_D%20=%20\frac%7b\sigma_%7bv_\perp%7d%7d%7b\omega_p%7d%20=%20\frac%7b\sqrt%7bk_B%20T_\perp/\gamma%20m%7d%7d%7b\omega_p%7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9552" y="2196385"/>
            <a:ext cx="2920365" cy="622935"/>
          </a:xfrm>
          <a:prstGeom prst="rect">
            <a:avLst/>
          </a:prstGeom>
          <a:noFill/>
        </p:spPr>
      </p:pic>
      <p:pic>
        <p:nvPicPr>
          <p:cNvPr id="39958" name="Picture 22" descr="http://latex.codecogs.com/gif.latex?\huge%20\inline%20\dpi%7b200%7d%20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6048" y="1800783"/>
            <a:ext cx="92869" cy="292894"/>
          </a:xfrm>
          <a:prstGeom prst="rect">
            <a:avLst/>
          </a:prstGeom>
          <a:noFill/>
        </p:spPr>
      </p:pic>
      <p:grpSp>
        <p:nvGrpSpPr>
          <p:cNvPr id="50" name="Group 49"/>
          <p:cNvGrpSpPr/>
          <p:nvPr/>
        </p:nvGrpSpPr>
        <p:grpSpPr>
          <a:xfrm>
            <a:off x="326262" y="2356831"/>
            <a:ext cx="2197995" cy="990600"/>
            <a:chOff x="326262" y="2356831"/>
            <a:chExt cx="2197995" cy="990600"/>
          </a:xfrm>
        </p:grpSpPr>
        <p:pic>
          <p:nvPicPr>
            <p:cNvPr id="39960" name="Picture 24" descr="http://latex.codecogs.com/gif.latex?\huge%20\inline%20\dpi%7b200%7d%20\lambda_D%20\gg%20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6642" y="2689959"/>
              <a:ext cx="1300163" cy="350044"/>
            </a:xfrm>
            <a:prstGeom prst="rect">
              <a:avLst/>
            </a:prstGeom>
            <a:noFill/>
          </p:spPr>
        </p:pic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326262" y="2356831"/>
              <a:ext cx="2197995" cy="990600"/>
            </a:xfrm>
            <a:prstGeom prst="flowChartDecision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24257" y="2381446"/>
            <a:ext cx="3193963" cy="928422"/>
            <a:chOff x="2524257" y="2381446"/>
            <a:chExt cx="3193963" cy="928422"/>
          </a:xfrm>
        </p:grpSpPr>
        <p:sp>
          <p:nvSpPr>
            <p:cNvPr id="26" name="Rectangle 25"/>
            <p:cNvSpPr/>
            <p:nvPr/>
          </p:nvSpPr>
          <p:spPr>
            <a:xfrm>
              <a:off x="2677666" y="252311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 smtClean="0"/>
                <a:t>YES</a:t>
              </a:r>
              <a:endParaRPr lang="en-US" dirty="0"/>
            </a:p>
          </p:txBody>
        </p:sp>
        <p:cxnSp>
          <p:nvCxnSpPr>
            <p:cNvPr id="22" name="Straight Connector 21"/>
            <p:cNvCxnSpPr>
              <a:stCxn id="18" idx="3"/>
            </p:cNvCxnSpPr>
            <p:nvPr/>
          </p:nvCxnSpPr>
          <p:spPr bwMode="auto">
            <a:xfrm flipV="1">
              <a:off x="2524257" y="2846228"/>
              <a:ext cx="927281" cy="590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>
              <a:off x="3453684" y="2395468"/>
              <a:ext cx="2264536" cy="914400"/>
            </a:xfrm>
            <a:prstGeom prst="hexagon">
              <a:avLst>
                <a:gd name="adj" fmla="val 68611"/>
                <a:gd name="vf" fmla="val 115470"/>
              </a:avLst>
            </a:prstGeom>
            <a:solidFill>
              <a:srgbClr val="008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47396" y="2381446"/>
              <a:ext cx="145869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schemeClr val="bg1"/>
                  </a:solidFill>
                </a:rPr>
                <a:t>single particle dynamics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12501" y="3347431"/>
            <a:ext cx="3522372" cy="871539"/>
            <a:chOff x="212501" y="3347431"/>
            <a:chExt cx="3522372" cy="871539"/>
          </a:xfrm>
        </p:grpSpPr>
        <p:sp>
          <p:nvSpPr>
            <p:cNvPr id="30" name="Rectangle 29"/>
            <p:cNvSpPr/>
            <p:nvPr/>
          </p:nvSpPr>
          <p:spPr>
            <a:xfrm>
              <a:off x="1400511" y="3422489"/>
              <a:ext cx="53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 smtClean="0"/>
                <a:t>NO</a:t>
              </a:r>
              <a:endParaRPr lang="en-US" dirty="0"/>
            </a:p>
          </p:txBody>
        </p:sp>
        <p:cxnSp>
          <p:nvCxnSpPr>
            <p:cNvPr id="28" name="Straight Connector 27"/>
            <p:cNvCxnSpPr>
              <a:stCxn id="18" idx="2"/>
            </p:cNvCxnSpPr>
            <p:nvPr/>
          </p:nvCxnSpPr>
          <p:spPr bwMode="auto">
            <a:xfrm>
              <a:off x="1425260" y="3347431"/>
              <a:ext cx="0" cy="47759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212501" y="3826095"/>
              <a:ext cx="3522372" cy="381000"/>
            </a:xfrm>
            <a:prstGeom prst="parallelogram">
              <a:avLst>
                <a:gd name="adj" fmla="val 141496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7290" y="3849638"/>
              <a:ext cx="2762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 smtClean="0"/>
                <a:t>collective forces matter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6994" y="4221055"/>
            <a:ext cx="2197995" cy="1223483"/>
            <a:chOff x="336994" y="4221055"/>
            <a:chExt cx="2197995" cy="1223483"/>
          </a:xfrm>
        </p:grpSpPr>
        <p:pic>
          <p:nvPicPr>
            <p:cNvPr id="39962" name="Picture 26" descr="http://latex.codecogs.com/gif.latex?\huge%20\inline%20\dpi%7b200%7d%20\lambda_D%20\gg%20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2397" y="4789216"/>
              <a:ext cx="1207294" cy="350044"/>
            </a:xfrm>
            <a:prstGeom prst="rect">
              <a:avLst/>
            </a:prstGeom>
            <a:noFill/>
          </p:spPr>
        </p:pic>
        <p:cxnSp>
          <p:nvCxnSpPr>
            <p:cNvPr id="33" name="Straight Connector 32"/>
            <p:cNvCxnSpPr/>
            <p:nvPr/>
          </p:nvCxnSpPr>
          <p:spPr bwMode="auto">
            <a:xfrm>
              <a:off x="1435991" y="4221055"/>
              <a:ext cx="0" cy="22215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4" name="AutoShape 22"/>
            <p:cNvSpPr>
              <a:spLocks noChangeArrowheads="1"/>
            </p:cNvSpPr>
            <p:nvPr/>
          </p:nvSpPr>
          <p:spPr bwMode="auto">
            <a:xfrm>
              <a:off x="336994" y="4453938"/>
              <a:ext cx="2197995" cy="990600"/>
            </a:xfrm>
            <a:prstGeom prst="flowChartDecision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34990" y="4493651"/>
            <a:ext cx="4174902" cy="933993"/>
            <a:chOff x="2534990" y="4493651"/>
            <a:chExt cx="4174902" cy="933993"/>
          </a:xfrm>
        </p:grpSpPr>
        <p:cxnSp>
          <p:nvCxnSpPr>
            <p:cNvPr id="36" name="Straight Connector 35"/>
            <p:cNvCxnSpPr/>
            <p:nvPr/>
          </p:nvCxnSpPr>
          <p:spPr bwMode="auto">
            <a:xfrm flipV="1">
              <a:off x="2534990" y="4943338"/>
              <a:ext cx="927281" cy="590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7" name="Rectangle 36"/>
            <p:cNvSpPr/>
            <p:nvPr/>
          </p:nvSpPr>
          <p:spPr>
            <a:xfrm>
              <a:off x="2677666" y="4620226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 smtClean="0"/>
                <a:t>YES</a:t>
              </a:r>
              <a:endParaRPr lang="en-US" dirty="0"/>
            </a:p>
          </p:txBody>
        </p:sp>
        <p:sp>
          <p:nvSpPr>
            <p:cNvPr id="39" name="AutoShape 26"/>
            <p:cNvSpPr>
              <a:spLocks noChangeArrowheads="1"/>
            </p:cNvSpPr>
            <p:nvPr/>
          </p:nvSpPr>
          <p:spPr bwMode="auto">
            <a:xfrm>
              <a:off x="3477295" y="4493651"/>
              <a:ext cx="3232597" cy="914400"/>
            </a:xfrm>
            <a:prstGeom prst="hexagon">
              <a:avLst>
                <a:gd name="adj" fmla="val 68611"/>
                <a:gd name="vf" fmla="val 1154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16461" y="4504314"/>
              <a:ext cx="281313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/>
                <a:t>“smooth force”             6D phase space volume conserved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0" y="5444541"/>
            <a:ext cx="3425780" cy="1323306"/>
            <a:chOff x="0" y="5444541"/>
            <a:chExt cx="3425780" cy="1323306"/>
          </a:xfrm>
        </p:grpSpPr>
        <p:sp>
          <p:nvSpPr>
            <p:cNvPr id="41" name="Rectangle 40"/>
            <p:cNvSpPr/>
            <p:nvPr/>
          </p:nvSpPr>
          <p:spPr>
            <a:xfrm>
              <a:off x="1400511" y="5468084"/>
              <a:ext cx="53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 smtClean="0"/>
                <a:t>NO</a:t>
              </a:r>
              <a:endParaRPr lang="en-US" dirty="0"/>
            </a:p>
          </p:txBody>
        </p:sp>
        <p:sp>
          <p:nvSpPr>
            <p:cNvPr id="49" name="AutoShape 41"/>
            <p:cNvSpPr>
              <a:spLocks noChangeArrowheads="1"/>
            </p:cNvSpPr>
            <p:nvPr/>
          </p:nvSpPr>
          <p:spPr bwMode="auto">
            <a:xfrm>
              <a:off x="0" y="5859886"/>
              <a:ext cx="3425780" cy="907961"/>
            </a:xfrm>
            <a:prstGeom prst="parallelogram">
              <a:avLst>
                <a:gd name="adj" fmla="val 91443"/>
              </a:avLst>
            </a:prstGeom>
            <a:solidFill>
              <a:srgbClr val="FF0000"/>
            </a:solidFill>
            <a:ln w="12700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1448871" y="5444541"/>
              <a:ext cx="0" cy="4024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>
              <a:off x="558991" y="5844517"/>
              <a:ext cx="23902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smtClean="0">
                  <a:solidFill>
                    <a:schemeClr val="bg1"/>
                  </a:solidFill>
                </a:rPr>
                <a:t>“grainy forces” must deal with 6N-D phase space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13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Information loss in phase space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442437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286616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30795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74974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819153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663332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07511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51693" y="1350136"/>
            <a:ext cx="180305" cy="77273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m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89683" y="2208416"/>
            <a:ext cx="5143500" cy="40005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940158" y="1725769"/>
            <a:ext cx="710913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803042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647221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491400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335579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179758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023937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6868116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7712298" y="1401652"/>
            <a:ext cx="0" cy="68258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979578" y="622049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position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022473" y="414484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momentum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14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Accelerator topologies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531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			Ring			</a:t>
            </a:r>
            <a:r>
              <a:rPr lang="en-US" dirty="0" err="1" smtClean="0">
                <a:solidFill>
                  <a:schemeClr val="tx1"/>
                </a:solidFill>
              </a:rPr>
              <a:t>Recirculators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5160" y="2150772"/>
            <a:ext cx="244700" cy="3642575"/>
            <a:chOff x="1365160" y="2150772"/>
            <a:chExt cx="244700" cy="364257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1" name="Straight Connector 10"/>
            <p:cNvCxnSpPr/>
            <p:nvPr/>
          </p:nvCxnSpPr>
          <p:spPr bwMode="auto">
            <a:xfrm>
              <a:off x="1487510" y="2266683"/>
              <a:ext cx="0" cy="3436513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" name="Rectangle 5"/>
            <p:cNvSpPr/>
            <p:nvPr/>
          </p:nvSpPr>
          <p:spPr bwMode="auto">
            <a:xfrm>
              <a:off x="1365160" y="2150772"/>
              <a:ext cx="244700" cy="206062"/>
            </a:xfrm>
            <a:prstGeom prst="rect">
              <a:avLst/>
            </a:prstGeom>
            <a:solidFill>
              <a:srgbClr val="C0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65160" y="2509236"/>
              <a:ext cx="244700" cy="2926080"/>
            </a:xfrm>
            <a:prstGeom prst="rect">
              <a:avLst/>
            </a:prstGeom>
            <a:solidFill>
              <a:srgbClr val="C0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365160" y="5587285"/>
              <a:ext cx="244700" cy="206062"/>
            </a:xfrm>
            <a:prstGeom prst="rect">
              <a:avLst/>
            </a:prstGeom>
            <a:solidFill>
              <a:schemeClr val="bg2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50146" y="2691685"/>
            <a:ext cx="2616558" cy="2496312"/>
            <a:chOff x="3050146" y="2691685"/>
            <a:chExt cx="2616558" cy="24963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5" name="Oval 14"/>
            <p:cNvSpPr/>
            <p:nvPr/>
          </p:nvSpPr>
          <p:spPr bwMode="auto">
            <a:xfrm>
              <a:off x="3168194" y="2691685"/>
              <a:ext cx="2498510" cy="2496312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050146" y="3835758"/>
              <a:ext cx="244700" cy="206062"/>
            </a:xfrm>
            <a:prstGeom prst="rect">
              <a:avLst/>
            </a:prstGeom>
            <a:solidFill>
              <a:srgbClr val="C0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72140" y="2105697"/>
            <a:ext cx="1710745" cy="3672625"/>
            <a:chOff x="6772140" y="2105697"/>
            <a:chExt cx="1710745" cy="36726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27" name="Straight Connector 26"/>
            <p:cNvCxnSpPr/>
            <p:nvPr/>
          </p:nvCxnSpPr>
          <p:spPr bwMode="auto">
            <a:xfrm>
              <a:off x="6894490" y="2277415"/>
              <a:ext cx="0" cy="3436513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9" name="Rectangle 18"/>
            <p:cNvSpPr/>
            <p:nvPr/>
          </p:nvSpPr>
          <p:spPr bwMode="auto">
            <a:xfrm>
              <a:off x="6772140" y="2200141"/>
              <a:ext cx="244700" cy="206062"/>
            </a:xfrm>
            <a:prstGeom prst="rect">
              <a:avLst/>
            </a:prstGeom>
            <a:solidFill>
              <a:srgbClr val="C0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772140" y="5572260"/>
              <a:ext cx="244700" cy="206062"/>
            </a:xfrm>
            <a:prstGeom prst="rect">
              <a:avLst/>
            </a:prstGeom>
            <a:solidFill>
              <a:schemeClr val="bg2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890197" y="2537138"/>
              <a:ext cx="1133341" cy="2936383"/>
            </a:xfrm>
            <a:prstGeom prst="roundRect">
              <a:avLst>
                <a:gd name="adj" fmla="val 3484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6888049" y="2446986"/>
              <a:ext cx="1302914" cy="3116687"/>
            </a:xfrm>
            <a:prstGeom prst="roundRect">
              <a:avLst>
                <a:gd name="adj" fmla="val 3484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6885901" y="2369713"/>
              <a:ext cx="1472488" cy="3271233"/>
            </a:xfrm>
            <a:prstGeom prst="roundRect">
              <a:avLst>
                <a:gd name="adj" fmla="val 3484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772140" y="2919214"/>
              <a:ext cx="244700" cy="2194560"/>
            </a:xfrm>
            <a:prstGeom prst="rect">
              <a:avLst/>
            </a:prstGeom>
            <a:solidFill>
              <a:srgbClr val="C0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V="1">
              <a:off x="8358389" y="2279561"/>
              <a:ext cx="0" cy="489397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sp>
          <p:nvSpPr>
            <p:cNvPr id="26" name="Rectangle 25"/>
            <p:cNvSpPr/>
            <p:nvPr/>
          </p:nvSpPr>
          <p:spPr bwMode="auto">
            <a:xfrm>
              <a:off x="8238185" y="2105697"/>
              <a:ext cx="244700" cy="206062"/>
            </a:xfrm>
            <a:prstGeom prst="rect">
              <a:avLst/>
            </a:prstGeom>
            <a:solidFill>
              <a:schemeClr val="bg2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Rectangle 29"/>
          <p:cNvSpPr/>
          <p:nvPr/>
        </p:nvSpPr>
        <p:spPr bwMode="auto">
          <a:xfrm>
            <a:off x="2816180" y="6229082"/>
            <a:ext cx="244700" cy="206062"/>
          </a:xfrm>
          <a:prstGeom prst="rect">
            <a:avLst/>
          </a:prstGeom>
          <a:solidFill>
            <a:srgbClr val="C00000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750157" y="6229082"/>
            <a:ext cx="244700" cy="206062"/>
          </a:xfrm>
          <a:prstGeom prst="rect">
            <a:avLst/>
          </a:prstGeom>
          <a:solidFill>
            <a:schemeClr val="bg2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51043" y="615496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/>
              <a:t>RF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967847" y="615281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/>
              <a:t>beam dump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6664" y="2098115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kern="0" dirty="0" smtClean="0"/>
              <a:t>source</a:t>
            </a:r>
            <a:endParaRPr lang="en-US" sz="1400" i="1" dirty="0"/>
          </a:p>
        </p:txBody>
      </p:sp>
      <p:sp>
        <p:nvSpPr>
          <p:cNvPr id="36" name="Rectangle 35"/>
          <p:cNvSpPr/>
          <p:nvPr/>
        </p:nvSpPr>
        <p:spPr>
          <a:xfrm>
            <a:off x="6023645" y="2149631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kern="0" dirty="0" smtClean="0"/>
              <a:t>source</a:t>
            </a:r>
            <a:endParaRPr lang="en-US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Some approaches to light production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Desired electron beam parameters</a:t>
            </a:r>
          </a:p>
          <a:p>
            <a:pPr lvl="1"/>
            <a:r>
              <a:rPr lang="en-US" dirty="0" smtClean="0"/>
              <a:t>Transverse phase space area (</a:t>
            </a:r>
            <a:r>
              <a:rPr lang="en-US" dirty="0" err="1" smtClean="0"/>
              <a:t>emittance</a:t>
            </a:r>
            <a:r>
              <a:rPr lang="en-US" dirty="0" smtClean="0"/>
              <a:t>)  ~ wavelength</a:t>
            </a:r>
          </a:p>
          <a:p>
            <a:pPr lvl="1"/>
            <a:r>
              <a:rPr lang="en-US" dirty="0" smtClean="0"/>
              <a:t>Energy spread ~ 1/#periods</a:t>
            </a:r>
          </a:p>
          <a:p>
            <a:pPr lvl="1"/>
            <a:r>
              <a:rPr lang="en-US" dirty="0" smtClean="0"/>
              <a:t>Short pulses (~ </a:t>
            </a:r>
            <a:r>
              <a:rPr lang="en-US" dirty="0" err="1" smtClean="0"/>
              <a:t>picosecond</a:t>
            </a:r>
            <a:r>
              <a:rPr lang="en-US" dirty="0" smtClean="0"/>
              <a:t> and less)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Synchrotron radiation sources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6866" name="Picture 2" descr="draw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07" y="2954684"/>
            <a:ext cx="3987871" cy="1723332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4733085" y="3164108"/>
            <a:ext cx="4301020" cy="2032875"/>
            <a:chOff x="4733085" y="3164108"/>
            <a:chExt cx="4301020" cy="2032875"/>
          </a:xfrm>
        </p:grpSpPr>
        <p:sp>
          <p:nvSpPr>
            <p:cNvPr id="17" name="Oval 16"/>
            <p:cNvSpPr/>
            <p:nvPr/>
          </p:nvSpPr>
          <p:spPr bwMode="auto">
            <a:xfrm>
              <a:off x="4975106" y="3164108"/>
              <a:ext cx="1192695" cy="1179444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scene3d>
              <a:camera prst="isometricRightUp">
                <a:rot lat="1705287" lon="7220963" rev="21467017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33085" y="3342807"/>
              <a:ext cx="3902340" cy="169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7142923" y="3922635"/>
              <a:ext cx="1192695" cy="1179444"/>
              <a:chOff x="4625009" y="4717774"/>
              <a:chExt cx="1484243" cy="1444487"/>
            </a:xfrm>
            <a:scene3d>
              <a:camera prst="isometricRightUp">
                <a:rot lat="2466706" lon="18586053" rev="419273"/>
              </a:camera>
              <a:lightRig rig="threePt" dir="t"/>
            </a:scene3d>
          </p:grpSpPr>
          <p:sp>
            <p:nvSpPr>
              <p:cNvPr id="13" name="Oval 12"/>
              <p:cNvSpPr/>
              <p:nvPr/>
            </p:nvSpPr>
            <p:spPr bwMode="auto">
              <a:xfrm>
                <a:off x="4625009" y="4717774"/>
                <a:ext cx="1484243" cy="1444487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sp3d>
                <a:bevelT/>
                <a:bevelB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5201480" y="5254488"/>
                <a:ext cx="337930" cy="35118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sp3d>
                <a:bevelT/>
                <a:bevelB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17273617">
              <a:off x="7921982" y="4084861"/>
              <a:ext cx="920589" cy="1303656"/>
              <a:chOff x="5584507" y="5247861"/>
              <a:chExt cx="1126435" cy="1303656"/>
            </a:xfrm>
            <a:effectLst>
              <a:outerShdw blurRad="127000" dist="101600" dir="42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Trapezoid 27"/>
              <p:cNvSpPr/>
              <p:nvPr/>
            </p:nvSpPr>
            <p:spPr bwMode="auto">
              <a:xfrm>
                <a:off x="5883966" y="5247861"/>
                <a:ext cx="583096" cy="887896"/>
              </a:xfrm>
              <a:prstGeom prst="trapezoid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FFFF00"/>
                  </a:gs>
                </a:gsLst>
                <a:lin ang="0" scaled="0"/>
                <a:tileRect/>
              </a:gradFill>
              <a:ln w="952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 bwMode="auto">
              <a:xfrm flipV="1">
                <a:off x="5584507" y="6127448"/>
                <a:ext cx="1126435" cy="424069"/>
              </a:xfrm>
              <a:prstGeom prst="triangle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C00000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530087" y="2085422"/>
            <a:ext cx="8044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>
              <a:buNone/>
            </a:pPr>
            <a:r>
              <a:rPr lang="en-US" b="1" i="1" dirty="0" err="1" smtClean="0"/>
              <a:t>undulators</a:t>
            </a:r>
            <a:r>
              <a:rPr lang="en-US" b="1" i="1" dirty="0" smtClean="0"/>
              <a:t> (spontaneous emission)             Free-electron-laser oscillator</a:t>
            </a:r>
          </a:p>
        </p:txBody>
      </p:sp>
      <p:pic>
        <p:nvPicPr>
          <p:cNvPr id="36868" name="Picture 4" descr="http://latex.codecogs.com/gif.latex?\huge%20\inline%20\dpi%7b200%7d%20\lambda_n%20=%20\frac%7b\lambda_p%7d%7b2\gamma%5e2%20n%7d\left(1+\frac%7bK%5e2%7d%7b2%7d%20\right%2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5235" y="2521908"/>
            <a:ext cx="2561258" cy="6067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>
            <a:off x="1933729" y="2968051"/>
            <a:ext cx="344774" cy="134912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5844" name="Picture 4" descr="http://latex.codecogs.com/gif.latex?\huge%20\inline%20\dpi%7b150%7d%20%7b\color%7bBlue%7d%20\lambda_p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8198">
            <a:off x="2081405" y="2692753"/>
            <a:ext cx="305877" cy="3461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28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FEL oscillator pursued as an alternative to chemical lasers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provide megawatt beam in IR</a:t>
            </a:r>
          </a:p>
          <a:p>
            <a:pPr lvl="1"/>
            <a:r>
              <a:rPr lang="en-US" dirty="0" smtClean="0"/>
              <a:t>120 MeV </a:t>
            </a:r>
            <a:r>
              <a:rPr lang="en-US" dirty="0" smtClean="0">
                <a:sym typeface="Symbol"/>
              </a:rPr>
              <a:t> 100 </a:t>
            </a:r>
            <a:r>
              <a:rPr lang="en-US" dirty="0" err="1" smtClean="0">
                <a:sym typeface="Symbol"/>
              </a:rPr>
              <a:t>mA</a:t>
            </a:r>
            <a:r>
              <a:rPr lang="en-US" dirty="0" smtClean="0">
                <a:sym typeface="Symbol"/>
              </a:rPr>
              <a:t>  8%  1 MW of IR power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Major technological challenges</a:t>
            </a:r>
          </a:p>
          <a:p>
            <a:pPr lvl="1"/>
            <a:r>
              <a:rPr lang="en-US" dirty="0" smtClean="0"/>
              <a:t>Electron source (</a:t>
            </a:r>
            <a:r>
              <a:rPr lang="en-US" dirty="0" err="1" smtClean="0"/>
              <a:t>emittance</a:t>
            </a:r>
            <a:r>
              <a:rPr lang="en-US" dirty="0" smtClean="0"/>
              <a:t>, current, longevity)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High power mirrors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Strategic Defense Initiative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182" y="1850258"/>
            <a:ext cx="3387144" cy="259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82"/>
          <p:cNvSpPr txBox="1">
            <a:spLocks noChangeArrowheads="1"/>
          </p:cNvSpPr>
          <p:nvPr/>
        </p:nvSpPr>
        <p:spPr bwMode="auto">
          <a:xfrm>
            <a:off x="3219712" y="1965919"/>
            <a:ext cx="2378814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BOEING/LANL proposed demonstration facility for SDI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36377" y="1854557"/>
            <a:ext cx="3792469" cy="3052293"/>
            <a:chOff x="5081076" y="1867436"/>
            <a:chExt cx="3792469" cy="3052293"/>
          </a:xfrm>
        </p:grpSpPr>
        <p:grpSp>
          <p:nvGrpSpPr>
            <p:cNvPr id="13" name="Group 12"/>
            <p:cNvGrpSpPr/>
            <p:nvPr/>
          </p:nvGrpSpPr>
          <p:grpSpPr>
            <a:xfrm>
              <a:off x="5081076" y="1867436"/>
              <a:ext cx="3792469" cy="3052293"/>
              <a:chOff x="1410596" y="1609859"/>
              <a:chExt cx="4396738" cy="3322749"/>
            </a:xfrm>
          </p:grpSpPr>
          <p:pic>
            <p:nvPicPr>
              <p:cNvPr id="3481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10596" y="1609859"/>
                <a:ext cx="4396738" cy="3322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182"/>
              <p:cNvSpPr txBox="1">
                <a:spLocks noChangeArrowheads="1"/>
              </p:cNvSpPr>
              <p:nvPr/>
            </p:nvSpPr>
            <p:spPr bwMode="auto">
              <a:xfrm>
                <a:off x="1427406" y="1628925"/>
                <a:ext cx="2827112" cy="30154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dirty="0" smtClean="0"/>
                  <a:t>BOEING/LANL RF </a:t>
                </a:r>
                <a:r>
                  <a:rPr lang="en-US" sz="1200" dirty="0" err="1" smtClean="0"/>
                  <a:t>photogun</a:t>
                </a:r>
                <a:endParaRPr lang="en-US" sz="1200" dirty="0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 bwMode="auto">
            <a:xfrm>
              <a:off x="8770514" y="1906073"/>
              <a:ext cx="0" cy="2949262"/>
            </a:xfrm>
            <a:prstGeom prst="straightConnector1">
              <a:avLst/>
            </a:prstGeom>
            <a:noFill/>
            <a:ln w="22225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8036418" y="3232597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2.3 m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10133" y="1548687"/>
            <a:ext cx="5637082" cy="4697568"/>
            <a:chOff x="1726799" y="1419897"/>
            <a:chExt cx="5637082" cy="4697568"/>
          </a:xfrm>
        </p:grpSpPr>
        <p:pic>
          <p:nvPicPr>
            <p:cNvPr id="69637" name="Picture 5" descr="http://www.spacedaily.com/images-lg/free-electron-laser-boeing-us-navy-l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26799" y="1419897"/>
              <a:ext cx="5637082" cy="4697568"/>
            </a:xfrm>
            <a:prstGeom prst="rect">
              <a:avLst/>
            </a:prstGeom>
            <a:noFill/>
          </p:spPr>
        </p:pic>
        <p:sp>
          <p:nvSpPr>
            <p:cNvPr id="22" name="Text Box 182"/>
            <p:cNvSpPr txBox="1">
              <a:spLocks noChangeArrowheads="1"/>
            </p:cNvSpPr>
            <p:nvPr/>
          </p:nvSpPr>
          <p:spPr bwMode="auto">
            <a:xfrm>
              <a:off x="1764404" y="1476523"/>
              <a:ext cx="5318978" cy="3385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/>
                <a:t>US Navy has since supported FEL R&amp;D for ship defense</a:t>
              </a:r>
              <a:endParaRPr lang="en-US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17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Storage rings for hard x-rays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58" y="1390918"/>
            <a:ext cx="4286250" cy="2419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417" y="1397089"/>
            <a:ext cx="4010025" cy="234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437" y="3904445"/>
            <a:ext cx="411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5" cstate="print"/>
          <a:srcRect t="14993" b="5612"/>
          <a:stretch>
            <a:fillRect/>
          </a:stretch>
        </p:blipFill>
        <p:spPr bwMode="auto">
          <a:xfrm>
            <a:off x="4829578" y="3876541"/>
            <a:ext cx="3913903" cy="245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4855335" y="3897751"/>
            <a:ext cx="354169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PETRAIII: circumference 2.3 km,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1 nm</a:t>
            </a:r>
            <a:endParaRPr lang="en-US" sz="1200" dirty="0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827431" y="1422861"/>
            <a:ext cx="354169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ESRF: circumference 0.84 km,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4 nm</a:t>
            </a:r>
            <a:endParaRPr lang="en-US" sz="1200" dirty="0"/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369194" y="3932095"/>
            <a:ext cx="354169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Spring-8: circumference 1.4 km,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3 nm</a:t>
            </a:r>
            <a:endParaRPr lang="en-US" sz="1200" dirty="0"/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54169" y="1431447"/>
            <a:ext cx="354169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APS: circumference 1.1 km,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3 nm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691686" y="3155322"/>
            <a:ext cx="3863662" cy="1403799"/>
            <a:chOff x="2691686" y="3155322"/>
            <a:chExt cx="3863662" cy="1403799"/>
          </a:xfrm>
        </p:grpSpPr>
        <p:sp>
          <p:nvSpPr>
            <p:cNvPr id="18" name="TextBox 17"/>
            <p:cNvSpPr txBox="1"/>
            <p:nvPr/>
          </p:nvSpPr>
          <p:spPr>
            <a:xfrm>
              <a:off x="2691686" y="3155322"/>
              <a:ext cx="3863662" cy="14037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b="1" dirty="0" smtClean="0"/>
                <a:t>For transverse coherence at 1Å require </a:t>
              </a:r>
              <a:endParaRPr lang="en-US" b="1" dirty="0"/>
            </a:p>
          </p:txBody>
        </p:sp>
        <p:pic>
          <p:nvPicPr>
            <p:cNvPr id="35843" name="Picture 3" descr="http://latex.codecogs.com/gif.latex?\huge%20\inline%20\dpi%7b200%7d%20\epsilon_\mathrm%7bgeom%7d=\frac%7b\lambda%7d%7b4\pi%7d\approx%200.01\,\text%7bnm%7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20473" y="3810432"/>
              <a:ext cx="3570757" cy="5279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18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Brightness of waves?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Brightness                    as density of phase space = classical concept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Quantum mechanics “protects” simultaneous knowledge of position and momentum</a:t>
            </a:r>
          </a:p>
        </p:txBody>
      </p:sp>
      <p:pic>
        <p:nvPicPr>
          <p:cNvPr id="31746" name="Picture 2" descr="http://latex.codecogs.com/gif.latex?\huge%20\inline%20\dpi%7b200%7d%20\mathcal%7bB%7d(x,p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472" y="1613482"/>
            <a:ext cx="1077622" cy="393096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416820" y="3092956"/>
            <a:ext cx="8439150" cy="3040340"/>
            <a:chOff x="416820" y="3015682"/>
            <a:chExt cx="8439150" cy="3040340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6820" y="4120837"/>
              <a:ext cx="84391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0117" y="5103522"/>
              <a:ext cx="516255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73107" y="3015682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b="1" dirty="0" smtClean="0"/>
            </a:p>
            <a:p>
              <a:pPr lvl="1"/>
              <a:r>
                <a:rPr lang="en-US" b="1" dirty="0" smtClean="0"/>
                <a:t>– or does it?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19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PHYS 3317 movies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mo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11121" y="143921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Outline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Uses of high brightness beams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Physics of brightness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Photoinjectors</a:t>
            </a:r>
            <a:r>
              <a:rPr lang="en-US" dirty="0" smtClean="0">
                <a:solidFill>
                  <a:schemeClr val="tx1"/>
                </a:solidFill>
              </a:rPr>
              <a:t>: marriage of different fields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Cornell </a:t>
            </a:r>
            <a:r>
              <a:rPr lang="en-US" dirty="0" err="1" smtClean="0">
                <a:solidFill>
                  <a:schemeClr val="tx1"/>
                </a:solidFill>
              </a:rPr>
              <a:t>photoinjector</a:t>
            </a:r>
            <a:r>
              <a:rPr lang="en-US" dirty="0" smtClean="0">
                <a:solidFill>
                  <a:schemeClr val="tx1"/>
                </a:solidFill>
              </a:rPr>
              <a:t> for Energy Recovery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20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Same motion in phase space (classical)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lassica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439217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21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Same motion in phase space (quantum)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quantum_croppe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464975"/>
            <a:ext cx="6096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6417" y="1625821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2/h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5885" y="535425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-2/h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22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Quantum to wave optics correspondence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791" y="1392340"/>
            <a:ext cx="7895018" cy="478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12483" y="6198549"/>
            <a:ext cx="428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IVB, Phys Rev ST-AB 15 (2012) 050703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39646" y="4287187"/>
            <a:ext cx="7944787" cy="884420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7154" y="2011180"/>
            <a:ext cx="7944787" cy="1301645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23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Partial coherence = mixed states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924" y="2329749"/>
            <a:ext cx="7383173" cy="31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2641" y="200910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pure: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37020" y="203271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mixed:</a:t>
            </a:r>
            <a:endParaRPr lang="en-US" b="1" i="1" dirty="0"/>
          </a:p>
        </p:txBody>
      </p:sp>
      <p:pic>
        <p:nvPicPr>
          <p:cNvPr id="70658" name="Picture 2" descr="http://latex.codecogs.com/gif.latex?\huge%20\inline%20\dpi%7b200%7d%20\epsilon_\mathrm%7bLiouville%7d%20=%20\frac%7b\lambda%7d%7b4\pi%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3472" y="5429834"/>
            <a:ext cx="2071688" cy="514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72873" y="55228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always</a:t>
            </a:r>
            <a:endParaRPr lang="en-US" b="1" dirty="0"/>
          </a:p>
        </p:txBody>
      </p:sp>
      <p:pic>
        <p:nvPicPr>
          <p:cNvPr id="70662" name="Picture 6" descr="http://latex.codecogs.com/gif.latex?\huge%20\inline%20\dpi%7b200%7d%20\epsilon_\mathrm%7bLiouville%7d%20%3E%20\frac%7b\lambda%7d%7b4\pi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156" y="5429834"/>
            <a:ext cx="2085975" cy="514350"/>
          </a:xfrm>
          <a:prstGeom prst="rect">
            <a:avLst/>
          </a:prstGeom>
          <a:noFill/>
        </p:spPr>
      </p:pic>
      <p:pic>
        <p:nvPicPr>
          <p:cNvPr id="70668" name="Picture 12" descr="http://latex.codecogs.com/gif.latex?\huge%20\inline%20\dpi%7b200%7d%20%20\mathrm%7bTr%7d(\hat%7b\rho%7d%5e2)%20=%20h%20\int\!\!\!\int%20W%5e2%20dx\,dp%20%20\leq%2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4564" y="1346252"/>
            <a:ext cx="4465302" cy="457079"/>
          </a:xfrm>
          <a:prstGeom prst="rect">
            <a:avLst/>
          </a:prstGeom>
          <a:noFill/>
        </p:spPr>
      </p:pic>
      <p:pic>
        <p:nvPicPr>
          <p:cNvPr id="24578" name="Picture 2" descr="http://latex.codecogs.com/gif.latex?\huge%20\inline%20\dpi%7b200%7d%20\left.%20|\psi_1%20\right%20%3E%20+%20\left.%20|\psi_2%20\right%20%3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3397" y="2023672"/>
            <a:ext cx="1423035" cy="331470"/>
          </a:xfrm>
          <a:prstGeom prst="rect">
            <a:avLst/>
          </a:prstGeom>
          <a:noFill/>
        </p:spPr>
      </p:pic>
      <p:pic>
        <p:nvPicPr>
          <p:cNvPr id="24580" name="Picture 4" descr="http://latex.codecogs.com/gif.latex?\huge%20\inline%20\dpi%7b200%7d%20|\psi_1\left%20%3E%20\right%20%3C%20\psi_1%20|%20+%20|\psi_2\left%20%3E%20\right%20%3C%20\psi_2%20|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1739" y="2049722"/>
            <a:ext cx="2720340" cy="33147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12483" y="6198549"/>
            <a:ext cx="428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IVB, Phys Rev ST-AB 15 (2012) 050703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24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Example: </a:t>
            </a:r>
            <a:r>
              <a:rPr lang="en-US" dirty="0" err="1" smtClean="0">
                <a:solidFill>
                  <a:schemeClr val="accent2"/>
                </a:solidFill>
              </a:rPr>
              <a:t>undulator</a:t>
            </a:r>
            <a:r>
              <a:rPr lang="en-US" dirty="0" smtClean="0">
                <a:solidFill>
                  <a:schemeClr val="accent2"/>
                </a:solidFill>
              </a:rPr>
              <a:t> radiation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(zero </a:t>
            </a:r>
            <a:r>
              <a:rPr lang="en-US" dirty="0" err="1" smtClean="0">
                <a:solidFill>
                  <a:schemeClr val="accent2"/>
                </a:solidFill>
              </a:rPr>
              <a:t>emittance</a:t>
            </a:r>
            <a:r>
              <a:rPr lang="en-US" dirty="0" smtClean="0">
                <a:solidFill>
                  <a:schemeClr val="accent2"/>
                </a:solidFill>
              </a:rPr>
              <a:t> e-beam)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98" y="1599460"/>
            <a:ext cx="8075054" cy="441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82"/>
          <p:cNvSpPr txBox="1">
            <a:spLocks noChangeArrowheads="1"/>
          </p:cNvSpPr>
          <p:nvPr/>
        </p:nvSpPr>
        <p:spPr bwMode="auto">
          <a:xfrm>
            <a:off x="860737" y="1345587"/>
            <a:ext cx="3093077" cy="277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Radiation phase space at </a:t>
            </a:r>
            <a:r>
              <a:rPr lang="en-US" sz="1200" dirty="0" err="1" smtClean="0"/>
              <a:t>undulator</a:t>
            </a:r>
            <a:r>
              <a:rPr lang="en-US" sz="1200" dirty="0" smtClean="0"/>
              <a:t> center</a:t>
            </a:r>
            <a:endParaRPr lang="en-US" sz="1200" dirty="0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807076" y="6018472"/>
            <a:ext cx="267022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Detector image 50 m from </a:t>
            </a:r>
            <a:r>
              <a:rPr lang="en-US" sz="1200" dirty="0" err="1" smtClean="0"/>
              <a:t>undulator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739435" y="6029183"/>
            <a:ext cx="434017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IVB, A. </a:t>
            </a:r>
            <a:r>
              <a:rPr lang="en-US" i="1" dirty="0" err="1" smtClean="0"/>
              <a:t>Gasbarro</a:t>
            </a:r>
            <a:r>
              <a:rPr lang="en-US" i="1" dirty="0" smtClean="0"/>
              <a:t>, IPAC’12, </a:t>
            </a:r>
            <a:r>
              <a:rPr lang="en-US" dirty="0" smtClean="0"/>
              <a:t>WEOBB03</a:t>
            </a:r>
          </a:p>
          <a:p>
            <a:r>
              <a:rPr lang="en-US" i="1" dirty="0" smtClean="0"/>
              <a:t>IVB, Phys Rev ST-AB 15 (2012) 050703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Outline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of high brightness beams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Physics of brightness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Photoinjectors</a:t>
            </a:r>
            <a:r>
              <a:rPr lang="en-US" dirty="0" smtClean="0">
                <a:solidFill>
                  <a:schemeClr val="tx1"/>
                </a:solidFill>
              </a:rPr>
              <a:t>: marriage of different fields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Cornell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for Energy Recovery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Linac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Photoinjectors</a:t>
            </a:r>
            <a:r>
              <a:rPr lang="en-US" dirty="0" smtClean="0">
                <a:solidFill>
                  <a:schemeClr val="accent2"/>
                </a:solidFill>
              </a:rPr>
              <a:t> = marriage of physics and technology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200" y="1947933"/>
            <a:ext cx="8229600" cy="4525963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				                plus variants…</a:t>
            </a:r>
          </a:p>
          <a:p>
            <a:pPr>
              <a:buNone/>
            </a:pPr>
            <a:endParaRPr lang="en-US" sz="8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dirty="0" smtClean="0">
              <a:solidFill>
                <a:schemeClr val="tx1"/>
              </a:solidFill>
              <a:sym typeface="Symbol"/>
            </a:endParaRP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CW operation: max cathode fields:                                                         (DC 10 MV/m), NCRF ( 20 MV/m),                                                         best promise for SRF ( 30 MV/m)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8751"/>
            <a:ext cx="249555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31"/>
          <p:cNvSpPr/>
          <p:nvPr/>
        </p:nvSpPr>
        <p:spPr>
          <a:xfrm>
            <a:off x="541338" y="3578613"/>
            <a:ext cx="2374900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feld 27"/>
          <p:cNvSpPr txBox="1">
            <a:spLocks noChangeArrowheads="1"/>
          </p:cNvSpPr>
          <p:nvPr/>
        </p:nvSpPr>
        <p:spPr bwMode="auto">
          <a:xfrm>
            <a:off x="499873" y="3578614"/>
            <a:ext cx="119481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j-lt"/>
              </a:rPr>
              <a:t>LANL RF gun</a:t>
            </a:r>
            <a:endParaRPr lang="en-US" sz="1200" dirty="0">
              <a:latin typeface="+mj-lt"/>
            </a:endParaRPr>
          </a:p>
        </p:txBody>
      </p:sp>
      <p:sp>
        <p:nvSpPr>
          <p:cNvPr id="28" name="Textfeld 34"/>
          <p:cNvSpPr txBox="1"/>
          <p:nvPr/>
        </p:nvSpPr>
        <p:spPr>
          <a:xfrm>
            <a:off x="294052" y="1706951"/>
            <a:ext cx="31213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+mj-lt"/>
              </a:rPr>
              <a:t>normal conducting RF gun</a:t>
            </a:r>
            <a:endParaRPr lang="en-US" b="1" i="1" dirty="0">
              <a:latin typeface="+mj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02379" y="1759674"/>
            <a:ext cx="2081347" cy="2254200"/>
            <a:chOff x="3276600" y="1849826"/>
            <a:chExt cx="2081347" cy="22542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2363"/>
            <a:stretch>
              <a:fillRect/>
            </a:stretch>
          </p:blipFill>
          <p:spPr bwMode="auto">
            <a:xfrm>
              <a:off x="3276600" y="1849826"/>
              <a:ext cx="1657350" cy="2033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24"/>
            <p:cNvSpPr txBox="1">
              <a:spLocks noChangeArrowheads="1"/>
            </p:cNvSpPr>
            <p:nvPr/>
          </p:nvSpPr>
          <p:spPr bwMode="auto">
            <a:xfrm>
              <a:off x="3438907" y="3827027"/>
              <a:ext cx="1017184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Cornell gun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9" name="Textfeld 34"/>
            <p:cNvSpPr txBox="1"/>
            <p:nvPr/>
          </p:nvSpPr>
          <p:spPr>
            <a:xfrm>
              <a:off x="4352544" y="1994288"/>
              <a:ext cx="100540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  <a:cs typeface="+mn-cs"/>
                </a:rPr>
                <a:t>DC gun</a:t>
              </a:r>
              <a:endParaRPr lang="en-US" b="1" i="1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55334" y="1591041"/>
            <a:ext cx="3873500" cy="2455050"/>
            <a:chOff x="5270500" y="1706951"/>
            <a:chExt cx="3873500" cy="2455050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6437376" y="3885002"/>
              <a:ext cx="1353249" cy="276999"/>
            </a:xfrm>
            <a:prstGeom prst="rect">
              <a:avLst/>
            </a:prstGeom>
            <a:solidFill>
              <a:srgbClr val="FFFF00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de-DE" sz="1200" dirty="0" smtClean="0"/>
                <a:t>ELBE SRF gun</a:t>
              </a:r>
              <a:endParaRPr lang="de-DE" sz="1200" dirty="0">
                <a:latin typeface="+mj-lt"/>
              </a:endParaRPr>
            </a:p>
          </p:txBody>
        </p:sp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5270500" y="2210188"/>
              <a:ext cx="3873500" cy="1746250"/>
              <a:chOff x="3057" y="1797"/>
              <a:chExt cx="2440" cy="1100"/>
            </a:xfrm>
          </p:grpSpPr>
          <p:pic>
            <p:nvPicPr>
              <p:cNvPr id="15" name="Picture 4" descr="cavity 3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91" y="1954"/>
                <a:ext cx="1877" cy="65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057" y="2571"/>
                <a:ext cx="508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Cathode</a:t>
                </a:r>
              </a:p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stock</a:t>
                </a:r>
              </a:p>
            </p:txBody>
          </p:sp>
          <p:sp>
            <p:nvSpPr>
              <p:cNvPr id="17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470" y="2640"/>
                <a:ext cx="645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alibri" pitchFamily="34" charset="0"/>
                  </a:rPr>
                  <a:t>Choke filter</a:t>
                </a:r>
              </a:p>
            </p:txBody>
          </p:sp>
          <p:sp>
            <p:nvSpPr>
              <p:cNvPr id="18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672" y="1851"/>
                <a:ext cx="825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RF / HOM ports</a:t>
                </a:r>
              </a:p>
            </p:txBody>
          </p:sp>
          <p:sp>
            <p:nvSpPr>
              <p:cNvPr id="19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115" y="1797"/>
                <a:ext cx="384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Tuner</a:t>
                </a:r>
              </a:p>
            </p:txBody>
          </p:sp>
          <p:sp>
            <p:nvSpPr>
              <p:cNvPr id="2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330" y="1807"/>
                <a:ext cx="371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½ cell</a:t>
                </a:r>
              </a:p>
            </p:txBody>
          </p:sp>
          <p:sp>
            <p:nvSpPr>
              <p:cNvPr id="21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4017" y="2640"/>
                <a:ext cx="567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 dirty="0">
                    <a:latin typeface="Calibri" pitchFamily="34" charset="0"/>
                  </a:rPr>
                  <a:t>3 full cells</a:t>
                </a:r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V="1">
                <a:off x="3330" y="2282"/>
                <a:ext cx="156" cy="3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3487" y="1958"/>
                <a:ext cx="273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 flipH="1">
                <a:off x="3917" y="1923"/>
                <a:ext cx="235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 flipV="1">
                <a:off x="3760" y="2353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 flipV="1">
                <a:off x="4230" y="2317"/>
                <a:ext cx="78" cy="3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 flipH="1">
                <a:off x="4895" y="1995"/>
                <a:ext cx="117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0" name="Textfeld 34"/>
            <p:cNvSpPr txBox="1"/>
            <p:nvPr/>
          </p:nvSpPr>
          <p:spPr>
            <a:xfrm>
              <a:off x="6297232" y="1706951"/>
              <a:ext cx="113364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latin typeface="+mj-lt"/>
                </a:rPr>
                <a:t>SRF gun</a:t>
              </a:r>
              <a:endParaRPr lang="en-US" b="1" i="1" dirty="0">
                <a:latin typeface="+mj-lt"/>
              </a:endParaRPr>
            </a:p>
          </p:txBody>
        </p:sp>
      </p:grpSp>
      <p:pic>
        <p:nvPicPr>
          <p:cNvPr id="16386" name="Picture 2" descr="Photogu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344" y="4324507"/>
            <a:ext cx="2257425" cy="2209801"/>
          </a:xfrm>
          <a:prstGeom prst="rect">
            <a:avLst/>
          </a:prstGeom>
          <a:noFill/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6467060" y="6210760"/>
            <a:ext cx="1449461" cy="2769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1200" dirty="0" smtClean="0"/>
              <a:t>operating principle</a:t>
            </a:r>
            <a:endParaRPr lang="de-DE" sz="12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689279" y="261753"/>
            <a:ext cx="5837238" cy="661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Physics 101: basic limit to beam brightness from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photoinjectors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electron bunch assumes a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‘pan-cake’ shape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near the photocathode for short (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 10ps) laser pulses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Maximum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charge density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determined by the electric field: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dq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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0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E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cath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Angular spread</a:t>
            </a:r>
            <a:r>
              <a:rPr lang="en-US" sz="2000" b="1" kern="0" dirty="0" smtClean="0">
                <a:latin typeface="+mn-lt"/>
                <a:sym typeface="Symbol"/>
              </a:rPr>
              <a:t> set by mean transverse energy (MTE) of photoelectrons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		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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 ~ (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m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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MTE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)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1/2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2634" y="5201954"/>
            <a:ext cx="2541700" cy="768896"/>
            <a:chOff x="1262634" y="5382260"/>
            <a:chExt cx="2541700" cy="768896"/>
          </a:xfrm>
        </p:grpSpPr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262634" y="5385435"/>
              <a:ext cx="4603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b="1"/>
                <a:t>B</a:t>
              </a:r>
              <a:r>
                <a:rPr lang="en-US" sz="1900" b="1" baseline="-25000"/>
                <a:t>n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281684" y="5756910"/>
              <a:ext cx="400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302322" y="5747385"/>
              <a:ext cx="265113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b="1"/>
                <a:t>f</a:t>
              </a:r>
              <a:endParaRPr lang="en-US" sz="1900" b="1" baseline="-25000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946847" y="5569585"/>
              <a:ext cx="3254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sz="1900" b="1"/>
                <a:t>=</a:t>
              </a:r>
              <a:endParaRPr lang="en-US" sz="1900" b="1" baseline="-25000">
                <a:sym typeface="Symbol" pitchFamily="18" charset="2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224659" y="5382260"/>
              <a:ext cx="823913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900" b="1">
                  <a:latin typeface="Symbol" pitchFamily="18" charset="2"/>
                </a:rPr>
                <a:t>e</a:t>
              </a:r>
              <a:r>
                <a:rPr lang="en-US" sz="1900" b="1" baseline="-25000"/>
                <a:t>0</a:t>
              </a:r>
              <a:r>
                <a:rPr lang="en-US" sz="1900" b="1"/>
                <a:t>mc</a:t>
              </a:r>
              <a:r>
                <a:rPr lang="en-US" sz="1900" b="1" baseline="30000"/>
                <a:t>2</a:t>
              </a: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2253234" y="5756910"/>
              <a:ext cx="752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2372297" y="5744210"/>
              <a:ext cx="45085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b="1"/>
                <a:t>2</a:t>
              </a:r>
              <a:r>
                <a:rPr lang="en-US" sz="1900" b="1">
                  <a:latin typeface="Symbol" pitchFamily="18" charset="2"/>
                </a:rPr>
                <a:t>p</a:t>
              </a:r>
              <a:endParaRPr lang="en-US" sz="1900" b="1" baseline="-25000">
                <a:latin typeface="Symbol" pitchFamily="18" charset="2"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091434" y="5756910"/>
              <a:ext cx="6858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035872" y="5394960"/>
              <a:ext cx="760413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 err="1">
                  <a:solidFill>
                    <a:schemeClr val="accent2"/>
                  </a:solidFill>
                  <a:latin typeface="Arial Black" pitchFamily="34" charset="0"/>
                </a:rPr>
                <a:t>E</a:t>
              </a:r>
              <a:r>
                <a:rPr lang="en-US" sz="1900" baseline="-25000" dirty="0" err="1">
                  <a:solidFill>
                    <a:schemeClr val="accent2"/>
                  </a:solidFill>
                  <a:latin typeface="Arial Black" pitchFamily="34" charset="0"/>
                </a:rPr>
                <a:t>cath</a:t>
              </a:r>
              <a:endParaRPr lang="en-US" sz="1900" baseline="-25000" dirty="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3037777" y="5766435"/>
              <a:ext cx="766557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 smtClean="0">
                  <a:solidFill>
                    <a:schemeClr val="accent2"/>
                  </a:solidFill>
                  <a:latin typeface="Arial Black" pitchFamily="34" charset="0"/>
                  <a:sym typeface="Symbol" pitchFamily="18" charset="2"/>
                </a:rPr>
                <a:t>MTE</a:t>
              </a:r>
              <a:endParaRPr lang="en-US" sz="1900" baseline="-25000" dirty="0">
                <a:solidFill>
                  <a:schemeClr val="accent2"/>
                </a:solidFill>
                <a:latin typeface="Arial Black" pitchFamily="34" charset="0"/>
                <a:sym typeface="Symbol" pitchFamily="18" charset="2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38884" y="5423535"/>
              <a:ext cx="0" cy="666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672209" y="5821998"/>
              <a:ext cx="514350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900" b="1" baseline="-25000"/>
                <a:t>max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60925" y="5140994"/>
            <a:ext cx="3097452" cy="742950"/>
            <a:chOff x="4860925" y="5321300"/>
            <a:chExt cx="3097452" cy="742950"/>
          </a:xfrm>
        </p:grpSpPr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5265738" y="5508625"/>
              <a:ext cx="3254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sz="1900" b="1"/>
                <a:t>=</a:t>
              </a:r>
              <a:endParaRPr lang="en-US" sz="1900" b="1" baseline="-25000">
                <a:sym typeface="Symbol" pitchFamily="18" charset="2"/>
              </a:endParaRP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5991225" y="5321300"/>
              <a:ext cx="823913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900" b="1"/>
                <a:t>3</a:t>
              </a:r>
              <a:endParaRPr lang="en-US" sz="1900" b="1" baseline="30000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5810250" y="5695950"/>
              <a:ext cx="1104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5753100" y="5683250"/>
              <a:ext cx="122555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900" b="1"/>
                <a:t>10</a:t>
              </a:r>
              <a:r>
                <a:rPr lang="en-US" sz="1900" b="1">
                  <a:latin typeface="Symbol" pitchFamily="18" charset="2"/>
                </a:rPr>
                <a:t>pe</a:t>
              </a:r>
              <a:r>
                <a:rPr lang="en-US" sz="1900" b="1" baseline="-25000"/>
                <a:t>0</a:t>
              </a:r>
              <a:r>
                <a:rPr lang="en-US" sz="1900" b="1"/>
                <a:t>mc</a:t>
              </a:r>
              <a:r>
                <a:rPr lang="en-US" sz="1900" b="1" baseline="30000"/>
                <a:t>2</a:t>
              </a: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7191375" y="5695950"/>
              <a:ext cx="6858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7164388" y="5667375"/>
              <a:ext cx="760413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accent2"/>
                  </a:solidFill>
                  <a:latin typeface="Arial Black" pitchFamily="34" charset="0"/>
                </a:rPr>
                <a:t>E</a:t>
              </a:r>
              <a:r>
                <a:rPr lang="en-US" sz="1900" baseline="-25000" dirty="0">
                  <a:solidFill>
                    <a:schemeClr val="accent2"/>
                  </a:solidFill>
                  <a:latin typeface="Arial Black" pitchFamily="34" charset="0"/>
                </a:rPr>
                <a:t>cath</a:t>
              </a:r>
            </a:p>
          </p:txBody>
        </p:sp>
        <p:sp>
          <p:nvSpPr>
            <p:cNvPr id="29" name="Rectangle 35"/>
            <p:cNvSpPr>
              <a:spLocks noChangeArrowheads="1"/>
            </p:cNvSpPr>
            <p:nvPr/>
          </p:nvSpPr>
          <p:spPr bwMode="auto">
            <a:xfrm>
              <a:off x="7191820" y="5334000"/>
              <a:ext cx="766557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 smtClean="0">
                  <a:solidFill>
                    <a:schemeClr val="accent2"/>
                  </a:solidFill>
                  <a:latin typeface="Arial Black" pitchFamily="34" charset="0"/>
                  <a:sym typeface="Symbol" pitchFamily="18" charset="2"/>
                </a:rPr>
                <a:t>MTE</a:t>
              </a:r>
              <a:endParaRPr lang="en-US" sz="1900" baseline="-25000" dirty="0">
                <a:solidFill>
                  <a:schemeClr val="accent2"/>
                </a:solidFill>
                <a:latin typeface="Arial Black" pitchFamily="34" charset="0"/>
                <a:sym typeface="Symbol" pitchFamily="18" charset="2"/>
              </a:endParaRPr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4860925" y="5483225"/>
              <a:ext cx="5667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900" b="1">
                  <a:sym typeface="Symbol" pitchFamily="18" charset="2"/>
                </a:rPr>
                <a:t></a:t>
              </a:r>
              <a:r>
                <a:rPr lang="en-US" sz="1900" b="1" baseline="-25000">
                  <a:sym typeface="Symbol" pitchFamily="18" charset="2"/>
                </a:rPr>
                <a:t>n</a:t>
              </a:r>
              <a:endParaRPr lang="en-US" sz="1900" b="1" baseline="-25000"/>
            </a:p>
          </p:txBody>
        </p:sp>
        <p:sp>
          <p:nvSpPr>
            <p:cNvPr id="31" name="Rectangle 39"/>
            <p:cNvSpPr>
              <a:spLocks noChangeArrowheads="1"/>
            </p:cNvSpPr>
            <p:nvPr/>
          </p:nvSpPr>
          <p:spPr bwMode="auto">
            <a:xfrm>
              <a:off x="6896100" y="5486400"/>
              <a:ext cx="34448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900" dirty="0">
                  <a:solidFill>
                    <a:schemeClr val="accent2"/>
                  </a:solidFill>
                  <a:latin typeface="Arial Black" pitchFamily="34" charset="0"/>
                </a:rPr>
                <a:t>q</a:t>
              </a:r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 flipV="1">
              <a:off x="5705475" y="5372100"/>
              <a:ext cx="104775" cy="628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5810250" y="537210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 flipH="1">
              <a:off x="7934325" y="5372100"/>
              <a:ext cx="9525" cy="47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 flipH="1" flipV="1">
              <a:off x="5629275" y="5648325"/>
              <a:ext cx="76200" cy="36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 flipH="1">
              <a:off x="5572125" y="5643563"/>
              <a:ext cx="57150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Oval 4"/>
          <p:cNvSpPr>
            <a:spLocks noChangeArrowheads="1"/>
          </p:cNvSpPr>
          <p:nvPr/>
        </p:nvSpPr>
        <p:spPr bwMode="auto">
          <a:xfrm>
            <a:off x="8135620" y="1400175"/>
            <a:ext cx="304800" cy="1219200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072120" y="1400175"/>
            <a:ext cx="304800" cy="1219200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8497570" y="1946275"/>
            <a:ext cx="384175" cy="103188"/>
          </a:xfrm>
          <a:prstGeom prst="rightArrow">
            <a:avLst>
              <a:gd name="adj1" fmla="val 50000"/>
              <a:gd name="adj2" fmla="val 9307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8508683" y="20542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v</a:t>
            </a: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8584883" y="211613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17599" y="6230112"/>
            <a:ext cx="370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IVB et al. PRL 102, 104801 (2009)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28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9859" y="274638"/>
            <a:ext cx="6490951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Optimization study: SRF </a:t>
            </a:r>
            <a:r>
              <a:rPr lang="en-US" dirty="0" err="1" smtClean="0">
                <a:solidFill>
                  <a:schemeClr val="accent2"/>
                </a:solidFill>
              </a:rPr>
              <a:t>vs</a:t>
            </a:r>
            <a:r>
              <a:rPr lang="en-US" dirty="0" smtClean="0">
                <a:solidFill>
                  <a:schemeClr val="accent2"/>
                </a:solidFill>
              </a:rPr>
              <a:t> DC guns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r="8858"/>
          <a:stretch>
            <a:fillRect/>
          </a:stretch>
        </p:blipFill>
        <p:spPr bwMode="auto">
          <a:xfrm>
            <a:off x="296751" y="257576"/>
            <a:ext cx="1149976" cy="94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14412"/>
            <a:ext cx="4726938" cy="291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24"/>
          <p:cNvSpPr txBox="1">
            <a:spLocks noChangeArrowheads="1"/>
          </p:cNvSpPr>
          <p:nvPr/>
        </p:nvSpPr>
        <p:spPr bwMode="auto">
          <a:xfrm>
            <a:off x="281790" y="2362953"/>
            <a:ext cx="4444756" cy="27721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j-lt"/>
              </a:rPr>
              <a:t>DC gun,</a:t>
            </a:r>
            <a:r>
              <a:rPr lang="en-US" sz="1200" dirty="0" smtClean="0">
                <a:latin typeface="+mj-lt"/>
              </a:rPr>
              <a:t> 3 geometry parameters: gap, cathode angle &amp; recess</a:t>
            </a:r>
            <a:endParaRPr lang="en-US" sz="1200" dirty="0">
              <a:latin typeface="+mj-lt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58455" y="1214433"/>
            <a:ext cx="7828722" cy="93573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Vary gun geometry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while realistically constraining the voltages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baseline="0" dirty="0" smtClean="0">
                <a:latin typeface="+mn-lt"/>
              </a:rPr>
              <a:t>Full beam dynamics with </a:t>
            </a:r>
            <a:r>
              <a:rPr lang="en-US" b="1" kern="0" dirty="0" smtClean="0"/>
              <a:t>3D </a:t>
            </a:r>
            <a:r>
              <a:rPr lang="en-US" b="1" kern="0" baseline="0" dirty="0" smtClean="0">
                <a:latin typeface="+mn-lt"/>
              </a:rPr>
              <a:t>space charge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Multiobjective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parallel genetic optimization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46" y="2913888"/>
            <a:ext cx="4418105" cy="22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feld 24"/>
          <p:cNvSpPr txBox="1">
            <a:spLocks noChangeArrowheads="1"/>
          </p:cNvSpPr>
          <p:nvPr/>
        </p:nvSpPr>
        <p:spPr bwMode="auto">
          <a:xfrm>
            <a:off x="4855335" y="2640105"/>
            <a:ext cx="4314423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j-lt"/>
              </a:rPr>
              <a:t>SRF gun</a:t>
            </a:r>
            <a:r>
              <a:rPr lang="en-US" sz="1200" dirty="0" smtClean="0">
                <a:latin typeface="+mj-lt"/>
              </a:rPr>
              <a:t>, 4 parameters: gap, </a:t>
            </a:r>
            <a:r>
              <a:rPr lang="en-US" sz="1200" dirty="0" err="1" smtClean="0">
                <a:latin typeface="+mj-lt"/>
              </a:rPr>
              <a:t>cath</a:t>
            </a:r>
            <a:r>
              <a:rPr lang="en-US" sz="1200" dirty="0" smtClean="0">
                <a:latin typeface="+mj-lt"/>
              </a:rPr>
              <a:t> angle &amp; recess, pipe </a:t>
            </a:r>
            <a:r>
              <a:rPr lang="en-US" sz="1200" dirty="0" err="1" smtClean="0">
                <a:latin typeface="+mj-lt"/>
              </a:rPr>
              <a:t>dia</a:t>
            </a:r>
            <a:endParaRPr lang="en-US" sz="1200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3183" y="940158"/>
            <a:ext cx="8720168" cy="4864257"/>
            <a:chOff x="0" y="879425"/>
            <a:chExt cx="8977745" cy="5002263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20863"/>
              <a:ext cx="8977745" cy="466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11926" y="879425"/>
              <a:ext cx="1662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7200" eaLnBrk="1" hangingPunct="1"/>
              <a:r>
                <a:rPr lang="en-US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DC Gun</a:t>
              </a:r>
              <a:endPara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14651" y="889775"/>
              <a:ext cx="1662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7200" eaLnBrk="1" hangingPunct="1"/>
              <a:r>
                <a:rPr lang="en-US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SRF Gun</a:t>
              </a:r>
              <a:endPara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68948" y="6235247"/>
            <a:ext cx="804929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IVB, A. Kim, M. </a:t>
            </a:r>
            <a:r>
              <a:rPr lang="en-US" i="1" dirty="0" err="1" smtClean="0"/>
              <a:t>Lakshmanan</a:t>
            </a:r>
            <a:r>
              <a:rPr lang="en-US" i="1" dirty="0" smtClean="0"/>
              <a:t>, J. </a:t>
            </a:r>
            <a:r>
              <a:rPr lang="en-US" i="1" dirty="0" err="1" smtClean="0"/>
              <a:t>Maxson</a:t>
            </a:r>
            <a:r>
              <a:rPr lang="en-US" i="1" dirty="0" smtClean="0"/>
              <a:t>, Phys Rev ST-AB 14 (2011) 072001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29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Outline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of high brightness beams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Physics of brightness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marriage of different fields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Cornell </a:t>
            </a:r>
            <a:r>
              <a:rPr lang="en-US" dirty="0" err="1" smtClean="0">
                <a:solidFill>
                  <a:schemeClr val="tx1"/>
                </a:solidFill>
              </a:rPr>
              <a:t>photoinjector</a:t>
            </a:r>
            <a:r>
              <a:rPr lang="en-US" dirty="0" smtClean="0">
                <a:solidFill>
                  <a:schemeClr val="tx1"/>
                </a:solidFill>
              </a:rPr>
              <a:t> for Energy Recovery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Outline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Uses of high brightness beams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Physics of brightness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marriage of different fields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Cornell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for Energy Recovery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Linac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30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Cornell </a:t>
            </a:r>
            <a:r>
              <a:rPr lang="en-US" dirty="0" err="1" smtClean="0">
                <a:solidFill>
                  <a:schemeClr val="accent2"/>
                </a:solidFill>
              </a:rPr>
              <a:t>photoinjector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8458201" cy="4525963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NSF-supported accelerator R&amp;D test-bed, operational starting 2009</a:t>
            </a:r>
          </a:p>
          <a:p>
            <a:pPr lvl="1"/>
            <a:r>
              <a:rPr lang="en-US" dirty="0" smtClean="0"/>
              <a:t>Main goals:	</a:t>
            </a:r>
            <a:r>
              <a:rPr lang="en-US" dirty="0" smtClean="0">
                <a:sym typeface="Symbol"/>
              </a:rPr>
              <a:t></a:t>
            </a:r>
            <a:r>
              <a:rPr lang="en-US" dirty="0" smtClean="0"/>
              <a:t>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normalized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  <a:r>
              <a:rPr lang="en-US" dirty="0" err="1" smtClean="0"/>
              <a:t>emittance</a:t>
            </a:r>
            <a:r>
              <a:rPr lang="en-US" dirty="0" smtClean="0"/>
              <a:t> (to best 	                      			storage rings)</a:t>
            </a:r>
          </a:p>
          <a:p>
            <a:pPr lvl="1">
              <a:buNone/>
            </a:pPr>
            <a:r>
              <a:rPr lang="en-US" dirty="0" smtClean="0"/>
              <a:t>				average current 33mA @ 15MeV &amp; 100mA @ 5MeV</a:t>
            </a:r>
          </a:p>
          <a:p>
            <a:pPr lvl="1">
              <a:buNone/>
            </a:pPr>
            <a:r>
              <a:rPr lang="en-US" dirty="0" smtClean="0"/>
              <a:t>				2-3 </a:t>
            </a:r>
            <a:r>
              <a:rPr lang="en-US" dirty="0" err="1" smtClean="0"/>
              <a:t>ps</a:t>
            </a:r>
            <a:r>
              <a:rPr lang="en-US" dirty="0" smtClean="0"/>
              <a:t> bunch length</a:t>
            </a:r>
          </a:p>
          <a:p>
            <a:pPr lvl="1">
              <a:buNone/>
            </a:pPr>
            <a:r>
              <a:rPr lang="en-US" dirty="0" smtClean="0"/>
              <a:t>				demonstrate cathode longevity, RF controls,             			parameter stability &amp; reliability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333784"/>
            <a:ext cx="9144000" cy="1970328"/>
            <a:chOff x="0" y="981075"/>
            <a:chExt cx="9144000" cy="1970328"/>
          </a:xfrm>
        </p:grpSpPr>
        <p:grpSp>
          <p:nvGrpSpPr>
            <p:cNvPr id="7" name="Group 20"/>
            <p:cNvGrpSpPr/>
            <p:nvPr/>
          </p:nvGrpSpPr>
          <p:grpSpPr>
            <a:xfrm>
              <a:off x="0" y="981075"/>
              <a:ext cx="9144000" cy="1970328"/>
              <a:chOff x="0" y="981075"/>
              <a:chExt cx="9144000" cy="1970328"/>
            </a:xfrm>
          </p:grpSpPr>
          <p:grpSp>
            <p:nvGrpSpPr>
              <p:cNvPr id="9" name="Group 18"/>
              <p:cNvGrpSpPr/>
              <p:nvPr/>
            </p:nvGrpSpPr>
            <p:grpSpPr>
              <a:xfrm>
                <a:off x="0" y="981075"/>
                <a:ext cx="9144000" cy="1970328"/>
                <a:chOff x="0" y="981075"/>
                <a:chExt cx="9144000" cy="1970328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1077913"/>
                  <a:ext cx="9144000" cy="1489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846587" y="981075"/>
                  <a:ext cx="1204176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200" b="1" i="1" dirty="0">
                      <a:solidFill>
                        <a:srgbClr val="0033CC"/>
                      </a:solidFill>
                      <a:latin typeface="+mj-lt"/>
                    </a:rPr>
                    <a:t>photocathode</a:t>
                  </a:r>
                </a:p>
                <a:p>
                  <a:pPr algn="ctr"/>
                  <a:r>
                    <a:rPr lang="en-US" sz="1200" b="1" i="1" dirty="0">
                      <a:solidFill>
                        <a:srgbClr val="0033CC"/>
                      </a:solidFill>
                      <a:latin typeface="+mj-lt"/>
                    </a:rPr>
                    <a:t>DC gun</a:t>
                  </a:r>
                </a:p>
              </p:txBody>
            </p:sp>
            <p:sp>
              <p:nvSpPr>
                <p:cNvPr id="1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085840" y="1133475"/>
                  <a:ext cx="780983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1" i="1" dirty="0">
                      <a:solidFill>
                        <a:srgbClr val="0033CC"/>
                      </a:solidFill>
                      <a:latin typeface="+mj-lt"/>
                    </a:rPr>
                    <a:t>buncher </a:t>
                  </a:r>
                </a:p>
              </p:txBody>
            </p:sp>
            <p:sp>
              <p:nvSpPr>
                <p:cNvPr id="1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860334" y="1133475"/>
                  <a:ext cx="1099981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i="1" dirty="0">
                      <a:solidFill>
                        <a:srgbClr val="0033CC"/>
                      </a:solidFill>
                      <a:latin typeface="+mj-lt"/>
                    </a:rPr>
                    <a:t>cryomodule </a:t>
                  </a:r>
                </a:p>
              </p:txBody>
            </p:sp>
            <p:sp>
              <p:nvSpPr>
                <p:cNvPr id="1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4346" y="2200275"/>
                  <a:ext cx="1335622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0033CC"/>
                      </a:solidFill>
                      <a:latin typeface="+mn-lt"/>
                    </a:rPr>
                    <a:t>beam dump</a:t>
                  </a:r>
                </a:p>
              </p:txBody>
            </p:sp>
            <p:sp>
              <p:nvSpPr>
                <p:cNvPr id="1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09483" y="2366628"/>
                  <a:ext cx="1807213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i="1" dirty="0" smtClean="0">
                      <a:solidFill>
                        <a:srgbClr val="0033CC"/>
                      </a:solidFill>
                      <a:latin typeface="+mn-lt"/>
                    </a:rPr>
                    <a:t>diagnostics beam </a:t>
                  </a:r>
                  <a:r>
                    <a:rPr lang="en-US" sz="1600" b="1" i="1" dirty="0">
                      <a:solidFill>
                        <a:srgbClr val="0033CC"/>
                      </a:solidFill>
                      <a:latin typeface="+mn-lt"/>
                    </a:rPr>
                    <a:t>lines</a:t>
                  </a:r>
                </a:p>
              </p:txBody>
            </p:sp>
          </p:grp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 flipV="1">
                <a:off x="4419600" y="1895475"/>
                <a:ext cx="1066800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 flipH="1" flipV="1">
                <a:off x="1905000" y="1819275"/>
                <a:ext cx="1447800" cy="609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5578475" y="2366963"/>
                <a:ext cx="2000250" cy="92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6257925" y="2395538"/>
                <a:ext cx="619125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latin typeface="Arial" charset="0"/>
                  </a:rPr>
                  <a:t>5 m</a:t>
                </a:r>
              </a:p>
            </p:txBody>
          </p:sp>
        </p:grp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7696200" y="1438275"/>
              <a:ext cx="2286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17464" y="2955670"/>
            <a:ext cx="1780505" cy="3052294"/>
            <a:chOff x="4224539" y="3103806"/>
            <a:chExt cx="1780505" cy="3052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24539" y="3103806"/>
              <a:ext cx="1780505" cy="3052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182"/>
            <p:cNvSpPr txBox="1">
              <a:spLocks noChangeArrowheads="1"/>
            </p:cNvSpPr>
            <p:nvPr/>
          </p:nvSpPr>
          <p:spPr bwMode="auto">
            <a:xfrm>
              <a:off x="4260760" y="5831882"/>
              <a:ext cx="1019577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/>
                <a:t>HV DC gun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66940" y="4068422"/>
            <a:ext cx="3300278" cy="2472071"/>
            <a:chOff x="5405840" y="3765797"/>
            <a:chExt cx="3300278" cy="2472071"/>
          </a:xfrm>
        </p:grpSpPr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5840" y="3765797"/>
              <a:ext cx="3300278" cy="2472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 Box 182"/>
            <p:cNvSpPr txBox="1">
              <a:spLocks noChangeArrowheads="1"/>
            </p:cNvSpPr>
            <p:nvPr/>
          </p:nvSpPr>
          <p:spPr bwMode="auto">
            <a:xfrm>
              <a:off x="5417712" y="5919888"/>
              <a:ext cx="1086119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/>
                <a:t>laser system</a:t>
              </a:r>
              <a:endParaRPr lang="en-US" sz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8227" y="1307177"/>
            <a:ext cx="4021126" cy="3053329"/>
            <a:chOff x="1275008" y="1764405"/>
            <a:chExt cx="4021126" cy="3053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62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5008" y="1764405"/>
              <a:ext cx="4021126" cy="3053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182"/>
            <p:cNvSpPr txBox="1">
              <a:spLocks noChangeArrowheads="1"/>
            </p:cNvSpPr>
            <p:nvPr/>
          </p:nvSpPr>
          <p:spPr bwMode="auto">
            <a:xfrm>
              <a:off x="3863662" y="1822105"/>
              <a:ext cx="1375892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/>
                <a:t>SRF </a:t>
              </a:r>
              <a:r>
                <a:rPr lang="en-US" sz="1200" dirty="0" err="1" smtClean="0"/>
                <a:t>cryomodule</a:t>
              </a:r>
              <a:endParaRPr lang="en-US" sz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6413" y="4154344"/>
            <a:ext cx="3155865" cy="2330137"/>
            <a:chOff x="0" y="4006266"/>
            <a:chExt cx="3155865" cy="2330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4006266"/>
              <a:ext cx="3155865" cy="233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182"/>
            <p:cNvSpPr txBox="1">
              <a:spLocks noChangeArrowheads="1"/>
            </p:cNvSpPr>
            <p:nvPr/>
          </p:nvSpPr>
          <p:spPr bwMode="auto">
            <a:xfrm>
              <a:off x="2318198" y="6001453"/>
              <a:ext cx="783464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 smtClean="0"/>
                <a:t>coldbox</a:t>
              </a:r>
              <a:endParaRPr lang="en-US" sz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18033" y="1041817"/>
            <a:ext cx="3047664" cy="4063552"/>
            <a:chOff x="5478150" y="546010"/>
            <a:chExt cx="3047664" cy="40635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78150" y="546010"/>
              <a:ext cx="3047664" cy="406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82"/>
            <p:cNvSpPr txBox="1">
              <a:spLocks noChangeArrowheads="1"/>
            </p:cNvSpPr>
            <p:nvPr/>
          </p:nvSpPr>
          <p:spPr bwMode="auto">
            <a:xfrm>
              <a:off x="5497133" y="570709"/>
              <a:ext cx="1650642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/>
                <a:t>RF 135 kW klystrons</a:t>
              </a:r>
              <a:endParaRPr lang="en-US" sz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01622" y="2099228"/>
            <a:ext cx="4681728" cy="3511296"/>
            <a:chOff x="1889760" y="2895600"/>
            <a:chExt cx="4681728" cy="35112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1" descr="C:\Users\ivb\AppData\Local\Temp\IMG_0754_small-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89760" y="2895600"/>
              <a:ext cx="4681728" cy="3511296"/>
            </a:xfrm>
            <a:prstGeom prst="rect">
              <a:avLst/>
            </a:prstGeom>
            <a:noFill/>
          </p:spPr>
        </p:pic>
        <p:sp>
          <p:nvSpPr>
            <p:cNvPr id="21" name="Text Box 182"/>
            <p:cNvSpPr txBox="1">
              <a:spLocks noChangeArrowheads="1"/>
            </p:cNvSpPr>
            <p:nvPr/>
          </p:nvSpPr>
          <p:spPr bwMode="auto">
            <a:xfrm>
              <a:off x="1980771" y="6112916"/>
              <a:ext cx="2282136" cy="27699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/>
                <a:t>world‘s brightest </a:t>
              </a:r>
              <a:r>
                <a:rPr lang="en-US" sz="1200" dirty="0" err="1" smtClean="0"/>
                <a:t>photoinjector</a:t>
              </a:r>
              <a:r>
                <a:rPr lang="en-US" sz="1200" dirty="0" smtClean="0"/>
                <a:t>!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31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Cornell </a:t>
            </a:r>
            <a:r>
              <a:rPr lang="en-US" dirty="0" err="1" smtClean="0">
                <a:solidFill>
                  <a:schemeClr val="accent2"/>
                </a:solidFill>
              </a:rPr>
              <a:t>photoinjector</a:t>
            </a:r>
            <a:r>
              <a:rPr lang="en-US" dirty="0" smtClean="0">
                <a:solidFill>
                  <a:schemeClr val="accent2"/>
                </a:solidFill>
              </a:rPr>
              <a:t> achievements (so far!)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136837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Maximum </a:t>
            </a:r>
            <a:r>
              <a:rPr lang="en-US" dirty="0" smtClean="0">
                <a:solidFill>
                  <a:schemeClr val="accent2"/>
                </a:solidFill>
              </a:rPr>
              <a:t>average current of 52 </a:t>
            </a:r>
            <a:r>
              <a:rPr lang="en-US" dirty="0" err="1" smtClean="0">
                <a:solidFill>
                  <a:schemeClr val="accent2"/>
                </a:solidFill>
              </a:rPr>
              <a:t>mA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achieved</a:t>
            </a:r>
          </a:p>
          <a:p>
            <a:pPr lvl="1"/>
            <a:r>
              <a:rPr lang="en-US" dirty="0" smtClean="0"/>
              <a:t>Previous record from LANL/BOEING RF gun 32 </a:t>
            </a:r>
            <a:r>
              <a:rPr lang="en-US" dirty="0" err="1" smtClean="0"/>
              <a:t>mA</a:t>
            </a:r>
            <a:r>
              <a:rPr lang="en-US" dirty="0" smtClean="0"/>
              <a:t> (pulsed), JLAB DC </a:t>
            </a:r>
            <a:r>
              <a:rPr lang="en-US" dirty="0" err="1" smtClean="0"/>
              <a:t>photoinjector</a:t>
            </a:r>
            <a:r>
              <a:rPr lang="en-US" dirty="0" smtClean="0"/>
              <a:t> 9 </a:t>
            </a:r>
            <a:r>
              <a:rPr lang="en-US" dirty="0" err="1" smtClean="0"/>
              <a:t>mA</a:t>
            </a:r>
            <a:r>
              <a:rPr lang="en-US" dirty="0" smtClean="0"/>
              <a:t> (CW);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Proved </a:t>
            </a:r>
            <a:r>
              <a:rPr lang="en-US" dirty="0" smtClean="0">
                <a:solidFill>
                  <a:schemeClr val="accent2"/>
                </a:solidFill>
              </a:rPr>
              <a:t>practicality of high current operation </a:t>
            </a:r>
            <a:r>
              <a:rPr lang="en-US" dirty="0" smtClean="0">
                <a:solidFill>
                  <a:schemeClr val="tx1"/>
                </a:solidFill>
              </a:rPr>
              <a:t>(~ </a:t>
            </a:r>
            <a:r>
              <a:rPr lang="en-US" dirty="0" err="1" smtClean="0">
                <a:solidFill>
                  <a:schemeClr val="tx1"/>
                </a:solidFill>
              </a:rPr>
              <a:t>kiloCoulomb</a:t>
            </a:r>
            <a:r>
              <a:rPr lang="en-US" dirty="0" smtClean="0">
                <a:solidFill>
                  <a:schemeClr val="tx1"/>
                </a:solidFill>
              </a:rPr>
              <a:t> extracted with no noticeable QE degradation at the laser spot)</a:t>
            </a:r>
          </a:p>
          <a:p>
            <a:pPr lvl="1"/>
            <a:r>
              <a:rPr lang="en-US" dirty="0" smtClean="0"/>
              <a:t>Best prior result was 400 Coulombs 1/e lifetime;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Original </a:t>
            </a:r>
            <a:r>
              <a:rPr lang="en-US" dirty="0" err="1" smtClean="0">
                <a:solidFill>
                  <a:schemeClr val="tx1"/>
                </a:solidFill>
              </a:rPr>
              <a:t>emittance</a:t>
            </a:r>
            <a:r>
              <a:rPr lang="en-US" dirty="0" smtClean="0">
                <a:solidFill>
                  <a:schemeClr val="tx1"/>
                </a:solidFill>
              </a:rPr>
              <a:t> spec achieved: 90% beam normalized </a:t>
            </a:r>
            <a:r>
              <a:rPr lang="en-US" dirty="0" err="1" smtClean="0">
                <a:solidFill>
                  <a:schemeClr val="accent2"/>
                </a:solidFill>
              </a:rPr>
              <a:t>emittance</a:t>
            </a:r>
            <a:r>
              <a:rPr lang="en-US" dirty="0" smtClean="0">
                <a:solidFill>
                  <a:schemeClr val="accent2"/>
                </a:solidFill>
              </a:rPr>
              <a:t> 0.5 </a:t>
            </a:r>
            <a:r>
              <a:rPr lang="en-US" dirty="0" smtClean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accent2"/>
                </a:solidFill>
              </a:rPr>
              <a:t>m at 80pC/bunch </a:t>
            </a:r>
            <a:r>
              <a:rPr lang="en-US" dirty="0" smtClean="0">
                <a:solidFill>
                  <a:schemeClr val="tx1"/>
                </a:solidFill>
              </a:rPr>
              <a:t>(= 100mA at 1.3GHz)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Would </a:t>
            </a:r>
            <a:r>
              <a:rPr lang="en-US" dirty="0" smtClean="0">
                <a:solidFill>
                  <a:schemeClr val="accent2"/>
                </a:solidFill>
              </a:rPr>
              <a:t>surpass best of existing storage rings </a:t>
            </a:r>
            <a:r>
              <a:rPr lang="en-US" dirty="0" smtClean="0">
                <a:solidFill>
                  <a:schemeClr val="tx1"/>
                </a:solidFill>
              </a:rPr>
              <a:t>if this quality beam were to be accelerated to 5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r>
              <a:rPr lang="en-US" dirty="0" smtClean="0">
                <a:solidFill>
                  <a:schemeClr val="tx1"/>
                </a:solidFill>
              </a:rPr>
              <a:t> (~5 better than PETRA3!)</a:t>
            </a:r>
          </a:p>
          <a:p>
            <a:pPr lvl="1"/>
            <a:r>
              <a:rPr lang="en-US" dirty="0" smtClean="0"/>
              <a:t>Beam brightness from previous high current </a:t>
            </a:r>
            <a:r>
              <a:rPr lang="en-US" dirty="0" err="1" smtClean="0"/>
              <a:t>photoinjectors</a:t>
            </a:r>
            <a:r>
              <a:rPr lang="en-US" dirty="0" smtClean="0"/>
              <a:t> improved by &gt; 10</a:t>
            </a:r>
            <a:r>
              <a:rPr lang="en-US" baseline="30000" dirty="0" smtClean="0"/>
              <a:t>2</a:t>
            </a:r>
            <a:endParaRPr lang="en-US" baseline="30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180304" y="2560749"/>
            <a:ext cx="8744755" cy="1313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32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Photoinjector</a:t>
            </a:r>
            <a:r>
              <a:rPr lang="en-US" dirty="0" smtClean="0">
                <a:solidFill>
                  <a:schemeClr val="accent2"/>
                </a:solidFill>
              </a:rPr>
              <a:t> crew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7826" name="AutoShape 2" descr="https://cesrweb.lepp.cornell.edu/elog/documents/personnel/mugshots/images/dunha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9" name="AutoShape 5" descr="https://cesrweb.lepp.cornell.edu/elog/documents/personnel/mugshots/images/bartnik_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2" name="AutoShape 8" descr="https://cesrweb.lepp.cornell.edu/elog/documents/personnel/mugshots/images/li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5" name="AutoShape 11" descr="https://cesrweb.lepp.cornell.edu/elog/documents/personnel/mugshots/images/maxs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9" name="AutoShape 15" descr="https://cesrweb.lepp.cornell.edu/elog/documents/personnel/mugshots/images/gullifor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6" name="AutoShape 22" descr="https://cesrweb.lepp.cornell.edu/elog/documents/personnel/mugshots/images/l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9" name="AutoShape 25" descr="https://cesrweb.lepp.cornell.edu/elog/documents/personnel/mugshots/images/zha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52727" y="1335074"/>
            <a:ext cx="8671177" cy="3781758"/>
            <a:chOff x="293800" y="199237"/>
            <a:chExt cx="12705980" cy="5716072"/>
          </a:xfrm>
        </p:grpSpPr>
        <p:pic>
          <p:nvPicPr>
            <p:cNvPr id="778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800" y="249327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595" y="199237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25716" y="205334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6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07504" y="214943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7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95332" y="2149430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0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5080" y="2162309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1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095244" y="4075024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2" name="Picture 1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14077" y="2154095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3" name="Picture 1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91611" y="216288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4" name="Picture 2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587674" y="4115085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7" name="Picture 2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4191" y="4061672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0" name="Picture 2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599480" y="229175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1" name="Picture 2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550459" y="4052894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2" name="Picture 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892534" y="4046117"/>
              <a:ext cx="2400300" cy="180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3" name="Picture 2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621926" y="2139328"/>
              <a:ext cx="2223259" cy="1880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855" name="AutoShape 31" descr="https://cesrweb.lepp.cornell.edu/elog/documents/personnel/mugshots/images/quigle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56" name="Picture 3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05670" y="5188125"/>
            <a:ext cx="1577009" cy="118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9884" y="5172698"/>
            <a:ext cx="1637473" cy="122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59" name="AutoShape 35" descr="https://cesrweb.lepp.cornell.edu/elog/documents/personnel/mugshots/images/barle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60" name="Picture 3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16625" y="5144578"/>
            <a:ext cx="1577009" cy="123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62" name="AutoShape 38" descr="https://cesrweb.lepp.cornell.edu/elog/documents/personnel/mugshots/images/moor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63" name="Picture 3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18051" y="5140601"/>
            <a:ext cx="1616765" cy="121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7328078" y="5357614"/>
            <a:ext cx="17257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/>
              <a:t>and more …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33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Key#1: space charge optics control &amp; beam alignment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Example: require beam </a:t>
            </a:r>
            <a:r>
              <a:rPr lang="en-US" dirty="0" err="1" smtClean="0">
                <a:solidFill>
                  <a:schemeClr val="tx1"/>
                </a:solidFill>
              </a:rPr>
              <a:t>aligment</a:t>
            </a:r>
            <a:r>
              <a:rPr lang="en-US" dirty="0" smtClean="0">
                <a:solidFill>
                  <a:schemeClr val="tx1"/>
                </a:solidFill>
              </a:rPr>
              <a:t> to few 10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m within all key optics elements (gun, RF cavities, solenoids)</a:t>
            </a:r>
          </a:p>
          <a:p>
            <a:pPr lvl="1"/>
            <a:r>
              <a:rPr lang="en-US" dirty="0" smtClean="0"/>
              <a:t>perform orbit response measurements (either linear or non-linear) and fit data to model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717" y="4700793"/>
            <a:ext cx="2305155" cy="195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14" y="225494"/>
            <a:ext cx="1307923" cy="9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11288"/>
            <a:ext cx="44704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55963" y="2915008"/>
            <a:ext cx="1144587" cy="276999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latin typeface="+mj-lt"/>
                <a:cs typeface="+mn-cs"/>
              </a:rPr>
              <a:t>aberrations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0035" y="2921537"/>
            <a:ext cx="1515616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latin typeface="+mj-lt"/>
                <a:cs typeface="+mn-cs"/>
              </a:rPr>
              <a:t>time slice-induced</a:t>
            </a:r>
            <a:endParaRPr lang="en-US" sz="1200" dirty="0">
              <a:latin typeface="+mj-lt"/>
              <a:cs typeface="+mn-cs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241" y="4739426"/>
            <a:ext cx="2410895" cy="176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01535" y="4986367"/>
            <a:ext cx="1575761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latin typeface="+mj-lt"/>
              </a:rPr>
              <a:t>s</a:t>
            </a:r>
            <a:r>
              <a:rPr lang="en-US" sz="1200" dirty="0" smtClean="0">
                <a:latin typeface="+mj-lt"/>
                <a:cs typeface="+mn-cs"/>
              </a:rPr>
              <a:t>ol. alignment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2587" y="4675127"/>
            <a:ext cx="157576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latin typeface="+mj-lt"/>
              </a:rPr>
              <a:t>RF quad due to input coupler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3059" y="6054941"/>
            <a:ext cx="560231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C. </a:t>
            </a:r>
            <a:r>
              <a:rPr lang="en-US" i="1" dirty="0" err="1" smtClean="0"/>
              <a:t>Gulliford</a:t>
            </a:r>
            <a:r>
              <a:rPr lang="en-US" i="1" dirty="0" smtClean="0"/>
              <a:t> et al. Phys Rev ST-AB 14 (2011) 032002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Gulliford</a:t>
            </a:r>
            <a:r>
              <a:rPr lang="en-US" i="1" dirty="0" smtClean="0"/>
              <a:t>, IVB, Phys Rev ST-AB 15 (2012) 024002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0211" y="5794352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accurate beam transfer maps: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Presentation3"/>
          <p:cNvPicPr>
            <a:picLocks noChangeAspect="1" noChangeArrowheads="1"/>
          </p:cNvPicPr>
          <p:nvPr/>
        </p:nvPicPr>
        <p:blipFill>
          <a:blip r:embed="rId2" cstate="print"/>
          <a:srcRect t="14735" b="37508"/>
          <a:stretch>
            <a:fillRect/>
          </a:stretch>
        </p:blipFill>
        <p:spPr bwMode="auto">
          <a:xfrm>
            <a:off x="228041" y="2866821"/>
            <a:ext cx="3657345" cy="1151386"/>
          </a:xfrm>
          <a:prstGeom prst="rect">
            <a:avLst/>
          </a:prstGeom>
          <a:noFill/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03366" y="3682612"/>
            <a:ext cx="322847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i="1" dirty="0" smtClean="0"/>
              <a:t>temporal – </a:t>
            </a:r>
            <a:r>
              <a:rPr lang="en-US" sz="1200" i="1" dirty="0" err="1" smtClean="0"/>
              <a:t>birefringent</a:t>
            </a:r>
            <a:r>
              <a:rPr lang="en-US" sz="1200" i="1" dirty="0" smtClean="0"/>
              <a:t> crystal pulse stacking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34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74147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Key#2: laser &amp; shaping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45" y="1336417"/>
            <a:ext cx="3277244" cy="246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2"/>
          <p:cNvSpPr txBox="1">
            <a:spLocks noChangeArrowheads="1"/>
          </p:cNvSpPr>
          <p:nvPr/>
        </p:nvSpPr>
        <p:spPr bwMode="auto">
          <a:xfrm>
            <a:off x="5613216" y="1362451"/>
            <a:ext cx="1725168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1.3GHz laser at 65W</a:t>
            </a:r>
            <a:endParaRPr lang="en-US" sz="1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81257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Laser is primary, e-beam secondary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Control 3D shape to </a:t>
            </a:r>
            <a:r>
              <a:rPr lang="en-US" dirty="0" err="1" smtClean="0">
                <a:solidFill>
                  <a:schemeClr val="tx1"/>
                </a:solidFill>
              </a:rPr>
              <a:t>linearize</a:t>
            </a:r>
            <a:r>
              <a:rPr lang="en-US" dirty="0" smtClean="0">
                <a:solidFill>
                  <a:schemeClr val="tx1"/>
                </a:solidFill>
              </a:rPr>
              <a:t>                                                                   space charge forces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Numerically optimized laser shape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861" y="4240069"/>
            <a:ext cx="2629004" cy="199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1714" y="4216145"/>
            <a:ext cx="2621280" cy="20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82"/>
          <p:cNvSpPr txBox="1">
            <a:spLocks noChangeArrowheads="1"/>
          </p:cNvSpPr>
          <p:nvPr/>
        </p:nvSpPr>
        <p:spPr bwMode="auto">
          <a:xfrm>
            <a:off x="614067" y="4399718"/>
            <a:ext cx="129200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Temporal profile</a:t>
            </a:r>
            <a:endParaRPr lang="en-US" sz="1200" dirty="0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3123301" y="4320298"/>
            <a:ext cx="148733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Transverse profile</a:t>
            </a:r>
            <a:endParaRPr lang="en-US" sz="1200" dirty="0"/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38" y="25758"/>
            <a:ext cx="1004552" cy="73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9941" y="25758"/>
            <a:ext cx="1029315" cy="74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6011" y="25758"/>
            <a:ext cx="1045062" cy="75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22717" y="720074"/>
            <a:ext cx="2516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with </a:t>
            </a:r>
            <a:r>
              <a:rPr lang="en-US" b="1" dirty="0" err="1" smtClean="0"/>
              <a:t>prof</a:t>
            </a:r>
            <a:r>
              <a:rPr lang="en-US" b="1" dirty="0" smtClean="0"/>
              <a:t>. Frank Wise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80337" y="5317143"/>
            <a:ext cx="386366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S. Zhou et al., Appl. Opt. 46 (2007) 8488</a:t>
            </a:r>
          </a:p>
          <a:p>
            <a:r>
              <a:rPr lang="en-US" sz="1600" i="1" dirty="0" smtClean="0"/>
              <a:t>IVB et al., PRSTAB 11 (2008) 040702</a:t>
            </a:r>
          </a:p>
          <a:p>
            <a:r>
              <a:rPr lang="en-US" sz="1600" i="1" dirty="0" smtClean="0"/>
              <a:t>H. Li et al., PRSTAB 14 (2011) 112802</a:t>
            </a:r>
          </a:p>
          <a:p>
            <a:r>
              <a:rPr lang="en-US" sz="1600" i="1" dirty="0" smtClean="0"/>
              <a:t>Z. Zhao et al., Opt. </a:t>
            </a:r>
            <a:r>
              <a:rPr lang="en-US" sz="1600" i="1" dirty="0" err="1" smtClean="0"/>
              <a:t>Expr</a:t>
            </a:r>
            <a:r>
              <a:rPr lang="en-US" sz="1600" i="1" dirty="0" smtClean="0"/>
              <a:t>. 20 (2012) 4850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Key#3: beam diagnostics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288" y="1316038"/>
            <a:ext cx="2795587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7850" y="1317625"/>
            <a:ext cx="287337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7" descr="p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9600" y="4038600"/>
            <a:ext cx="2679152" cy="2324608"/>
          </a:xfrm>
          <a:prstGeom prst="rect">
            <a:avLst/>
          </a:prstGeom>
          <a:noFill/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3393072" y="1317446"/>
            <a:ext cx="240482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+mn-lt"/>
              </a:rPr>
              <a:t>Emittance</a:t>
            </a:r>
            <a:r>
              <a:rPr lang="en-US" sz="1200" dirty="0">
                <a:latin typeface="+mn-lt"/>
              </a:rPr>
              <a:t> Measurement System</a:t>
            </a:r>
          </a:p>
        </p:txBody>
      </p:sp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6288135" y="1325384"/>
            <a:ext cx="2387898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Time-domain diagnostics: 0.1 </a:t>
            </a:r>
            <a:r>
              <a:rPr lang="en-US" sz="1200" dirty="0" err="1">
                <a:latin typeface="+mn-lt"/>
              </a:rPr>
              <a:t>ps</a:t>
            </a:r>
            <a:endParaRPr lang="en-US" sz="1200" dirty="0">
              <a:latin typeface="+mn-lt"/>
            </a:endParaRPr>
          </a:p>
        </p:txBody>
      </p:sp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295400"/>
            <a:ext cx="285591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825" y="3962400"/>
            <a:ext cx="290036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75842" y="1308279"/>
            <a:ext cx="3066602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</a:rPr>
              <a:t>‘Flying wire’: ~MW </a:t>
            </a:r>
            <a:r>
              <a:rPr lang="en-US" sz="1200" dirty="0">
                <a:latin typeface="+mn-lt"/>
              </a:rPr>
              <a:t>beam profile instrument</a:t>
            </a: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157700" y="6053138"/>
            <a:ext cx="2791562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THz spectrometer for sub-mm bunch structure measurements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4445000" y="3581400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85644" y="3972374"/>
            <a:ext cx="3206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+mj-lt"/>
              </a:rPr>
              <a:t>Key beam instrumentation from Cornell accelerator group has been adopted at</a:t>
            </a:r>
          </a:p>
          <a:p>
            <a:pPr>
              <a:buFont typeface="Arial" charset="0"/>
              <a:buChar char="•"/>
            </a:pPr>
            <a:r>
              <a:rPr lang="en-US" sz="1800" b="1" dirty="0" smtClean="0">
                <a:latin typeface="+mj-lt"/>
              </a:rPr>
              <a:t> LBNL, BNL</a:t>
            </a:r>
            <a:r>
              <a:rPr lang="en-US" b="1" dirty="0" smtClean="0"/>
              <a:t>, KEK</a:t>
            </a:r>
            <a:r>
              <a:rPr lang="en-US" sz="1800" b="1" dirty="0" smtClean="0">
                <a:latin typeface="+mj-lt"/>
              </a:rPr>
              <a:t>, JLAB</a:t>
            </a:r>
          </a:p>
          <a:p>
            <a:endParaRPr lang="en-US" sz="1800" b="1" dirty="0" smtClean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4400" y="6276201"/>
            <a:ext cx="2057400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latin typeface="+mj-lt"/>
                <a:cs typeface="+mn-cs"/>
              </a:rPr>
              <a:t>measured phase space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7917" y="5317140"/>
            <a:ext cx="360608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IVB et al, PRSTAB 11 (2008) 100703</a:t>
            </a:r>
          </a:p>
          <a:p>
            <a:r>
              <a:rPr lang="en-US" sz="1600" i="1" dirty="0" smtClean="0"/>
              <a:t>IVB et al, J. Appl. Phys.105 (2009) 083715</a:t>
            </a:r>
          </a:p>
          <a:p>
            <a:r>
              <a:rPr lang="en-US" sz="1600" i="1" dirty="0" smtClean="0"/>
              <a:t>S. </a:t>
            </a:r>
            <a:r>
              <a:rPr lang="en-US" sz="1600" i="1" dirty="0" err="1" smtClean="0"/>
              <a:t>Belomestnykh</a:t>
            </a:r>
            <a:r>
              <a:rPr lang="en-US" sz="1600" i="1" dirty="0" smtClean="0"/>
              <a:t> et al, NIM A 614 (2010) 179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4564" y="4132262"/>
            <a:ext cx="3495170" cy="25036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702971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                     Key#4: </a:t>
            </a:r>
            <a:r>
              <a:rPr lang="en-US" dirty="0" err="1" smtClean="0">
                <a:solidFill>
                  <a:schemeClr val="accent2"/>
                </a:solidFill>
              </a:rPr>
              <a:t>photocathodes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58" y="25758"/>
            <a:ext cx="1257958" cy="91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103" y="25758"/>
            <a:ext cx="1275331" cy="92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 t="7018" b="8673"/>
          <a:stretch>
            <a:fillRect/>
          </a:stretch>
        </p:blipFill>
        <p:spPr bwMode="auto">
          <a:xfrm>
            <a:off x="2627400" y="37563"/>
            <a:ext cx="1285183" cy="91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lepp.cornell.edu/Research/AP/rsrc/LEPP/Research/AP/Recruitment/facility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907767" y="1285474"/>
            <a:ext cx="3981450" cy="2466975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l="5063" r="4979"/>
          <a:stretch>
            <a:fillRect/>
          </a:stretch>
        </p:blipFill>
        <p:spPr bwMode="auto">
          <a:xfrm>
            <a:off x="169814" y="4349978"/>
            <a:ext cx="440218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82"/>
          <p:cNvSpPr txBox="1">
            <a:spLocks noChangeArrowheads="1"/>
          </p:cNvSpPr>
          <p:nvPr/>
        </p:nvSpPr>
        <p:spPr bwMode="auto">
          <a:xfrm>
            <a:off x="1658618" y="6331178"/>
            <a:ext cx="194945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dirty="0" smtClean="0">
                <a:latin typeface="+mj-lt"/>
              </a:rPr>
              <a:t>dedicated MBE </a:t>
            </a:r>
            <a:r>
              <a:rPr lang="en-US" sz="1200" dirty="0">
                <a:latin typeface="+mj-lt"/>
              </a:rPr>
              <a:t>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14" y="4380412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in Phillips Hall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6074" y="1312455"/>
            <a:ext cx="26956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in Wilson Lab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5224774" y="3415303"/>
            <a:ext cx="147646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dirty="0" smtClean="0">
                <a:latin typeface="+mj-lt"/>
              </a:rPr>
              <a:t>actual accelerator</a:t>
            </a:r>
            <a:endParaRPr lang="en-US" sz="1200" dirty="0">
              <a:latin typeface="+mj-lt"/>
            </a:endParaRPr>
          </a:p>
        </p:txBody>
      </p:sp>
      <p:pic>
        <p:nvPicPr>
          <p:cNvPr id="16" name="Picture Placeholder 4" descr="motherchamber.png"/>
          <p:cNvPicPr>
            <a:picLocks noChangeAspect="1"/>
          </p:cNvPicPr>
          <p:nvPr/>
        </p:nvPicPr>
        <p:blipFill>
          <a:blip r:embed="rId8" cstate="print"/>
          <a:srcRect t="21875" b="26166"/>
          <a:stretch>
            <a:fillRect/>
          </a:stretch>
        </p:blipFill>
        <p:spPr>
          <a:xfrm>
            <a:off x="195937" y="1309549"/>
            <a:ext cx="3709851" cy="257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0827" y="134547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in Newman Lab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1014174" y="3567706"/>
            <a:ext cx="283936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dirty="0" err="1" smtClean="0">
                <a:latin typeface="+mj-lt"/>
              </a:rPr>
              <a:t>antimonide</a:t>
            </a:r>
            <a:r>
              <a:rPr lang="en-US" sz="1200" dirty="0" smtClean="0">
                <a:latin typeface="+mj-lt"/>
              </a:rPr>
              <a:t> growth &amp; analysis chamber</a:t>
            </a:r>
            <a:endParaRPr lang="en-US" sz="1200" dirty="0">
              <a:latin typeface="+mj-lt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>
            <a:off x="3200398" y="2743201"/>
            <a:ext cx="1907180" cy="365760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 rot="2434279">
            <a:off x="2292312" y="4293326"/>
            <a:ext cx="1645920" cy="365760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 rot="19151500">
            <a:off x="4262842" y="4197530"/>
            <a:ext cx="1645920" cy="365760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32511" y="5497175"/>
            <a:ext cx="19607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Phillips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76797" y="4264911"/>
            <a:ext cx="19607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Newman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595" y="4029945"/>
            <a:ext cx="232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with Dr. </a:t>
            </a:r>
            <a:r>
              <a:rPr lang="en-US" b="1" dirty="0" err="1" smtClean="0"/>
              <a:t>Schaff</a:t>
            </a:r>
            <a:r>
              <a:rPr lang="en-US" b="1" dirty="0" smtClean="0"/>
              <a:t>/ECE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7431609" y="5566846"/>
            <a:ext cx="19607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Wilson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37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Key#4: </a:t>
            </a:r>
            <a:r>
              <a:rPr lang="en-US" dirty="0" err="1" smtClean="0">
                <a:solidFill>
                  <a:schemeClr val="accent2"/>
                </a:solidFill>
              </a:rPr>
              <a:t>photocathodes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93" y="2824908"/>
            <a:ext cx="4331806" cy="324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474884" y="3238915"/>
            <a:ext cx="163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phase space 20 </a:t>
            </a:r>
            <a:r>
              <a:rPr lang="en-US" b="1" dirty="0" err="1" smtClean="0"/>
              <a:t>pC</a:t>
            </a:r>
            <a:r>
              <a:rPr lang="en-US" b="1" dirty="0" smtClean="0"/>
              <a:t>/bunch</a:t>
            </a:r>
            <a:endParaRPr lang="en-US" b="1" dirty="0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57200" y="1419895"/>
            <a:ext cx="8302487" cy="14841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Example: easiest x2 brightness increase after swapping a cathode with lower MTE (0.14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core norm.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at 75% core fraction for 20pC/bunch)</a:t>
            </a:r>
            <a:endParaRPr lang="en-US" sz="2000" b="1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enormous potential for improvement!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776" y="2856132"/>
            <a:ext cx="4010920" cy="300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572296" y="3226807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emittance</a:t>
            </a:r>
            <a:r>
              <a:rPr lang="en-US" b="1" dirty="0" smtClean="0"/>
              <a:t> vs. fraction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586680" y="3547563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MBE grown </a:t>
            </a:r>
            <a:r>
              <a:rPr lang="en-US" b="1" dirty="0" err="1" smtClean="0"/>
              <a:t>GaAs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91529" y="5811815"/>
            <a:ext cx="3732551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S. </a:t>
            </a:r>
            <a:r>
              <a:rPr lang="en-US" sz="1600" i="1" dirty="0" err="1" smtClean="0"/>
              <a:t>Karkare</a:t>
            </a:r>
            <a:r>
              <a:rPr lang="en-US" sz="1600" i="1" dirty="0" smtClean="0"/>
              <a:t>, IVB, APL 98 (2011) 094104</a:t>
            </a:r>
          </a:p>
          <a:p>
            <a:r>
              <a:rPr lang="en-US" sz="1600" i="1" dirty="0" smtClean="0"/>
              <a:t>IVB et al, APL 98 (2011) 224101</a:t>
            </a:r>
          </a:p>
          <a:p>
            <a:r>
              <a:rPr lang="en-US" sz="1600" i="1" dirty="0" smtClean="0"/>
              <a:t>L. </a:t>
            </a:r>
            <a:r>
              <a:rPr lang="en-US" sz="1600" i="1" dirty="0" err="1" smtClean="0"/>
              <a:t>Cultrera</a:t>
            </a:r>
            <a:r>
              <a:rPr lang="en-US" sz="1600" i="1" dirty="0" smtClean="0"/>
              <a:t> et al, APL 99 (2011) 152110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3279" y="786859"/>
            <a:ext cx="3921090" cy="607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38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Key#5: don’t give up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5246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setback #1 (the gun does not hold voltage above 250-280 kV)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setback #2 (charging ferrites)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20077" y="2133399"/>
            <a:ext cx="8153467" cy="3919671"/>
            <a:chOff x="720077" y="2133399"/>
            <a:chExt cx="8153467" cy="3919671"/>
          </a:xfrm>
        </p:grpSpPr>
        <p:grpSp>
          <p:nvGrpSpPr>
            <p:cNvPr id="9" name="Group 8"/>
            <p:cNvGrpSpPr/>
            <p:nvPr/>
          </p:nvGrpSpPr>
          <p:grpSpPr>
            <a:xfrm>
              <a:off x="3979572" y="2434106"/>
              <a:ext cx="4893972" cy="3618964"/>
              <a:chOff x="3979572" y="2434106"/>
              <a:chExt cx="4893972" cy="361896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80" t="5090" r="1031" b="1496"/>
              <a:stretch>
                <a:fillRect/>
              </a:stretch>
            </p:blipFill>
            <p:spPr bwMode="auto">
              <a:xfrm>
                <a:off x="3979572" y="2434106"/>
                <a:ext cx="4893972" cy="3618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433194" y="2734511"/>
                <a:ext cx="129790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dirty="0" smtClean="0">
                    <a:latin typeface="+mj-lt"/>
                    <a:cs typeface="+mn-cs"/>
                  </a:rPr>
                  <a:t>SRF cold  string</a:t>
                </a:r>
                <a:endParaRPr lang="en-US" sz="1200" dirty="0">
                  <a:latin typeface="+mj-lt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20077" y="2133399"/>
              <a:ext cx="2809875" cy="2333625"/>
              <a:chOff x="745835" y="2352340"/>
              <a:chExt cx="2809875" cy="2333625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5835" y="2352340"/>
                <a:ext cx="2809875" cy="2333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86326" y="2384635"/>
                <a:ext cx="2175815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dirty="0" smtClean="0">
                    <a:latin typeface="+mj-lt"/>
                    <a:cs typeface="+mn-cs"/>
                  </a:rPr>
                  <a:t>first beam (should be round!)</a:t>
                </a:r>
                <a:endParaRPr lang="en-US" sz="1200" dirty="0">
                  <a:latin typeface="+mj-lt"/>
                  <a:cs typeface="+mn-cs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56822" y="1970469"/>
            <a:ext cx="3246549" cy="4887531"/>
            <a:chOff x="605307" y="1806922"/>
            <a:chExt cx="3581400" cy="5051078"/>
          </a:xfrm>
        </p:grpSpPr>
        <p:grpSp>
          <p:nvGrpSpPr>
            <p:cNvPr id="18" name="Group 17"/>
            <p:cNvGrpSpPr/>
            <p:nvPr/>
          </p:nvGrpSpPr>
          <p:grpSpPr>
            <a:xfrm>
              <a:off x="605307" y="1806922"/>
              <a:ext cx="3581400" cy="5051078"/>
              <a:chOff x="605307" y="1806922"/>
              <a:chExt cx="3581400" cy="5051078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5307" y="1806922"/>
                <a:ext cx="3581400" cy="268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5460" y="4298324"/>
                <a:ext cx="3412902" cy="2559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2210723" y="1941202"/>
              <a:ext cx="1547761" cy="28626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 smtClean="0">
                  <a:latin typeface="+mj-lt"/>
                  <a:cs typeface="+mn-cs"/>
                </a:rPr>
                <a:t>corrector 2D scan</a:t>
              </a:r>
              <a:endParaRPr lang="en-US" sz="1200" dirty="0">
                <a:latin typeface="+mj-lt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82711" y="3580224"/>
              <a:ext cx="1547611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 smtClean="0">
                  <a:latin typeface="+mj-lt"/>
                  <a:cs typeface="+mn-cs"/>
                </a:rPr>
                <a:t>before SRF cavities</a:t>
              </a:r>
              <a:endParaRPr lang="en-US" sz="1200" dirty="0">
                <a:latin typeface="+mj-lt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32079" y="5960668"/>
              <a:ext cx="2001561" cy="47711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 smtClean="0">
                  <a:latin typeface="+mj-lt"/>
                  <a:cs typeface="+mn-cs"/>
                </a:rPr>
                <a:t>beam position after SRF (cavities are OFF!)</a:t>
              </a:r>
              <a:endParaRPr lang="en-US" sz="1200" dirty="0">
                <a:latin typeface="+mj-lt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79632" y="2069018"/>
            <a:ext cx="4783014" cy="4026981"/>
            <a:chOff x="4079632" y="2069018"/>
            <a:chExt cx="4783014" cy="4026981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079632" y="2069018"/>
              <a:ext cx="4783014" cy="40269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719492" y="2279454"/>
              <a:ext cx="3085108" cy="3453424"/>
              <a:chOff x="3972516" y="2202181"/>
              <a:chExt cx="3085108" cy="345342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438247" y="2202181"/>
                <a:ext cx="2619375" cy="2662141"/>
                <a:chOff x="4563079" y="1893090"/>
                <a:chExt cx="2619375" cy="2662141"/>
              </a:xfrm>
            </p:grpSpPr>
            <p:pic>
              <p:nvPicPr>
                <p:cNvPr id="1037" name="Picture 1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563079" y="2173981"/>
                  <a:ext cx="2619375" cy="23812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4812743" y="1893090"/>
                  <a:ext cx="1545128" cy="27699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200" dirty="0" smtClean="0">
                      <a:latin typeface="+mj-lt"/>
                    </a:rPr>
                    <a:t>6 x </a:t>
                  </a:r>
                  <a:r>
                    <a:rPr lang="en-US" sz="1200" dirty="0" smtClean="0">
                      <a:latin typeface="+mj-lt"/>
                      <a:cs typeface="+mn-cs"/>
                    </a:rPr>
                    <a:t>HOM absorbers</a:t>
                  </a:r>
                  <a:endParaRPr lang="en-US" sz="1200" dirty="0">
                    <a:latin typeface="+mj-lt"/>
                    <a:cs typeface="+mn-cs"/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972516" y="4455276"/>
                <a:ext cx="3085108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i="1" dirty="0" smtClean="0"/>
                  <a:t>3 different tiles, 2 types charging up</a:t>
                </a:r>
              </a:p>
              <a:p>
                <a:r>
                  <a:rPr lang="en-US" b="1" i="1" dirty="0" smtClean="0">
                    <a:sym typeface="Symbol"/>
                  </a:rPr>
                  <a:t> Lab works in 3 shifts to rebuild the </a:t>
                </a:r>
                <a:r>
                  <a:rPr lang="en-US" b="1" i="1" dirty="0" err="1" smtClean="0">
                    <a:sym typeface="Symbol"/>
                  </a:rPr>
                  <a:t>cryomodule</a:t>
                </a:r>
                <a:endParaRPr lang="en-US" b="1" i="1" dirty="0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700788" y="3567448"/>
                <a:ext cx="746975" cy="631064"/>
                <a:chOff x="4700788" y="3567448"/>
                <a:chExt cx="746975" cy="63106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 bwMode="auto">
                <a:xfrm flipV="1">
                  <a:off x="4700788" y="3567448"/>
                  <a:ext cx="579549" cy="63106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4700789" y="3786388"/>
                  <a:ext cx="746974" cy="399245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 l="3050" t="6063" b="16406"/>
          <a:stretch>
            <a:fillRect/>
          </a:stretch>
        </p:blipFill>
        <p:spPr bwMode="auto">
          <a:xfrm>
            <a:off x="209860" y="179883"/>
            <a:ext cx="1264171" cy="97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39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Key#5: don’t give up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1686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setback #3 (dump meltdown)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3037511"/>
            <a:ext cx="198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/>
              <a:t>Designed for 600 kW average power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340984"/>
            <a:ext cx="3973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</a:t>
            </a:r>
            <a:r>
              <a:rPr lang="en-US" sz="2000" b="1" dirty="0" smtClean="0"/>
              <a:t>e burned a hole in the aluminum dump at 25 mA.  This was due to the incorrect setup of the raster/defocusing system, and one shorted magnet.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041" y="4021022"/>
            <a:ext cx="3346428" cy="251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063" y="1907647"/>
            <a:ext cx="7844904" cy="17372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3428" y="2094590"/>
            <a:ext cx="7898296" cy="4320209"/>
            <a:chOff x="8401878" y="2213113"/>
            <a:chExt cx="7898296" cy="4320209"/>
          </a:xfrm>
        </p:grpSpPr>
        <p:sp>
          <p:nvSpPr>
            <p:cNvPr id="15" name="Rectangle 14"/>
            <p:cNvSpPr/>
            <p:nvPr/>
          </p:nvSpPr>
          <p:spPr bwMode="auto">
            <a:xfrm>
              <a:off x="8401878" y="2213113"/>
              <a:ext cx="7898296" cy="43202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666731" y="2440639"/>
              <a:ext cx="7506200" cy="3726585"/>
              <a:chOff x="529336" y="1004552"/>
              <a:chExt cx="7506200" cy="3726585"/>
            </a:xfrm>
            <a:solidFill>
              <a:srgbClr val="FFFF00"/>
            </a:solidFill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139207" y="1400831"/>
                <a:ext cx="3465809" cy="2701647"/>
              </a:xfrm>
              <a:prstGeom prst="rect">
                <a:avLst/>
              </a:prstGeom>
              <a:grp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29336" y="1337782"/>
                <a:ext cx="3060532" cy="3243554"/>
              </a:xfrm>
              <a:prstGeom prst="rect">
                <a:avLst/>
              </a:prstGeom>
              <a:grp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870520" y="4146362"/>
                <a:ext cx="4165016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 this view, the water flows from the center (end of dump) to the outside (front of dump)</a:t>
                </a:r>
                <a:endParaRPr lang="en-US" sz="16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008" y="1004552"/>
                <a:ext cx="5602816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repaired dump with 80 thermocouples added on the surface</a:t>
                </a:r>
                <a:endParaRPr lang="en-US" sz="1600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4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Need for high brightness beams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168" y="1432773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Powerful probes of matter</a:t>
            </a:r>
          </a:p>
          <a:p>
            <a:pPr lvl="1"/>
            <a:r>
              <a:rPr lang="en-US" dirty="0" smtClean="0"/>
              <a:t>Colliders, fixed target experiments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Small </a:t>
            </a:r>
            <a:r>
              <a:rPr lang="en-US" dirty="0" smtClean="0"/>
              <a:t>lab scale probes (e.g. ultrafast electron diffraction)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Sources of secondary beams</a:t>
            </a:r>
          </a:p>
          <a:p>
            <a:pPr lvl="1"/>
            <a:r>
              <a:rPr lang="en-US" dirty="0" smtClean="0"/>
              <a:t>Synchrotron radiation sources: storage rings, free electron lasers, energy recovery </a:t>
            </a:r>
            <a:r>
              <a:rPr lang="en-US" dirty="0" err="1" smtClean="0"/>
              <a:t>linacs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Cooling of </a:t>
            </a:r>
            <a:r>
              <a:rPr lang="en-US" dirty="0" err="1" smtClean="0">
                <a:solidFill>
                  <a:schemeClr val="tx1"/>
                </a:solidFill>
              </a:rPr>
              <a:t>hadron</a:t>
            </a:r>
            <a:r>
              <a:rPr lang="en-US" dirty="0" smtClean="0">
                <a:solidFill>
                  <a:schemeClr val="tx1"/>
                </a:solidFill>
              </a:rPr>
              <a:t> beams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7427" y="3271232"/>
            <a:ext cx="8720702" cy="3185553"/>
            <a:chOff x="167427" y="3271232"/>
            <a:chExt cx="8720702" cy="3185553"/>
          </a:xfrm>
        </p:grpSpPr>
        <p:pic>
          <p:nvPicPr>
            <p:cNvPr id="6" name="Picture 2" descr="http://www.linearcollider.org/newsline/images/2008/20081016_dc_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2047" y="3271232"/>
              <a:ext cx="3876082" cy="3185553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164433" y="3387144"/>
              <a:ext cx="186461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CEBAF 12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  <p:pic>
          <p:nvPicPr>
            <p:cNvPr id="45060" name="Picture 4" descr="http://newsline.linearcollider.org/wp-content/uploads/2012/02/ILC-schem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427" y="4025453"/>
              <a:ext cx="4829576" cy="2414788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345588" y="4286519"/>
              <a:ext cx="60744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ILC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71400" y="4068941"/>
            <a:ext cx="6677896" cy="2419203"/>
            <a:chOff x="1371400" y="4068941"/>
            <a:chExt cx="6677896" cy="2419203"/>
          </a:xfrm>
        </p:grpSpPr>
        <p:grpSp>
          <p:nvGrpSpPr>
            <p:cNvPr id="13" name="Group 12"/>
            <p:cNvGrpSpPr/>
            <p:nvPr/>
          </p:nvGrpSpPr>
          <p:grpSpPr>
            <a:xfrm>
              <a:off x="1371400" y="4068941"/>
              <a:ext cx="6677896" cy="2110680"/>
              <a:chOff x="663062" y="1585557"/>
              <a:chExt cx="6308545" cy="1853104"/>
            </a:xfrm>
          </p:grpSpPr>
          <p:pic>
            <p:nvPicPr>
              <p:cNvPr id="14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63062" y="1620929"/>
                <a:ext cx="2889237" cy="1817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3747751" y="2446986"/>
                <a:ext cx="244698" cy="206062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29982" y="1585557"/>
                <a:ext cx="2841625" cy="1811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427172" y="6180367"/>
              <a:ext cx="46494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600 </a:t>
              </a:r>
              <a:r>
                <a:rPr lang="en-US" sz="1400" dirty="0" err="1" smtClean="0"/>
                <a:t>fs</a:t>
              </a:r>
              <a:r>
                <a:rPr lang="en-US" sz="1400" dirty="0" smtClean="0"/>
                <a:t> snapshots of Al melting, Dwayne Miller, U Toronto</a:t>
              </a:r>
              <a:endParaRPr lang="en-US" sz="1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48786" y="3730211"/>
            <a:ext cx="7205731" cy="2437564"/>
            <a:chOff x="1113182" y="3318089"/>
            <a:chExt cx="7205731" cy="2437564"/>
          </a:xfrm>
        </p:grpSpPr>
        <p:pic>
          <p:nvPicPr>
            <p:cNvPr id="20" name="Picture 5" descr="http://upload.wikimedia.org/wikipedia/commons/0/0e/SPring-8_2007_12img_pan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3182" y="3318089"/>
              <a:ext cx="7205731" cy="243756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1159098" y="3348508"/>
              <a:ext cx="10567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Spring-8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10613" y="3786013"/>
            <a:ext cx="7184265" cy="2460611"/>
            <a:chOff x="1519706" y="3767262"/>
            <a:chExt cx="7184265" cy="2460611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19706" y="3767262"/>
              <a:ext cx="7184265" cy="2460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046372" y="3861516"/>
              <a:ext cx="76174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LCLS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2282" y="3798835"/>
            <a:ext cx="6907369" cy="2544009"/>
            <a:chOff x="1674254" y="926847"/>
            <a:chExt cx="6907369" cy="2544009"/>
          </a:xfrm>
        </p:grpSpPr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74254" y="926847"/>
              <a:ext cx="6907369" cy="254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237152" y="1043188"/>
              <a:ext cx="142859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Cornell ERL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9093" y="4172461"/>
            <a:ext cx="8512935" cy="2277001"/>
            <a:chOff x="309093" y="4172461"/>
            <a:chExt cx="8512935" cy="2277001"/>
          </a:xfrm>
        </p:grpSpPr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 r="174"/>
            <a:stretch>
              <a:fillRect/>
            </a:stretch>
          </p:blipFill>
          <p:spPr bwMode="auto">
            <a:xfrm>
              <a:off x="333918" y="4172461"/>
              <a:ext cx="8488110" cy="2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09093" y="4327300"/>
              <a:ext cx="425308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coherent electron cooling scheme proposed at BNL</a:t>
              </a:r>
              <a:endParaRPr lang="en-US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134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40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Outlook &amp; future work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91104"/>
            <a:ext cx="846786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Cornell CLASSE lab has achieved a milestone in accelerator physics, now competing with ourselves;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Future work (happening now)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All-new photoemission gun &amp; low energy </a:t>
            </a:r>
            <a:r>
              <a:rPr lang="en-US" dirty="0" err="1" smtClean="0">
                <a:solidFill>
                  <a:schemeClr val="tx1"/>
                </a:solidFill>
              </a:rPr>
              <a:t>beamline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smtClean="0"/>
              <a:t>new diagnostics, improved </a:t>
            </a:r>
            <a:r>
              <a:rPr lang="en-US" dirty="0" smtClean="0">
                <a:solidFill>
                  <a:schemeClr val="tx1"/>
                </a:solidFill>
              </a:rPr>
              <a:t>laser shaping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Photocathode research lab</a:t>
            </a:r>
          </a:p>
          <a:p>
            <a:pPr lvl="2"/>
            <a:r>
              <a:rPr lang="en-US" dirty="0" smtClean="0"/>
              <a:t>p</a:t>
            </a:r>
            <a:r>
              <a:rPr lang="en-US" dirty="0" smtClean="0">
                <a:solidFill>
                  <a:schemeClr val="tx1"/>
                </a:solidFill>
              </a:rPr>
              <a:t>hotoemission physics modeling</a:t>
            </a:r>
          </a:p>
          <a:p>
            <a:pPr lvl="2"/>
            <a:r>
              <a:rPr lang="en-US" dirty="0" smtClean="0"/>
              <a:t>material engineering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real-life testing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220" y="3038215"/>
            <a:ext cx="3351796" cy="217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3391265" y="2952871"/>
            <a:ext cx="2731008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381565" y="262231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~3m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 r="8858"/>
          <a:stretch>
            <a:fillRect/>
          </a:stretch>
        </p:blipFill>
        <p:spPr bwMode="auto">
          <a:xfrm>
            <a:off x="2187634" y="3028846"/>
            <a:ext cx="1149976" cy="94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4886" y="5280338"/>
            <a:ext cx="1275331" cy="92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41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Acknowledgements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4014" y="1278225"/>
            <a:ext cx="8493617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bigger ERL team: SRF group, CHESS &amp; LEPP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D. H. </a:t>
            </a:r>
            <a:r>
              <a:rPr lang="en-US" dirty="0" err="1" smtClean="0">
                <a:solidFill>
                  <a:schemeClr val="tx1"/>
                </a:solidFill>
              </a:rPr>
              <a:t>Bilderback</a:t>
            </a:r>
            <a:r>
              <a:rPr lang="en-US" dirty="0" smtClean="0">
                <a:solidFill>
                  <a:schemeClr val="tx1"/>
                </a:solidFill>
              </a:rPr>
              <a:t>, M. G. Billing, J. D. Brock, B. W. Buckley, S. S. Chapman, E. P. </a:t>
            </a:r>
            <a:r>
              <a:rPr lang="en-US" dirty="0" err="1" smtClean="0">
                <a:solidFill>
                  <a:schemeClr val="tx1"/>
                </a:solidFill>
              </a:rPr>
              <a:t>Chojnacki</a:t>
            </a:r>
            <a:r>
              <a:rPr lang="en-US" dirty="0" smtClean="0">
                <a:solidFill>
                  <a:schemeClr val="tx1"/>
                </a:solidFill>
              </a:rPr>
              <a:t>, Z. A. Conway, J. A. Crittenden, D. Dale, J. A. Dobbins, B. M. Dunham, R.G. </a:t>
            </a:r>
            <a:r>
              <a:rPr lang="en-US" dirty="0" err="1" smtClean="0">
                <a:solidFill>
                  <a:schemeClr val="tx1"/>
                </a:solidFill>
              </a:rPr>
              <a:t>Eichhorn</a:t>
            </a:r>
            <a:r>
              <a:rPr lang="en-US" dirty="0" smtClean="0">
                <a:solidFill>
                  <a:schemeClr val="tx1"/>
                </a:solidFill>
              </a:rPr>
              <a:t>, R. D. Ehrlich, M. P. </a:t>
            </a:r>
            <a:r>
              <a:rPr lang="en-US" dirty="0" err="1" smtClean="0">
                <a:solidFill>
                  <a:schemeClr val="tx1"/>
                </a:solidFill>
              </a:rPr>
              <a:t>Ehrlichman</a:t>
            </a:r>
            <a:r>
              <a:rPr lang="en-US" dirty="0" smtClean="0">
                <a:solidFill>
                  <a:schemeClr val="tx1"/>
                </a:solidFill>
              </a:rPr>
              <a:t>, K. D. Finkelstein, E. </a:t>
            </a:r>
            <a:r>
              <a:rPr lang="en-US" dirty="0" err="1" smtClean="0">
                <a:solidFill>
                  <a:schemeClr val="tx1"/>
                </a:solidFill>
              </a:rPr>
              <a:t>Fontes</a:t>
            </a:r>
            <a:r>
              <a:rPr lang="en-US" dirty="0" smtClean="0">
                <a:solidFill>
                  <a:schemeClr val="tx1"/>
                </a:solidFill>
              </a:rPr>
              <a:t>, M. J. Forster, S. W. Gray, S. Greenwald, S. M. </a:t>
            </a:r>
            <a:r>
              <a:rPr lang="en-US" dirty="0" err="1" smtClean="0">
                <a:solidFill>
                  <a:schemeClr val="tx1"/>
                </a:solidFill>
              </a:rPr>
              <a:t>Gruner</a:t>
            </a:r>
            <a:r>
              <a:rPr lang="en-US" dirty="0" smtClean="0">
                <a:solidFill>
                  <a:schemeClr val="tx1"/>
                </a:solidFill>
              </a:rPr>
              <a:t>, C. </a:t>
            </a:r>
            <a:r>
              <a:rPr lang="en-US" dirty="0" err="1" smtClean="0">
                <a:solidFill>
                  <a:schemeClr val="tx1"/>
                </a:solidFill>
              </a:rPr>
              <a:t>Gulliford</a:t>
            </a:r>
            <a:r>
              <a:rPr lang="en-US" dirty="0" smtClean="0">
                <a:solidFill>
                  <a:schemeClr val="tx1"/>
                </a:solidFill>
              </a:rPr>
              <a:t>, D. L. </a:t>
            </a:r>
            <a:r>
              <a:rPr lang="en-US" dirty="0" err="1" smtClean="0">
                <a:solidFill>
                  <a:schemeClr val="tx1"/>
                </a:solidFill>
              </a:rPr>
              <a:t>Hartill</a:t>
            </a:r>
            <a:r>
              <a:rPr lang="en-US" dirty="0" smtClean="0">
                <a:solidFill>
                  <a:schemeClr val="tx1"/>
                </a:solidFill>
              </a:rPr>
              <a:t>, R. G. </a:t>
            </a:r>
            <a:r>
              <a:rPr lang="en-US" dirty="0" err="1" smtClean="0">
                <a:solidFill>
                  <a:schemeClr val="tx1"/>
                </a:solidFill>
              </a:rPr>
              <a:t>Helmke</a:t>
            </a:r>
            <a:r>
              <a:rPr lang="en-US" dirty="0" smtClean="0">
                <a:solidFill>
                  <a:schemeClr val="tx1"/>
                </a:solidFill>
              </a:rPr>
              <a:t>, G. H. </a:t>
            </a:r>
            <a:r>
              <a:rPr lang="en-US" dirty="0" err="1" smtClean="0">
                <a:solidFill>
                  <a:schemeClr val="tx1"/>
                </a:solidFill>
              </a:rPr>
              <a:t>Hoffstaetter</a:t>
            </a:r>
            <a:r>
              <a:rPr lang="en-US" dirty="0" smtClean="0">
                <a:solidFill>
                  <a:schemeClr val="tx1"/>
                </a:solidFill>
              </a:rPr>
              <a:t>, A. </a:t>
            </a:r>
            <a:r>
              <a:rPr lang="en-US" dirty="0" err="1" smtClean="0">
                <a:solidFill>
                  <a:schemeClr val="tx1"/>
                </a:solidFill>
              </a:rPr>
              <a:t>Kazimirov</a:t>
            </a:r>
            <a:r>
              <a:rPr lang="en-US" dirty="0" smtClean="0">
                <a:solidFill>
                  <a:schemeClr val="tx1"/>
                </a:solidFill>
              </a:rPr>
              <a:t>, R. P. Kaplan, S. S. </a:t>
            </a:r>
            <a:r>
              <a:rPr lang="en-US" dirty="0" err="1" smtClean="0">
                <a:solidFill>
                  <a:schemeClr val="tx1"/>
                </a:solidFill>
              </a:rPr>
              <a:t>Karkare</a:t>
            </a:r>
            <a:r>
              <a:rPr lang="en-US" dirty="0" smtClean="0">
                <a:solidFill>
                  <a:schemeClr val="tx1"/>
                </a:solidFill>
              </a:rPr>
              <a:t>, V. O. </a:t>
            </a:r>
            <a:r>
              <a:rPr lang="en-US" dirty="0" err="1" smtClean="0">
                <a:solidFill>
                  <a:schemeClr val="tx1"/>
                </a:solidFill>
              </a:rPr>
              <a:t>Kostroun</a:t>
            </a:r>
            <a:r>
              <a:rPr lang="en-US" dirty="0" smtClean="0">
                <a:solidFill>
                  <a:schemeClr val="tx1"/>
                </a:solidFill>
              </a:rPr>
              <a:t>, F. A. </a:t>
            </a:r>
            <a:r>
              <a:rPr lang="en-US" dirty="0" err="1" smtClean="0">
                <a:solidFill>
                  <a:schemeClr val="tx1"/>
                </a:solidFill>
              </a:rPr>
              <a:t>Laham</a:t>
            </a:r>
            <a:r>
              <a:rPr lang="en-US" dirty="0" smtClean="0">
                <a:solidFill>
                  <a:schemeClr val="tx1"/>
                </a:solidFill>
              </a:rPr>
              <a:t>, Y. H. Lau, Y. Li, X. Liu, M. U. </a:t>
            </a:r>
            <a:r>
              <a:rPr lang="en-US" dirty="0" err="1" smtClean="0">
                <a:solidFill>
                  <a:schemeClr val="tx1"/>
                </a:solidFill>
              </a:rPr>
              <a:t>Liepe</a:t>
            </a:r>
            <a:r>
              <a:rPr lang="en-US" dirty="0" smtClean="0">
                <a:solidFill>
                  <a:schemeClr val="tx1"/>
                </a:solidFill>
              </a:rPr>
              <a:t>, F. </a:t>
            </a:r>
            <a:r>
              <a:rPr lang="en-US" dirty="0" err="1" smtClean="0">
                <a:solidFill>
                  <a:schemeClr val="tx1"/>
                </a:solidFill>
              </a:rPr>
              <a:t>Loehl</a:t>
            </a:r>
            <a:r>
              <a:rPr lang="en-US" dirty="0" smtClean="0">
                <a:solidFill>
                  <a:schemeClr val="tx1"/>
                </a:solidFill>
              </a:rPr>
              <a:t>, L. </a:t>
            </a:r>
            <a:r>
              <a:rPr lang="en-US" dirty="0" err="1" smtClean="0">
                <a:solidFill>
                  <a:schemeClr val="tx1"/>
                </a:solidFill>
              </a:rPr>
              <a:t>Cultrera</a:t>
            </a:r>
            <a:r>
              <a:rPr lang="en-US" dirty="0" smtClean="0">
                <a:solidFill>
                  <a:schemeClr val="tx1"/>
                </a:solidFill>
              </a:rPr>
              <a:t>, C. E. Mayes, J. M. </a:t>
            </a:r>
            <a:r>
              <a:rPr lang="en-US" dirty="0" err="1" smtClean="0">
                <a:solidFill>
                  <a:schemeClr val="tx1"/>
                </a:solidFill>
              </a:rPr>
              <a:t>Maxson</a:t>
            </a:r>
            <a:r>
              <a:rPr lang="en-US" dirty="0" smtClean="0">
                <a:solidFill>
                  <a:schemeClr val="tx1"/>
                </a:solidFill>
              </a:rPr>
              <a:t>, A. A. </a:t>
            </a:r>
            <a:r>
              <a:rPr lang="en-US" dirty="0" err="1" smtClean="0">
                <a:solidFill>
                  <a:schemeClr val="tx1"/>
                </a:solidFill>
              </a:rPr>
              <a:t>Mikhailichenko</a:t>
            </a:r>
            <a:r>
              <a:rPr lang="en-US" dirty="0" smtClean="0">
                <a:solidFill>
                  <a:schemeClr val="tx1"/>
                </a:solidFill>
              </a:rPr>
              <a:t>, D. </a:t>
            </a:r>
            <a:r>
              <a:rPr lang="en-US" dirty="0" err="1" smtClean="0">
                <a:solidFill>
                  <a:schemeClr val="tx1"/>
                </a:solidFill>
              </a:rPr>
              <a:t>Ouzounov</a:t>
            </a:r>
            <a:r>
              <a:rPr lang="en-US" dirty="0" smtClean="0">
                <a:solidFill>
                  <a:schemeClr val="tx1"/>
                </a:solidFill>
              </a:rPr>
              <a:t>, H. S. </a:t>
            </a:r>
            <a:r>
              <a:rPr lang="en-US" dirty="0" err="1" smtClean="0">
                <a:solidFill>
                  <a:schemeClr val="tx1"/>
                </a:solidFill>
              </a:rPr>
              <a:t>Padamsee</a:t>
            </a:r>
            <a:r>
              <a:rPr lang="en-US" dirty="0" smtClean="0">
                <a:solidFill>
                  <a:schemeClr val="tx1"/>
                </a:solidFill>
              </a:rPr>
              <a:t>, S. B. Peck, M. A. Pfeifer, S. E. Posen, P. G. Quigley, P. </a:t>
            </a:r>
            <a:r>
              <a:rPr lang="en-US" dirty="0" err="1" smtClean="0">
                <a:solidFill>
                  <a:schemeClr val="tx1"/>
                </a:solidFill>
              </a:rPr>
              <a:t>Revesz</a:t>
            </a:r>
            <a:r>
              <a:rPr lang="en-US" dirty="0" smtClean="0">
                <a:solidFill>
                  <a:schemeClr val="tx1"/>
                </a:solidFill>
              </a:rPr>
              <a:t>, D. H. Rice, D. C. Sagan, J. O. Sears, W. </a:t>
            </a:r>
            <a:r>
              <a:rPr lang="en-US" dirty="0" err="1" smtClean="0">
                <a:solidFill>
                  <a:schemeClr val="tx1"/>
                </a:solidFill>
              </a:rPr>
              <a:t>Schaff</a:t>
            </a:r>
            <a:r>
              <a:rPr lang="en-US" dirty="0" smtClean="0">
                <a:solidFill>
                  <a:schemeClr val="tx1"/>
                </a:solidFill>
              </a:rPr>
              <a:t>, V. D. </a:t>
            </a:r>
            <a:r>
              <a:rPr lang="en-US" dirty="0" err="1" smtClean="0">
                <a:solidFill>
                  <a:schemeClr val="tx1"/>
                </a:solidFill>
              </a:rPr>
              <a:t>Shemelin</a:t>
            </a:r>
            <a:r>
              <a:rPr lang="en-US" dirty="0" smtClean="0">
                <a:solidFill>
                  <a:schemeClr val="tx1"/>
                </a:solidFill>
              </a:rPr>
              <a:t>, D. M. </a:t>
            </a:r>
            <a:r>
              <a:rPr lang="en-US" dirty="0" err="1" smtClean="0">
                <a:solidFill>
                  <a:schemeClr val="tx1"/>
                </a:solidFill>
              </a:rPr>
              <a:t>Smilgies</a:t>
            </a:r>
            <a:r>
              <a:rPr lang="en-US" dirty="0" smtClean="0">
                <a:solidFill>
                  <a:schemeClr val="tx1"/>
                </a:solidFill>
              </a:rPr>
              <a:t>, E. N. Smith, K. W. </a:t>
            </a:r>
            <a:r>
              <a:rPr lang="en-US" dirty="0" err="1" smtClean="0">
                <a:solidFill>
                  <a:schemeClr val="tx1"/>
                </a:solidFill>
              </a:rPr>
              <a:t>Smolenski</a:t>
            </a:r>
            <a:r>
              <a:rPr lang="en-US" dirty="0" smtClean="0">
                <a:solidFill>
                  <a:schemeClr val="tx1"/>
                </a:solidFill>
              </a:rPr>
              <a:t>, A. B. </a:t>
            </a:r>
            <a:r>
              <a:rPr lang="en-US" dirty="0" err="1" smtClean="0">
                <a:solidFill>
                  <a:schemeClr val="tx1"/>
                </a:solidFill>
              </a:rPr>
              <a:t>Temnykh</a:t>
            </a:r>
            <a:r>
              <a:rPr lang="en-US" dirty="0" smtClean="0">
                <a:solidFill>
                  <a:schemeClr val="tx1"/>
                </a:solidFill>
              </a:rPr>
              <a:t>, M. </a:t>
            </a:r>
            <a:r>
              <a:rPr lang="en-US" dirty="0" err="1" smtClean="0">
                <a:solidFill>
                  <a:schemeClr val="tx1"/>
                </a:solidFill>
              </a:rPr>
              <a:t>Tigner</a:t>
            </a:r>
            <a:r>
              <a:rPr lang="en-US" dirty="0" smtClean="0">
                <a:solidFill>
                  <a:schemeClr val="tx1"/>
                </a:solidFill>
              </a:rPr>
              <a:t>, N. R. A. </a:t>
            </a:r>
            <a:r>
              <a:rPr lang="en-US" dirty="0" err="1" smtClean="0">
                <a:solidFill>
                  <a:schemeClr val="tx1"/>
                </a:solidFill>
              </a:rPr>
              <a:t>Valles</a:t>
            </a:r>
            <a:r>
              <a:rPr lang="en-US" dirty="0" smtClean="0">
                <a:solidFill>
                  <a:schemeClr val="tx1"/>
                </a:solidFill>
              </a:rPr>
              <a:t>, V. G. </a:t>
            </a:r>
            <a:r>
              <a:rPr lang="en-US" dirty="0" err="1" smtClean="0">
                <a:solidFill>
                  <a:schemeClr val="tx1"/>
                </a:solidFill>
              </a:rPr>
              <a:t>Veshcherevich</a:t>
            </a:r>
            <a:r>
              <a:rPr lang="en-US" dirty="0" smtClean="0">
                <a:solidFill>
                  <a:schemeClr val="tx1"/>
                </a:solidFill>
              </a:rPr>
              <a:t>, Z. Wang, A. R. </a:t>
            </a:r>
            <a:r>
              <a:rPr lang="en-US" dirty="0" err="1" smtClean="0">
                <a:solidFill>
                  <a:schemeClr val="tx1"/>
                </a:solidFill>
              </a:rPr>
              <a:t>Woll</a:t>
            </a:r>
            <a:r>
              <a:rPr lang="en-US" dirty="0" smtClean="0">
                <a:solidFill>
                  <a:schemeClr val="tx1"/>
                </a:solidFill>
              </a:rPr>
              <a:t>, Y. </a:t>
            </a:r>
            <a:r>
              <a:rPr lang="en-US" dirty="0" err="1" smtClean="0">
                <a:solidFill>
                  <a:schemeClr val="tx1"/>
                </a:solidFill>
              </a:rPr>
              <a:t>Xie</a:t>
            </a:r>
            <a:r>
              <a:rPr lang="en-US" dirty="0" smtClean="0">
                <a:solidFill>
                  <a:schemeClr val="tx1"/>
                </a:solidFill>
              </a:rPr>
              <a:t>, Z. Zhao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Wilson &amp; Newman research support staff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Undergrads working with me this semester</a:t>
            </a:r>
          </a:p>
          <a:p>
            <a:pPr lvl="1"/>
            <a:r>
              <a:rPr lang="en-US" dirty="0" smtClean="0"/>
              <a:t>Eric Sawyer, Christian </a:t>
            </a:r>
            <a:r>
              <a:rPr lang="en-US" dirty="0" err="1" smtClean="0"/>
              <a:t>Ngueyn</a:t>
            </a:r>
            <a:r>
              <a:rPr lang="en-US" dirty="0" smtClean="0"/>
              <a:t>, Frank Gonzalez, Andrew </a:t>
            </a:r>
            <a:r>
              <a:rPr lang="en-US" dirty="0" err="1" smtClean="0"/>
              <a:t>Gasbarro</a:t>
            </a:r>
            <a:r>
              <a:rPr lang="en-US" dirty="0" smtClean="0"/>
              <a:t>, Jake Kiefer, Andrew Kim, Ben </a:t>
            </a:r>
            <a:r>
              <a:rPr lang="en-US" dirty="0" err="1" smtClean="0"/>
              <a:t>Lillard</a:t>
            </a:r>
            <a:r>
              <a:rPr lang="en-US" dirty="0" smtClean="0"/>
              <a:t>, Ben </a:t>
            </a:r>
            <a:r>
              <a:rPr lang="en-US" dirty="0" err="1" smtClean="0"/>
              <a:t>Pichler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42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4014" y="1278225"/>
            <a:ext cx="8493617" cy="4525963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6600" dirty="0" smtClean="0">
                <a:solidFill>
                  <a:schemeClr val="tx1"/>
                </a:solidFill>
              </a:rPr>
              <a:t>Thank you!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5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Outline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21349" name="Rectangle 5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of high brightness beams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Physics of brightness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marriage of different fields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Cornell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photoinjector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for Energy Recovery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Linac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6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What is brightness?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6D phase space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b="1" kern="0" dirty="0" smtClean="0">
                <a:latin typeface="+mn-lt"/>
              </a:rPr>
              <a:t>{x, p</a:t>
            </a:r>
            <a:r>
              <a:rPr lang="en-US" b="1" kern="0" baseline="-25000" dirty="0" smtClean="0">
                <a:latin typeface="+mn-lt"/>
              </a:rPr>
              <a:t>x</a:t>
            </a:r>
            <a:r>
              <a:rPr lang="en-US" b="1" kern="0" dirty="0" smtClean="0">
                <a:latin typeface="+mn-lt"/>
              </a:rPr>
              <a:t>, y, p</a:t>
            </a:r>
            <a:r>
              <a:rPr lang="en-US" b="1" kern="0" baseline="-25000" dirty="0" smtClean="0">
                <a:latin typeface="+mn-lt"/>
              </a:rPr>
              <a:t>y</a:t>
            </a:r>
            <a:r>
              <a:rPr lang="en-US" b="1" kern="0" dirty="0" smtClean="0">
                <a:latin typeface="+mn-lt"/>
              </a:rPr>
              <a:t>, E, t}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/>
              <a:t>Connection to: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 err="1" smtClean="0"/>
              <a:t>Liouville</a:t>
            </a:r>
            <a:r>
              <a:rPr lang="en-US" b="1" kern="0" dirty="0" smtClean="0"/>
              <a:t> theorem, beam temperature, entropy, coherence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54449" y="1361865"/>
            <a:ext cx="3660275" cy="1095535"/>
            <a:chOff x="5154449" y="2070210"/>
            <a:chExt cx="3660275" cy="10955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034079">
              <a:off x="5154449" y="2627291"/>
              <a:ext cx="2256873" cy="440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6284890" y="2833352"/>
              <a:ext cx="618186" cy="18030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6297769" y="2279561"/>
              <a:ext cx="0" cy="54091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6297769" y="2459865"/>
              <a:ext cx="2446986" cy="37348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Rectangle 15"/>
            <p:cNvSpPr/>
            <p:nvPr/>
          </p:nvSpPr>
          <p:spPr>
            <a:xfrm>
              <a:off x="6862532" y="285796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kern="0" dirty="0" smtClean="0"/>
                <a:t>x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49017" y="207021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kern="0" dirty="0" smtClean="0"/>
                <a:t>y</a:t>
              </a:r>
              <a:endParaRPr lang="en-US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80978" y="2145337"/>
              <a:ext cx="333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kern="0" dirty="0" smtClean="0"/>
                <a:t>-z</a:t>
              </a:r>
              <a:endParaRPr lang="en-US" sz="1400" dirty="0"/>
            </a:p>
          </p:txBody>
        </p:sp>
      </p:grpSp>
      <p:pic>
        <p:nvPicPr>
          <p:cNvPr id="46082" name="Picture 2" descr="http://latex.codecogs.com/png.latex?\huge%20\inline%20\dpi%7b200%7d%20\mathcal%7bB%7d=\frac%7b\text%7bflux%20or%20current%7d%7d%7b\text%7b4D%20phase%20space%20volume%7d%7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791" y="2823894"/>
            <a:ext cx="4545214" cy="7013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7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Example: linear optics </a:t>
            </a:r>
            <a:r>
              <a:rPr lang="en-US" dirty="0" err="1" smtClean="0">
                <a:solidFill>
                  <a:schemeClr val="accent2"/>
                </a:solidFill>
              </a:rPr>
              <a:t>beamline</a:t>
            </a:r>
            <a:r>
              <a:rPr lang="en-US" dirty="0" smtClean="0">
                <a:solidFill>
                  <a:schemeClr val="accent2"/>
                </a:solidFill>
              </a:rPr>
              <a:t> of non-interacting particles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m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14500" y="1685124"/>
            <a:ext cx="5715000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7148" y="604018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transverse position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382592" y="6065950"/>
            <a:ext cx="4417453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82473" y="4247882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transverse momentum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403797" y="2962141"/>
            <a:ext cx="0" cy="275608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659227" y="1697865"/>
            <a:ext cx="0" cy="1187002"/>
          </a:xfrm>
          <a:prstGeom prst="straightConnector1">
            <a:avLst/>
          </a:prstGeom>
          <a:noFill/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 rot="16200000">
            <a:off x="1083006" y="2161503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position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8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Some definitions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sz="2000" b="1" kern="0" noProof="0" dirty="0" smtClean="0">
                <a:solidFill>
                  <a:schemeClr val="accent2"/>
                </a:solidFill>
                <a:latin typeface="+mn-lt"/>
              </a:rPr>
              <a:t>Micro-brightness</a:t>
            </a:r>
            <a:r>
              <a:rPr lang="en-US" sz="2000" b="1" kern="0" noProof="0" dirty="0" smtClean="0">
                <a:latin typeface="+mn-lt"/>
              </a:rPr>
              <a:t>:</a:t>
            </a:r>
            <a:endParaRPr lang="en-US" b="1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b="1" kern="0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 smtClean="0"/>
              <a:t>Flux: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Normalized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emittance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(phase space area)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b="1" kern="0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b="1" kern="0" dirty="0" smtClean="0"/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 smtClean="0"/>
              <a:t>e.g. quantum limit for e</a:t>
            </a:r>
            <a:r>
              <a:rPr lang="en-US" b="1" kern="0" baseline="30000" dirty="0" smtClean="0"/>
              <a:t>–</a:t>
            </a:r>
            <a:r>
              <a:rPr lang="en-US" b="1" kern="0" dirty="0" smtClean="0"/>
              <a:t>: </a:t>
            </a:r>
          </a:p>
          <a:p>
            <a:pPr marL="742950" lvl="1" indent="-285750">
              <a:lnSpc>
                <a:spcPct val="20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geometric </a:t>
            </a:r>
            <a:r>
              <a:rPr lang="en-US" b="1" kern="0" dirty="0" err="1" smtClean="0">
                <a:solidFill>
                  <a:schemeClr val="accent2"/>
                </a:solidFill>
              </a:rPr>
              <a:t>emittance</a:t>
            </a:r>
            <a:r>
              <a:rPr lang="en-US" b="1" kern="0" dirty="0" smtClean="0"/>
              <a:t>:</a:t>
            </a: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smtClean="0">
                <a:latin typeface="+mn-lt"/>
              </a:rPr>
              <a:t>Alternative definition of phase space area (volume)</a:t>
            </a:r>
            <a:endParaRPr lang="en-US" b="1" kern="0" dirty="0" smtClean="0"/>
          </a:p>
          <a:p>
            <a:pPr marL="742950" lvl="1" indent="-285750">
              <a:lnSpc>
                <a:spcPct val="20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b="1" kern="0" dirty="0" smtClean="0">
                <a:solidFill>
                  <a:schemeClr val="accent2"/>
                </a:solidFill>
              </a:rPr>
              <a:t>“</a:t>
            </a:r>
            <a:r>
              <a:rPr lang="en-US" b="1" kern="0" dirty="0" err="1" smtClean="0">
                <a:solidFill>
                  <a:schemeClr val="accent2"/>
                </a:solidFill>
              </a:rPr>
              <a:t>Liouville’s</a:t>
            </a:r>
            <a:r>
              <a:rPr lang="en-US" b="1" kern="0" dirty="0" smtClean="0">
                <a:solidFill>
                  <a:schemeClr val="accent2"/>
                </a:solidFill>
              </a:rPr>
              <a:t> </a:t>
            </a:r>
            <a:r>
              <a:rPr lang="en-US" b="1" kern="0" dirty="0" err="1" smtClean="0">
                <a:solidFill>
                  <a:schemeClr val="accent2"/>
                </a:solidFill>
              </a:rPr>
              <a:t>emittance</a:t>
            </a:r>
            <a:r>
              <a:rPr lang="en-US" b="1" kern="0" dirty="0" smtClean="0">
                <a:solidFill>
                  <a:schemeClr val="accent2"/>
                </a:solidFill>
              </a:rPr>
              <a:t>”</a:t>
            </a:r>
            <a:r>
              <a:rPr lang="en-US" b="1" kern="0" dirty="0" smtClean="0"/>
              <a:t>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306" y="1535851"/>
            <a:ext cx="2298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latex.codecogs.com/gif.latex?\huge%20\dpi%7b150%7d%20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5632" y="2799858"/>
            <a:ext cx="148590" cy="137160"/>
          </a:xfrm>
          <a:prstGeom prst="rect">
            <a:avLst/>
          </a:prstGeom>
          <a:noFill/>
        </p:spPr>
      </p:pic>
      <p:pic>
        <p:nvPicPr>
          <p:cNvPr id="1030" name="Picture 6" descr="http://latex.codecogs.com/gif.latex?\huge%20\dpi%7b150%7d%20\theta_x%20\approx%20\frac%7bp_x%7d%7bp_z%7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3807" y="1241403"/>
            <a:ext cx="960120" cy="594360"/>
          </a:xfrm>
          <a:prstGeom prst="rect">
            <a:avLst/>
          </a:prstGeom>
          <a:noFill/>
        </p:spPr>
      </p:pic>
      <p:pic>
        <p:nvPicPr>
          <p:cNvPr id="1032" name="Picture 8" descr="http://latex.codecogs.com/gif.latex?\huge%20\inline%20\dpi%7b150%7d%20\mathcal%7bB%7d_\mathrm%7b2D%7d(x,p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4990" y="1591726"/>
            <a:ext cx="1495425" cy="419101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7488" y="2141180"/>
            <a:ext cx="2438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http://latex.codecogs.com/gif.latex?\huge%20\inline%20\dpi%7b150%7d%20\epsilon_\mathrm%7bnorm%7d=\frac%7b1%7d%7bmc%7d\sqrt%7b\left%3Cx%5e2\right%3E\!\left%3Cp_x%5e2\right%3E%20-%20\left%3Cx%20p_x\right%3E%5e2%7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8919" y="3345398"/>
            <a:ext cx="4076700" cy="594360"/>
          </a:xfrm>
          <a:prstGeom prst="rect">
            <a:avLst/>
          </a:prstGeom>
          <a:noFill/>
        </p:spPr>
      </p:pic>
      <p:pic>
        <p:nvPicPr>
          <p:cNvPr id="1039" name="Picture 15" descr="http://latex.codecogs.com/gif.latex?\huge%20\inline%20\dpi%7b150%7d%20\epsilon_\mathrm%7bnorm%7d=\frac%7b\hbar/2%7d%7bm_e%20c%7d%20=%201.93\times%2010%5e%7b-13%7d\,\text%7bm%7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9390" y="4012618"/>
            <a:ext cx="3253264" cy="411480"/>
          </a:xfrm>
          <a:prstGeom prst="rect">
            <a:avLst/>
          </a:prstGeom>
          <a:noFill/>
        </p:spPr>
      </p:pic>
      <p:pic>
        <p:nvPicPr>
          <p:cNvPr id="1041" name="Picture 17" descr="http://latex.codecogs.com/gif.latex?\huge%20\inline%20\dpi%7b150%7d%20%7b\color%7bBlue%7d%20\mathcal%7bB%7d(x,\theta_x)%7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2012" y="2061851"/>
            <a:ext cx="1116124" cy="361100"/>
          </a:xfrm>
          <a:prstGeom prst="rect">
            <a:avLst/>
          </a:prstGeom>
          <a:noFill/>
        </p:spPr>
      </p:pic>
      <p:pic>
        <p:nvPicPr>
          <p:cNvPr id="1043" name="Picture 19" descr="http://latex.codecogs.com/gif.latex?\huge%20\inline%20\dpi%7b150%7d%20\epsilon_\mathrm%7bgeom%7d=\sqrt%7b\left%3Cx%5e2\right%3E\!\left%3C\theta_x%5e2\right%3E-\left%3Cx%20\theta_x\right%3E%5e2%7d%20=%20\epsilon_\mathrm%7bnorm%7d/(\beta\gamma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3274" y="4556014"/>
            <a:ext cx="4687466" cy="502920"/>
          </a:xfrm>
          <a:prstGeom prst="rect">
            <a:avLst/>
          </a:prstGeom>
          <a:noFill/>
        </p:spPr>
      </p:pic>
      <p:pic>
        <p:nvPicPr>
          <p:cNvPr id="47108" name="Picture 4" descr="http://latex.codecogs.com/gif.latex?\huge%20\inline%20\dpi%7b200%7d%20\epsilon_\mathrm%7bLiouville%7d=\left%5b%20\frac%7b4\pi%7d%7bmc%7d\int\!\!\!\int%20\!\!\left(%20\frac%7b\mathcal%7bB%7d%7d%7b\mathcal%7bF%7d%7d%20\right%20)%5e2%20\!\!\mbox%7b\large\it%7bdx\,dp%7d%7d\right%20%5d%5e%7b-1%7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3076" y="5545553"/>
            <a:ext cx="4394454" cy="7996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57858-1A24-4FCF-9AB7-C63A35425BCC}" type="slidenum">
              <a:rPr lang="en-US"/>
              <a:pPr/>
              <a:t>9</a:t>
            </a:fld>
            <a:endParaRPr lang="en-US"/>
          </a:p>
        </p:txBody>
      </p:sp>
      <p:sp>
        <p:nvSpPr>
          <p:cNvPr id="17213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5837238" cy="6619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Linear and non-linear motion (continuous focusing channel)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m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5193" y="1714500"/>
            <a:ext cx="81915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0931" y="51386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85781" y="51386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00502" y="316605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momentum</a:t>
            </a:r>
            <a:endParaRPr lang="en-US" b="1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05685" y="5850238"/>
            <a:ext cx="8229600" cy="62783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dirty="0" err="1" smtClean="0">
                <a:latin typeface="+mn-lt"/>
              </a:rPr>
              <a:t>Liouville’s</a:t>
            </a:r>
            <a:r>
              <a:rPr lang="en-US" sz="2000" b="1" kern="0" dirty="0" smtClean="0">
                <a:latin typeface="+mn-lt"/>
              </a:rPr>
              <a:t> </a:t>
            </a:r>
            <a:r>
              <a:rPr lang="en-US" sz="2000" b="1" kern="0" dirty="0" err="1" smtClean="0">
                <a:latin typeface="+mn-lt"/>
              </a:rPr>
              <a:t>emittance</a:t>
            </a:r>
            <a:r>
              <a:rPr lang="en-US" sz="2000" b="1" kern="0" dirty="0" smtClean="0">
                <a:latin typeface="+mn-lt"/>
              </a:rPr>
              <a:t>: const in both cases</a:t>
            </a:r>
            <a:endParaRPr lang="en-US" b="1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40821</TotalTime>
  <Words>2430</Words>
  <Application>Microsoft Office PowerPoint</Application>
  <PresentationFormat>On-screen Show (4:3)</PresentationFormat>
  <Paragraphs>446</Paragraphs>
  <Slides>42</Slides>
  <Notes>19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Design</vt:lpstr>
      <vt:lpstr>Slide 1</vt:lpstr>
      <vt:lpstr>Outline</vt:lpstr>
      <vt:lpstr>Outline</vt:lpstr>
      <vt:lpstr>Need for high brightness beams</vt:lpstr>
      <vt:lpstr>Outline</vt:lpstr>
      <vt:lpstr>What is brightness?</vt:lpstr>
      <vt:lpstr>Example: linear optics beamline of non-interacting particles</vt:lpstr>
      <vt:lpstr>Some definitions</vt:lpstr>
      <vt:lpstr>Linear and non-linear motion (continuous focusing channel) </vt:lpstr>
      <vt:lpstr>Space charge in a continuous focusing channel</vt:lpstr>
      <vt:lpstr>Space charge in a continuous focusing channel</vt:lpstr>
      <vt:lpstr>Tricky space charge</vt:lpstr>
      <vt:lpstr>Information loss in phase space</vt:lpstr>
      <vt:lpstr>Accelerator topologies</vt:lpstr>
      <vt:lpstr>Synchrotron radiation sources</vt:lpstr>
      <vt:lpstr>Strategic Defense Initiative</vt:lpstr>
      <vt:lpstr>Storage rings for hard x-rays</vt:lpstr>
      <vt:lpstr>Brightness of waves?</vt:lpstr>
      <vt:lpstr>PHYS 3317 movies</vt:lpstr>
      <vt:lpstr>Same motion in phase space (classical)</vt:lpstr>
      <vt:lpstr>Same motion in phase space (quantum)</vt:lpstr>
      <vt:lpstr>Quantum to wave optics correspondence</vt:lpstr>
      <vt:lpstr>Partial coherence = mixed states</vt:lpstr>
      <vt:lpstr>Example: undulator radiation (zero emittance e-beam)</vt:lpstr>
      <vt:lpstr>Outline</vt:lpstr>
      <vt:lpstr>Photoinjectors = marriage of physics and technology</vt:lpstr>
      <vt:lpstr>Slide 27</vt:lpstr>
      <vt:lpstr>Optimization study: SRF vs DC guns</vt:lpstr>
      <vt:lpstr>Outline</vt:lpstr>
      <vt:lpstr>Cornell photoinjector</vt:lpstr>
      <vt:lpstr>Cornell photoinjector achievements (so far!)</vt:lpstr>
      <vt:lpstr>Photoinjector crew</vt:lpstr>
      <vt:lpstr>Key#1: space charge optics control &amp; beam alignment</vt:lpstr>
      <vt:lpstr>Key#2: laser &amp; shaping</vt:lpstr>
      <vt:lpstr>Key#3: beam diagnostics</vt:lpstr>
      <vt:lpstr>                     Key#4: photocathodes</vt:lpstr>
      <vt:lpstr>Key#4: photocathodes</vt:lpstr>
      <vt:lpstr>Key#5: don’t give up</vt:lpstr>
      <vt:lpstr>Key#5: don’t give up</vt:lpstr>
      <vt:lpstr>Outlook &amp; future work</vt:lpstr>
      <vt:lpstr>Acknowledgements</vt:lpstr>
      <vt:lpstr>Slide 42</vt:lpstr>
    </vt:vector>
  </TitlesOfParts>
  <Company>CLASSE, Cornell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contractors' mtg, Aug 22-23</dc:title>
  <dc:creator>Ivan Bazarov</dc:creator>
  <cp:lastModifiedBy>Windows User</cp:lastModifiedBy>
  <cp:revision>1327</cp:revision>
  <cp:lastPrinted>2002-03-06T14:06:49Z</cp:lastPrinted>
  <dcterms:created xsi:type="dcterms:W3CDTF">1999-05-12T15:34:16Z</dcterms:created>
  <dcterms:modified xsi:type="dcterms:W3CDTF">2012-10-01T23:03:50Z</dcterms:modified>
</cp:coreProperties>
</file>