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1" r:id="rId2"/>
    <p:sldId id="923" r:id="rId3"/>
    <p:sldId id="905" r:id="rId4"/>
    <p:sldId id="925" r:id="rId5"/>
    <p:sldId id="926" r:id="rId6"/>
    <p:sldId id="927" r:id="rId7"/>
    <p:sldId id="928" r:id="rId8"/>
    <p:sldId id="929" r:id="rId9"/>
    <p:sldId id="934" r:id="rId10"/>
    <p:sldId id="902" r:id="rId11"/>
    <p:sldId id="922" r:id="rId12"/>
    <p:sldId id="930" r:id="rId13"/>
    <p:sldId id="933" r:id="rId14"/>
    <p:sldId id="932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FF"/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84897" autoAdjust="0"/>
  </p:normalViewPr>
  <p:slideViewPr>
    <p:cSldViewPr snapToGrid="0">
      <p:cViewPr varScale="1">
        <p:scale>
          <a:sx n="70" d="100"/>
          <a:sy n="70" d="100"/>
        </p:scale>
        <p:origin x="-1140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48"/>
    </p:cViewPr>
  </p:sorterViewPr>
  <p:notesViewPr>
    <p:cSldViewPr snapToGrid="0">
      <p:cViewPr varScale="1">
        <p:scale>
          <a:sx n="60" d="100"/>
          <a:sy n="60" d="100"/>
        </p:scale>
        <p:origin x="-238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photocathode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6931381" y="6623050"/>
            <a:ext cx="2122309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ERL advisory </a:t>
            </a:r>
            <a:r>
              <a:rPr lang="en-US" sz="800" baseline="0" dirty="0" err="1" smtClean="0">
                <a:latin typeface="Times New Roman" pitchFamily="18" charset="0"/>
              </a:rPr>
              <a:t>mtg</a:t>
            </a:r>
            <a:r>
              <a:rPr lang="en-US" sz="800" baseline="0" dirty="0" smtClean="0">
                <a:latin typeface="Times New Roman" pitchFamily="18" charset="0"/>
              </a:rPr>
              <a:t>, Sept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19" name="Rectangle 131"/>
          <p:cNvSpPr>
            <a:spLocks noGrp="1" noChangeArrowheads="1"/>
          </p:cNvSpPr>
          <p:nvPr>
            <p:ph type="title"/>
          </p:nvPr>
        </p:nvSpPr>
        <p:spPr bwMode="auto">
          <a:xfrm>
            <a:off x="201168" y="-7893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597408" y="770890"/>
            <a:ext cx="7583424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err="1" smtClean="0"/>
              <a:t>Emittance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photocathodes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06336" y="2583929"/>
            <a:ext cx="4980057" cy="33436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C00000"/>
                </a:solidFill>
              </a:rPr>
              <a:t>Where we are today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Injector performance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Ongoing 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Venues for improvements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C00000"/>
                </a:solidFill>
              </a:rPr>
              <a:t>Next generation gun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Achieving ultralow </a:t>
            </a:r>
            <a:r>
              <a:rPr lang="en-US" b="1" kern="0" dirty="0" err="1" smtClean="0"/>
              <a:t>emittances</a:t>
            </a:r>
            <a:endParaRPr lang="en-US" b="1" kern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C00000"/>
                </a:solidFill>
              </a:rPr>
              <a:t>Photocathode research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smtClean="0"/>
              <a:t>Newman lab and Phillips Hall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epp.cornell.edu/Research/AP/rsrc/LEPP/Research/AP/Recruitment/facility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907767" y="1285474"/>
            <a:ext cx="3981450" cy="24669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Developing advanced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 for accelerators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063" r="4979"/>
          <a:stretch>
            <a:fillRect/>
          </a:stretch>
        </p:blipFill>
        <p:spPr bwMode="auto">
          <a:xfrm>
            <a:off x="169814" y="4349978"/>
            <a:ext cx="440218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1658618" y="6331178"/>
            <a:ext cx="194945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dedicated MBE </a:t>
            </a:r>
            <a:r>
              <a:rPr lang="en-US" sz="1200" dirty="0">
                <a:latin typeface="+mj-lt"/>
              </a:rPr>
              <a:t>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14" y="4380412"/>
            <a:ext cx="2791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Phillips Hall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6074" y="1312455"/>
            <a:ext cx="2695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Wilson Lab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224774" y="3415303"/>
            <a:ext cx="14764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actual accelerator</a:t>
            </a:r>
            <a:endParaRPr lang="en-US" sz="1200" dirty="0">
              <a:latin typeface="+mj-lt"/>
            </a:endParaRPr>
          </a:p>
        </p:txBody>
      </p:sp>
      <p:pic>
        <p:nvPicPr>
          <p:cNvPr id="13" name="Picture Placeholder 4" descr="motherchamber.png"/>
          <p:cNvPicPr>
            <a:picLocks noChangeAspect="1"/>
          </p:cNvPicPr>
          <p:nvPr/>
        </p:nvPicPr>
        <p:blipFill>
          <a:blip r:embed="rId5" cstate="print"/>
          <a:srcRect t="21875" b="26166"/>
          <a:stretch>
            <a:fillRect/>
          </a:stretch>
        </p:blipFill>
        <p:spPr>
          <a:xfrm>
            <a:off x="195937" y="1309549"/>
            <a:ext cx="3709851" cy="257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0827" y="13454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Newman Lab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014174" y="3567706"/>
            <a:ext cx="28393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err="1" smtClean="0">
                <a:latin typeface="+mj-lt"/>
              </a:rPr>
              <a:t>antimonide</a:t>
            </a:r>
            <a:r>
              <a:rPr lang="en-US" sz="1200" dirty="0" smtClean="0">
                <a:latin typeface="+mj-lt"/>
              </a:rPr>
              <a:t> growth &amp; analysis chamber</a:t>
            </a:r>
            <a:endParaRPr lang="en-US" sz="1200" dirty="0"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3200398" y="2743201"/>
            <a:ext cx="190718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2434279">
            <a:off x="2124885" y="4293326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 rot="19151500">
            <a:off x="4262842" y="4197530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4564" y="4132262"/>
            <a:ext cx="3495170" cy="25036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7444488" y="5566846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Wilson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2511" y="5497175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Phillips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6797" y="4264911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Newman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9" name="Picture 5" descr="http://www.lns.cornell.edu/Resources/DesignServices/rsrc/LEPP/Resources/DesignServices/CommonLogos/CHESS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520" y="209006"/>
            <a:ext cx="896869" cy="9846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11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Photocathode research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4716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Much progress over the last year</a:t>
            </a:r>
          </a:p>
          <a:p>
            <a:pPr lvl="1"/>
            <a:r>
              <a:rPr lang="en-US" dirty="0" smtClean="0"/>
              <a:t>New photocathode lab set up in Newman lab (in-situ Auger/LEED, RHEED, spectral response, work-function measurements)</a:t>
            </a:r>
          </a:p>
          <a:p>
            <a:pPr lvl="1"/>
            <a:r>
              <a:rPr lang="en-US" dirty="0" smtClean="0"/>
              <a:t>New MBE </a:t>
            </a:r>
            <a:r>
              <a:rPr lang="en-US" dirty="0" err="1" smtClean="0"/>
              <a:t>photocathodes</a:t>
            </a:r>
            <a:r>
              <a:rPr lang="en-US" dirty="0" smtClean="0"/>
              <a:t> grown and characterized</a:t>
            </a:r>
          </a:p>
          <a:p>
            <a:pPr lvl="1"/>
            <a:r>
              <a:rPr lang="en-US" dirty="0" smtClean="0"/>
              <a:t>Now effort in modeling existing </a:t>
            </a:r>
            <a:r>
              <a:rPr lang="en-US" dirty="0" err="1" smtClean="0"/>
              <a:t>photocathodes</a:t>
            </a:r>
            <a:r>
              <a:rPr lang="en-US" dirty="0" smtClean="0"/>
              <a:t> to guide us in engineering of the new material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2290" name="AutoShape 2" descr="https://webdb.lepp.cornell.edu/elog/ERL+cath/120813_153544/fig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390" y="3652741"/>
            <a:ext cx="6178313" cy="29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0937" y="3753134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Theory </a:t>
            </a:r>
            <a:r>
              <a:rPr lang="en-US" b="1" i="1" dirty="0" err="1" smtClean="0"/>
              <a:t>vs</a:t>
            </a:r>
            <a:r>
              <a:rPr lang="en-US" b="1" i="1" dirty="0" smtClean="0"/>
              <a:t> experiment for </a:t>
            </a:r>
            <a:r>
              <a:rPr lang="en-US" b="1" i="1" dirty="0" err="1" smtClean="0"/>
              <a:t>GaAs</a:t>
            </a:r>
            <a:r>
              <a:rPr lang="en-US" b="1" i="1" dirty="0" smtClean="0"/>
              <a:t> spectral response</a:t>
            </a:r>
          </a:p>
          <a:p>
            <a:r>
              <a:rPr lang="en-US" b="1" i="1" dirty="0" smtClean="0"/>
              <a:t>by S. </a:t>
            </a:r>
            <a:r>
              <a:rPr lang="en-US" b="1" i="1" dirty="0" err="1" smtClean="0"/>
              <a:t>Karkare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“Easiest” brightness improvement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0" name="AutoShape 2" descr="https://webdb.lepp.cornell.edu/elog/ERL+cath/120813_153544/fig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896" y="968993"/>
            <a:ext cx="3407391" cy="255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AutoShape 5" descr="https://webdb.lepp.cornell.edu/elog/ERL+L0/120329_122309/emit_vs_frac_20pC_KCsS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73" y="3507473"/>
            <a:ext cx="3981735" cy="29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AutoShape 8" descr="https://webdb.lepp.cornell.edu/elog/ERL+L0/120329_122317/emit_vs_frac_20pC_GaA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396" y="3507475"/>
            <a:ext cx="4036324" cy="302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447549" y="1183522"/>
            <a:ext cx="163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phase space 20 </a:t>
            </a:r>
            <a:r>
              <a:rPr lang="en-US" b="1" dirty="0" err="1" smtClean="0"/>
              <a:t>pC</a:t>
            </a:r>
            <a:r>
              <a:rPr lang="en-US" b="1" dirty="0" smtClean="0"/>
              <a:t>/bunch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072604" y="4038179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vs. fraction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237445" y="4038179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vs. fraction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102173" y="4397571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2</a:t>
            </a:r>
            <a:r>
              <a:rPr lang="en-US" b="1" dirty="0" smtClean="0"/>
              <a:t>CsSb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226071" y="439757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MBE </a:t>
            </a:r>
            <a:r>
              <a:rPr lang="en-US" b="1" dirty="0" err="1" smtClean="0"/>
              <a:t>GaAs</a:t>
            </a:r>
            <a:endParaRPr lang="en-US" b="1" dirty="0"/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457200" y="1600201"/>
            <a:ext cx="4524233" cy="1484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x2 brightness increase after swapping the cathodes (0.14 mm-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mrad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core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 75% core fraction for 20pC/bunch)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PPP workshop at Cornell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(Ithaca, October 2012)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0" name="AutoShape 2" descr="https://webdb.lepp.cornell.edu/elog/ERL+cath/120813_153544/fig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1695" y="1392071"/>
            <a:ext cx="760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http://www.lepp.cornell.edu/Events/Photocathode2012/WebHome.html</a:t>
            </a:r>
          </a:p>
          <a:p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411" y="1856743"/>
            <a:ext cx="6806679" cy="45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614149" y="3398293"/>
            <a:ext cx="450376" cy="17742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4716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performance today is in good agreement with simulations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Work underway to finalize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measurements for the present injector setup in L0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Further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improvements will be realized in a short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 with the new photoemission gun &amp; adaptive laser shaping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Novel </a:t>
            </a:r>
            <a:r>
              <a:rPr lang="en-US" dirty="0" err="1" smtClean="0">
                <a:solidFill>
                  <a:schemeClr val="tx1"/>
                </a:solidFill>
              </a:rPr>
              <a:t>photocathodes</a:t>
            </a:r>
            <a:r>
              <a:rPr lang="en-US" dirty="0" smtClean="0">
                <a:solidFill>
                  <a:schemeClr val="tx1"/>
                </a:solidFill>
              </a:rPr>
              <a:t>  can improve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beyond what is achievable today; aggressive program underway</a:t>
            </a:r>
          </a:p>
        </p:txBody>
      </p:sp>
      <p:sp>
        <p:nvSpPr>
          <p:cNvPr id="12290" name="AutoShape 2" descr="https://webdb.lepp.cornell.edu/elog/ERL+cath/120813_153544/fig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5104" y="274638"/>
            <a:ext cx="528250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                  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highlights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 the last year: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rgbClr val="C00000"/>
                </a:solidFill>
              </a:rPr>
              <a:t>average current of 52 </a:t>
            </a:r>
            <a:r>
              <a:rPr lang="en-US" dirty="0" err="1" smtClean="0">
                <a:solidFill>
                  <a:srgbClr val="C00000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rgbClr val="C00000"/>
                </a:solidFill>
              </a:rPr>
              <a:t>feasibility of high current operation </a:t>
            </a:r>
            <a:r>
              <a:rPr lang="en-US" dirty="0" smtClean="0"/>
              <a:t>(~ </a:t>
            </a:r>
            <a:r>
              <a:rPr lang="en-US" dirty="0" err="1" smtClean="0"/>
              <a:t>kiloCoulomb</a:t>
            </a:r>
            <a:r>
              <a:rPr lang="en-US" dirty="0" smtClean="0"/>
              <a:t> extracted with no noticeable QE at the laser spot)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emittance</a:t>
            </a:r>
            <a:r>
              <a:rPr lang="en-US" dirty="0" smtClean="0"/>
              <a:t> spec achieved: now </a:t>
            </a:r>
            <a:r>
              <a:rPr lang="en-US" dirty="0" smtClean="0">
                <a:solidFill>
                  <a:srgbClr val="C00000"/>
                </a:solidFill>
              </a:rPr>
              <a:t>getting x1.6-1.8 the thermal </a:t>
            </a:r>
            <a:r>
              <a:rPr lang="en-US" dirty="0" err="1" smtClean="0">
                <a:solidFill>
                  <a:srgbClr val="C00000"/>
                </a:solidFill>
              </a:rPr>
              <a:t>emittance</a:t>
            </a:r>
            <a:r>
              <a:rPr lang="en-US" dirty="0" smtClean="0">
                <a:solidFill>
                  <a:srgbClr val="C00000"/>
                </a:solidFill>
              </a:rPr>
              <a:t> values (0.35 mm-</a:t>
            </a:r>
            <a:r>
              <a:rPr lang="en-US" dirty="0" err="1" smtClean="0">
                <a:solidFill>
                  <a:srgbClr val="C00000"/>
                </a:solidFill>
              </a:rPr>
              <a:t>mrad</a:t>
            </a:r>
            <a:r>
              <a:rPr lang="en-US" dirty="0" smtClean="0">
                <a:solidFill>
                  <a:srgbClr val="C00000"/>
                </a:solidFill>
              </a:rPr>
              <a:t>) at full 80pC charge (= 100mA at 1.3GHz)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Would </a:t>
            </a:r>
            <a:r>
              <a:rPr lang="en-US" dirty="0" smtClean="0">
                <a:solidFill>
                  <a:srgbClr val="C00000"/>
                </a:solidFill>
              </a:rPr>
              <a:t>surpass best of existing storage rings </a:t>
            </a:r>
            <a:r>
              <a:rPr lang="en-US" dirty="0" smtClean="0"/>
              <a:t>if this quality beam </a:t>
            </a:r>
            <a:r>
              <a:rPr lang="en-US" smtClean="0"/>
              <a:t>were to be </a:t>
            </a:r>
            <a:r>
              <a:rPr lang="en-US" dirty="0" smtClean="0"/>
              <a:t>accelerated to 5 </a:t>
            </a:r>
            <a:r>
              <a:rPr lang="en-US" dirty="0" err="1" smtClean="0"/>
              <a:t>GeV</a:t>
            </a:r>
            <a:r>
              <a:rPr lang="en-US" dirty="0" smtClean="0"/>
              <a:t> (~5 better than PETRA3 today!)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8783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5 MeV operation</a:t>
            </a:r>
          </a:p>
          <a:p>
            <a:pPr lvl="1"/>
            <a:r>
              <a:rPr lang="en-US" dirty="0" smtClean="0"/>
              <a:t>Initially limited to 5 MeV energy due to potential radiation hazards</a:t>
            </a:r>
          </a:p>
          <a:p>
            <a:pPr lvl="1"/>
            <a:r>
              <a:rPr lang="en-US" dirty="0" smtClean="0"/>
              <a:t>Extensive studies of </a:t>
            </a:r>
            <a:r>
              <a:rPr lang="en-US" dirty="0" err="1" smtClean="0"/>
              <a:t>emittance</a:t>
            </a:r>
            <a:r>
              <a:rPr lang="en-US" dirty="0" smtClean="0"/>
              <a:t> in A4 section, getting 0.8 mm-</a:t>
            </a:r>
            <a:r>
              <a:rPr lang="en-US" dirty="0" err="1" smtClean="0"/>
              <a:t>mrad</a:t>
            </a:r>
            <a:r>
              <a:rPr lang="en-US" dirty="0" smtClean="0"/>
              <a:t> 100%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at 80 </a:t>
            </a:r>
            <a:r>
              <a:rPr lang="en-US" dirty="0" err="1" smtClean="0"/>
              <a:t>pC</a:t>
            </a:r>
            <a:r>
              <a:rPr lang="en-US" dirty="0" smtClean="0"/>
              <a:t> (simulated values 0.6 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Longish bunch length 12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(simulated 8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issues with a non-round beam (cause of asymmetry is unclear, likely due to SRF cavities &amp; alignment)</a:t>
            </a:r>
          </a:p>
          <a:p>
            <a:pPr lvl="1"/>
            <a:r>
              <a:rPr lang="en-US" dirty="0" smtClean="0"/>
              <a:t>New diagnostics capabilities developed: slice </a:t>
            </a:r>
            <a:r>
              <a:rPr lang="en-US" dirty="0" err="1" smtClean="0"/>
              <a:t>emittance</a:t>
            </a:r>
            <a:r>
              <a:rPr lang="en-US" dirty="0" smtClean="0"/>
              <a:t> measurements (PhD thesis, </a:t>
            </a:r>
            <a:r>
              <a:rPr lang="en-US" dirty="0" err="1" smtClean="0"/>
              <a:t>Heng</a:t>
            </a:r>
            <a:r>
              <a:rPr lang="en-US" dirty="0" smtClean="0"/>
              <a:t> Li)</a:t>
            </a:r>
          </a:p>
        </p:txBody>
      </p:sp>
      <p:pic>
        <p:nvPicPr>
          <p:cNvPr id="6" name="Picture 5" descr="C:\USER_LOCAL\Publications &amp; Conferences\2012\IPAC\in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979" t="1878" r="653" b="14252"/>
          <a:stretch>
            <a:fillRect/>
          </a:stretch>
        </p:blipFill>
        <p:spPr bwMode="auto">
          <a:xfrm>
            <a:off x="796483" y="1376956"/>
            <a:ext cx="7351776" cy="163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3" y="1313804"/>
            <a:ext cx="7547212" cy="21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Ongoing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38216"/>
            <a:ext cx="8229600" cy="304000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~8 MeV operation (merger studies)</a:t>
            </a:r>
          </a:p>
          <a:p>
            <a:pPr lvl="1"/>
            <a:r>
              <a:rPr lang="en-US" dirty="0" smtClean="0"/>
              <a:t>Now cleared to run the injector up to 10 MeV</a:t>
            </a:r>
          </a:p>
          <a:p>
            <a:pPr lvl="1"/>
            <a:r>
              <a:rPr lang="en-US" dirty="0" smtClean="0"/>
              <a:t>Rebuilt B1 section (merger) by adding RF deflecting cavity for slice </a:t>
            </a:r>
            <a:r>
              <a:rPr lang="en-US" dirty="0" err="1" smtClean="0"/>
              <a:t>emittance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Finally commissioned THz interferometer (alternative bunch length diagnostics)</a:t>
            </a:r>
          </a:p>
          <a:p>
            <a:pPr lvl="1"/>
            <a:r>
              <a:rPr lang="en-US" dirty="0" smtClean="0"/>
              <a:t>Now bunch length is 2-3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with 0.3 mm-</a:t>
            </a:r>
            <a:r>
              <a:rPr lang="en-US" dirty="0" err="1" smtClean="0"/>
              <a:t>mrad</a:t>
            </a:r>
            <a:r>
              <a:rPr lang="en-US" dirty="0" smtClean="0"/>
              <a:t> 70% core vertical </a:t>
            </a:r>
            <a:r>
              <a:rPr lang="en-US" dirty="0" err="1" smtClean="0"/>
              <a:t>emittance</a:t>
            </a:r>
            <a:r>
              <a:rPr lang="en-US" dirty="0" smtClean="0"/>
              <a:t> in the merger (matches simulations well)</a:t>
            </a:r>
          </a:p>
          <a:p>
            <a:pPr lvl="1"/>
            <a:r>
              <a:rPr lang="en-US" dirty="0" smtClean="0"/>
              <a:t>Still discrepancy with the horizontal (x1.5-2 bigger)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8471" y="20198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23" y="15035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7432" y="273410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3538" y="306392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4109" y="19038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4859" y="235423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60050" y="274638"/>
            <a:ext cx="6127845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Measured merger phase space at 80 </a:t>
            </a:r>
            <a:r>
              <a:rPr lang="en-US" dirty="0" err="1" smtClean="0">
                <a:solidFill>
                  <a:schemeClr val="accent2"/>
                </a:solidFill>
              </a:rPr>
              <a:t>pC</a:t>
            </a:r>
            <a:r>
              <a:rPr lang="en-US" dirty="0" smtClean="0">
                <a:solidFill>
                  <a:schemeClr val="accent2"/>
                </a:solidFill>
              </a:rPr>
              <a:t> (bunch length 2.3 </a:t>
            </a:r>
            <a:r>
              <a:rPr lang="en-US" dirty="0" err="1" smtClean="0">
                <a:solidFill>
                  <a:schemeClr val="accent2"/>
                </a:solidFill>
              </a:rPr>
              <a:t>ps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rms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143" y="5895249"/>
            <a:ext cx="847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For proper description of beam brightness of non-Gaussian beams refer to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699" y="6199283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PSRTAB 15 (2012) 050703</a:t>
            </a:r>
            <a:endParaRPr lang="en-US" b="1" dirty="0"/>
          </a:p>
        </p:txBody>
      </p:sp>
      <p:sp>
        <p:nvSpPr>
          <p:cNvPr id="21506" name="AutoShape 2" descr="https://webdb.lepp.cornell.edu/elog/ERL+L0/120817_182922/ex_vs_fra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s://webdb.lepp.cornell.edu/elog/ERL+L0/120817_182922/ex_vs_fra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https://webdb.lepp.cornell.edu/elog/ERL+L0/120817_182922/ex_vs_fra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AutoShape 9" descr="https://webdb.lepp.cornell.edu/elog/ERL+L0/120817_182957/ey_vs_fra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AutoShape 11" descr="https://webdb.lepp.cornell.edu/elog/ERL+L0/120817_182957/ey_vs_fra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267" y="2138927"/>
            <a:ext cx="3915151" cy="29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88" y="2088111"/>
            <a:ext cx="4120591" cy="30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69365" y="1770374"/>
            <a:ext cx="799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0.9 mm-</a:t>
            </a:r>
            <a:r>
              <a:rPr lang="en-US" b="1" dirty="0" err="1" smtClean="0"/>
              <a:t>mrad</a:t>
            </a:r>
            <a:r>
              <a:rPr lang="en-US" b="1" dirty="0" smtClean="0"/>
              <a:t> 100% vertical </a:t>
            </a:r>
            <a:r>
              <a:rPr lang="en-US" b="1" dirty="0" err="1" smtClean="0"/>
              <a:t>emittance</a:t>
            </a:r>
            <a:r>
              <a:rPr lang="en-US" b="1" dirty="0" smtClean="0"/>
              <a:t>, 0.3 mm-</a:t>
            </a:r>
            <a:r>
              <a:rPr lang="en-US" b="1" dirty="0" err="1" smtClean="0"/>
              <a:t>mrad</a:t>
            </a:r>
            <a:r>
              <a:rPr lang="en-US" b="1" dirty="0" smtClean="0"/>
              <a:t> core (60% fraction)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404165" y="5157295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Simulated </a:t>
            </a:r>
            <a:r>
              <a:rPr lang="en-US" b="1" i="1" dirty="0" err="1" smtClean="0"/>
              <a:t>emittance</a:t>
            </a:r>
            <a:r>
              <a:rPr lang="en-US" b="1" i="1" dirty="0" smtClean="0"/>
              <a:t> is 0.8 mm-</a:t>
            </a:r>
            <a:r>
              <a:rPr lang="en-US" b="1" i="1" dirty="0" err="1" smtClean="0"/>
              <a:t>mrad</a:t>
            </a:r>
            <a:r>
              <a:rPr lang="en-US" b="1" i="1" dirty="0" smtClean="0"/>
              <a:t> 100% </a:t>
            </a:r>
            <a:r>
              <a:rPr lang="en-US" b="1" i="1" dirty="0" err="1" smtClean="0"/>
              <a:t>rms</a:t>
            </a:r>
            <a:r>
              <a:rPr lang="en-US" b="1" i="1" dirty="0" smtClean="0"/>
              <a:t> </a:t>
            </a:r>
            <a:r>
              <a:rPr lang="en-US" b="1" i="1" dirty="0" err="1" smtClean="0"/>
              <a:t>emittance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6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6980" y="274638"/>
            <a:ext cx="7165075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Good agreement between THz interferometer and RF deflector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98" name="AutoShape 2" descr="Aug06_016spc.jpg (368×2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webdb.lepp.cornell.edu/elog/ERL+L0/120815_120235/Aug06_016sp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56" y="1672136"/>
            <a:ext cx="3505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 descr="https://webdb.lepp.cornell.edu/elog/ERL+L0/120815_120256/Aug06_016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08" y="3978608"/>
            <a:ext cx="3505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0" descr="https://webdb.lepp.cornell.edu/elog/ERL+L0/120820_171810/OptimizedForY-bunchlength-100kVdef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578" y="2060811"/>
            <a:ext cx="4386615" cy="328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923566" y="1251759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THz diagnostics</a:t>
            </a:r>
            <a:endParaRPr lang="en-US" sz="24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651668" y="1608876"/>
            <a:ext cx="404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RF deflector (central slice)</a:t>
            </a:r>
            <a:endParaRPr lang="en-US" sz="24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1897095" y="4436236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2 </a:t>
            </a:r>
            <a:r>
              <a:rPr lang="en-US" sz="2400" b="1" i="1" dirty="0" err="1" smtClean="0"/>
              <a:t>ps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rms</a:t>
            </a:r>
            <a:endParaRPr lang="en-US" sz="2400" b="1" i="1" dirty="0"/>
          </a:p>
        </p:txBody>
      </p:sp>
      <p:sp>
        <p:nvSpPr>
          <p:cNvPr id="27" name="Rectangle 26"/>
          <p:cNvSpPr/>
          <p:nvPr/>
        </p:nvSpPr>
        <p:spPr>
          <a:xfrm>
            <a:off x="6594198" y="442487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2.6 </a:t>
            </a:r>
            <a:r>
              <a:rPr lang="en-US" sz="2400" b="1" i="1" dirty="0" err="1" smtClean="0"/>
              <a:t>ps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rms</a:t>
            </a:r>
            <a:endParaRPr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1946" y="274638"/>
            <a:ext cx="6469039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Linear optics characterization (response matrix measurements)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98" name="AutoShape 2" descr="Aug06_016spc.jpg (368×2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webdb.lepp.cornell.edu/elog/ERL+L0/120815_120235/Aug06_016sp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AutoShape 7" descr="https://webdb.lepp.cornell.edu/elog/ERL+L0/120815_120256/Aug06_016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s://webdb.lepp.cornell.edu/elog/ERL+L0/120820_171810/OptimizedForY-bunchlength-100kVdef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Horizontal </a:t>
            </a:r>
            <a:r>
              <a:rPr lang="en-US" dirty="0" err="1" smtClean="0">
                <a:solidFill>
                  <a:srgbClr val="C00000"/>
                </a:solidFill>
              </a:rPr>
              <a:t>emittance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Initial loading of optimized optics quite successful (agrees well)</a:t>
            </a:r>
          </a:p>
          <a:p>
            <a:pPr lvl="1"/>
            <a:r>
              <a:rPr lang="en-US" dirty="0" smtClean="0"/>
              <a:t>Horizontal </a:t>
            </a:r>
            <a:r>
              <a:rPr lang="en-US" dirty="0" err="1" smtClean="0"/>
              <a:t>emittance</a:t>
            </a:r>
            <a:r>
              <a:rPr lang="en-US" dirty="0" smtClean="0"/>
              <a:t> is still larger (simulated values should be about the same)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Approach: make linear optics to agree</a:t>
            </a:r>
          </a:p>
          <a:p>
            <a:pPr lvl="1"/>
            <a:r>
              <a:rPr lang="en-US" dirty="0" smtClean="0"/>
              <a:t>Characterize response matrices for optics by measuring M</a:t>
            </a:r>
            <a:r>
              <a:rPr lang="en-US" baseline="-25000" dirty="0" smtClean="0"/>
              <a:t>11</a:t>
            </a:r>
            <a:r>
              <a:rPr lang="en-US" dirty="0" smtClean="0"/>
              <a:t>,</a:t>
            </a:r>
            <a:r>
              <a:rPr lang="en-US" baseline="-25000" dirty="0" smtClean="0"/>
              <a:t>33</a:t>
            </a:r>
            <a:r>
              <a:rPr lang="en-US" dirty="0" smtClean="0"/>
              <a:t> M</a:t>
            </a:r>
            <a:r>
              <a:rPr lang="en-US" baseline="-25000" dirty="0" smtClean="0"/>
              <a:t>12</a:t>
            </a:r>
            <a:r>
              <a:rPr lang="en-US" dirty="0" smtClean="0"/>
              <a:t>,</a:t>
            </a:r>
            <a:r>
              <a:rPr lang="en-US" baseline="-25000" dirty="0" smtClean="0"/>
              <a:t>34</a:t>
            </a:r>
            <a:r>
              <a:rPr lang="en-US" dirty="0" smtClean="0"/>
              <a:t>, coupling, and M</a:t>
            </a:r>
            <a:r>
              <a:rPr lang="en-US" baseline="-25000" dirty="0" smtClean="0"/>
              <a:t>55</a:t>
            </a:r>
            <a:r>
              <a:rPr lang="en-US" dirty="0" smtClean="0"/>
              <a:t>,</a:t>
            </a:r>
            <a:r>
              <a:rPr lang="en-US" baseline="-25000" dirty="0" smtClean="0"/>
              <a:t>56 </a:t>
            </a:r>
            <a:r>
              <a:rPr lang="en-US" dirty="0" smtClean="0"/>
              <a:t>along the </a:t>
            </a:r>
            <a:r>
              <a:rPr lang="en-US" dirty="0" err="1" smtClean="0"/>
              <a:t>beamline</a:t>
            </a:r>
            <a:r>
              <a:rPr lang="en-US" dirty="0" smtClean="0"/>
              <a:t> and check with detailed simulations (3D field maps)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Result so far:</a:t>
            </a:r>
          </a:p>
          <a:p>
            <a:pPr lvl="1"/>
            <a:r>
              <a:rPr lang="en-US" dirty="0" smtClean="0"/>
              <a:t>Very good agreement of longitudinal elements M</a:t>
            </a:r>
            <a:r>
              <a:rPr lang="en-US" baseline="-25000" dirty="0" smtClean="0"/>
              <a:t>55</a:t>
            </a:r>
            <a:r>
              <a:rPr lang="en-US" dirty="0" smtClean="0"/>
              <a:t>,</a:t>
            </a:r>
            <a:r>
              <a:rPr lang="en-US" baseline="-25000" dirty="0" smtClean="0"/>
              <a:t>56 </a:t>
            </a:r>
            <a:r>
              <a:rPr lang="en-US" dirty="0" smtClean="0"/>
              <a:t>(bunch compression, energy); very good agreement of the transverse for static elements (solenoids, gun, quads, etc.); good agreement for M</a:t>
            </a:r>
            <a:r>
              <a:rPr lang="en-US" baseline="-25000" dirty="0" smtClean="0"/>
              <a:t>11</a:t>
            </a:r>
            <a:r>
              <a:rPr lang="en-US" dirty="0" smtClean="0"/>
              <a:t>,</a:t>
            </a:r>
            <a:r>
              <a:rPr lang="en-US" baseline="-25000" dirty="0" smtClean="0"/>
              <a:t>33</a:t>
            </a:r>
            <a:r>
              <a:rPr lang="en-US" dirty="0" smtClean="0"/>
              <a:t> and M</a:t>
            </a:r>
            <a:r>
              <a:rPr lang="en-US" baseline="-25000" dirty="0" smtClean="0"/>
              <a:t>12</a:t>
            </a:r>
            <a:r>
              <a:rPr lang="en-US" dirty="0" smtClean="0"/>
              <a:t>,</a:t>
            </a:r>
            <a:r>
              <a:rPr lang="en-US" baseline="-25000" dirty="0" smtClean="0"/>
              <a:t>34</a:t>
            </a:r>
            <a:r>
              <a:rPr lang="en-US" dirty="0" smtClean="0"/>
              <a:t> for first SRF cavity on and off-crest (last Fri!)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1946" y="274638"/>
            <a:ext cx="6469039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work plan &amp; improvements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98" name="AutoShape 2" descr="Aug06_016spc.jpg (368×2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webdb.lepp.cornell.edu/elog/ERL+L0/120815_120235/Aug06_016sp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AutoShape 7" descr="https://webdb.lepp.cornell.edu/elog/ERL+L0/120815_120256/Aug06_016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s://webdb.lepp.cornell.edu/elog/ERL+L0/120820_171810/OptimizedForY-bunchlength-100kVdef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Finalize measurements of the low </a:t>
            </a:r>
            <a:r>
              <a:rPr lang="en-US" dirty="0" err="1" smtClean="0">
                <a:solidFill>
                  <a:srgbClr val="C00000"/>
                </a:solidFill>
              </a:rPr>
              <a:t>emittance</a:t>
            </a:r>
            <a:r>
              <a:rPr lang="en-US" dirty="0" smtClean="0">
                <a:solidFill>
                  <a:srgbClr val="C00000"/>
                </a:solidFill>
              </a:rPr>
              <a:t> in the merger and publish a detailed study</a:t>
            </a:r>
          </a:p>
          <a:p>
            <a:pPr lvl="1"/>
            <a:r>
              <a:rPr lang="en-US" dirty="0" smtClean="0"/>
              <a:t>PhD student thesis (</a:t>
            </a:r>
            <a:r>
              <a:rPr lang="en-US" dirty="0" err="1" smtClean="0"/>
              <a:t>Colwyn</a:t>
            </a:r>
            <a:r>
              <a:rPr lang="en-US" dirty="0" smtClean="0"/>
              <a:t> </a:t>
            </a:r>
            <a:r>
              <a:rPr lang="en-US" dirty="0" err="1" smtClean="0"/>
              <a:t>Gulliford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Planning to finish this or early next year (summer 2013 at the latest)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Smaller </a:t>
            </a:r>
            <a:r>
              <a:rPr lang="en-US" dirty="0" err="1" smtClean="0">
                <a:solidFill>
                  <a:srgbClr val="C00000"/>
                </a:solidFill>
              </a:rPr>
              <a:t>emittance</a:t>
            </a:r>
            <a:r>
              <a:rPr lang="en-US" dirty="0" smtClean="0">
                <a:solidFill>
                  <a:srgbClr val="C00000"/>
                </a:solidFill>
              </a:rPr>
              <a:t> improvement venues</a:t>
            </a:r>
          </a:p>
          <a:p>
            <a:pPr lvl="1"/>
            <a:r>
              <a:rPr lang="en-US" dirty="0" smtClean="0"/>
              <a:t>Better cathodes</a:t>
            </a:r>
          </a:p>
          <a:p>
            <a:pPr lvl="1"/>
            <a:r>
              <a:rPr lang="en-US" dirty="0" smtClean="0"/>
              <a:t>Better laser shape</a:t>
            </a:r>
          </a:p>
          <a:p>
            <a:pPr lvl="1"/>
            <a:r>
              <a:rPr lang="en-US" dirty="0" smtClean="0"/>
              <a:t>Better gun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9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new gun for ultralow </a:t>
            </a:r>
            <a:r>
              <a:rPr lang="en-US" dirty="0" err="1" smtClean="0">
                <a:solidFill>
                  <a:schemeClr val="accent2"/>
                </a:solidFill>
              </a:rPr>
              <a:t>emittances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(coming online this year)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4716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New gun &amp; better laser shaping</a:t>
            </a:r>
          </a:p>
          <a:p>
            <a:pPr lvl="1"/>
            <a:r>
              <a:rPr lang="en-US" dirty="0" smtClean="0"/>
              <a:t>Improved gun will give &lt; 0.4 mm-</a:t>
            </a:r>
            <a:r>
              <a:rPr lang="en-US" dirty="0" err="1" smtClean="0"/>
              <a:t>mrad</a:t>
            </a:r>
            <a:r>
              <a:rPr lang="en-US" dirty="0" smtClean="0"/>
              <a:t> 100% 80pC </a:t>
            </a:r>
            <a:r>
              <a:rPr lang="en-US" dirty="0" err="1" smtClean="0"/>
              <a:t>emittance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This will be first demonstrated in W128 (</a:t>
            </a:r>
            <a:r>
              <a:rPr lang="en-US" dirty="0" err="1" smtClean="0"/>
              <a:t>photogun</a:t>
            </a:r>
            <a:r>
              <a:rPr lang="en-US" dirty="0" smtClean="0"/>
              <a:t> </a:t>
            </a:r>
            <a:r>
              <a:rPr lang="en-US" dirty="0" err="1" smtClean="0"/>
              <a:t>devel</a:t>
            </a:r>
            <a:r>
              <a:rPr lang="en-US" dirty="0" smtClean="0"/>
              <a:t>. lab);</a:t>
            </a:r>
          </a:p>
          <a:p>
            <a:pPr lvl="1"/>
            <a:r>
              <a:rPr lang="en-US" dirty="0" smtClean="0"/>
              <a:t>Adaptive laser shaping is acquired, the lab is being set up</a:t>
            </a:r>
          </a:p>
        </p:txBody>
      </p:sp>
      <p:sp>
        <p:nvSpPr>
          <p:cNvPr id="12290" name="AutoShape 2" descr="https://webdb.lepp.cornell.edu/elog/ERL+cath/120813_153544/fig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03" y="4364736"/>
            <a:ext cx="3351796" cy="21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5413248" y="4279392"/>
            <a:ext cx="273100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352032" y="397459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~3m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478" y="3084396"/>
            <a:ext cx="3368906" cy="36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Point Star 11"/>
          <p:cNvSpPr/>
          <p:nvPr/>
        </p:nvSpPr>
        <p:spPr bwMode="auto">
          <a:xfrm>
            <a:off x="2934269" y="3480180"/>
            <a:ext cx="286603" cy="272955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1040" y="345587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CsSb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42217</TotalTime>
  <Words>822</Words>
  <Application>Microsoft Office PowerPoint</Application>
  <PresentationFormat>On-screen Show (4:3)</PresentationFormat>
  <Paragraphs>138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Cornell Laboratory for Accelerator-based ScienceS and Education (CLASSE)  </vt:lpstr>
      <vt:lpstr>Cornell ERL                    photoinjector highlights</vt:lpstr>
      <vt:lpstr>Emittance work</vt:lpstr>
      <vt:lpstr>Ongoing emittance work</vt:lpstr>
      <vt:lpstr>Measured merger phase space at 80 pC (bunch length 2.3 ps rms)</vt:lpstr>
      <vt:lpstr>Good agreement between THz interferometer and RF deflector</vt:lpstr>
      <vt:lpstr>Linear optics characterization (response matrix measurements)</vt:lpstr>
      <vt:lpstr>Emittance work plan &amp; improvements</vt:lpstr>
      <vt:lpstr>The new gun for ultralow emittances (coming online this year)</vt:lpstr>
      <vt:lpstr>Developing advanced photocathodes for accelerators</vt:lpstr>
      <vt:lpstr>Photocathode research</vt:lpstr>
      <vt:lpstr>“Easiest” brightness improvement</vt:lpstr>
      <vt:lpstr>PPP workshop at Cornell (Ithaca, October 2012)</vt:lpstr>
      <vt:lpstr>Conclusions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1786</cp:revision>
  <cp:lastPrinted>2002-03-06T14:06:49Z</cp:lastPrinted>
  <dcterms:created xsi:type="dcterms:W3CDTF">1999-05-12T15:34:16Z</dcterms:created>
  <dcterms:modified xsi:type="dcterms:W3CDTF">2012-09-07T22:42:00Z</dcterms:modified>
</cp:coreProperties>
</file>