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402" r:id="rId3"/>
    <p:sldId id="419" r:id="rId4"/>
    <p:sldId id="404" r:id="rId5"/>
    <p:sldId id="420" r:id="rId6"/>
    <p:sldId id="417" r:id="rId7"/>
    <p:sldId id="351" r:id="rId8"/>
    <p:sldId id="410" r:id="rId9"/>
    <p:sldId id="374" r:id="rId10"/>
    <p:sldId id="398" r:id="rId11"/>
    <p:sldId id="415" r:id="rId12"/>
    <p:sldId id="412" r:id="rId13"/>
    <p:sldId id="360" r:id="rId14"/>
    <p:sldId id="366" r:id="rId15"/>
    <p:sldId id="367" r:id="rId16"/>
    <p:sldId id="346" r:id="rId17"/>
    <p:sldId id="347" r:id="rId18"/>
    <p:sldId id="361" r:id="rId19"/>
    <p:sldId id="362" r:id="rId20"/>
    <p:sldId id="364" r:id="rId21"/>
    <p:sldId id="421" r:id="rId22"/>
    <p:sldId id="422" r:id="rId23"/>
    <p:sldId id="455" r:id="rId24"/>
    <p:sldId id="427" r:id="rId25"/>
    <p:sldId id="429" r:id="rId26"/>
    <p:sldId id="452" r:id="rId27"/>
    <p:sldId id="453" r:id="rId28"/>
    <p:sldId id="430" r:id="rId29"/>
    <p:sldId id="432" r:id="rId30"/>
    <p:sldId id="436" r:id="rId31"/>
    <p:sldId id="437" r:id="rId32"/>
    <p:sldId id="458" r:id="rId33"/>
    <p:sldId id="457" r:id="rId34"/>
    <p:sldId id="45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800"/>
    <a:srgbClr val="00FA00"/>
    <a:srgbClr val="1CD62F"/>
    <a:srgbClr val="63D67B"/>
    <a:srgbClr val="61D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02" autoAdjust="0"/>
    <p:restoredTop sz="94093" autoAdjust="0"/>
  </p:normalViewPr>
  <p:slideViewPr>
    <p:cSldViewPr snapToGrid="0" snapToObjects="1">
      <p:cViewPr>
        <p:scale>
          <a:sx n="100" d="100"/>
          <a:sy n="100" d="100"/>
        </p:scale>
        <p:origin x="-232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7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1A4E8-86B9-7C42-87EF-703B4E45E922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23966-649D-9C42-9A8D-BED97DB3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127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39777-FAE8-1D47-ADD0-EB0390D0080A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5AFA6-7800-0B41-8F64-F2DAE25CDB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224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5AFA6-7800-0B41-8F64-F2DAE25CDB0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22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A7ABF-23D0-A84E-AD8E-EB37F182A4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01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A7ABF-23D0-A84E-AD8E-EB37F182A4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59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A7ABF-23D0-A84E-AD8E-EB37F182A4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93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Pockels</a:t>
            </a:r>
            <a:r>
              <a:rPr lang="en-US" dirty="0" smtClean="0"/>
              <a:t> cell</a:t>
            </a:r>
            <a:r>
              <a:rPr lang="en-US" baseline="0" dirty="0" smtClean="0"/>
              <a:t> to reject laser pulses</a:t>
            </a:r>
            <a:endParaRPr lang="en-US" dirty="0" smtClean="0"/>
          </a:p>
          <a:p>
            <a:r>
              <a:rPr lang="en-US" dirty="0" smtClean="0"/>
              <a:t>Two interesting results come from this measurement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A7ABF-23D0-A84E-AD8E-EB37F182A4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96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5AFA6-7800-0B41-8F64-F2DAE25CDB0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06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A7ABF-23D0-A84E-AD8E-EB37F182A4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31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clear low repetition rate measurements will apply at high currents due to ions</a:t>
            </a:r>
          </a:p>
          <a:p>
            <a:r>
              <a:rPr lang="en-US" dirty="0" smtClean="0"/>
              <a:t>Red – No ions, Green - 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A7ABF-23D0-A84E-AD8E-EB37F182A4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10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A7ABF-23D0-A84E-AD8E-EB37F182A4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3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A2A93-E371-D444-A7C2-205C96662A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A2A93-E371-D444-A7C2-205C96662A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53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A7ABF-23D0-A84E-AD8E-EB37F182A4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60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A7ABF-23D0-A84E-AD8E-EB37F182A4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9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7BDBCD29-0A6A-224C-9DFF-D7BE82D5E909}" type="datetime1">
              <a:rPr lang="en-US" smtClean="0"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DOE-NP PI Exchange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9222F7BC-2702-B747-A65B-793B95B6F0DA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DOE-NP PI Exchange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C96F2373-0DCF-DC4B-BDF2-94E3FF3CE1CF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DOE-NP PI Exchange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A9AD217F-C35C-C24C-AA5B-2E8BE948989A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DOE-NP PI Exchange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E331194-891D-E345-8762-31DC259BEFA5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DOE-NP PI Exchange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3F07AB87-8680-E943-A50E-991D60B4DC2A}" type="datetime1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DOE-NP PI Exchange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0B00DB2A-C3AD-024F-8A3C-37B323457D9D}" type="datetime1">
              <a:rPr lang="en-US" smtClean="0"/>
              <a:t>11/11/15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DOE-NP PI Exchange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34EB0159-411E-FE4F-9C2A-8B3A44492246}" type="datetime1">
              <a:rPr lang="en-US" smtClean="0"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DOE-NP PI Exchange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AE51E4A-A983-2446-821D-0CCCD1C0A4D9}" type="datetime1">
              <a:rPr lang="en-US" smtClean="0"/>
              <a:t>11/11/15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DOE-NP PI Exchange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980ADA32-1984-874D-88A3-6C0F95D19735}" type="datetime1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DOE-NP PI Exchange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86CE6DD7-2291-CF4F-9A52-D4DB7C4BB1DA}" type="datetime1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DOE-NP PI Exchange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6861B-8CA5-734F-AF44-3C062337AF5E}" type="datetime1">
              <a:rPr lang="en-US" smtClean="0"/>
              <a:t>11/11/15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5999-CDF6-9B46-9F3F-7503503F82B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RED 10in Header 3line logo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87114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DOE-NP PI Exchange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3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emf"/><Relationship Id="rId10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6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png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11.png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9" Type="http://schemas.openxmlformats.org/officeDocument/2006/relationships/image" Target="../media/image26.emf"/><Relationship Id="rId10" Type="http://schemas.openxmlformats.org/officeDocument/2006/relationships/image" Target="../media/image27.emf"/><Relationship Id="rId11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900" y="812800"/>
            <a:ext cx="8229600" cy="1470025"/>
          </a:xfrm>
        </p:spPr>
        <p:txBody>
          <a:bodyPr/>
          <a:lstStyle/>
          <a:p>
            <a:r>
              <a:rPr lang="en-US" sz="3600" b="1" dirty="0"/>
              <a:t>Physics and technology of high-brightness high-power </a:t>
            </a:r>
            <a:r>
              <a:rPr lang="en-US" sz="3600" b="1" dirty="0" err="1"/>
              <a:t>photoinjectors</a:t>
            </a:r>
            <a:r>
              <a:rPr lang="en-US" sz="3600" b="1" dirty="0"/>
              <a:t> for beam coolers and electron ion </a:t>
            </a:r>
            <a:r>
              <a:rPr lang="en-US" sz="3600" b="1" dirty="0" smtClean="0"/>
              <a:t>colliders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8120"/>
            <a:ext cx="6400800" cy="1752600"/>
          </a:xfrm>
        </p:spPr>
        <p:txBody>
          <a:bodyPr/>
          <a:lstStyle/>
          <a:p>
            <a:r>
              <a:rPr lang="en-US" b="1" dirty="0" smtClean="0"/>
              <a:t>PI: Ivan Bazarov</a:t>
            </a:r>
          </a:p>
          <a:p>
            <a:r>
              <a:rPr lang="en-US" sz="2800" b="1" dirty="0" smtClean="0"/>
              <a:t>Cornell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702-7E43-BF43-91EC-A4A8A51971D7}" type="datetime1">
              <a:rPr lang="en-US" smtClean="0"/>
              <a:t>11/11/15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  <p:pic>
        <p:nvPicPr>
          <p:cNvPr id="8" name="Picture 7" descr="high_brightness_gro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4227485"/>
            <a:ext cx="4660900" cy="24939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1019" y="3889123"/>
            <a:ext cx="3669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Cornell High-Brightness Beam Group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04776"/>
            <a:ext cx="8229600" cy="703262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Integration into the Control System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DBE6-13BE-CF47-BC74-8EE625514929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7088" y="808038"/>
            <a:ext cx="7232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GPT Virtual Accelerator GUI: load machine settings, load optimizer settings,</a:t>
            </a:r>
          </a:p>
          <a:p>
            <a:r>
              <a:rPr lang="en-US" dirty="0" smtClean="0"/>
              <a:t>save/restore, independently simulate machine in (near) real time</a:t>
            </a:r>
            <a:endParaRPr lang="en-US" dirty="0"/>
          </a:p>
        </p:txBody>
      </p:sp>
      <p:pic>
        <p:nvPicPr>
          <p:cNvPr id="9" name="Picture 8" descr="new_gu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674659"/>
            <a:ext cx="5804371" cy="46816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4300" y="161153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Save / Load</a:t>
            </a:r>
          </a:p>
          <a:p>
            <a:r>
              <a:rPr lang="en-US" dirty="0" smtClean="0"/>
              <a:t>from file or optimizer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128102" y="3175000"/>
            <a:ext cx="1331295" cy="1054100"/>
            <a:chOff x="128102" y="3175000"/>
            <a:chExt cx="1331295" cy="1054100"/>
          </a:xfrm>
        </p:grpSpPr>
        <p:sp>
          <p:nvSpPr>
            <p:cNvPr id="23" name="TextBox 22"/>
            <p:cNvSpPr txBox="1"/>
            <p:nvPr/>
          </p:nvSpPr>
          <p:spPr>
            <a:xfrm>
              <a:off x="128102" y="3378884"/>
              <a:ext cx="10621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Beamline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Settings</a:t>
              </a:r>
              <a:endParaRPr lang="en-US" dirty="0"/>
            </a:p>
          </p:txBody>
        </p:sp>
        <p:sp>
          <p:nvSpPr>
            <p:cNvPr id="24" name="Left Brace 23"/>
            <p:cNvSpPr/>
            <p:nvPr/>
          </p:nvSpPr>
          <p:spPr>
            <a:xfrm>
              <a:off x="1125622" y="3175000"/>
              <a:ext cx="333775" cy="1054100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369813" y="3702050"/>
            <a:ext cx="1639992" cy="2482850"/>
            <a:chOff x="7369813" y="3702050"/>
            <a:chExt cx="1639992" cy="2482850"/>
          </a:xfrm>
        </p:grpSpPr>
        <p:sp>
          <p:nvSpPr>
            <p:cNvPr id="22" name="Left Brace 21"/>
            <p:cNvSpPr/>
            <p:nvPr/>
          </p:nvSpPr>
          <p:spPr>
            <a:xfrm rot="10800000">
              <a:off x="7369813" y="3702050"/>
              <a:ext cx="406400" cy="2482850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36524" y="4486880"/>
              <a:ext cx="10732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Plotting +</a:t>
              </a:r>
            </a:p>
            <a:p>
              <a:r>
                <a:rPr lang="en-US" dirty="0" smtClean="0"/>
                <a:t>Analysis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14370" y="2587030"/>
            <a:ext cx="3670230" cy="407432"/>
            <a:chOff x="114370" y="2587030"/>
            <a:chExt cx="3670230" cy="407432"/>
          </a:xfrm>
        </p:grpSpPr>
        <p:sp>
          <p:nvSpPr>
            <p:cNvPr id="26" name="Oval 25"/>
            <p:cNvSpPr/>
            <p:nvPr/>
          </p:nvSpPr>
          <p:spPr>
            <a:xfrm>
              <a:off x="1511300" y="2626162"/>
              <a:ext cx="2273300" cy="36830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4370" y="2587030"/>
              <a:ext cx="1345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Control Tabs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55102" y="4986418"/>
            <a:ext cx="4113698" cy="1369932"/>
            <a:chOff x="255102" y="4986418"/>
            <a:chExt cx="4113698" cy="1369932"/>
          </a:xfrm>
        </p:grpSpPr>
        <p:sp>
          <p:nvSpPr>
            <p:cNvPr id="10" name="Oval 9"/>
            <p:cNvSpPr/>
            <p:nvPr/>
          </p:nvSpPr>
          <p:spPr>
            <a:xfrm>
              <a:off x="3365500" y="6019800"/>
              <a:ext cx="1003300" cy="33655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5102" y="4986418"/>
              <a:ext cx="11407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Load from </a:t>
              </a:r>
            </a:p>
            <a:p>
              <a:r>
                <a:rPr lang="en-US" dirty="0" smtClean="0"/>
                <a:t>EPICS</a:t>
              </a:r>
              <a:endParaRPr lang="en-US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5400000">
              <a:off x="385515" y="5908428"/>
              <a:ext cx="552946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10" idx="2"/>
            </p:cNvCxnSpPr>
            <p:nvPr/>
          </p:nvCxnSpPr>
          <p:spPr>
            <a:xfrm>
              <a:off x="660400" y="6184901"/>
              <a:ext cx="2705100" cy="3174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6198071" y="2257862"/>
            <a:ext cx="2559225" cy="369332"/>
            <a:chOff x="6198071" y="2257862"/>
            <a:chExt cx="2559225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7776213" y="2257862"/>
              <a:ext cx="981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Run GPT</a:t>
              </a:r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198071" y="2257862"/>
              <a:ext cx="1117600" cy="36830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10800000" flipV="1">
              <a:off x="7299317" y="2437745"/>
              <a:ext cx="406400" cy="410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4368800" y="1611531"/>
            <a:ext cx="4641005" cy="1014631"/>
            <a:chOff x="4368800" y="1611531"/>
            <a:chExt cx="4641005" cy="1014631"/>
          </a:xfrm>
        </p:grpSpPr>
        <p:sp>
          <p:nvSpPr>
            <p:cNvPr id="17" name="Oval 16"/>
            <p:cNvSpPr/>
            <p:nvPr/>
          </p:nvSpPr>
          <p:spPr>
            <a:xfrm>
              <a:off x="4368800" y="2257862"/>
              <a:ext cx="1117600" cy="36830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69813" y="1611531"/>
              <a:ext cx="1639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Create Particles</a:t>
              </a:r>
              <a:endParaRPr lang="en-US" dirty="0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4931406" y="1830233"/>
              <a:ext cx="2428244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4720814" y="2040825"/>
              <a:ext cx="422772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6A6D-BD63-134B-9582-31BA1AA48B8C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62892" y="977900"/>
            <a:ext cx="70762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Emittance</a:t>
            </a:r>
            <a:r>
              <a:rPr lang="en-US" sz="2400" dirty="0" smtClean="0"/>
              <a:t> measurements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 (merger section,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7 </a:t>
            </a:r>
            <a:r>
              <a:rPr lang="en-US" sz="2400" dirty="0" err="1" smtClean="0"/>
              <a:t>MeV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350 kV Gun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Met requirements for ERL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Previous results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728839"/>
              </p:ext>
            </p:extLst>
          </p:nvPr>
        </p:nvGraphicFramePr>
        <p:xfrm>
          <a:off x="867642" y="2133263"/>
          <a:ext cx="701203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184"/>
                <a:gridCol w="1601349"/>
                <a:gridCol w="1904667"/>
                <a:gridCol w="19078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Bunch charge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Bunch</a:t>
                      </a:r>
                      <a:r>
                        <a:rPr lang="en-US" baseline="0" dirty="0" smtClean="0"/>
                        <a:t>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Horz</a:t>
                      </a:r>
                      <a:r>
                        <a:rPr lang="en-US" baseline="0" dirty="0" smtClean="0"/>
                        <a:t> Emit. </a:t>
                      </a:r>
                      <a:r>
                        <a:rPr lang="en-US" dirty="0" smtClean="0"/>
                        <a:t>(100%)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Vert</a:t>
                      </a:r>
                      <a:r>
                        <a:rPr lang="en-US" baseline="0" dirty="0" smtClean="0"/>
                        <a:t> Emit. </a:t>
                      </a:r>
                      <a:r>
                        <a:rPr lang="en-US" dirty="0" smtClean="0"/>
                        <a:t>(100%)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 </a:t>
                      </a:r>
                      <a:r>
                        <a:rPr lang="en-US" dirty="0" err="1" smtClean="0"/>
                        <a:t>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 </a:t>
                      </a:r>
                      <a:r>
                        <a:rPr lang="en-US" dirty="0" err="1" smtClean="0"/>
                        <a:t>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0.33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0.20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 </a:t>
                      </a:r>
                      <a:r>
                        <a:rPr lang="en-US" dirty="0" err="1" smtClean="0"/>
                        <a:t>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 </a:t>
                      </a:r>
                      <a:r>
                        <a:rPr lang="en-US" dirty="0" err="1" smtClean="0"/>
                        <a:t>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0.69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0.40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962892" y="3886200"/>
            <a:ext cx="74095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 current operation</a:t>
            </a:r>
            <a:r>
              <a:rPr lang="en-US" sz="2400" baseline="30000" dirty="0" smtClean="0"/>
              <a:t>2,3</a:t>
            </a:r>
            <a:r>
              <a:rPr lang="en-US" sz="2400" dirty="0" smtClean="0"/>
              <a:t> (straight section, 4 </a:t>
            </a:r>
            <a:r>
              <a:rPr lang="en-US" sz="2400" dirty="0" err="1" smtClean="0"/>
              <a:t>MeV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 to 75 mA</a:t>
            </a:r>
            <a:r>
              <a:rPr lang="en-US" dirty="0"/>
              <a:t> </a:t>
            </a:r>
            <a:r>
              <a:rPr lang="en-US" dirty="0" smtClean="0"/>
              <a:t>peak, reliable operation at 65 </a:t>
            </a:r>
            <a:r>
              <a:rPr lang="en-US" dirty="0" err="1" smtClean="0"/>
              <a:t>mA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&gt; 60 hour cathode lifetime at 65 mA (</a:t>
            </a:r>
            <a:r>
              <a:rPr lang="en-US" dirty="0" err="1" smtClean="0"/>
              <a:t>NaKSb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250 kV Gun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05000" y="5564782"/>
            <a:ext cx="5818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/>
              <a:t>1.</a:t>
            </a:r>
            <a:r>
              <a:rPr lang="en-US" sz="1400" dirty="0" smtClean="0"/>
              <a:t> Gulliford el al., Phys. Rev. ST </a:t>
            </a:r>
            <a:r>
              <a:rPr lang="en-US" sz="1400" dirty="0" err="1" smtClean="0"/>
              <a:t>Accel</a:t>
            </a:r>
            <a:r>
              <a:rPr lang="en-US" sz="1400" dirty="0" smtClean="0"/>
              <a:t>. Beams </a:t>
            </a:r>
            <a:r>
              <a:rPr lang="en-US" sz="1400" b="1" dirty="0" smtClean="0"/>
              <a:t>16</a:t>
            </a:r>
            <a:r>
              <a:rPr lang="en-US" sz="1400" dirty="0" smtClean="0"/>
              <a:t>, 073401 – 2013</a:t>
            </a:r>
            <a:endParaRPr lang="en-US" sz="1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905000" y="5798878"/>
            <a:ext cx="5818908" cy="557472"/>
            <a:chOff x="1905000" y="5798878"/>
            <a:chExt cx="5818908" cy="557472"/>
          </a:xfrm>
        </p:grpSpPr>
        <p:sp>
          <p:nvSpPr>
            <p:cNvPr id="10" name="Rectangle 9"/>
            <p:cNvSpPr/>
            <p:nvPr/>
          </p:nvSpPr>
          <p:spPr>
            <a:xfrm>
              <a:off x="1905000" y="5798878"/>
              <a:ext cx="58189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aseline="30000" dirty="0" smtClean="0"/>
                <a:t>2.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Cultrera</a:t>
              </a:r>
              <a:r>
                <a:rPr lang="en-US" sz="1400" dirty="0" smtClean="0"/>
                <a:t> el al., Appl. Phys. </a:t>
              </a:r>
              <a:r>
                <a:rPr lang="en-US" sz="1400" dirty="0" err="1" smtClean="0"/>
                <a:t>Lett</a:t>
              </a:r>
              <a:r>
                <a:rPr lang="en-US" sz="1400" dirty="0" smtClean="0"/>
                <a:t>. </a:t>
              </a:r>
              <a:r>
                <a:rPr lang="en-US" sz="1400" b="1" dirty="0" smtClean="0"/>
                <a:t>103</a:t>
              </a:r>
              <a:r>
                <a:rPr lang="en-US" sz="1400" dirty="0" smtClean="0"/>
                <a:t>, 103504 (2013)</a:t>
              </a:r>
              <a:endParaRPr lang="en-US" sz="1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05000" y="6048573"/>
              <a:ext cx="58189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aseline="30000" dirty="0" smtClean="0"/>
                <a:t>3.</a:t>
              </a:r>
              <a:r>
                <a:rPr lang="en-US" sz="1400" dirty="0" smtClean="0"/>
                <a:t> Dunham el al., Appl. Phys. </a:t>
              </a:r>
              <a:r>
                <a:rPr lang="en-US" sz="1400" dirty="0" err="1" smtClean="0"/>
                <a:t>Lett</a:t>
              </a:r>
              <a:r>
                <a:rPr lang="en-US" sz="1400" dirty="0" smtClean="0"/>
                <a:t>. </a:t>
              </a:r>
              <a:r>
                <a:rPr lang="en-US" sz="1400" b="1" dirty="0" smtClean="0"/>
                <a:t>102</a:t>
              </a:r>
              <a:r>
                <a:rPr lang="en-US" sz="1400" dirty="0" smtClean="0"/>
                <a:t>, 034105 (2013)</a:t>
              </a:r>
              <a:endParaRPr lang="en-US" sz="1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869478" y="3308251"/>
            <a:ext cx="315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Asymmetry Due to the Merger?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87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Can the injector provide similar performance in parameter ranges appropriate for the EIC?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400" dirty="0" smtClean="0"/>
              <a:t>Much higher </a:t>
            </a:r>
            <a:r>
              <a:rPr lang="en-US" sz="2400" dirty="0"/>
              <a:t>bunch charges </a:t>
            </a:r>
            <a:r>
              <a:rPr lang="en-US" sz="2400" dirty="0" smtClean="0"/>
              <a:t>(up to </a:t>
            </a:r>
            <a:r>
              <a:rPr lang="en-US" sz="2400" b="1" dirty="0"/>
              <a:t>2 </a:t>
            </a:r>
            <a:r>
              <a:rPr lang="en-US" sz="2400" b="1" dirty="0" err="1"/>
              <a:t>nC</a:t>
            </a:r>
            <a:r>
              <a:rPr lang="en-US" sz="2400" dirty="0"/>
              <a:t>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400" dirty="0"/>
              <a:t>More relaxed emittance requirements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400" dirty="0" smtClean="0"/>
              <a:t>No requirement for short bunch </a:t>
            </a:r>
            <a:r>
              <a:rPr lang="en-US" sz="2400" dirty="0"/>
              <a:t>length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400" dirty="0"/>
              <a:t>High current (up to </a:t>
            </a:r>
            <a:r>
              <a:rPr lang="en-US" sz="2400" b="1" dirty="0"/>
              <a:t>50 mA </a:t>
            </a:r>
            <a:r>
              <a:rPr lang="en-US" sz="2400" dirty="0"/>
              <a:t>@ 50 MHz repetition rate, 1 </a:t>
            </a:r>
            <a:r>
              <a:rPr lang="en-US" sz="2400" dirty="0" err="1"/>
              <a:t>nC</a:t>
            </a:r>
            <a:r>
              <a:rPr lang="en-US" sz="2400" dirty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Requires running off center on cathode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8CF6-3517-FD4A-BFB4-760AFCD21AD1}" type="datetime1">
              <a:rPr lang="en-US" smtClean="0"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Primary Question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Intermediate Charge (for LCLS-II)*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B53-BAD5-CE46-9B94-29A3398935B7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740839"/>
              </p:ext>
            </p:extLst>
          </p:nvPr>
        </p:nvGraphicFramePr>
        <p:xfrm>
          <a:off x="457200" y="4618990"/>
          <a:ext cx="8407399" cy="174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1511300"/>
                <a:gridCol w="928257"/>
                <a:gridCol w="2040031"/>
                <a:gridCol w="1656062"/>
                <a:gridCol w="1484349"/>
              </a:tblGrid>
              <a:tr h="2753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 (</a:t>
                      </a:r>
                      <a:r>
                        <a:rPr lang="en-US" dirty="0" err="1" smtClean="0"/>
                        <a:t>pC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I</a:t>
                      </a:r>
                      <a:r>
                        <a:rPr lang="en-US" sz="1800" u="none" baseline="-25000" dirty="0" err="1" smtClean="0"/>
                        <a:t>peak</a:t>
                      </a:r>
                      <a:r>
                        <a:rPr lang="en-US" sz="1800" u="none" baseline="-25000" dirty="0" smtClean="0"/>
                        <a:t> </a:t>
                      </a:r>
                      <a:r>
                        <a:rPr lang="en-US" sz="1800" u="none" baseline="0" dirty="0" smtClean="0"/>
                        <a:t>Target </a:t>
                      </a:r>
                      <a:r>
                        <a:rPr lang="en-US" dirty="0" smtClean="0"/>
                        <a:t>(A)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I</a:t>
                      </a:r>
                      <a:r>
                        <a:rPr lang="en-US" sz="1800" u="none" baseline="-25000" dirty="0" err="1" smtClean="0"/>
                        <a:t>peak</a:t>
                      </a:r>
                      <a:r>
                        <a:rPr lang="en-US" sz="1800" u="none" baseline="-25000" dirty="0" smtClean="0"/>
                        <a:t> </a:t>
                      </a:r>
                      <a:r>
                        <a:rPr lang="en-US" dirty="0" smtClean="0"/>
                        <a:t>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ε</a:t>
                      </a:r>
                      <a:r>
                        <a:rPr lang="en-US" baseline="-25000" dirty="0" err="1" smtClean="0"/>
                        <a:t>n</a:t>
                      </a:r>
                      <a:r>
                        <a:rPr lang="en-US" baseline="0" dirty="0" smtClean="0"/>
                        <a:t> Target </a:t>
                      </a:r>
                      <a:r>
                        <a:rPr lang="en-US" dirty="0" smtClean="0"/>
                        <a:t>(95%,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r>
                        <a:rPr lang="en-US" dirty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ε</a:t>
                      </a:r>
                      <a:r>
                        <a:rPr lang="en-US" baseline="-25000" dirty="0" err="1" smtClean="0"/>
                        <a:t>n</a:t>
                      </a:r>
                      <a:r>
                        <a:rPr lang="en-US" baseline="0" dirty="0" smtClean="0"/>
                        <a:t> (95%,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r>
                        <a:rPr lang="en-US" dirty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ε</a:t>
                      </a:r>
                      <a:r>
                        <a:rPr lang="en-US" baseline="-25000" dirty="0" err="1" smtClean="0"/>
                        <a:t>n,th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baseline="0" dirty="0" err="1" smtClean="0"/>
                        <a:t>ε</a:t>
                      </a:r>
                      <a:r>
                        <a:rPr lang="en-US" baseline="-25000" dirty="0" err="1" smtClean="0"/>
                        <a:t>n</a:t>
                      </a:r>
                      <a:endParaRPr lang="en-US" dirty="0" smtClean="0"/>
                    </a:p>
                  </a:txBody>
                  <a:tcPr/>
                </a:tc>
              </a:tr>
              <a:tr h="2753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H: 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0.18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V: 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0.19</a:t>
                      </a:r>
                      <a:endParaRPr 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58%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H: 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0.32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V: 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80%</a:t>
                      </a:r>
                    </a:p>
                  </a:txBody>
                  <a:tcPr/>
                </a:tc>
              </a:tr>
              <a:tr h="2753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32</a:t>
                      </a:r>
                      <a:endParaRPr 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H: 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0.62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V: 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70%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 descr="xy_ps_vs_q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0" y="793750"/>
            <a:ext cx="5073650" cy="3646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600200"/>
            <a:ext cx="38170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Met spec at 20/100/300 </a:t>
            </a:r>
            <a:r>
              <a:rPr lang="en-US" dirty="0" err="1" smtClean="0"/>
              <a:t>pC</a:t>
            </a:r>
            <a:r>
              <a:rPr lang="en-US" dirty="0" smtClean="0"/>
              <a:t> 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Same SRF settings for all charges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3295" y="6360914"/>
            <a:ext cx="6042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*These measurements were supported by SLAC</a:t>
            </a:r>
            <a:endParaRPr lang="en-US" sz="2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2143" y="6087110"/>
            <a:ext cx="4159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  <a:r>
              <a:rPr lang="en-US" sz="1600" dirty="0" smtClean="0"/>
              <a:t>. </a:t>
            </a:r>
            <a:r>
              <a:rPr lang="en-US" sz="1600" dirty="0" err="1" smtClean="0"/>
              <a:t>Gulliford</a:t>
            </a:r>
            <a:r>
              <a:rPr lang="en-US" sz="1600" dirty="0" smtClean="0"/>
              <a:t>, Appl. Phys.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106 </a:t>
            </a:r>
            <a:r>
              <a:rPr lang="en-US" sz="1600" dirty="0"/>
              <a:t>(2015) </a:t>
            </a:r>
            <a:r>
              <a:rPr lang="en-US" sz="1600" dirty="0" smtClean="0"/>
              <a:t>094101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218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20E5-C0A5-8241-88C2-FC2AFBF63076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1" y="2686048"/>
            <a:ext cx="61209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Laser upgrade for </a:t>
            </a:r>
            <a:r>
              <a:rPr lang="en-US" sz="3600" dirty="0" err="1" smtClean="0">
                <a:solidFill>
                  <a:schemeClr val="bg1"/>
                </a:solidFill>
              </a:rPr>
              <a:t>nC</a:t>
            </a:r>
            <a:r>
              <a:rPr lang="en-US" sz="3600" dirty="0" smtClean="0">
                <a:solidFill>
                  <a:schemeClr val="bg1"/>
                </a:solidFill>
              </a:rPr>
              <a:t> bunches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931722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Drive laser was incapable of reaching pulse energies needed for </a:t>
            </a:r>
            <a:r>
              <a:rPr lang="en-US" dirty="0" err="1" smtClean="0"/>
              <a:t>nC</a:t>
            </a:r>
            <a:r>
              <a:rPr lang="en-US" dirty="0" smtClean="0"/>
              <a:t>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Upgraded using </a:t>
            </a:r>
            <a:r>
              <a:rPr lang="en-US" dirty="0" err="1" smtClean="0"/>
              <a:t>Yb</a:t>
            </a:r>
            <a:r>
              <a:rPr lang="en-US" dirty="0" smtClean="0"/>
              <a:t>-doped rod amplifiers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Capable of 150 W average power (IR) </a:t>
            </a:r>
            <a:r>
              <a:rPr lang="en-US" dirty="0"/>
              <a:t>and 1 MW peak power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Limited to 50 W due to damage threshold of downstream optics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43200" y="5705473"/>
            <a:ext cx="3116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Zhi</a:t>
            </a:r>
            <a:r>
              <a:rPr lang="en-US" sz="1400" dirty="0" smtClean="0"/>
              <a:t> Zhao, et. al, JOSA </a:t>
            </a:r>
            <a:r>
              <a:rPr lang="en-US" sz="1400" dirty="0"/>
              <a:t>B, </a:t>
            </a:r>
            <a:r>
              <a:rPr lang="en-US" sz="1400" b="1" dirty="0" smtClean="0"/>
              <a:t>31</a:t>
            </a:r>
            <a:r>
              <a:rPr lang="en-US" sz="1400" dirty="0"/>
              <a:t>, </a:t>
            </a:r>
            <a:r>
              <a:rPr lang="en-US" sz="1400" dirty="0" smtClean="0"/>
              <a:t>33-37 </a:t>
            </a:r>
            <a:r>
              <a:rPr lang="en-US" sz="1400" dirty="0"/>
              <a:t>(2014)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8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C6DD-E2A7-B142-B027-E83B6E40AC15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Machine tuning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247775"/>
            <a:ext cx="7648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nearly the same SRF settings as 20-300 </a:t>
            </a:r>
            <a:r>
              <a:rPr lang="en-US" dirty="0" err="1" smtClean="0"/>
              <a:t>pC</a:t>
            </a:r>
            <a:r>
              <a:rPr lang="en-US" dirty="0" smtClean="0"/>
              <a:t>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Buncher</a:t>
            </a:r>
            <a:r>
              <a:rPr lang="en-US" dirty="0" smtClean="0"/>
              <a:t> is held fixed from 300 </a:t>
            </a:r>
            <a:r>
              <a:rPr lang="en-US" dirty="0" err="1" smtClean="0"/>
              <a:t>pC</a:t>
            </a:r>
            <a:r>
              <a:rPr lang="en-US" dirty="0" smtClean="0"/>
              <a:t> setting (already at max field, without more processing)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Anode clips laser light more than  9 mm from cathode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To avoid central 3 mm, laser size must be &lt;6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" y="3881437"/>
            <a:ext cx="63436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5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ED86-976C-8B44-9E5A-A76E5017B0E7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Laser Characterization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pic>
        <p:nvPicPr>
          <p:cNvPr id="11" name="Picture 10" descr="laser_temp_a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0" y="3367733"/>
            <a:ext cx="5321300" cy="3021973"/>
          </a:xfrm>
          <a:prstGeom prst="rect">
            <a:avLst/>
          </a:prstGeom>
        </p:spPr>
      </p:pic>
      <p:pic>
        <p:nvPicPr>
          <p:cNvPr id="12" name="Picture 11" descr="laser_xy_ccd_2nC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150" y="917575"/>
            <a:ext cx="5778500" cy="24808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2100" y="1551737"/>
            <a:ext cx="298030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 size scales as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Need D &gt; 6 mm for 1nC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Lengthen pulse: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8 </a:t>
            </a:r>
            <a:r>
              <a:rPr lang="en-US" dirty="0" err="1" smtClean="0"/>
              <a:t>ps</a:t>
            </a:r>
            <a:r>
              <a:rPr lang="en-US" dirty="0" smtClean="0"/>
              <a:t> -&gt; 25 </a:t>
            </a:r>
            <a:r>
              <a:rPr lang="en-US" dirty="0" err="1" smtClean="0"/>
              <a:t>ps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Optimizer chooses D = 5 mm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For 2 </a:t>
            </a:r>
            <a:r>
              <a:rPr lang="en-US" dirty="0" err="1" smtClean="0"/>
              <a:t>nC</a:t>
            </a:r>
            <a:r>
              <a:rPr lang="en-US" dirty="0" smtClean="0"/>
              <a:t>, D = 7 mm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In practice, need D = 8.8 mm</a:t>
            </a:r>
          </a:p>
          <a:p>
            <a:r>
              <a:rPr lang="en-US" dirty="0" smtClean="0"/>
              <a:t>to get enough charge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226156" y="1588531"/>
          <a:ext cx="364644" cy="309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8" name="Equation" r:id="rId5" imgW="254000" imgH="215900" progId="Equation.3">
                  <p:embed/>
                </p:oleObj>
              </mc:Choice>
              <mc:Fallback>
                <p:oleObj name="Equation" r:id="rId5" imgW="254000" imgH="215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6156" y="1588531"/>
                        <a:ext cx="364644" cy="3099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414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5673D-2E34-E249-9B58-828A8848836F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Results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499013" y="942975"/>
            <a:ext cx="3390987" cy="5413375"/>
            <a:chOff x="5499013" y="942975"/>
            <a:chExt cx="3390987" cy="5413375"/>
          </a:xfrm>
        </p:grpSpPr>
        <p:pic>
          <p:nvPicPr>
            <p:cNvPr id="10" name="Picture 9" descr="current_profiles_nC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9013" y="3647011"/>
              <a:ext cx="3390987" cy="2709339"/>
            </a:xfrm>
            <a:prstGeom prst="rect">
              <a:avLst/>
            </a:prstGeom>
          </p:spPr>
        </p:pic>
        <p:pic>
          <p:nvPicPr>
            <p:cNvPr id="11" name="Picture 10" descr="current_profiles_pC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942975"/>
              <a:ext cx="3327400" cy="2706172"/>
            </a:xfrm>
            <a:prstGeom prst="rect">
              <a:avLst/>
            </a:prstGeom>
          </p:spPr>
        </p:pic>
      </p:grpSp>
      <p:pic>
        <p:nvPicPr>
          <p:cNvPr id="12" name="Picture 11" descr="xps_allq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43000"/>
            <a:ext cx="4808929" cy="2148840"/>
          </a:xfrm>
          <a:prstGeom prst="rect">
            <a:avLst/>
          </a:prstGeom>
        </p:spPr>
      </p:pic>
      <p:pic>
        <p:nvPicPr>
          <p:cNvPr id="13" name="Picture 12" descr="yps_allq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14247"/>
            <a:ext cx="4924905" cy="21515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4250" y="819834"/>
            <a:ext cx="385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/>
              <a:t>1 </a:t>
            </a:r>
            <a:r>
              <a:rPr lang="en-US" dirty="0" err="1" smtClean="0"/>
              <a:t>nC</a:t>
            </a:r>
            <a:r>
              <a:rPr lang="en-US" dirty="0" smtClean="0"/>
              <a:t>: 1.6 </a:t>
            </a:r>
            <a:r>
              <a:rPr lang="en-US" dirty="0" err="1" smtClean="0"/>
              <a:t>μm</a:t>
            </a:r>
            <a:r>
              <a:rPr lang="en-US" dirty="0" smtClean="0"/>
              <a:t>, 2 </a:t>
            </a:r>
            <a:r>
              <a:rPr lang="en-US" dirty="0" err="1" smtClean="0"/>
              <a:t>nC</a:t>
            </a:r>
            <a:r>
              <a:rPr lang="en-US" dirty="0" smtClean="0"/>
              <a:t>: 4.4 </a:t>
            </a:r>
            <a:r>
              <a:rPr lang="en-US" dirty="0" err="1" smtClean="0"/>
              <a:t>μm</a:t>
            </a:r>
            <a:r>
              <a:rPr lang="en-US" dirty="0" smtClean="0"/>
              <a:t> (95%)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9975" y="3452981"/>
            <a:ext cx="385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/>
              <a:t>1 </a:t>
            </a:r>
            <a:r>
              <a:rPr lang="en-US" dirty="0" err="1" smtClean="0"/>
              <a:t>nC</a:t>
            </a:r>
            <a:r>
              <a:rPr lang="en-US" dirty="0" smtClean="0"/>
              <a:t>: 1.6 </a:t>
            </a:r>
            <a:r>
              <a:rPr lang="en-US" dirty="0" err="1" smtClean="0"/>
              <a:t>μm</a:t>
            </a:r>
            <a:r>
              <a:rPr lang="en-US" dirty="0" smtClean="0"/>
              <a:t>, 2 </a:t>
            </a:r>
            <a:r>
              <a:rPr lang="en-US" dirty="0" err="1" smtClean="0"/>
              <a:t>nC</a:t>
            </a:r>
            <a:r>
              <a:rPr lang="en-US" dirty="0" smtClean="0"/>
              <a:t>: 4.0 </a:t>
            </a:r>
            <a:r>
              <a:rPr lang="en-US" dirty="0" err="1" smtClean="0"/>
              <a:t>μm</a:t>
            </a:r>
            <a:r>
              <a:rPr lang="en-US" dirty="0" smtClean="0"/>
              <a:t> (95%)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99408" y="6050518"/>
            <a:ext cx="369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Bartnik</a:t>
            </a:r>
            <a:r>
              <a:rPr lang="en-US" sz="1600" dirty="0" smtClean="0"/>
              <a:t> et al., PRSTAB </a:t>
            </a:r>
            <a:r>
              <a:rPr lang="is-IS" sz="1600" dirty="0"/>
              <a:t>18 (2015) 083401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414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ptfront1nC1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106" y="1387940"/>
            <a:ext cx="5689600" cy="4279900"/>
          </a:xfrm>
          <a:prstGeom prst="rect">
            <a:avLst/>
          </a:prstGeom>
        </p:spPr>
      </p:pic>
      <p:pic>
        <p:nvPicPr>
          <p:cNvPr id="11" name="Picture 10" descr="optfront1nC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106" y="1387940"/>
            <a:ext cx="5689600" cy="4279900"/>
          </a:xfrm>
          <a:prstGeom prst="rect">
            <a:avLst/>
          </a:prstGeom>
        </p:spPr>
      </p:pic>
      <p:pic>
        <p:nvPicPr>
          <p:cNvPr id="12" name="Picture 11" descr="optfront1nC3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106" y="1387940"/>
            <a:ext cx="5689600" cy="4279900"/>
          </a:xfrm>
          <a:prstGeom prst="rect">
            <a:avLst/>
          </a:prstGeom>
        </p:spPr>
      </p:pic>
      <p:pic>
        <p:nvPicPr>
          <p:cNvPr id="13" name="Picture 12" descr="optfront1nC4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106" y="1387940"/>
            <a:ext cx="5689600" cy="42799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68D1-F5D1-4640-816A-BD86D9852E2C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Effects from Laser Shape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230124" y="1705440"/>
            <a:ext cx="1715895" cy="3567177"/>
            <a:chOff x="230124" y="1705440"/>
            <a:chExt cx="1715895" cy="3567177"/>
          </a:xfrm>
        </p:grpSpPr>
        <p:grpSp>
          <p:nvGrpSpPr>
            <p:cNvPr id="21" name="Group 20"/>
            <p:cNvGrpSpPr/>
            <p:nvPr/>
          </p:nvGrpSpPr>
          <p:grpSpPr>
            <a:xfrm>
              <a:off x="242824" y="1705440"/>
              <a:ext cx="1408176" cy="1408176"/>
              <a:chOff x="319024" y="3013837"/>
              <a:chExt cx="1408176" cy="1408176"/>
            </a:xfrm>
          </p:grpSpPr>
          <p:pic>
            <p:nvPicPr>
              <p:cNvPr id="20" name="Picture 19" descr="laser_ideal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24" y="3022303"/>
                <a:ext cx="1395476" cy="1395476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319024" y="3013837"/>
                <a:ext cx="1408176" cy="1408176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230124" y="3889375"/>
              <a:ext cx="1715895" cy="1383242"/>
              <a:chOff x="306324" y="3708400"/>
              <a:chExt cx="2126817" cy="17145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06324" y="3708400"/>
                <a:ext cx="2126817" cy="1714500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 descr="1nC_opt_shape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4424" y="3806825"/>
                <a:ext cx="2012597" cy="1552575"/>
              </a:xfrm>
              <a:prstGeom prst="rect">
                <a:avLst/>
              </a:prstGeom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7182524" y="3927690"/>
            <a:ext cx="1715895" cy="1383242"/>
            <a:chOff x="6996988" y="4963300"/>
            <a:chExt cx="1715895" cy="1383242"/>
          </a:xfrm>
        </p:grpSpPr>
        <p:sp>
          <p:nvSpPr>
            <p:cNvPr id="27" name="Rectangle 26"/>
            <p:cNvSpPr/>
            <p:nvPr/>
          </p:nvSpPr>
          <p:spPr>
            <a:xfrm>
              <a:off x="6996988" y="4963300"/>
              <a:ext cx="1715895" cy="1383242"/>
            </a:xfrm>
            <a:prstGeom prst="rect">
              <a:avLst/>
            </a:prstGeom>
            <a:noFill/>
            <a:ln w="25400"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1nC_flat_shape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7253" y="5040147"/>
              <a:ext cx="1600314" cy="1252602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82524" y="1533990"/>
            <a:ext cx="1715896" cy="3776942"/>
            <a:chOff x="7174802" y="1514940"/>
            <a:chExt cx="1715896" cy="3776942"/>
          </a:xfrm>
        </p:grpSpPr>
        <p:grpSp>
          <p:nvGrpSpPr>
            <p:cNvPr id="18" name="Group 17"/>
            <p:cNvGrpSpPr/>
            <p:nvPr/>
          </p:nvGrpSpPr>
          <p:grpSpPr>
            <a:xfrm>
              <a:off x="7443629" y="1514940"/>
              <a:ext cx="1427321" cy="1583860"/>
              <a:chOff x="7264400" y="3454399"/>
              <a:chExt cx="1427321" cy="158386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7264400" y="3454399"/>
                <a:ext cx="1427321" cy="1581151"/>
                <a:chOff x="7264400" y="3454399"/>
                <a:chExt cx="1427321" cy="1581151"/>
              </a:xfrm>
            </p:grpSpPr>
            <p:pic>
              <p:nvPicPr>
                <p:cNvPr id="14" name="Picture 13" descr="laser_xy_1nC.pdf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64400" y="3625850"/>
                  <a:ext cx="1427321" cy="1409700"/>
                </a:xfrm>
                <a:prstGeom prst="rect">
                  <a:avLst/>
                </a:prstGeom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7416800" y="3454399"/>
                  <a:ext cx="1109133" cy="1799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7277099" y="3630083"/>
                <a:ext cx="1408176" cy="140817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7174802" y="3908640"/>
              <a:ext cx="1715896" cy="1383242"/>
              <a:chOff x="7316075" y="3967229"/>
              <a:chExt cx="2126817" cy="17145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316075" y="3967229"/>
                <a:ext cx="2126817" cy="17145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 descr="1nC_flat_shape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73854" y="4070350"/>
                <a:ext cx="1983557" cy="1552575"/>
              </a:xfrm>
              <a:prstGeom prst="rect">
                <a:avLst/>
              </a:prstGeom>
            </p:spPr>
          </p:pic>
        </p:grpSp>
      </p:grpSp>
      <p:pic>
        <p:nvPicPr>
          <p:cNvPr id="40" name="Picture 39" descr="AA003110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68733">
            <a:off x="3325155" y="3597020"/>
            <a:ext cx="4807287" cy="15802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60863" y="1203274"/>
            <a:ext cx="126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 Shape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298951" y="1203274"/>
            <a:ext cx="175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7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88BA-1EBB-764E-B957-89EED05952B9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Emittance Summary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893757"/>
              </p:ext>
            </p:extLst>
          </p:nvPr>
        </p:nvGraphicFramePr>
        <p:xfrm>
          <a:off x="533400" y="1952030"/>
          <a:ext cx="35433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"/>
                <a:gridCol w="1257300"/>
                <a:gridCol w="14859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 (</a:t>
                      </a:r>
                      <a:r>
                        <a:rPr lang="en-US" dirty="0" err="1" smtClean="0"/>
                        <a:t>pC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Peak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current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Emittance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(95%,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r>
                        <a:rPr lang="en-US" dirty="0"/>
                        <a:t>)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H: 0.18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V: 0.19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11.5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H: 0.32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V: 0.30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H: 0.62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V: 0.60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H: 1.6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V: 1.6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H: 4.4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V: 4.0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07" y="1952030"/>
            <a:ext cx="4864894" cy="364867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04759" y="1143000"/>
            <a:ext cx="434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Trend becomes more linear around 300 </a:t>
            </a:r>
            <a:r>
              <a:rPr lang="en-US" dirty="0" err="1" smtClean="0"/>
              <a:t>pC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5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Injector Layout and Modeling</a:t>
            </a:r>
          </a:p>
          <a:p>
            <a:r>
              <a:rPr lang="en-US" dirty="0" smtClean="0"/>
              <a:t>High Charge </a:t>
            </a:r>
            <a:r>
              <a:rPr lang="en-US" dirty="0" err="1" smtClean="0"/>
              <a:t>Measurments</a:t>
            </a:r>
            <a:r>
              <a:rPr lang="en-US" dirty="0" smtClean="0"/>
              <a:t> (Q ≤ 2 </a:t>
            </a:r>
            <a:r>
              <a:rPr lang="en-US" dirty="0" err="1" smtClean="0"/>
              <a:t>nC</a:t>
            </a:r>
            <a:r>
              <a:rPr lang="en-US" dirty="0" smtClean="0"/>
              <a:t>)</a:t>
            </a:r>
          </a:p>
          <a:p>
            <a:r>
              <a:rPr lang="en-US" dirty="0" smtClean="0"/>
              <a:t>High </a:t>
            </a:r>
            <a:r>
              <a:rPr lang="en-US" dirty="0"/>
              <a:t>C</a:t>
            </a:r>
            <a:r>
              <a:rPr lang="en-US" dirty="0" smtClean="0"/>
              <a:t>urrent Running</a:t>
            </a:r>
          </a:p>
          <a:p>
            <a:r>
              <a:rPr lang="en-US" dirty="0" smtClean="0"/>
              <a:t>Physics of Ion Clearing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D93E-4A67-E54B-8E63-70A63C203A7E}" type="datetime1">
              <a:rPr lang="en-US" smtClean="0"/>
              <a:t>11/11/15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Outline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09575" y="3554259"/>
            <a:ext cx="3832567" cy="2954491"/>
            <a:chOff x="9525" y="2895600"/>
            <a:chExt cx="3832567" cy="2954491"/>
          </a:xfrm>
        </p:grpSpPr>
        <p:pic>
          <p:nvPicPr>
            <p:cNvPr id="8" name="Picture 7" descr="C:\Users\erpopr\Desktop\laser_hc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2977609"/>
              <a:ext cx="3832567" cy="28724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23863" y="2895600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Laser profile during high current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60306" y="3215049"/>
            <a:ext cx="3926469" cy="3150871"/>
            <a:chOff x="4556015" y="2471418"/>
            <a:chExt cx="4415692" cy="3565083"/>
          </a:xfrm>
        </p:grpSpPr>
        <p:pic>
          <p:nvPicPr>
            <p:cNvPr id="11" name="Picture 10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6015" y="2471418"/>
              <a:ext cx="4415692" cy="356508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6808466" y="3207965"/>
              <a:ext cx="1209355" cy="3099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362485" y="2872163"/>
              <a:ext cx="2248078" cy="417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Space charge limit?</a:t>
              </a:r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7F01-D19E-9040-8AC0-0FCC4F6B7810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High current operation (FY14)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650" y="942975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Would like a 5 mm diameter active area cathode, offset from gun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Only off-center cathode available had a roughly 3.5 mm active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See dramatic increase in radiation around 320 </a:t>
            </a:r>
            <a:r>
              <a:rPr lang="en-US" dirty="0" err="1" smtClean="0"/>
              <a:t>pC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Made laser size bigger: same problem at 375 </a:t>
            </a:r>
            <a:r>
              <a:rPr lang="en-US" dirty="0" err="1" smtClean="0"/>
              <a:t>pC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In simulation, begin to lose particles at cathode around 400 </a:t>
            </a:r>
            <a:r>
              <a:rPr lang="en-US" dirty="0" err="1" smtClean="0"/>
              <a:t>pC</a:t>
            </a:r>
            <a:endParaRPr lang="en-US" dirty="0" smtClean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7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9A85-6584-284E-9F53-90E0FA594F66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High </a:t>
            </a:r>
            <a:r>
              <a:rPr lang="en-US" sz="3600" smtClean="0">
                <a:solidFill>
                  <a:schemeClr val="bg1"/>
                </a:solidFill>
              </a:rPr>
              <a:t>current operation (FY14)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8650" y="942975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Another attempt – still more than x2 to go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Further </a:t>
            </a:r>
            <a:r>
              <a:rPr lang="en-US" dirty="0" err="1" smtClean="0"/>
              <a:t>attemps</a:t>
            </a:r>
            <a:r>
              <a:rPr lang="en-US" dirty="0" smtClean="0"/>
              <a:t> plagued by field emission from photocathode</a:t>
            </a:r>
          </a:p>
        </p:txBody>
      </p:sp>
      <p:pic>
        <p:nvPicPr>
          <p:cNvPr id="17" name="Picture 2" descr="C:\Users\erpopr\Desktop\NaKSb_5mm_offcent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35"/>
          <a:stretch/>
        </p:blipFill>
        <p:spPr bwMode="auto">
          <a:xfrm>
            <a:off x="5605321" y="3521080"/>
            <a:ext cx="3187700" cy="27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07808" y="2123730"/>
            <a:ext cx="3085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Cathode used for High Current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Active area offset ~ 5 mm from gun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Active area width ~ 3 mm diameter</a:t>
            </a:r>
            <a:endParaRPr lang="en-US" dirty="0"/>
          </a:p>
        </p:txBody>
      </p:sp>
      <p:pic>
        <p:nvPicPr>
          <p:cNvPr id="15" name="Picture 14" descr="X:\beamdata\2015\01-15\Radiation_375pC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000975"/>
            <a:ext cx="4794250" cy="37402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57841" y="2324360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/>
              <a:t>About 20 mA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11332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5285-75F4-4242-85ED-F42E3042CFEE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High current operation plans (FY15)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8650" y="942975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Improvements planned to go beyond 20 mA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Redo the </a:t>
            </a:r>
            <a:r>
              <a:rPr lang="en-US" sz="2400" dirty="0"/>
              <a:t>longitudinal laser shaping, so that we can employ longer pulses to minimize </a:t>
            </a:r>
            <a:r>
              <a:rPr lang="en-US" sz="2400" dirty="0" smtClean="0"/>
              <a:t>the </a:t>
            </a:r>
            <a:r>
              <a:rPr lang="en-US" sz="2400" dirty="0"/>
              <a:t>space </a:t>
            </a:r>
            <a:r>
              <a:rPr lang="en-US" sz="2400" dirty="0" smtClean="0"/>
              <a:t>charge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</a:t>
            </a:r>
            <a:r>
              <a:rPr lang="en-US" sz="2400" dirty="0" smtClean="0"/>
              <a:t>ealize </a:t>
            </a:r>
            <a:r>
              <a:rPr lang="en-US" sz="2400" dirty="0"/>
              <a:t>the larger active area (off-center) photocathodes, which will be field-emission free.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4654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89" y="945281"/>
            <a:ext cx="8702843" cy="854685"/>
          </a:xfrm>
        </p:spPr>
        <p:txBody>
          <a:bodyPr/>
          <a:lstStyle/>
          <a:p>
            <a:r>
              <a:rPr lang="en-US" sz="2800" dirty="0" smtClean="0"/>
              <a:t>Ion trapping is unavoidable in ERLs/high rep rate </a:t>
            </a:r>
            <a:r>
              <a:rPr lang="en-US" sz="2800" dirty="0" err="1" smtClean="0"/>
              <a:t>linacs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549"/>
            <a:ext cx="8229600" cy="2411945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During </a:t>
            </a:r>
            <a:r>
              <a:rPr lang="en-US" sz="2800" dirty="0" smtClean="0"/>
              <a:t>CW, high repetition rate operation ions cannot escape between bunches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Anecdotally </a:t>
            </a:r>
            <a:r>
              <a:rPr lang="en-US" dirty="0" smtClean="0"/>
              <a:t>we know ions are </a:t>
            </a:r>
            <a:r>
              <a:rPr lang="en-US" dirty="0" smtClean="0"/>
              <a:t>trapped in </a:t>
            </a:r>
            <a:r>
              <a:rPr lang="en-US" dirty="0" smtClean="0"/>
              <a:t>the </a:t>
            </a:r>
            <a:r>
              <a:rPr lang="en-US" dirty="0" err="1" smtClean="0"/>
              <a:t>photoinjector</a:t>
            </a:r>
            <a:r>
              <a:rPr lang="en-US" dirty="0" smtClean="0"/>
              <a:t>: </a:t>
            </a:r>
          </a:p>
          <a:p>
            <a:pPr marL="742950" lvl="2" indent="-342900"/>
            <a:r>
              <a:rPr lang="en-US" dirty="0" smtClean="0"/>
              <a:t>High </a:t>
            </a:r>
            <a:r>
              <a:rPr lang="en-US" dirty="0" smtClean="0"/>
              <a:t>beam power (&gt; 1 mA) prevents traditional measurements</a:t>
            </a:r>
          </a:p>
          <a:p>
            <a:pPr marL="742950" lvl="2" indent="-342900"/>
            <a:r>
              <a:rPr lang="en-US" dirty="0" smtClean="0"/>
              <a:t>But beam-ion interactions generate </a:t>
            </a:r>
            <a:r>
              <a:rPr lang="en-US" dirty="0" smtClean="0"/>
              <a:t>bremsstrahlung</a:t>
            </a:r>
            <a:endParaRPr lang="en-US" dirty="0" smtClean="0"/>
          </a:p>
          <a:p>
            <a:pPr marL="742950" lvl="2" indent="-342900"/>
            <a:r>
              <a:rPr lang="en-US" dirty="0" smtClean="0"/>
              <a:t>Ion clearing </a:t>
            </a:r>
            <a:r>
              <a:rPr lang="en-US" dirty="0"/>
              <a:t>electrodes </a:t>
            </a:r>
            <a:r>
              <a:rPr lang="en-US" dirty="0" smtClean="0">
                <a:solidFill>
                  <a:srgbClr val="FF0000"/>
                </a:solidFill>
              </a:rPr>
              <a:t>reduced </a:t>
            </a:r>
            <a:r>
              <a:rPr lang="en-US" dirty="0">
                <a:solidFill>
                  <a:srgbClr val="FF0000"/>
                </a:solidFill>
              </a:rPr>
              <a:t>radiation by &gt;50% </a:t>
            </a:r>
            <a:r>
              <a:rPr lang="en-US" dirty="0" smtClean="0">
                <a:solidFill>
                  <a:srgbClr val="FF0000"/>
                </a:solidFill>
              </a:rPr>
              <a:t>when approaching 70 mA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marL="342900" lvl="1" indent="-342900"/>
            <a:endParaRPr lang="en-US" dirty="0" smtClean="0">
              <a:solidFill>
                <a:srgbClr val="FF0000"/>
              </a:solidFill>
            </a:endParaRPr>
          </a:p>
          <a:p>
            <a:pPr marL="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75E0-BB01-E548-9B26-7FF191942027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7648" y="4542110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70212" y="4542110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24847" y="4542110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21318" y="4542110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00169" y="4542110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54804" y="4542110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551275" y="4542110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7648" y="6095036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70212" y="6095036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24847" y="6095036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221318" y="6095036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105836" y="6095036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978400" y="6095036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833035" y="6095036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29506" y="6095036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605060" y="6095036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373663" y="4288110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Ions can </a:t>
            </a:r>
          </a:p>
          <a:p>
            <a:r>
              <a:rPr lang="en-US" dirty="0" smtClean="0"/>
              <a:t>drift out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513294" y="3884699"/>
            <a:ext cx="14941" cy="5229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513294" y="4751287"/>
            <a:ext cx="14941" cy="448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367312" y="4855874"/>
            <a:ext cx="7471" cy="183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315024" y="4211910"/>
            <a:ext cx="7471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57200" y="391877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Ex. synchrotron/ring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57200" y="5613930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Ex. CW </a:t>
            </a:r>
            <a:r>
              <a:rPr lang="en-US" dirty="0" err="1" smtClean="0"/>
              <a:t>linac</a:t>
            </a:r>
            <a:r>
              <a:rPr lang="en-US" dirty="0" smtClean="0"/>
              <a:t> at high rep rate/high current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589632" y="5298308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316831" y="5298308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097820" y="5298308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825019" y="5298308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597044" y="5298308"/>
            <a:ext cx="776941" cy="2091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49184" y="4817202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Ex. </a:t>
            </a:r>
            <a:r>
              <a:rPr lang="en-US" dirty="0" err="1" smtClean="0"/>
              <a:t>linac</a:t>
            </a:r>
            <a:r>
              <a:rPr lang="en-US" dirty="0" smtClean="0"/>
              <a:t> at low rep rate/low current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793740" y="5254264"/>
            <a:ext cx="7471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793740" y="5483836"/>
            <a:ext cx="7471" cy="183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549926" y="5206144"/>
            <a:ext cx="8218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549926" y="5435716"/>
            <a:ext cx="8218" cy="183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346590" y="5198128"/>
            <a:ext cx="8218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346590" y="5427700"/>
            <a:ext cx="8218" cy="183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076414" y="5203480"/>
            <a:ext cx="8218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7076414" y="5433052"/>
            <a:ext cx="8218" cy="183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itle 1"/>
          <p:cNvSpPr txBox="1">
            <a:spLocks/>
          </p:cNvSpPr>
          <p:nvPr/>
        </p:nvSpPr>
        <p:spPr>
          <a:xfrm>
            <a:off x="14668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          Ion Problems at High Current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87876-C1EE-B144-A161-7C8821020499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Screen Shot 2015-06-09 at 11.38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95" y="1799966"/>
            <a:ext cx="4259326" cy="32040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74631" y="5021635"/>
            <a:ext cx="28742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Simulated Phase space in Cornell ERL design</a:t>
            </a:r>
          </a:p>
          <a:p>
            <a:pPr>
              <a:spcBef>
                <a:spcPct val="0"/>
              </a:spcBef>
            </a:pPr>
            <a:r>
              <a:rPr lang="en-US" altLang="en-US" sz="1600" dirty="0" smtClean="0"/>
              <a:t>Green – After traversing 200 m ion field</a:t>
            </a:r>
          </a:p>
          <a:p>
            <a:pPr>
              <a:spcBef>
                <a:spcPct val="0"/>
              </a:spcBef>
            </a:pPr>
            <a:r>
              <a:rPr lang="en-US" altLang="en-US" sz="1600" dirty="0" smtClean="0"/>
              <a:t>Red – Normal operation</a:t>
            </a:r>
            <a:endParaRPr lang="en-US" altLang="en-US" sz="16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06400" y="1938786"/>
            <a:ext cx="4328695" cy="3992114"/>
          </a:xfrm>
        </p:spPr>
        <p:txBody>
          <a:bodyPr>
            <a:normAutofit fontScale="77500" lnSpcReduction="20000"/>
          </a:bodyPr>
          <a:lstStyle/>
          <a:p>
            <a:r>
              <a:rPr lang="en-US" sz="2900" dirty="0" smtClean="0"/>
              <a:t>Without clearing methods, the machine will trip every 15 – 75 </a:t>
            </a:r>
            <a:r>
              <a:rPr lang="en-US" sz="2900" dirty="0" err="1" smtClean="0"/>
              <a:t>mins</a:t>
            </a:r>
            <a:r>
              <a:rPr lang="en-US" sz="2900" dirty="0" smtClean="0"/>
              <a:t>.</a:t>
            </a:r>
          </a:p>
          <a:p>
            <a:r>
              <a:rPr lang="en-US" sz="2900" dirty="0" smtClean="0"/>
              <a:t>Ions can also cause:</a:t>
            </a:r>
          </a:p>
          <a:p>
            <a:pPr lvl="1"/>
            <a:r>
              <a:rPr lang="en-US" sz="2500" dirty="0" err="1" smtClean="0"/>
              <a:t>Emittance</a:t>
            </a:r>
            <a:r>
              <a:rPr lang="en-US" sz="2500" dirty="0" smtClean="0"/>
              <a:t> growth</a:t>
            </a:r>
            <a:endParaRPr lang="en-US" sz="2500" dirty="0" smtClean="0"/>
          </a:p>
          <a:p>
            <a:pPr lvl="1"/>
            <a:r>
              <a:rPr lang="en-US" sz="2500" dirty="0" smtClean="0">
                <a:solidFill>
                  <a:srgbClr val="000000"/>
                </a:solidFill>
              </a:rPr>
              <a:t>Beam </a:t>
            </a:r>
            <a:r>
              <a:rPr lang="en-US" sz="2500" dirty="0" smtClean="0">
                <a:solidFill>
                  <a:srgbClr val="000000"/>
                </a:solidFill>
              </a:rPr>
              <a:t>halo/losses</a:t>
            </a:r>
          </a:p>
          <a:p>
            <a:pPr lvl="1"/>
            <a:r>
              <a:rPr lang="en-US" sz="2500" dirty="0" smtClean="0"/>
              <a:t>Incoherent </a:t>
            </a:r>
            <a:r>
              <a:rPr lang="en-US" sz="2500" dirty="0"/>
              <a:t>tune </a:t>
            </a:r>
            <a:r>
              <a:rPr lang="en-US" sz="2500" dirty="0" smtClean="0"/>
              <a:t>shifts/</a:t>
            </a:r>
            <a:r>
              <a:rPr lang="en-US" sz="2500" dirty="0" smtClean="0"/>
              <a:t>spread</a:t>
            </a:r>
            <a:endParaRPr lang="en-US" sz="2500" dirty="0" smtClean="0"/>
          </a:p>
          <a:p>
            <a:pPr lvl="1"/>
            <a:r>
              <a:rPr lang="en-US" sz="2500" dirty="0" err="1" smtClean="0"/>
              <a:t>Betatron</a:t>
            </a:r>
            <a:r>
              <a:rPr lang="en-US" sz="2500" dirty="0" smtClean="0"/>
              <a:t> phase errors (ion focusing)</a:t>
            </a:r>
          </a:p>
          <a:p>
            <a:pPr lvl="1"/>
            <a:r>
              <a:rPr lang="en-US" sz="2500" dirty="0"/>
              <a:t>Charge neutralization </a:t>
            </a:r>
            <a:r>
              <a:rPr lang="en-US" sz="2500" dirty="0" smtClean="0"/>
              <a:t>(e.g. operational drifts/machine safety)</a:t>
            </a:r>
          </a:p>
          <a:p>
            <a:pPr lvl="1"/>
            <a:r>
              <a:rPr lang="en-US" sz="2500" dirty="0"/>
              <a:t>Beam instabilities (ex. Fast Ion Instability)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1131908" y="6037298"/>
            <a:ext cx="2917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200" dirty="0" smtClean="0"/>
              <a:t>G.H</a:t>
            </a:r>
            <a:r>
              <a:rPr lang="en-US" altLang="en-US" sz="1200" dirty="0"/>
              <a:t>. </a:t>
            </a:r>
            <a:r>
              <a:rPr lang="en-US" altLang="en-US" sz="1200" dirty="0" err="1"/>
              <a:t>Hoffstaetter</a:t>
            </a:r>
            <a:r>
              <a:rPr lang="en-US" altLang="en-US" sz="1200" dirty="0"/>
              <a:t>, C. </a:t>
            </a:r>
            <a:r>
              <a:rPr lang="en-US" altLang="en-US" sz="1200" dirty="0" err="1"/>
              <a:t>Spethmann</a:t>
            </a:r>
            <a:r>
              <a:rPr lang="en-US" altLang="en-US" sz="1200" dirty="0"/>
              <a:t> ,  Phys. Rev. ST AB, Volume 11, 014001 (2008)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Detrimental Effects of ions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1578" y="938062"/>
            <a:ext cx="8702843" cy="8546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Ion clearing methods are </a:t>
            </a:r>
            <a:r>
              <a:rPr lang="en-US" sz="2800" b="1" dirty="0" smtClean="0"/>
              <a:t>required</a:t>
            </a:r>
            <a:r>
              <a:rPr lang="en-US" sz="2800" dirty="0" smtClean="0"/>
              <a:t> for stable beam operation above 20 mA.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614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99966"/>
            <a:ext cx="5244353" cy="4207249"/>
          </a:xfrm>
        </p:spPr>
        <p:txBody>
          <a:bodyPr>
            <a:normAutofit fontScale="62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/>
              <a:t>We’re one of the first to explore this regime </a:t>
            </a:r>
            <a:r>
              <a:rPr lang="en-US" dirty="0" smtClean="0"/>
              <a:t>experimentally</a:t>
            </a:r>
          </a:p>
          <a:p>
            <a:pPr lvl="1"/>
            <a:r>
              <a:rPr lang="en-US" dirty="0" smtClean="0"/>
              <a:t>Ions have been studied extensively using simulations, but experimental data is rare.</a:t>
            </a:r>
          </a:p>
          <a:p>
            <a:r>
              <a:rPr lang="en-US" dirty="0" smtClean="0"/>
              <a:t>We </a:t>
            </a:r>
            <a:r>
              <a:rPr lang="en-US" dirty="0" smtClean="0"/>
              <a:t>can’t </a:t>
            </a:r>
            <a:r>
              <a:rPr lang="en-US" dirty="0"/>
              <a:t>measure beam </a:t>
            </a:r>
            <a:r>
              <a:rPr lang="en-US" dirty="0" smtClean="0"/>
              <a:t>directly</a:t>
            </a:r>
          </a:p>
          <a:p>
            <a:pPr lvl="1"/>
            <a:r>
              <a:rPr lang="en-US" dirty="0" smtClean="0"/>
              <a:t>Interceptive diagnostics melt above 1 mA</a:t>
            </a:r>
          </a:p>
          <a:p>
            <a:pPr lvl="1"/>
            <a:r>
              <a:rPr lang="en-US" dirty="0" smtClean="0"/>
              <a:t>No synchrotron/diffraction radiation (low energy </a:t>
            </a:r>
            <a:r>
              <a:rPr lang="en-US" dirty="0" err="1" smtClean="0"/>
              <a:t>linac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New fast wire scanner wasn’t available</a:t>
            </a:r>
          </a:p>
          <a:p>
            <a:r>
              <a:rPr lang="en-US" dirty="0" smtClean="0"/>
              <a:t>We look for ions instead</a:t>
            </a:r>
          </a:p>
          <a:p>
            <a:r>
              <a:rPr lang="en-US" b="1" dirty="0" smtClean="0"/>
              <a:t>We used 3 diagnostics in FY14</a:t>
            </a:r>
          </a:p>
          <a:p>
            <a:pPr lvl="1"/>
            <a:r>
              <a:rPr lang="en-US" b="1" dirty="0" smtClean="0"/>
              <a:t>BPM + spectrum analyzer</a:t>
            </a:r>
          </a:p>
          <a:p>
            <a:pPr lvl="1"/>
            <a:r>
              <a:rPr lang="en-US" b="1" dirty="0" smtClean="0"/>
              <a:t>Ion clearing electrode + </a:t>
            </a:r>
            <a:r>
              <a:rPr lang="en-US" b="1" dirty="0" err="1" smtClean="0"/>
              <a:t>picoammeter</a:t>
            </a:r>
            <a:endParaRPr lang="en-US" b="1" dirty="0" smtClean="0"/>
          </a:p>
          <a:p>
            <a:pPr lvl="1"/>
            <a:r>
              <a:rPr lang="en-US" b="1" dirty="0" smtClean="0"/>
              <a:t>Radiation monitors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47B9-AD9C-C045-86B4-28DF06AFEDF5}" type="datetime1">
              <a:rPr lang="en-US" smtClean="0"/>
              <a:t>11/11/15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043" y="1799966"/>
            <a:ext cx="3417289" cy="45563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01043" y="6007215"/>
            <a:ext cx="3515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Melted beam dump after raster failure.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Measurements at High Power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9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24394" y="1592978"/>
            <a:ext cx="4749565" cy="474956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nut 5"/>
          <p:cNvSpPr/>
          <p:nvPr/>
        </p:nvSpPr>
        <p:spPr>
          <a:xfrm>
            <a:off x="5273959" y="3312775"/>
            <a:ext cx="1232370" cy="1232370"/>
          </a:xfrm>
          <a:prstGeom prst="donut">
            <a:avLst>
              <a:gd name="adj" fmla="val 11260"/>
            </a:avLst>
          </a:prstGeom>
          <a:solidFill>
            <a:schemeClr val="bg1">
              <a:lumMod val="65000"/>
            </a:schemeClr>
          </a:solidFill>
          <a:ln w="63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65764" y="3061760"/>
            <a:ext cx="1812002" cy="1812002"/>
          </a:xfrm>
          <a:prstGeom prst="ellipse">
            <a:avLst/>
          </a:prstGeom>
          <a:gradFill flip="none" rotWithShape="1">
            <a:gsLst>
              <a:gs pos="0">
                <a:srgbClr val="A6A6A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55289" y="3813763"/>
            <a:ext cx="679113" cy="21828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re Scanner Blad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00" flipH="1">
            <a:off x="2161451" y="3581306"/>
            <a:ext cx="3846285" cy="710083"/>
          </a:xfrm>
          <a:prstGeom prst="rect">
            <a:avLst/>
          </a:prstGeom>
        </p:spPr>
      </p:pic>
      <p:pic>
        <p:nvPicPr>
          <p:cNvPr id="13" name="Picture 12" descr="Wire Scanner Blad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0000" flipH="1">
            <a:off x="2179378" y="3580497"/>
            <a:ext cx="3846285" cy="71008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894846" y="3061760"/>
            <a:ext cx="112890" cy="752003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798173" y="4835141"/>
            <a:ext cx="96674" cy="659118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654711" y="4032049"/>
            <a:ext cx="212736" cy="1549464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594737" y="2735672"/>
            <a:ext cx="521842" cy="965054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15515" y="2628652"/>
            <a:ext cx="620889" cy="728852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446107" y="2181954"/>
            <a:ext cx="482487" cy="484480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744328" y="2343268"/>
            <a:ext cx="103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ElectronBeam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928594" y="1592978"/>
            <a:ext cx="1079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Vacuum flange</a:t>
            </a:r>
            <a:endParaRPr 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601806" y="5522479"/>
            <a:ext cx="117316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arbon</a:t>
            </a:r>
          </a:p>
          <a:p>
            <a:r>
              <a:rPr lang="en-US" b="1" dirty="0" smtClean="0"/>
              <a:t>Wire</a:t>
            </a:r>
          </a:p>
          <a:p>
            <a:r>
              <a:rPr lang="en-US" sz="1400" dirty="0" smtClean="0"/>
              <a:t>~ </a:t>
            </a:r>
            <a:r>
              <a:rPr lang="en-US" sz="1400" dirty="0"/>
              <a:t>34 </a:t>
            </a:r>
            <a:r>
              <a:rPr lang="en-US" sz="1400" dirty="0" err="1" smtClean="0"/>
              <a:t>μm</a:t>
            </a:r>
            <a:r>
              <a:rPr lang="en-US" sz="1400" dirty="0" smtClean="0"/>
              <a:t> thick</a:t>
            </a:r>
          </a:p>
          <a:p>
            <a:r>
              <a:rPr lang="en-US" sz="1400" dirty="0" smtClean="0"/>
              <a:t>~ 2-3 cm long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Donut 1"/>
          <p:cNvSpPr/>
          <p:nvPr/>
        </p:nvSpPr>
        <p:spPr>
          <a:xfrm>
            <a:off x="3877766" y="3700726"/>
            <a:ext cx="477626" cy="477626"/>
          </a:xfrm>
          <a:prstGeom prst="donu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47594" y="5606196"/>
            <a:ext cx="8815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Blade</a:t>
            </a:r>
          </a:p>
          <a:p>
            <a:r>
              <a:rPr lang="en-US" sz="1400" dirty="0" smtClean="0"/>
              <a:t>To hold the wire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3016182" y="2239309"/>
            <a:ext cx="12386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Small gear</a:t>
            </a:r>
          </a:p>
          <a:p>
            <a:r>
              <a:rPr lang="en-US" sz="1400" dirty="0" smtClean="0"/>
              <a:t>(behind blade)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296189" y="2181954"/>
            <a:ext cx="123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Large gear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8715022" y="3240558"/>
            <a:ext cx="239697" cy="146758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nut 33"/>
          <p:cNvSpPr/>
          <p:nvPr/>
        </p:nvSpPr>
        <p:spPr>
          <a:xfrm>
            <a:off x="3877766" y="3700726"/>
            <a:ext cx="477626" cy="477626"/>
          </a:xfrm>
          <a:prstGeom prst="donu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C26E-8F1E-C049-ACBA-6C6D550D285F}" type="slidenum">
              <a:rPr lang="en-US" smtClean="0"/>
              <a:t>26</a:t>
            </a:fld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8382191" y="3240558"/>
            <a:ext cx="239697" cy="14675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8090981" y="4708142"/>
            <a:ext cx="391095" cy="705427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382191" y="2181954"/>
            <a:ext cx="452680" cy="881145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483830" y="5413569"/>
            <a:ext cx="135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Scintillator</a:t>
            </a:r>
            <a:endParaRPr lang="en-US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234190" y="752586"/>
            <a:ext cx="55639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Operating principle </a:t>
            </a:r>
            <a:endParaRPr lang="en-US" sz="3200" b="1" dirty="0"/>
          </a:p>
        </p:txBody>
      </p:sp>
      <p:sp>
        <p:nvSpPr>
          <p:cNvPr id="53" name="Right Arrow 52"/>
          <p:cNvSpPr/>
          <p:nvPr/>
        </p:nvSpPr>
        <p:spPr>
          <a:xfrm>
            <a:off x="6941283" y="3374810"/>
            <a:ext cx="955739" cy="268531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6941283" y="3766192"/>
            <a:ext cx="955739" cy="268531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6941283" y="4178352"/>
            <a:ext cx="955739" cy="268531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011839" y="3005478"/>
            <a:ext cx="107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X-rays</a:t>
            </a:r>
            <a:endParaRPr lang="en-US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7339426" y="1337362"/>
            <a:ext cx="180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Photomultiplier Sensor</a:t>
            </a:r>
            <a:endParaRPr lang="en-US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7339426" y="814142"/>
            <a:ext cx="2564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Detection</a:t>
            </a:r>
            <a:endParaRPr lang="en-US" sz="2800" b="1" dirty="0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60432" y="6476971"/>
            <a:ext cx="4610737" cy="0"/>
          </a:xfrm>
          <a:prstGeom prst="straightConnector1">
            <a:avLst/>
          </a:prstGeom>
          <a:ln>
            <a:prstDash val="lgDash"/>
            <a:headEnd type="diamond"/>
            <a:tailEnd type="diamon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065763" y="6462831"/>
            <a:ext cx="2050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Scale: 35cm / 14” </a:t>
            </a:r>
            <a:endParaRPr lang="en-US" b="1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Flying Wire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3245-3069-7540-BD58-5E1F5261616D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5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C -0.00122 0.12199 -0.06077 0.1537 -0.10851 0.15903 C -0.18906 0.15556 -0.21823 0.06736 -0.21962 -0.00139 C -0.21962 -0.09838 -0.16007 -0.13889 -0.11111 -0.14074 C -0.02517 -0.14074 -0.00261 -0.06852 1.38889E-6 0 Z " pathEditMode="relative" rAng="0" ptsTypes="fffff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90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8" presetClass="emp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C -0.00122 0.12199 -0.06077 0.1537 -0.10851 0.15903 C -0.18906 0.15556 -0.21823 0.06736 -0.21962 -0.00139 C -0.21962 -0.09838 -0.16007 -0.13889 -0.11111 -0.14074 C -0.02517 -0.14074 -0.00261 -0.06852 1.38889E-6 0 Z " pathEditMode="relative" rAng="0" ptsTypes="fffff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9" grpId="0"/>
      <p:bldP spid="40" grpId="0"/>
      <p:bldP spid="42" grpId="0"/>
      <p:bldP spid="2" grpId="0" animBg="1"/>
      <p:bldP spid="2" grpId="1" animBg="1"/>
      <p:bldP spid="24" grpId="0"/>
      <p:bldP spid="25" grpId="0"/>
      <p:bldP spid="28" grpId="0"/>
      <p:bldP spid="34" grpId="0" animBg="1"/>
      <p:bldP spid="50" grpId="0"/>
      <p:bldP spid="53" grpId="0" animBg="1"/>
      <p:bldP spid="54" grpId="0" animBg="1"/>
      <p:bldP spid="55" grpId="0" animBg="1"/>
      <p:bldP spid="56" grpId="0"/>
      <p:bldP spid="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69238"/>
            <a:ext cx="2133600" cy="365125"/>
          </a:xfrm>
        </p:spPr>
        <p:txBody>
          <a:bodyPr/>
          <a:lstStyle/>
          <a:p>
            <a:fld id="{AA55C26E-8F1E-C049-ACBA-6C6D550D285F}" type="slidenum">
              <a:rPr lang="en-US" smtClean="0"/>
              <a:t>27</a:t>
            </a:fld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4668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chemeClr val="bg1"/>
                </a:solidFill>
              </a:rPr>
              <a:t>Flying Wire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27000" y="5210325"/>
            <a:ext cx="9017000" cy="15111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charset="0"/>
              <a:buChar char="•"/>
            </a:pPr>
            <a:r>
              <a:rPr lang="en-US" sz="3200" dirty="0" smtClean="0"/>
              <a:t>FY14 – the wire kept breaking, problem now identified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3200" dirty="0" smtClean="0"/>
              <a:t>Poor tensile strength of carbon wires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3200" dirty="0" smtClean="0"/>
              <a:t>Working to fix for FY15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163"/>
          <a:stretch/>
        </p:blipFill>
        <p:spPr>
          <a:xfrm>
            <a:off x="469900" y="1143000"/>
            <a:ext cx="6743700" cy="4183200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627" y="3697755"/>
            <a:ext cx="2022373" cy="15125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8547100" y="3529012"/>
            <a:ext cx="228600" cy="10922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907761" y="2944237"/>
            <a:ext cx="1278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</a:t>
            </a:r>
            <a:r>
              <a:rPr lang="en-US" sz="1600" smtClean="0"/>
              <a:t>ole wire remaining</a:t>
            </a:r>
            <a:endParaRPr lang="en-US" sz="1600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9B58-FBAB-5749-9352-52749FCE22FA}" type="datetime1">
              <a:rPr lang="en-US" smtClean="0"/>
              <a:t>11/11/15</a:t>
            </a:fld>
            <a:endParaRPr lang="en-US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17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6E58-D9FE-2A42-8886-2606FF1541F4}" type="datetime1">
              <a:rPr lang="en-US" smtClean="0"/>
              <a:t>11/11/15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9352"/>
            <a:ext cx="9144000" cy="243079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142082" y="2322155"/>
            <a:ext cx="380640" cy="9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463986" y="3827811"/>
            <a:ext cx="58735" cy="12208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2721" y="1684021"/>
            <a:ext cx="1724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BPM + Spectrum Analyzer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03751" y="5105537"/>
            <a:ext cx="172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 leak </a:t>
            </a:r>
          </a:p>
          <a:p>
            <a:r>
              <a:rPr lang="en-US" dirty="0" smtClean="0"/>
              <a:t>(N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Ar</a:t>
            </a:r>
            <a:r>
              <a:rPr lang="en-US" dirty="0" smtClean="0"/>
              <a:t>, Kr)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627277" y="3134326"/>
            <a:ext cx="17132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38554" y="2624548"/>
            <a:ext cx="172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130198" y="4678448"/>
            <a:ext cx="1895640" cy="106998"/>
          </a:xfrm>
          <a:prstGeom prst="line">
            <a:avLst/>
          </a:prstGeom>
          <a:ln>
            <a:prstDash val="lgDash"/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4575">
            <a:off x="2702927" y="4814973"/>
            <a:ext cx="172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m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81681" y="4635140"/>
            <a:ext cx="0" cy="5916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56699" y="5226784"/>
            <a:ext cx="22710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Superconducting</a:t>
            </a:r>
          </a:p>
          <a:p>
            <a:r>
              <a:rPr lang="en-US" dirty="0" smtClean="0"/>
              <a:t>RF Cavity</a:t>
            </a:r>
          </a:p>
          <a:p>
            <a:r>
              <a:rPr lang="en-US" dirty="0" smtClean="0"/>
              <a:t>(HTC - Horizontal test </a:t>
            </a:r>
            <a:r>
              <a:rPr lang="en-US" dirty="0" err="1" smtClean="0"/>
              <a:t>cryomodule</a:t>
            </a:r>
            <a:r>
              <a:rPr lang="en-US" dirty="0" smtClean="0"/>
              <a:t>)</a:t>
            </a:r>
          </a:p>
          <a:p>
            <a:r>
              <a:rPr lang="en-US" sz="1400" dirty="0" smtClean="0"/>
              <a:t>Present only during beam shaking experiments</a:t>
            </a:r>
            <a:endParaRPr lang="en-US" sz="1400" dirty="0"/>
          </a:p>
        </p:txBody>
      </p:sp>
      <p:pic>
        <p:nvPicPr>
          <p:cNvPr id="21" name="Picture 20" descr="injector_htc_tex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295" y="1441671"/>
            <a:ext cx="5588000" cy="1024467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5035176" y="1953905"/>
            <a:ext cx="792539" cy="670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18478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Experimental Setup for Ions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627277" y="4107852"/>
            <a:ext cx="2516723" cy="2750149"/>
            <a:chOff x="6627277" y="4107852"/>
            <a:chExt cx="2516723" cy="2750149"/>
          </a:xfrm>
        </p:grpSpPr>
        <p:grpSp>
          <p:nvGrpSpPr>
            <p:cNvPr id="2" name="Group 1"/>
            <p:cNvGrpSpPr/>
            <p:nvPr/>
          </p:nvGrpSpPr>
          <p:grpSpPr>
            <a:xfrm>
              <a:off x="6627277" y="4107852"/>
              <a:ext cx="2516723" cy="2750149"/>
              <a:chOff x="6627277" y="4107852"/>
              <a:chExt cx="2516723" cy="2750149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6689988" y="4107852"/>
                <a:ext cx="114299" cy="5272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7277" y="4773935"/>
                <a:ext cx="2516723" cy="20840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6627277" y="4811285"/>
              <a:ext cx="17245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Ion clearing electrode + </a:t>
              </a:r>
              <a:r>
                <a:rPr lang="en-US" sz="1600" dirty="0" err="1" smtClean="0"/>
                <a:t>picoammeter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563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494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Some Highlights of the Results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8" name="Picture 17" descr="F:\Files for final report\realOpticsDensityFina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113" y="2320554"/>
            <a:ext cx="4534852" cy="3400887"/>
          </a:xfrm>
          <a:prstGeom prst="rect">
            <a:avLst/>
          </a:prstGeom>
          <a:noFill/>
          <a:extLst/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90500" y="1401802"/>
            <a:ext cx="3517900" cy="41783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3200" dirty="0" smtClean="0"/>
              <a:t>Developed </a:t>
            </a:r>
            <a:r>
              <a:rPr lang="en-US" sz="3200" dirty="0" smtClean="0"/>
              <a:t>ion-electron tracking simulation </a:t>
            </a:r>
            <a:r>
              <a:rPr lang="en-US" sz="3200" dirty="0" smtClean="0"/>
              <a:t>software.</a:t>
            </a:r>
          </a:p>
          <a:p>
            <a:pPr marL="457200" indent="-457200" algn="l">
              <a:buFont typeface="Arial"/>
              <a:buChar char="•"/>
            </a:pPr>
            <a:endParaRPr lang="en-US" sz="3200" dirty="0" smtClean="0"/>
          </a:p>
          <a:p>
            <a:pPr marL="457200" indent="-457200" algn="l">
              <a:buFont typeface="Arial"/>
              <a:buChar char="•"/>
            </a:pPr>
            <a:r>
              <a:rPr lang="en-US" sz="3200" dirty="0" smtClean="0"/>
              <a:t>It showed</a:t>
            </a:r>
            <a:r>
              <a:rPr lang="en-US" sz="3200" dirty="0" smtClean="0"/>
              <a:t> that ions drift longitudinally, and accumulate at beam size minima, as expected.</a:t>
            </a:r>
          </a:p>
          <a:p>
            <a:pPr marL="457200" indent="-457200" algn="l">
              <a:buFont typeface="Arial"/>
              <a:buChar char="•"/>
            </a:pPr>
            <a:endParaRPr lang="en-US" sz="3200" dirty="0"/>
          </a:p>
          <a:p>
            <a:pPr marL="457200" indent="-457200" algn="l">
              <a:buFont typeface="Arial"/>
              <a:buChar char="•"/>
            </a:pPr>
            <a:r>
              <a:rPr lang="en-US" sz="3200" dirty="0" smtClean="0"/>
              <a:t>Useful </a:t>
            </a:r>
            <a:r>
              <a:rPr lang="en-US" sz="3200" dirty="0" smtClean="0"/>
              <a:t>for deciding locations of clearing electrodes.</a:t>
            </a:r>
          </a:p>
          <a:p>
            <a:pPr algn="l"/>
            <a:endParaRPr lang="en-US" sz="3200" dirty="0"/>
          </a:p>
          <a:p>
            <a:pPr algn="l"/>
            <a:endParaRPr lang="en-US" sz="3200" dirty="0" smtClean="0"/>
          </a:p>
          <a:p>
            <a:pPr algn="l"/>
            <a:endParaRPr lang="en-US" sz="32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9075-59A4-954B-8B9D-6746AB69C13F}" type="datetime1">
              <a:rPr lang="en-US" smtClean="0"/>
              <a:t>11/11/15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29</a:t>
            </a:fld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913065" y="2117379"/>
            <a:ext cx="203200" cy="4871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16265" y="1849635"/>
            <a:ext cx="194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ons evolve in time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090153" y="3121620"/>
            <a:ext cx="181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E-beam envelope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348165" y="3476046"/>
            <a:ext cx="330200" cy="4361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36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Address </a:t>
            </a:r>
            <a:r>
              <a:rPr lang="en-US" dirty="0"/>
              <a:t>major outstanding technological and beam physics issues of </a:t>
            </a:r>
            <a:r>
              <a:rPr lang="en-US" b="1" dirty="0"/>
              <a:t>critical importance to </a:t>
            </a:r>
            <a:r>
              <a:rPr lang="en-US" b="1" u="sng" dirty="0"/>
              <a:t>high intensity sources</a:t>
            </a:r>
            <a:r>
              <a:rPr lang="en-US" b="1" dirty="0"/>
              <a:t> as required by the </a:t>
            </a:r>
            <a:r>
              <a:rPr lang="en-US" b="1" dirty="0" smtClean="0"/>
              <a:t>EIC</a:t>
            </a:r>
          </a:p>
          <a:p>
            <a:r>
              <a:rPr lang="en-US" dirty="0"/>
              <a:t>The landscape of successfully operating high current </a:t>
            </a:r>
            <a:r>
              <a:rPr lang="en-US" dirty="0" err="1" smtClean="0"/>
              <a:t>photoinjectors</a:t>
            </a:r>
            <a:r>
              <a:rPr lang="en-US" dirty="0" smtClean="0"/>
              <a:t> </a:t>
            </a:r>
            <a:r>
              <a:rPr lang="en-US" b="1" dirty="0" smtClean="0"/>
              <a:t>is </a:t>
            </a:r>
            <a:r>
              <a:rPr lang="en-US" b="1" dirty="0"/>
              <a:t>extremely </a:t>
            </a:r>
            <a:r>
              <a:rPr lang="en-US" b="1" dirty="0" smtClean="0"/>
              <a:t>modest</a:t>
            </a:r>
            <a:r>
              <a:rPr lang="en-US" dirty="0" smtClean="0"/>
              <a:t>, </a:t>
            </a:r>
            <a:r>
              <a:rPr lang="en-US" b="1" dirty="0" smtClean="0"/>
              <a:t>none of them have demonstrated </a:t>
            </a:r>
            <a:r>
              <a:rPr lang="en-US" dirty="0" smtClean="0"/>
              <a:t>parameters as required for EIC (coolers or collider)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A837-B045-4547-841F-26BBAFB5C0EE}" type="datetime1">
              <a:rPr lang="en-US" smtClean="0"/>
              <a:t>11/11/15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Relevance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9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383"/>
            <a:ext cx="8229600" cy="1143000"/>
          </a:xfrm>
        </p:spPr>
        <p:txBody>
          <a:bodyPr/>
          <a:lstStyle/>
          <a:p>
            <a:r>
              <a:rPr lang="en-US" sz="2400" dirty="0" smtClean="0"/>
              <a:t>Movie of beam shaking using a </a:t>
            </a:r>
            <a:r>
              <a:rPr lang="en-US" sz="2400" dirty="0"/>
              <a:t>P</a:t>
            </a:r>
            <a:r>
              <a:rPr lang="en-US" sz="2400" dirty="0" smtClean="0"/>
              <a:t>oisson solver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2DF8-934D-1244-8454-8AD76A6C56C4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9" name="beam shaking 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1294" y="1613644"/>
            <a:ext cx="6257765" cy="47502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92707" y="5818376"/>
            <a:ext cx="264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(mm)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494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Clearing by Resonant Shaking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41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sz="2800" dirty="0" smtClean="0"/>
              <a:t>Frequency scales correctly with beam current, ion mass, but not beam size.  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302D1-AC3D-EC44-BFDB-68C63DA8467F}" type="datetime1">
              <a:rPr lang="en-US" smtClean="0"/>
              <a:t>11/11/15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 descr="krypton_optics_compari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68" y="3137652"/>
            <a:ext cx="4502261" cy="3288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2168" y="2032406"/>
            <a:ext cx="3846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Changing the beam size by over a factor of 3 did NOT change the resonance frequency… Still a mystery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6" y="2078785"/>
            <a:ext cx="2871527" cy="760110"/>
          </a:xfrm>
          <a:prstGeom prst="rect">
            <a:avLst/>
          </a:prstGeom>
        </p:spPr>
      </p:pic>
      <p:pic>
        <p:nvPicPr>
          <p:cNvPr id="11" name="Picture 22" descr="THPRO053f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3" y="3137652"/>
            <a:ext cx="3984968" cy="330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843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Resonant Frequency Dependence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7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48" y="2464444"/>
            <a:ext cx="4067055" cy="31517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16220" y="5987015"/>
            <a:ext cx="1430421" cy="61494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5338"/>
            <a:ext cx="8229600" cy="1143000"/>
          </a:xfrm>
        </p:spPr>
        <p:txBody>
          <a:bodyPr/>
          <a:lstStyle/>
          <a:p>
            <a:pPr algn="l"/>
            <a:r>
              <a:rPr lang="en-US" sz="2400" dirty="0" smtClean="0"/>
              <a:t>Measured the ion current removed by the clearing electrode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75E0-BB01-E548-9B26-7FF191942027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14698"/>
              </p:ext>
            </p:extLst>
          </p:nvPr>
        </p:nvGraphicFramePr>
        <p:xfrm>
          <a:off x="457200" y="5616175"/>
          <a:ext cx="2671482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920"/>
                <a:gridCol w="212256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τ</a:t>
                      </a:r>
                      <a:r>
                        <a:rPr lang="en-US" sz="1400" baseline="-25000" dirty="0" err="1" smtClean="0"/>
                        <a:t>cr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Creation time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</a:t>
                      </a:r>
                      <a:r>
                        <a:rPr lang="en-US" sz="1400" baseline="-25000" dirty="0" err="1" smtClean="0"/>
                        <a:t>cr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Creation region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35" y="2913615"/>
            <a:ext cx="2057400" cy="5588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19" y="5713965"/>
            <a:ext cx="2476500" cy="546100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6194926" y="5745715"/>
            <a:ext cx="441158" cy="514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16219" y="6436210"/>
            <a:ext cx="1430421" cy="33150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35" y="5860716"/>
            <a:ext cx="1130300" cy="203200"/>
          </a:xfrm>
          <a:prstGeom prst="rect">
            <a:avLst/>
          </a:prstGeom>
        </p:spPr>
      </p:pic>
      <p:pic>
        <p:nvPicPr>
          <p:cNvPr id="16" name="Picture 15" descr="fig4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7" y="2374900"/>
            <a:ext cx="3969025" cy="3079416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8605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Clearing electrode measurements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194730"/>
            <a:ext cx="6528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Can accurately predict required voltages, by considering when clearing field exceeds beam’s peak field.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use the max measured current to estimate the longitudinal range of the clearing electrode (useful for deployment).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80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14 at 12.15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12" y="5211118"/>
            <a:ext cx="3827045" cy="1171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461" y="817304"/>
            <a:ext cx="8229600" cy="1143000"/>
          </a:xfrm>
        </p:spPr>
        <p:txBody>
          <a:bodyPr/>
          <a:lstStyle/>
          <a:p>
            <a:pPr algn="l"/>
            <a:r>
              <a:rPr lang="en-US" sz="2800" dirty="0" smtClean="0"/>
              <a:t>We measured the residual trapped ion current while employing bunch gaps.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75E0-BB01-E548-9B26-7FF191942027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0461" y="4653156"/>
            <a:ext cx="3610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model:  The ion density…</a:t>
            </a:r>
          </a:p>
          <a:p>
            <a:r>
              <a:rPr lang="en-US" dirty="0" smtClean="0"/>
              <a:t>1) Increases via collision ionization while the beam is on.</a:t>
            </a:r>
          </a:p>
          <a:p>
            <a:r>
              <a:rPr lang="en-US" dirty="0" smtClean="0"/>
              <a:t>2) Decays exponentially during the bunch gaps.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17453" y="4776569"/>
            <a:ext cx="4408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Lines are the average remaining ion fraction calculated from our model.</a:t>
            </a:r>
            <a:endParaRPr lang="en-US" dirty="0"/>
          </a:p>
        </p:txBody>
      </p:sp>
      <p:pic>
        <p:nvPicPr>
          <p:cNvPr id="6" name="Picture 5" descr="fig1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34" y="1693307"/>
            <a:ext cx="3822366" cy="2982771"/>
          </a:xfrm>
          <a:prstGeom prst="rect">
            <a:avLst/>
          </a:prstGeom>
        </p:spPr>
      </p:pic>
      <p:pic>
        <p:nvPicPr>
          <p:cNvPr id="7" name="Picture 6" descr="fig9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9" y="1799966"/>
            <a:ext cx="4291263" cy="281749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8605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Bunch gap clearing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5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850" y="904759"/>
            <a:ext cx="8750300" cy="44286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Established ion presence &amp; its correlation to beam losses (radiation)</a:t>
            </a:r>
          </a:p>
          <a:p>
            <a:r>
              <a:rPr lang="en-US" dirty="0" smtClean="0"/>
              <a:t>Tried different scenarios of ion clearing &amp; initial look at their (limited) efficiency</a:t>
            </a:r>
          </a:p>
          <a:p>
            <a:pPr lvl="1"/>
            <a:r>
              <a:rPr lang="en-US" dirty="0" smtClean="0"/>
              <a:t>Resonant shaking</a:t>
            </a:r>
          </a:p>
          <a:p>
            <a:pPr lvl="1"/>
            <a:r>
              <a:rPr lang="en-US" dirty="0" smtClean="0"/>
              <a:t>Missing bunches/clearing gaps</a:t>
            </a:r>
          </a:p>
          <a:p>
            <a:pPr lvl="1"/>
            <a:r>
              <a:rPr lang="en-US" dirty="0" smtClean="0"/>
              <a:t>Clearing electrodes</a:t>
            </a:r>
          </a:p>
          <a:p>
            <a:r>
              <a:rPr lang="en-US" dirty="0" smtClean="0"/>
              <a:t>Large scale machines likely require a combination of the above</a:t>
            </a:r>
          </a:p>
          <a:p>
            <a:r>
              <a:rPr lang="en-US" b="1" dirty="0" smtClean="0"/>
              <a:t>Big remaining issue</a:t>
            </a:r>
            <a:r>
              <a:rPr lang="en-US" dirty="0" smtClean="0"/>
              <a:t>: seeming insensitivity of the ion resonant frequency to the transverse electron beam size (to be addressed in FY15)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217F-C35C-C24C-AA5B-2E8BE948989A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605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Summary of Ions so far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44227"/>
            <a:ext cx="1317888" cy="13747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61912" y="5164137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0700" y="5739228"/>
            <a:ext cx="735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S. Full et al., </a:t>
            </a:r>
            <a:r>
              <a:rPr lang="en-US" sz="1600" dirty="0"/>
              <a:t>Detection and clearing of trapped ions in the high current Cornell </a:t>
            </a:r>
            <a:r>
              <a:rPr lang="en-US" sz="1600" dirty="0" err="1" smtClean="0"/>
              <a:t>photoinjector</a:t>
            </a:r>
            <a:r>
              <a:rPr lang="en-US" sz="1600" dirty="0" smtClean="0"/>
              <a:t>, </a:t>
            </a:r>
            <a:r>
              <a:rPr lang="is-IS" sz="1600" dirty="0"/>
              <a:t>arXiv:1508.00923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802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1 &amp; 2 </a:t>
            </a:r>
            <a:r>
              <a:rPr lang="en-US" dirty="0" err="1" smtClean="0"/>
              <a:t>nC</a:t>
            </a:r>
            <a:r>
              <a:rPr lang="en-US" dirty="0" smtClean="0"/>
              <a:t> bunch low-emittance operation from DC gun injector                                                   </a:t>
            </a:r>
            <a:r>
              <a:rPr lang="en-US" dirty="0" smtClean="0">
                <a:solidFill>
                  <a:srgbClr val="00B050"/>
                </a:solidFill>
              </a:rPr>
              <a:t>(done)</a:t>
            </a:r>
          </a:p>
          <a:p>
            <a:pPr marL="0" indent="0">
              <a:buNone/>
            </a:pP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High average current running @ high charge </a:t>
            </a:r>
            <a:r>
              <a:rPr lang="en-US" dirty="0" smtClean="0">
                <a:solidFill>
                  <a:srgbClr val="FFC000"/>
                </a:solidFill>
              </a:rPr>
              <a:t>(progress made)</a:t>
            </a:r>
          </a:p>
          <a:p>
            <a:r>
              <a:rPr lang="en-US" dirty="0" smtClean="0"/>
              <a:t>Physics of ion trapping &amp; clearing                     </a:t>
            </a:r>
            <a:r>
              <a:rPr lang="en-US" dirty="0" smtClean="0">
                <a:solidFill>
                  <a:srgbClr val="C7E800"/>
                </a:solidFill>
              </a:rPr>
              <a:t>(good progress made)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29AE-4914-404D-AA60-4234D0E9FCC0}" type="datetime1">
              <a:rPr lang="en-US" smtClean="0"/>
              <a:t>11/11/15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Project Goals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45880"/>
            <a:ext cx="5219700" cy="141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740" y="5562269"/>
            <a:ext cx="5502060" cy="698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650" y="5171707"/>
            <a:ext cx="1708150" cy="34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6E3A-20EA-5D4E-AEE2-9BCE6824A2DF}" type="datetime1">
              <a:rPr lang="en-US" smtClean="0"/>
              <a:t>11/11/15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Budget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24199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9999" y="1893261"/>
            <a:ext cx="26411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340k$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350000" y="2728111"/>
            <a:ext cx="26411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340k$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538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964E-D9B4-9746-8AFB-B76485FFF9DC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" y="3894277"/>
            <a:ext cx="9006214" cy="246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Original Design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pic>
        <p:nvPicPr>
          <p:cNvPr id="11" name="Picture 10" descr="L0_ERL_Complete_4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299" y="914400"/>
            <a:ext cx="5160435" cy="29027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7786" y="914400"/>
            <a:ext cx="36595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Original design: ERL injector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Moderate charge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 current</a:t>
            </a:r>
          </a:p>
          <a:p>
            <a:pPr marL="285750" indent="-285750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Note: </a:t>
            </a:r>
            <a:r>
              <a:rPr lang="en-US" sz="2400" dirty="0"/>
              <a:t>m</a:t>
            </a:r>
            <a:r>
              <a:rPr lang="en-US" sz="2400" dirty="0" smtClean="0"/>
              <a:t>erger section (B1)</a:t>
            </a:r>
            <a:endParaRPr lang="en-US" sz="2400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341951"/>
              </p:ext>
            </p:extLst>
          </p:nvPr>
        </p:nvGraphicFramePr>
        <p:xfrm>
          <a:off x="5312298" y="1314981"/>
          <a:ext cx="3145902" cy="257929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85592"/>
                <a:gridCol w="1460310"/>
              </a:tblGrid>
              <a:tr h="367482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367482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GHz</a:t>
                      </a:r>
                      <a:endParaRPr lang="en-US" dirty="0"/>
                    </a:p>
                  </a:txBody>
                  <a:tcPr/>
                </a:tc>
              </a:tr>
              <a:tr h="367482">
                <a:tc>
                  <a:txBody>
                    <a:bodyPr/>
                    <a:lstStyle/>
                    <a:p>
                      <a:r>
                        <a:rPr lang="en-US" dirty="0" smtClean="0"/>
                        <a:t>Bunch</a:t>
                      </a:r>
                      <a:r>
                        <a:rPr lang="en-US" baseline="0" dirty="0" smtClean="0"/>
                        <a:t> charge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 </a:t>
                      </a:r>
                      <a:r>
                        <a:rPr lang="en-US" dirty="0" err="1" smtClean="0"/>
                        <a:t>pC</a:t>
                      </a:r>
                      <a:endParaRPr lang="en-US" dirty="0"/>
                    </a:p>
                  </a:txBody>
                  <a:tcPr/>
                </a:tc>
              </a:tr>
              <a:tr h="367482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100mA</a:t>
                      </a:r>
                      <a:endParaRPr lang="en-US" dirty="0"/>
                    </a:p>
                  </a:txBody>
                  <a:tcPr/>
                </a:tc>
              </a:tr>
              <a:tr h="3744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 rotWithShape="1">
                      <a:blip r:embed="rId4"/>
                      <a:stretch>
                        <a:fillRect l="-2536" t="-403279" r="-89493" b="-22459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1.0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</a:tr>
              <a:tr h="367482">
                <a:tc>
                  <a:txBody>
                    <a:bodyPr/>
                    <a:lstStyle/>
                    <a:p>
                      <a:r>
                        <a:rPr lang="en-US" dirty="0" smtClean="0"/>
                        <a:t>Bunch</a:t>
                      </a:r>
                      <a:r>
                        <a:rPr lang="en-US" baseline="0" dirty="0" smtClean="0"/>
                        <a:t> duration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3 </a:t>
                      </a:r>
                      <a:r>
                        <a:rPr lang="en-US" dirty="0" err="1" smtClean="0"/>
                        <a:t>ps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rms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67482">
                <a:tc>
                  <a:txBody>
                    <a:bodyPr/>
                    <a:lstStyle/>
                    <a:p>
                      <a:r>
                        <a:rPr lang="en-US" dirty="0" smtClean="0"/>
                        <a:t>Beam</a:t>
                      </a:r>
                      <a:r>
                        <a:rPr lang="en-US" baseline="0" dirty="0" smtClean="0"/>
                        <a:t>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4-15 MeV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791200" y="914400"/>
            <a:ext cx="215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Injector Specification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19" idx="2"/>
          </p:cNvCxnSpPr>
          <p:nvPr/>
        </p:nvCxnSpPr>
        <p:spPr>
          <a:xfrm rot="16200000" flipH="1">
            <a:off x="1464317" y="3356617"/>
            <a:ext cx="1807508" cy="8010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28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1232683" y="3359992"/>
            <a:ext cx="4740837" cy="2622276"/>
            <a:chOff x="3746502" y="1701800"/>
            <a:chExt cx="5200864" cy="3064539"/>
          </a:xfrm>
        </p:grpSpPr>
        <p:pic>
          <p:nvPicPr>
            <p:cNvPr id="73" name="Picture 72" descr="NAKSb_pure_metals_growth_SSpolished_substra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6502" y="1701800"/>
              <a:ext cx="5200864" cy="3064539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>
            <a:xfrm>
              <a:off x="4007066" y="2260601"/>
              <a:ext cx="4546600" cy="2209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05096" y="1848368"/>
              <a:ext cx="4507245" cy="43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NaKSb</a:t>
              </a:r>
              <a:r>
                <a:rPr lang="en-US" dirty="0" smtClean="0"/>
                <a:t>: MTE = 140 </a:t>
              </a:r>
              <a:r>
                <a:rPr lang="en-US" dirty="0" err="1" smtClean="0"/>
                <a:t>meV</a:t>
              </a:r>
              <a:r>
                <a:rPr lang="en-US" dirty="0" smtClean="0"/>
                <a:t>, QE roughly 5%</a:t>
              </a:r>
              <a:endParaRPr lang="en-US" dirty="0"/>
            </a:p>
          </p:txBody>
        </p:sp>
      </p:grp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2185"/>
            <a:ext cx="9144000" cy="180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99"/>
          <p:cNvGrpSpPr/>
          <p:nvPr/>
        </p:nvGrpSpPr>
        <p:grpSpPr>
          <a:xfrm>
            <a:off x="3336006" y="2374900"/>
            <a:ext cx="3177602" cy="3443024"/>
            <a:chOff x="2912311" y="2339439"/>
            <a:chExt cx="3177602" cy="3443024"/>
          </a:xfrm>
        </p:grpSpPr>
        <p:pic>
          <p:nvPicPr>
            <p:cNvPr id="19" name="Picture 18" descr="lowemitt_cpout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2311" y="4060316"/>
              <a:ext cx="2423276" cy="172214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195182" y="3314169"/>
              <a:ext cx="28947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Superconducting </a:t>
              </a:r>
            </a:p>
            <a:p>
              <a:r>
                <a:rPr lang="en-US" dirty="0" smtClean="0"/>
                <a:t>RF Cavities (niobium)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4396028" y="2339439"/>
              <a:ext cx="1693885" cy="9635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Injector Layout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096D-A0F4-854B-BFE4-271C9EEA6AE0}" type="datetime1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7" name="Picture 16" descr="lowemitt_cpin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277" y="4095777"/>
            <a:ext cx="2411005" cy="172214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937501" y="1739900"/>
            <a:ext cx="749300" cy="298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81700" y="2698750"/>
            <a:ext cx="1369034" cy="222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7390097" y="850611"/>
            <a:ext cx="1800493" cy="894053"/>
            <a:chOff x="7390097" y="856961"/>
            <a:chExt cx="1800493" cy="892464"/>
          </a:xfrm>
        </p:grpSpPr>
        <p:sp>
          <p:nvSpPr>
            <p:cNvPr id="16" name="TextBox 15"/>
            <p:cNvSpPr txBox="1"/>
            <p:nvPr/>
          </p:nvSpPr>
          <p:spPr>
            <a:xfrm>
              <a:off x="7390097" y="856961"/>
              <a:ext cx="180049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395 kV DC Gun +</a:t>
              </a:r>
            </a:p>
            <a:p>
              <a:r>
                <a:rPr lang="en-US" sz="1600" dirty="0" smtClean="0"/>
                <a:t>Bunching/Focusing</a:t>
              </a:r>
              <a:endParaRPr lang="en-US" sz="1600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627290" y="1539880"/>
              <a:ext cx="513419" cy="209545"/>
              <a:chOff x="7627290" y="1539880"/>
              <a:chExt cx="513419" cy="209545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7632700" y="1652591"/>
                <a:ext cx="508003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7525693" y="1641477"/>
                <a:ext cx="203196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8039110" y="1647826"/>
                <a:ext cx="203196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/>
          <p:cNvGrpSpPr/>
          <p:nvPr/>
        </p:nvGrpSpPr>
        <p:grpSpPr>
          <a:xfrm>
            <a:off x="5540375" y="887409"/>
            <a:ext cx="2038354" cy="855667"/>
            <a:chOff x="7428463" y="985831"/>
            <a:chExt cx="2038354" cy="855667"/>
          </a:xfrm>
        </p:grpSpPr>
        <p:sp>
          <p:nvSpPr>
            <p:cNvPr id="46" name="TextBox 45"/>
            <p:cNvSpPr txBox="1"/>
            <p:nvPr/>
          </p:nvSpPr>
          <p:spPr>
            <a:xfrm>
              <a:off x="7647370" y="985831"/>
              <a:ext cx="145424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Short SRF </a:t>
              </a:r>
              <a:r>
                <a:rPr lang="en-US" sz="1600" dirty="0" err="1" smtClean="0"/>
                <a:t>Linac</a:t>
              </a:r>
              <a:endParaRPr lang="en-US" sz="1600" dirty="0" smtClean="0"/>
            </a:p>
            <a:p>
              <a:r>
                <a:rPr lang="en-US" sz="1600" dirty="0" smtClean="0"/>
                <a:t>5 – 15 </a:t>
              </a:r>
              <a:r>
                <a:rPr lang="en-US" sz="1600" dirty="0" err="1" smtClean="0"/>
                <a:t>MeV</a:t>
              </a:r>
              <a:endParaRPr lang="en-US" sz="1600" dirty="0"/>
            </a:p>
          </p:txBody>
        </p:sp>
        <p:grpSp>
          <p:nvGrpSpPr>
            <p:cNvPr id="47" name="Group 42"/>
            <p:cNvGrpSpPr/>
            <p:nvPr/>
          </p:nvGrpSpPr>
          <p:grpSpPr>
            <a:xfrm>
              <a:off x="7428463" y="1631953"/>
              <a:ext cx="2038354" cy="209545"/>
              <a:chOff x="7428463" y="1631953"/>
              <a:chExt cx="2038354" cy="209545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7428463" y="1743076"/>
                <a:ext cx="203835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7326866" y="1739899"/>
                <a:ext cx="203196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9365218" y="1733550"/>
                <a:ext cx="203196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ectangle 53"/>
          <p:cNvSpPr/>
          <p:nvPr/>
        </p:nvSpPr>
        <p:spPr>
          <a:xfrm>
            <a:off x="3124200" y="2698750"/>
            <a:ext cx="1397000" cy="298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2549" y="2698750"/>
            <a:ext cx="1501775" cy="298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241291" y="877824"/>
            <a:ext cx="5368933" cy="866841"/>
            <a:chOff x="7428460" y="877825"/>
            <a:chExt cx="2084384" cy="866840"/>
          </a:xfrm>
        </p:grpSpPr>
        <p:sp>
          <p:nvSpPr>
            <p:cNvPr id="57" name="TextBox 56"/>
            <p:cNvSpPr txBox="1"/>
            <p:nvPr/>
          </p:nvSpPr>
          <p:spPr>
            <a:xfrm>
              <a:off x="7428465" y="877825"/>
              <a:ext cx="20843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6 Dimensional Phase Space Diagnostics + High Power Beam Dump + Chicane (Compton Scattering)</a:t>
              </a:r>
              <a:endParaRPr lang="en-US" sz="1600" dirty="0"/>
            </a:p>
          </p:txBody>
        </p:sp>
        <p:grpSp>
          <p:nvGrpSpPr>
            <p:cNvPr id="58" name="Group 42"/>
            <p:cNvGrpSpPr/>
            <p:nvPr/>
          </p:nvGrpSpPr>
          <p:grpSpPr>
            <a:xfrm>
              <a:off x="7428460" y="1541468"/>
              <a:ext cx="2038358" cy="203197"/>
              <a:chOff x="7428460" y="1541468"/>
              <a:chExt cx="2038358" cy="203197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7428463" y="1638302"/>
                <a:ext cx="203835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7326863" y="1643065"/>
                <a:ext cx="203196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>
                <a:off x="9365219" y="1643066"/>
                <a:ext cx="203196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7" name="Group 136"/>
          <p:cNvGrpSpPr/>
          <p:nvPr/>
        </p:nvGrpSpPr>
        <p:grpSpPr>
          <a:xfrm>
            <a:off x="457200" y="1876921"/>
            <a:ext cx="4456767" cy="3881007"/>
            <a:chOff x="-86650" y="2054014"/>
            <a:chExt cx="4456767" cy="3881007"/>
          </a:xfrm>
        </p:grpSpPr>
        <p:sp>
          <p:nvSpPr>
            <p:cNvPr id="131" name="TextBox 130"/>
            <p:cNvSpPr txBox="1"/>
            <p:nvPr/>
          </p:nvSpPr>
          <p:spPr>
            <a:xfrm>
              <a:off x="432020" y="5411801"/>
              <a:ext cx="1152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Viewscreen</a:t>
              </a:r>
              <a:endParaRPr lang="en-US" sz="1400" dirty="0" smtClean="0"/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-86650" y="2054014"/>
              <a:ext cx="4456767" cy="3881007"/>
              <a:chOff x="-86650" y="2054014"/>
              <a:chExt cx="4456767" cy="3881007"/>
            </a:xfrm>
          </p:grpSpPr>
          <p:pic>
            <p:nvPicPr>
              <p:cNvPr id="62" name="Picture 61" descr="injector_htc_zoom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49" y="4196095"/>
                <a:ext cx="4287568" cy="1146061"/>
              </a:xfrm>
              <a:prstGeom prst="rect">
                <a:avLst/>
              </a:prstGeom>
            </p:spPr>
          </p:pic>
          <p:grpSp>
            <p:nvGrpSpPr>
              <p:cNvPr id="80" name="Group 79"/>
              <p:cNvGrpSpPr/>
              <p:nvPr/>
            </p:nvGrpSpPr>
            <p:grpSpPr>
              <a:xfrm>
                <a:off x="-86650" y="2054014"/>
                <a:ext cx="4258020" cy="1842041"/>
                <a:chOff x="-86650" y="2054014"/>
                <a:chExt cx="4258020" cy="1842041"/>
              </a:xfrm>
            </p:grpSpPr>
            <p:sp>
              <p:nvSpPr>
                <p:cNvPr id="64" name="TextBox 63"/>
                <p:cNvSpPr txBox="1"/>
                <p:nvPr/>
              </p:nvSpPr>
              <p:spPr>
                <a:xfrm>
                  <a:off x="-86650" y="3526723"/>
                  <a:ext cx="361950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/>
                    <a:t>Emittance</a:t>
                  </a:r>
                  <a:r>
                    <a:rPr lang="en-US" dirty="0" smtClean="0"/>
                    <a:t> Measurement System</a:t>
                  </a:r>
                </a:p>
              </p:txBody>
            </p:sp>
            <p:grpSp>
              <p:nvGrpSpPr>
                <p:cNvPr id="79" name="Group 78"/>
                <p:cNvGrpSpPr/>
                <p:nvPr/>
              </p:nvGrpSpPr>
              <p:grpSpPr>
                <a:xfrm>
                  <a:off x="936499" y="2054014"/>
                  <a:ext cx="3234871" cy="1472710"/>
                  <a:chOff x="936499" y="2054014"/>
                  <a:chExt cx="3234871" cy="1472710"/>
                </a:xfrm>
              </p:grpSpPr>
              <p:sp>
                <p:nvSpPr>
                  <p:cNvPr id="65" name="Oval 64"/>
                  <p:cNvSpPr/>
                  <p:nvPr/>
                </p:nvSpPr>
                <p:spPr>
                  <a:xfrm>
                    <a:off x="2409245" y="2320218"/>
                    <a:ext cx="1762125" cy="32286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8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/>
                  <p:cNvSpPr/>
                  <p:nvPr/>
                </p:nvSpPr>
                <p:spPr>
                  <a:xfrm rot="1409780">
                    <a:off x="936499" y="2054014"/>
                    <a:ext cx="1101475" cy="32286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8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9" name="Straight Connector 68"/>
                  <p:cNvCxnSpPr>
                    <a:stCxn id="64" idx="0"/>
                    <a:endCxn id="65" idx="4"/>
                  </p:cNvCxnSpPr>
                  <p:nvPr/>
                </p:nvCxnSpPr>
                <p:spPr>
                  <a:xfrm rot="5400000" flipH="1" flipV="1">
                    <a:off x="2064882" y="2301298"/>
                    <a:ext cx="883644" cy="1567207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>
                    <a:stCxn id="64" idx="0"/>
                    <a:endCxn id="66" idx="4"/>
                  </p:cNvCxnSpPr>
                  <p:nvPr/>
                </p:nvCxnSpPr>
                <p:spPr>
                  <a:xfrm rot="16200000" flipV="1">
                    <a:off x="991373" y="2794994"/>
                    <a:ext cx="1163233" cy="300225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7" name="Group 96"/>
              <p:cNvGrpSpPr/>
              <p:nvPr/>
            </p:nvGrpSpPr>
            <p:grpSpPr>
              <a:xfrm>
                <a:off x="3220638" y="3995959"/>
                <a:ext cx="1070776" cy="896715"/>
                <a:chOff x="3042837" y="3995961"/>
                <a:chExt cx="1070776" cy="896715"/>
              </a:xfrm>
            </p:grpSpPr>
            <p:cxnSp>
              <p:nvCxnSpPr>
                <p:cNvPr id="82" name="Straight Arrow Connector 81"/>
                <p:cNvCxnSpPr>
                  <a:stCxn id="94" idx="2"/>
                </p:cNvCxnSpPr>
                <p:nvPr/>
              </p:nvCxnSpPr>
              <p:spPr>
                <a:xfrm rot="16200000" flipH="1">
                  <a:off x="3391479" y="4705926"/>
                  <a:ext cx="373495" cy="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/>
                <p:cNvCxnSpPr>
                  <a:stCxn id="94" idx="2"/>
                </p:cNvCxnSpPr>
                <p:nvPr/>
              </p:nvCxnSpPr>
              <p:spPr>
                <a:xfrm rot="5400000">
                  <a:off x="3223732" y="4538182"/>
                  <a:ext cx="373495" cy="33549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/>
                <p:cNvSpPr txBox="1"/>
                <p:nvPr/>
              </p:nvSpPr>
              <p:spPr>
                <a:xfrm>
                  <a:off x="3042837" y="3995961"/>
                  <a:ext cx="107077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1</a:t>
                  </a:r>
                  <a:r>
                    <a:rPr lang="en-US" sz="1400" baseline="30000" dirty="0" smtClean="0"/>
                    <a:t>st</a:t>
                  </a:r>
                  <a:r>
                    <a:rPr lang="en-US" sz="1400" dirty="0" smtClean="0"/>
                    <a:t> Scanner </a:t>
                  </a:r>
                </a:p>
                <a:p>
                  <a:r>
                    <a:rPr lang="en-US" sz="1400" dirty="0" smtClean="0"/>
                    <a:t>Magnet Pair</a:t>
                  </a:r>
                  <a:endParaRPr lang="en-US" sz="1400" dirty="0"/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2277502" y="3995163"/>
                <a:ext cx="1095172" cy="897508"/>
                <a:chOff x="3137699" y="4067618"/>
                <a:chExt cx="1095172" cy="897508"/>
              </a:xfrm>
            </p:grpSpPr>
            <p:cxnSp>
              <p:nvCxnSpPr>
                <p:cNvPr id="99" name="Straight Arrow Connector 98"/>
                <p:cNvCxnSpPr>
                  <a:stCxn id="101" idx="2"/>
                </p:cNvCxnSpPr>
                <p:nvPr/>
              </p:nvCxnSpPr>
              <p:spPr>
                <a:xfrm rot="16200000" flipH="1">
                  <a:off x="3648094" y="4628029"/>
                  <a:ext cx="373494" cy="29911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/>
                <p:cNvCxnSpPr>
                  <a:stCxn id="101" idx="2"/>
                </p:cNvCxnSpPr>
                <p:nvPr/>
              </p:nvCxnSpPr>
              <p:spPr>
                <a:xfrm rot="5400000">
                  <a:off x="3491645" y="4771486"/>
                  <a:ext cx="374288" cy="1299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/>
                <p:cNvSpPr txBox="1"/>
                <p:nvPr/>
              </p:nvSpPr>
              <p:spPr>
                <a:xfrm>
                  <a:off x="3137699" y="4067618"/>
                  <a:ext cx="109517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2</a:t>
                  </a:r>
                  <a:r>
                    <a:rPr lang="en-US" sz="1400" baseline="30000" dirty="0" smtClean="0"/>
                    <a:t>nd</a:t>
                  </a:r>
                  <a:r>
                    <a:rPr lang="en-US" sz="1400" dirty="0" smtClean="0"/>
                    <a:t> Scanner </a:t>
                  </a:r>
                </a:p>
                <a:p>
                  <a:r>
                    <a:rPr lang="en-US" sz="1400" dirty="0" smtClean="0"/>
                    <a:t>Magnet Pair</a:t>
                  </a:r>
                  <a:endParaRPr lang="en-US" sz="1400" dirty="0"/>
                </a:p>
              </p:txBody>
            </p:sp>
          </p:grpSp>
          <p:cxnSp>
            <p:nvCxnSpPr>
              <p:cNvPr id="102" name="Straight Arrow Connector 101"/>
              <p:cNvCxnSpPr/>
              <p:nvPr/>
            </p:nvCxnSpPr>
            <p:spPr>
              <a:xfrm rot="16200000" flipV="1">
                <a:off x="3132594" y="5198749"/>
                <a:ext cx="419097" cy="1227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 rot="16200000" flipV="1">
                <a:off x="2527087" y="5198749"/>
                <a:ext cx="419097" cy="1227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/>
            </p:nvSpPr>
            <p:spPr>
              <a:xfrm>
                <a:off x="3059252" y="5411801"/>
                <a:ext cx="626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1</a:t>
                </a:r>
                <a:r>
                  <a:rPr lang="en-US" sz="1400" baseline="30000" dirty="0" smtClean="0"/>
                  <a:t>st</a:t>
                </a:r>
                <a:r>
                  <a:rPr lang="en-US" sz="1400" dirty="0" smtClean="0"/>
                  <a:t> Slit</a:t>
                </a:r>
                <a:endParaRPr lang="en-US" sz="1400" dirty="0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2409245" y="5414433"/>
                <a:ext cx="6670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2</a:t>
                </a:r>
                <a:r>
                  <a:rPr lang="en-US" sz="1400" baseline="30000" dirty="0" smtClean="0"/>
                  <a:t>nd</a:t>
                </a:r>
                <a:r>
                  <a:rPr lang="en-US" sz="1400" dirty="0" smtClean="0"/>
                  <a:t> Slit</a:t>
                </a:r>
                <a:endParaRPr lang="en-US" sz="1400" dirty="0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1487235" y="5411801"/>
                <a:ext cx="9220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Deflecting</a:t>
                </a:r>
                <a:br>
                  <a:rPr lang="en-US" sz="1400" dirty="0" smtClean="0"/>
                </a:br>
                <a:r>
                  <a:rPr lang="en-US" sz="1400" dirty="0" smtClean="0"/>
                  <a:t>Cavity</a:t>
                </a:r>
                <a:endParaRPr lang="en-US" sz="1400" dirty="0"/>
              </a:p>
            </p:txBody>
          </p:sp>
          <p:cxnSp>
            <p:nvCxnSpPr>
              <p:cNvPr id="115" name="Straight Arrow Connector 114"/>
              <p:cNvCxnSpPr>
                <a:stCxn id="114" idx="0"/>
              </p:cNvCxnSpPr>
              <p:nvPr/>
            </p:nvCxnSpPr>
            <p:spPr>
              <a:xfrm rot="5400000" flipH="1" flipV="1">
                <a:off x="2081395" y="4902396"/>
                <a:ext cx="376251" cy="64256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TextBox 118"/>
              <p:cNvSpPr txBox="1"/>
              <p:nvPr/>
            </p:nvSpPr>
            <p:spPr>
              <a:xfrm>
                <a:off x="-86650" y="4631064"/>
                <a:ext cx="11523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Faraday Cup </a:t>
                </a:r>
              </a:p>
              <a:p>
                <a:r>
                  <a:rPr lang="en-US" sz="1400" dirty="0" smtClean="0"/>
                  <a:t>+ </a:t>
                </a:r>
                <a:r>
                  <a:rPr lang="en-US" sz="1400" dirty="0" err="1" smtClean="0"/>
                  <a:t>Viewscreen</a:t>
                </a:r>
                <a:endParaRPr lang="en-US" sz="1400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234853" y="4210606"/>
                <a:ext cx="11523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Faraday Cup</a:t>
                </a:r>
              </a:p>
            </p:txBody>
          </p:sp>
          <p:cxnSp>
            <p:nvCxnSpPr>
              <p:cNvPr id="121" name="Straight Arrow Connector 120"/>
              <p:cNvCxnSpPr>
                <a:stCxn id="120" idx="2"/>
              </p:cNvCxnSpPr>
              <p:nvPr/>
            </p:nvCxnSpPr>
            <p:spPr>
              <a:xfrm rot="16200000" flipH="1">
                <a:off x="1972482" y="4356905"/>
                <a:ext cx="329840" cy="65279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>
                <a:stCxn id="131" idx="0"/>
              </p:cNvCxnSpPr>
              <p:nvPr/>
            </p:nvCxnSpPr>
            <p:spPr>
              <a:xfrm rot="5400000" flipH="1" flipV="1">
                <a:off x="1088018" y="4915491"/>
                <a:ext cx="416465" cy="57615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 76"/>
          <p:cNvGrpSpPr/>
          <p:nvPr/>
        </p:nvGrpSpPr>
        <p:grpSpPr>
          <a:xfrm>
            <a:off x="6089911" y="2374900"/>
            <a:ext cx="2813050" cy="3688358"/>
            <a:chOff x="6089911" y="2374900"/>
            <a:chExt cx="2813050" cy="3688358"/>
          </a:xfrm>
        </p:grpSpPr>
        <p:grpSp>
          <p:nvGrpSpPr>
            <p:cNvPr id="9" name="Group 100"/>
            <p:cNvGrpSpPr/>
            <p:nvPr/>
          </p:nvGrpSpPr>
          <p:grpSpPr>
            <a:xfrm>
              <a:off x="6089911" y="2374900"/>
              <a:ext cx="2813050" cy="3688358"/>
              <a:chOff x="5873750" y="2374900"/>
              <a:chExt cx="2813050" cy="3688358"/>
            </a:xfrm>
          </p:grpSpPr>
          <p:grpSp>
            <p:nvGrpSpPr>
              <p:cNvPr id="10" name="Group 10"/>
              <p:cNvGrpSpPr/>
              <p:nvPr/>
            </p:nvGrpSpPr>
            <p:grpSpPr>
              <a:xfrm>
                <a:off x="5873750" y="3302994"/>
                <a:ext cx="2813050" cy="2760264"/>
                <a:chOff x="5467350" y="3196036"/>
                <a:chExt cx="3388092" cy="3160314"/>
              </a:xfrm>
            </p:grpSpPr>
            <p:pic>
              <p:nvPicPr>
                <p:cNvPr id="12" name="Picture 11" descr="intro_cornell_dcgun.pdf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67350" y="3565368"/>
                  <a:ext cx="3388092" cy="2790982"/>
                </a:xfrm>
                <a:prstGeom prst="rect">
                  <a:avLst/>
                </a:prstGeom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5804179" y="3196036"/>
                  <a:ext cx="2611240" cy="4228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395 kV DC Gun</a:t>
                  </a:r>
                  <a:endParaRPr lang="en-US" dirty="0"/>
                </a:p>
              </p:txBody>
            </p:sp>
          </p:grpSp>
          <p:cxnSp>
            <p:nvCxnSpPr>
              <p:cNvPr id="11" name="Straight Arrow Connector 10"/>
              <p:cNvCxnSpPr>
                <a:stCxn id="13" idx="0"/>
              </p:cNvCxnSpPr>
              <p:nvPr/>
            </p:nvCxnSpPr>
            <p:spPr>
              <a:xfrm rot="5400000" flipH="1" flipV="1">
                <a:off x="7148692" y="2463644"/>
                <a:ext cx="928094" cy="75060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/>
            <p:cNvSpPr txBox="1"/>
            <p:nvPr/>
          </p:nvSpPr>
          <p:spPr>
            <a:xfrm>
              <a:off x="8140703" y="4981597"/>
              <a:ext cx="743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50 MHz </a:t>
              </a:r>
            </a:p>
            <a:p>
              <a:r>
                <a:rPr lang="en-US" sz="1400" dirty="0" smtClean="0"/>
                <a:t>520 nm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183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aussia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777652"/>
            <a:ext cx="2467449" cy="20710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A219-E302-E94C-A003-31EB07E6CB6F}" type="datetime1">
              <a:rPr lang="en-US" smtClean="0"/>
              <a:t>11/11/15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526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Laser Shaping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pic>
        <p:nvPicPr>
          <p:cNvPr id="14" name="Picture 13" descr="tempe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240" y="2861391"/>
            <a:ext cx="4735360" cy="13398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1133373"/>
            <a:ext cx="593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Transversely: clip Gaussian laser profile at a given intensity </a:t>
            </a:r>
          </a:p>
          <a:p>
            <a:r>
              <a:rPr lang="en-US" dirty="0" smtClean="0"/>
              <a:t>fraction (typically 50%)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2307393"/>
            <a:ext cx="524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Longitudinally: </a:t>
            </a:r>
            <a:r>
              <a:rPr lang="en-US" dirty="0" err="1" smtClean="0"/>
              <a:t>Birefringent</a:t>
            </a:r>
            <a:r>
              <a:rPr lang="en-US" dirty="0" smtClean="0"/>
              <a:t> Crystals for pulse stacking:</a:t>
            </a:r>
            <a:endParaRPr lang="en-US" dirty="0"/>
          </a:p>
        </p:txBody>
      </p:sp>
      <p:pic>
        <p:nvPicPr>
          <p:cNvPr id="18" name="Picture 17" descr="crystal_example_1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963" y="4331780"/>
            <a:ext cx="2691418" cy="2024571"/>
          </a:xfrm>
          <a:prstGeom prst="rect">
            <a:avLst/>
          </a:prstGeom>
        </p:spPr>
      </p:pic>
      <p:pic>
        <p:nvPicPr>
          <p:cNvPr id="20" name="Picture 19" descr="crystal_example_3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4331780"/>
            <a:ext cx="2693379" cy="2026046"/>
          </a:xfrm>
          <a:prstGeom prst="rect">
            <a:avLst/>
          </a:prstGeom>
        </p:spPr>
      </p:pic>
      <p:pic>
        <p:nvPicPr>
          <p:cNvPr id="21" name="Picture 20" descr="crystal_example_4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30" y="4330304"/>
            <a:ext cx="2691419" cy="2024572"/>
          </a:xfrm>
          <a:prstGeom prst="rect">
            <a:avLst/>
          </a:prstGeom>
        </p:spPr>
      </p:pic>
      <p:sp>
        <p:nvSpPr>
          <p:cNvPr id="25" name="Donut 24"/>
          <p:cNvSpPr/>
          <p:nvPr/>
        </p:nvSpPr>
        <p:spPr>
          <a:xfrm>
            <a:off x="7086421" y="1143000"/>
            <a:ext cx="1371600" cy="1371600"/>
          </a:xfrm>
          <a:prstGeom prst="donu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xy_part_dis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048" y="806450"/>
            <a:ext cx="2193404" cy="1649949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" y="4475716"/>
            <a:ext cx="9144000" cy="180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5"/>
          <p:cNvGrpSpPr/>
          <p:nvPr/>
        </p:nvGrpSpPr>
        <p:grpSpPr>
          <a:xfrm>
            <a:off x="1052923" y="2309514"/>
            <a:ext cx="7807859" cy="3305637"/>
            <a:chOff x="1115543" y="2706951"/>
            <a:chExt cx="7807859" cy="3305637"/>
          </a:xfrm>
        </p:grpSpPr>
        <p:grpSp>
          <p:nvGrpSpPr>
            <p:cNvPr id="8" name="Group 18"/>
            <p:cNvGrpSpPr/>
            <p:nvPr/>
          </p:nvGrpSpPr>
          <p:grpSpPr>
            <a:xfrm>
              <a:off x="1115543" y="2706951"/>
              <a:ext cx="6997700" cy="2249078"/>
              <a:chOff x="993572" y="4107272"/>
              <a:chExt cx="6997700" cy="2249078"/>
            </a:xfrm>
          </p:grpSpPr>
          <p:pic>
            <p:nvPicPr>
              <p:cNvPr id="16" name="Picture 15" descr="lowemitt_dcgun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3572" y="4384271"/>
                <a:ext cx="3498850" cy="1972079"/>
              </a:xfrm>
              <a:prstGeom prst="rect">
                <a:avLst/>
              </a:prstGeom>
            </p:spPr>
          </p:pic>
          <p:pic>
            <p:nvPicPr>
              <p:cNvPr id="17" name="Picture 16" descr="lowemitt_sol_field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2422" y="4384271"/>
                <a:ext cx="3498850" cy="1972079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020024" y="4107272"/>
                <a:ext cx="49447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Used realistic field maps for all beam line elements</a:t>
                </a:r>
                <a:endParaRPr lang="en-US" dirty="0"/>
              </a:p>
            </p:txBody>
          </p:sp>
        </p:grpSp>
        <p:sp>
          <p:nvSpPr>
            <p:cNvPr id="27" name="Oval 26"/>
            <p:cNvSpPr/>
            <p:nvPr/>
          </p:nvSpPr>
          <p:spPr>
            <a:xfrm>
              <a:off x="7840745" y="5531266"/>
              <a:ext cx="1082657" cy="48132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1719829" y="2309514"/>
            <a:ext cx="6330794" cy="3394141"/>
            <a:chOff x="1782449" y="1036163"/>
            <a:chExt cx="6330794" cy="3394141"/>
          </a:xfrm>
        </p:grpSpPr>
        <p:grpSp>
          <p:nvGrpSpPr>
            <p:cNvPr id="15" name="Group 29"/>
            <p:cNvGrpSpPr/>
            <p:nvPr/>
          </p:nvGrpSpPr>
          <p:grpSpPr>
            <a:xfrm>
              <a:off x="1782449" y="1036163"/>
              <a:ext cx="6330794" cy="2315880"/>
              <a:chOff x="2760078" y="4701438"/>
              <a:chExt cx="6330794" cy="2315880"/>
            </a:xfrm>
          </p:grpSpPr>
          <p:grpSp>
            <p:nvGrpSpPr>
              <p:cNvPr id="19" name="Group 27"/>
              <p:cNvGrpSpPr/>
              <p:nvPr/>
            </p:nvGrpSpPr>
            <p:grpSpPr>
              <a:xfrm>
                <a:off x="2760078" y="4701438"/>
                <a:ext cx="5319460" cy="2131830"/>
                <a:chOff x="2760078" y="4701438"/>
                <a:chExt cx="5319460" cy="2131830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3047391" y="4701438"/>
                  <a:ext cx="50321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Includes 3D complex RF Field Maps </a:t>
                  </a:r>
                  <a:r>
                    <a:rPr lang="en-US" dirty="0" err="1" smtClean="0"/>
                    <a:t>w</a:t>
                  </a:r>
                  <a:r>
                    <a:rPr lang="en-US" dirty="0" smtClean="0"/>
                    <a:t>/coupler fields</a:t>
                  </a:r>
                  <a:endParaRPr lang="en-US" dirty="0"/>
                </a:p>
              </p:txBody>
            </p:sp>
            <p:grpSp>
              <p:nvGrpSpPr>
                <p:cNvPr id="20" name="Group 23"/>
                <p:cNvGrpSpPr/>
                <p:nvPr/>
              </p:nvGrpSpPr>
              <p:grpSpPr>
                <a:xfrm>
                  <a:off x="2760078" y="5009944"/>
                  <a:ext cx="2690603" cy="1823324"/>
                  <a:chOff x="457200" y="1875856"/>
                  <a:chExt cx="3313715" cy="2256238"/>
                </a:xfrm>
              </p:grpSpPr>
              <p:pic>
                <p:nvPicPr>
                  <p:cNvPr id="25" name="Picture 24" descr="rfcp_fig6.pdf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180772" y="1875856"/>
                    <a:ext cx="2590143" cy="2256238"/>
                  </a:xfrm>
                  <a:prstGeom prst="rect">
                    <a:avLst/>
                  </a:prstGeom>
                </p:spPr>
              </p:pic>
              <p:sp>
                <p:nvSpPr>
                  <p:cNvPr id="26" name="Rectangle 25"/>
                  <p:cNvSpPr/>
                  <p:nvPr/>
                </p:nvSpPr>
                <p:spPr>
                  <a:xfrm>
                    <a:off x="457200" y="2520950"/>
                    <a:ext cx="215900" cy="5969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pic>
            <p:nvPicPr>
              <p:cNvPr id="29" name="Picture 28" descr="lowemitt_srf_field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9402" y="5009944"/>
                <a:ext cx="3561470" cy="2007374"/>
              </a:xfrm>
              <a:prstGeom prst="rect">
                <a:avLst/>
              </a:prstGeom>
            </p:spPr>
          </p:pic>
        </p:grpSp>
        <p:sp>
          <p:nvSpPr>
            <p:cNvPr id="40" name="Oval 39"/>
            <p:cNvSpPr/>
            <p:nvPr/>
          </p:nvSpPr>
          <p:spPr>
            <a:xfrm>
              <a:off x="5546976" y="3620533"/>
              <a:ext cx="2293770" cy="80977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61"/>
          <p:cNvGrpSpPr/>
          <p:nvPr/>
        </p:nvGrpSpPr>
        <p:grpSpPr>
          <a:xfrm>
            <a:off x="1052923" y="2331280"/>
            <a:ext cx="6997700" cy="3158149"/>
            <a:chOff x="1052923" y="2509080"/>
            <a:chExt cx="6997700" cy="3158149"/>
          </a:xfrm>
        </p:grpSpPr>
        <p:sp>
          <p:nvSpPr>
            <p:cNvPr id="48" name="Oval 47"/>
            <p:cNvSpPr/>
            <p:nvPr/>
          </p:nvSpPr>
          <p:spPr>
            <a:xfrm>
              <a:off x="4489153" y="5311629"/>
              <a:ext cx="476547" cy="355600"/>
            </a:xfrm>
            <a:prstGeom prst="ellipse">
              <a:avLst/>
            </a:prstGeom>
            <a:noFill/>
            <a:ln w="25400" cmpd="sng">
              <a:solidFill>
                <a:srgbClr val="0000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4"/>
            <p:cNvGrpSpPr/>
            <p:nvPr/>
          </p:nvGrpSpPr>
          <p:grpSpPr>
            <a:xfrm>
              <a:off x="1052923" y="2509080"/>
              <a:ext cx="6997700" cy="2446949"/>
              <a:chOff x="993572" y="2989425"/>
              <a:chExt cx="6997700" cy="2446949"/>
            </a:xfrm>
          </p:grpSpPr>
          <p:pic>
            <p:nvPicPr>
              <p:cNvPr id="12" name="Picture 11" descr="lowemitt_L0_LD.pd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3572" y="3464295"/>
                <a:ext cx="3498850" cy="1972079"/>
              </a:xfrm>
              <a:prstGeom prst="rect">
                <a:avLst/>
              </a:prstGeom>
            </p:spPr>
          </p:pic>
          <p:pic>
            <p:nvPicPr>
              <p:cNvPr id="13" name="Picture 12" descr="lowemitt_quads1D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92422" y="3464295"/>
                <a:ext cx="3498850" cy="1972079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313129" y="2989425"/>
                <a:ext cx="64056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Customized </a:t>
                </a:r>
                <a:r>
                  <a:rPr lang="en-US" dirty="0" err="1" smtClean="0"/>
                  <a:t>quadrupole</a:t>
                </a:r>
                <a:r>
                  <a:rPr lang="en-US" dirty="0" smtClean="0"/>
                  <a:t> and dipole elements with fields computed</a:t>
                </a:r>
              </a:p>
              <a:p>
                <a:r>
                  <a:rPr lang="en-US" dirty="0" smtClean="0"/>
                  <a:t>from an on-axis field map </a:t>
                </a:r>
                <a:endParaRPr lang="en-US" dirty="0"/>
              </a:p>
            </p:txBody>
          </p:sp>
        </p:grpSp>
        <p:cxnSp>
          <p:nvCxnSpPr>
            <p:cNvPr id="50" name="Straight Connector 49"/>
            <p:cNvCxnSpPr>
              <a:stCxn id="48" idx="0"/>
            </p:cNvCxnSpPr>
            <p:nvPr/>
          </p:nvCxnSpPr>
          <p:spPr>
            <a:xfrm rot="5400000" flipH="1" flipV="1">
              <a:off x="4659071" y="4687501"/>
              <a:ext cx="692485" cy="555773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3479799" y="4956029"/>
              <a:ext cx="349251" cy="355600"/>
            </a:xfrm>
            <a:prstGeom prst="ellipse">
              <a:avLst/>
            </a:prstGeom>
            <a:noFill/>
            <a:ln w="25400" cmpd="sng">
              <a:solidFill>
                <a:srgbClr val="0000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>
              <a:stCxn id="55" idx="0"/>
            </p:cNvCxnSpPr>
            <p:nvPr/>
          </p:nvCxnSpPr>
          <p:spPr>
            <a:xfrm rot="5400000" flipH="1" flipV="1">
              <a:off x="3445066" y="4701378"/>
              <a:ext cx="464010" cy="45293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0"/>
            <a:ext cx="8229600" cy="703262"/>
          </a:xfrm>
        </p:spPr>
        <p:txBody>
          <a:bodyPr/>
          <a:lstStyle/>
          <a:p>
            <a:r>
              <a:rPr lang="en-US" sz="3400" dirty="0" smtClean="0">
                <a:solidFill>
                  <a:schemeClr val="bg1"/>
                </a:solidFill>
              </a:rPr>
              <a:t>3D GPT Injector Model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371A-B950-984C-B754-F8066C661F71}" type="datetime1">
              <a:rPr lang="en-US" smtClean="0"/>
              <a:t>11/11/15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Content Placeholder 16"/>
          <p:cNvSpPr>
            <a:spLocks noGrp="1"/>
          </p:cNvSpPr>
          <p:nvPr>
            <p:ph idx="1"/>
          </p:nvPr>
        </p:nvSpPr>
        <p:spPr>
          <a:xfrm>
            <a:off x="276973" y="1268115"/>
            <a:ext cx="8229600" cy="1219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3D Space Charge algorithm</a:t>
            </a:r>
          </a:p>
          <a:p>
            <a:r>
              <a:rPr lang="en-US" dirty="0" smtClean="0"/>
              <a:t>Load/Create Realistic Particle Distributions</a:t>
            </a:r>
          </a:p>
          <a:p>
            <a:r>
              <a:rPr lang="en-US" dirty="0" smtClean="0"/>
              <a:t>Overlap field maps and position them in 3D space</a:t>
            </a:r>
          </a:p>
          <a:p>
            <a:r>
              <a:rPr lang="en-US" dirty="0" smtClean="0"/>
              <a:t>Customizable (define new </a:t>
            </a:r>
            <a:r>
              <a:rPr lang="en-US" dirty="0" err="1" smtClean="0"/>
              <a:t>beamline</a:t>
            </a:r>
            <a:r>
              <a:rPr lang="en-US" dirty="0" smtClean="0"/>
              <a:t> elements)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88455" y="806450"/>
            <a:ext cx="529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Code of choice: General Particle Tracer</a:t>
            </a:r>
            <a:endParaRPr lang="en-US" sz="2400" u="sng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DOE-NP PI Exchange</a:t>
            </a:r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5508101" y="703262"/>
            <a:ext cx="1531188" cy="1606252"/>
            <a:chOff x="5508101" y="703262"/>
            <a:chExt cx="1531188" cy="1606252"/>
          </a:xfrm>
        </p:grpSpPr>
        <p:pic>
          <p:nvPicPr>
            <p:cNvPr id="67" name="Picture 66" descr="laser_xy.pd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70126" y="951791"/>
              <a:ext cx="1357723" cy="13577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508101" y="703262"/>
              <a:ext cx="1531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Real Laser CCD Image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13720</TotalTime>
  <Words>2202</Words>
  <Application>Microsoft Macintosh PowerPoint</Application>
  <PresentationFormat>On-screen Show (4:3)</PresentationFormat>
  <Paragraphs>467</Paragraphs>
  <Slides>34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Equation</vt:lpstr>
      <vt:lpstr>Physics and technology of high-brightness high-power photoinjectors for beam coolers and electron ion colliders</vt:lpstr>
      <vt:lpstr>PowerPoint Presentation</vt:lpstr>
      <vt:lpstr>PowerPoint Presentation</vt:lpstr>
      <vt:lpstr>PowerPoint Presentation</vt:lpstr>
      <vt:lpstr>PowerPoint Presentation</vt:lpstr>
      <vt:lpstr>Original Design</vt:lpstr>
      <vt:lpstr>Injector Layout</vt:lpstr>
      <vt:lpstr>PowerPoint Presentation</vt:lpstr>
      <vt:lpstr>3D GPT Injector Model</vt:lpstr>
      <vt:lpstr>Integration into the Control System</vt:lpstr>
      <vt:lpstr>Previous results</vt:lpstr>
      <vt:lpstr>Primary Question</vt:lpstr>
      <vt:lpstr>Intermediate Charge (for LCLS-II)*</vt:lpstr>
      <vt:lpstr>Laser upgrade for nC bunches</vt:lpstr>
      <vt:lpstr>Machine tuning</vt:lpstr>
      <vt:lpstr>Laser Characterization</vt:lpstr>
      <vt:lpstr>Results</vt:lpstr>
      <vt:lpstr>Effects from Laser Shape</vt:lpstr>
      <vt:lpstr>Emittance Summary</vt:lpstr>
      <vt:lpstr>High current operation (FY14)</vt:lpstr>
      <vt:lpstr>High current operation (FY14)</vt:lpstr>
      <vt:lpstr>High current operation plans (FY15)</vt:lpstr>
      <vt:lpstr>Ion trapping is unavoidable in ERLs/high rep rate linacs.</vt:lpstr>
      <vt:lpstr>Detrimental Effects of ions</vt:lpstr>
      <vt:lpstr>Measurements at High Power</vt:lpstr>
      <vt:lpstr>Flying Wire</vt:lpstr>
      <vt:lpstr>PowerPoint Presentation</vt:lpstr>
      <vt:lpstr>PowerPoint Presentation</vt:lpstr>
      <vt:lpstr>PowerPoint Presentation</vt:lpstr>
      <vt:lpstr>Movie of beam shaking using a Poisson solver</vt:lpstr>
      <vt:lpstr>Frequency scales correctly with beam current, ion mass, but not beam size.  </vt:lpstr>
      <vt:lpstr>Measured the ion current removed by the clearing electrode</vt:lpstr>
      <vt:lpstr>We measured the residual trapped ion current while employing bunch gaps.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Jeanne Butler</dc:creator>
  <cp:lastModifiedBy>Steve Full</cp:lastModifiedBy>
  <cp:revision>281</cp:revision>
  <dcterms:created xsi:type="dcterms:W3CDTF">2015-04-16T15:01:08Z</dcterms:created>
  <dcterms:modified xsi:type="dcterms:W3CDTF">2015-11-12T02:01:55Z</dcterms:modified>
</cp:coreProperties>
</file>