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402" r:id="rId3"/>
    <p:sldId id="413" r:id="rId4"/>
    <p:sldId id="414" r:id="rId5"/>
    <p:sldId id="415" r:id="rId6"/>
    <p:sldId id="416" r:id="rId7"/>
    <p:sldId id="417" r:id="rId8"/>
    <p:sldId id="418" r:id="rId9"/>
    <p:sldId id="419" r:id="rId10"/>
    <p:sldId id="420" r:id="rId11"/>
    <p:sldId id="421" r:id="rId12"/>
    <p:sldId id="422" r:id="rId13"/>
    <p:sldId id="425" r:id="rId14"/>
    <p:sldId id="426" r:id="rId15"/>
    <p:sldId id="427" r:id="rId16"/>
    <p:sldId id="429" r:id="rId17"/>
    <p:sldId id="428" r:id="rId18"/>
    <p:sldId id="430" r:id="rId19"/>
    <p:sldId id="431" r:id="rId20"/>
    <p:sldId id="432" r:id="rId21"/>
    <p:sldId id="434" r:id="rId22"/>
    <p:sldId id="433" r:id="rId23"/>
    <p:sldId id="435" r:id="rId24"/>
    <p:sldId id="347" r:id="rId25"/>
    <p:sldId id="362" r:id="rId26"/>
    <p:sldId id="424" r:id="rId27"/>
    <p:sldId id="439" r:id="rId28"/>
    <p:sldId id="423" r:id="rId29"/>
    <p:sldId id="378" r:id="rId30"/>
    <p:sldId id="438" r:id="rId31"/>
    <p:sldId id="436" r:id="rId32"/>
    <p:sldId id="43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D62F"/>
    <a:srgbClr val="63D67B"/>
    <a:srgbClr val="61D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9856" autoAdjust="0"/>
    <p:restoredTop sz="94127" autoAdjust="0"/>
  </p:normalViewPr>
  <p:slideViewPr>
    <p:cSldViewPr snapToGrid="0" snapToObjects="1">
      <p:cViewPr>
        <p:scale>
          <a:sx n="100" d="100"/>
          <a:sy n="100" d="100"/>
        </p:scale>
        <p:origin x="-864" y="-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C041FA-0A7C-4D78-B899-B43B6463F70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5B924C0-C197-4829-ACA7-F97DFA0E3606}">
      <dgm:prSet phldrT="[Text]" custT="1"/>
      <dgm:spPr/>
      <dgm:t>
        <a:bodyPr/>
        <a:lstStyle/>
        <a:p>
          <a:r>
            <a:rPr lang="en-US" sz="1400" dirty="0" smtClean="0"/>
            <a:t>First Marking Electrode</a:t>
          </a:r>
          <a:endParaRPr lang="en-US" sz="1400" dirty="0"/>
        </a:p>
      </dgm:t>
    </dgm:pt>
    <dgm:pt modelId="{20F2F963-8C06-4601-9DF5-3796D27CD0D9}" type="parTrans" cxnId="{87B36480-E62C-4D80-AC74-B9AEB80DA87C}">
      <dgm:prSet/>
      <dgm:spPr/>
      <dgm:t>
        <a:bodyPr/>
        <a:lstStyle/>
        <a:p>
          <a:endParaRPr lang="en-US"/>
        </a:p>
      </dgm:t>
    </dgm:pt>
    <dgm:pt modelId="{A45806D7-F6DA-4459-8F58-5B4A87B65D12}" type="sibTrans" cxnId="{87B36480-E62C-4D80-AC74-B9AEB80DA87C}">
      <dgm:prSet/>
      <dgm:spPr/>
      <dgm:t>
        <a:bodyPr/>
        <a:lstStyle/>
        <a:p>
          <a:endParaRPr lang="en-US"/>
        </a:p>
      </dgm:t>
    </dgm:pt>
    <dgm:pt modelId="{BEC5638E-B4BB-4509-9C27-12236A0CEFBF}">
      <dgm:prSet phldrT="[Text]"/>
      <dgm:spPr/>
      <dgm:t>
        <a:bodyPr/>
        <a:lstStyle/>
        <a:p>
          <a:r>
            <a:rPr lang="en-US" dirty="0" smtClean="0"/>
            <a:t>Varying Magnetic Field</a:t>
          </a:r>
          <a:endParaRPr lang="en-US" dirty="0"/>
        </a:p>
      </dgm:t>
    </dgm:pt>
    <dgm:pt modelId="{83A1F1A1-9E83-4D32-BBC4-0647B595EE3D}" type="parTrans" cxnId="{EDA58D28-4C16-48ED-B580-26D8668E9735}">
      <dgm:prSet/>
      <dgm:spPr/>
      <dgm:t>
        <a:bodyPr/>
        <a:lstStyle/>
        <a:p>
          <a:endParaRPr lang="en-US"/>
        </a:p>
      </dgm:t>
    </dgm:pt>
    <dgm:pt modelId="{1FF80144-9E36-4626-9B10-89032B2A89FD}" type="sibTrans" cxnId="{EDA58D28-4C16-48ED-B580-26D8668E9735}">
      <dgm:prSet/>
      <dgm:spPr/>
      <dgm:t>
        <a:bodyPr/>
        <a:lstStyle/>
        <a:p>
          <a:endParaRPr lang="en-US"/>
        </a:p>
      </dgm:t>
    </dgm:pt>
    <dgm:pt modelId="{0F963A10-9D22-4B4F-8626-E420CE700B06}">
      <dgm:prSet phldrT="[Text]"/>
      <dgm:spPr/>
      <dgm:t>
        <a:bodyPr/>
        <a:lstStyle/>
        <a:p>
          <a:r>
            <a:rPr lang="en-US" dirty="0" smtClean="0"/>
            <a:t>Second Marking Electrode</a:t>
          </a:r>
          <a:endParaRPr lang="en-US" dirty="0"/>
        </a:p>
      </dgm:t>
    </dgm:pt>
    <dgm:pt modelId="{A71084A0-E898-4B68-8B78-C97C1399524A}" type="parTrans" cxnId="{848F7C23-D8EA-4EF7-9711-6784714D1BA4}">
      <dgm:prSet/>
      <dgm:spPr/>
      <dgm:t>
        <a:bodyPr/>
        <a:lstStyle/>
        <a:p>
          <a:endParaRPr lang="en-US"/>
        </a:p>
      </dgm:t>
    </dgm:pt>
    <dgm:pt modelId="{1D64EB3A-BC5D-4630-9984-7AC718202E14}" type="sibTrans" cxnId="{848F7C23-D8EA-4EF7-9711-6784714D1BA4}">
      <dgm:prSet/>
      <dgm:spPr/>
      <dgm:t>
        <a:bodyPr/>
        <a:lstStyle/>
        <a:p>
          <a:endParaRPr lang="en-US"/>
        </a:p>
      </dgm:t>
    </dgm:pt>
    <dgm:pt modelId="{DB4128A4-0837-46F9-AE97-2CB81C962BFB}">
      <dgm:prSet phldrT="[Text]"/>
      <dgm:spPr/>
      <dgm:t>
        <a:bodyPr/>
        <a:lstStyle/>
        <a:p>
          <a:r>
            <a:rPr lang="en-US" dirty="0" smtClean="0"/>
            <a:t>Beam Current Detector</a:t>
          </a:r>
          <a:endParaRPr lang="en-US" dirty="0"/>
        </a:p>
      </dgm:t>
    </dgm:pt>
    <dgm:pt modelId="{E6A54E3D-2F7B-4B2F-A03B-D77FE18E6A3E}" type="parTrans" cxnId="{6334818A-970D-4962-B832-01B68C102372}">
      <dgm:prSet/>
      <dgm:spPr/>
      <dgm:t>
        <a:bodyPr/>
        <a:lstStyle/>
        <a:p>
          <a:endParaRPr lang="en-US"/>
        </a:p>
      </dgm:t>
    </dgm:pt>
    <dgm:pt modelId="{13D02A32-ED69-44DF-A412-A415B206AC15}" type="sibTrans" cxnId="{6334818A-970D-4962-B832-01B68C102372}">
      <dgm:prSet/>
      <dgm:spPr/>
      <dgm:t>
        <a:bodyPr/>
        <a:lstStyle/>
        <a:p>
          <a:endParaRPr lang="en-US"/>
        </a:p>
      </dgm:t>
    </dgm:pt>
    <dgm:pt modelId="{E6B6B1C1-899B-4F88-8A4C-164C77144232}" type="pres">
      <dgm:prSet presAssocID="{E3C041FA-0A7C-4D78-B899-B43B6463F709}" presName="Name0" presStyleCnt="0">
        <dgm:presLayoutVars>
          <dgm:dir/>
          <dgm:resizeHandles val="exact"/>
        </dgm:presLayoutVars>
      </dgm:prSet>
      <dgm:spPr/>
    </dgm:pt>
    <dgm:pt modelId="{21FC2812-2DF8-48CC-AE3A-6E75E71FAAAC}" type="pres">
      <dgm:prSet presAssocID="{B5B924C0-C197-4829-ACA7-F97DFA0E3606}" presName="node" presStyleLbl="node1" presStyleIdx="0" presStyleCnt="4" custScaleY="236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68CA1-A69F-4AB8-9764-BE8EC09E0051}" type="pres">
      <dgm:prSet presAssocID="{A45806D7-F6DA-4459-8F58-5B4A87B65D12}" presName="sibTrans" presStyleLbl="sibTrans2D1" presStyleIdx="0" presStyleCnt="3" custAng="0"/>
      <dgm:spPr/>
      <dgm:t>
        <a:bodyPr/>
        <a:lstStyle/>
        <a:p>
          <a:endParaRPr lang="en-US"/>
        </a:p>
      </dgm:t>
    </dgm:pt>
    <dgm:pt modelId="{397222B1-2D38-4846-9210-C6C5157945F3}" type="pres">
      <dgm:prSet presAssocID="{A45806D7-F6DA-4459-8F58-5B4A87B65D12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31ACF32-B808-4292-A3F0-4911CF10C499}" type="pres">
      <dgm:prSet presAssocID="{BEC5638E-B4BB-4509-9C27-12236A0CEFBF}" presName="node" presStyleLbl="node1" presStyleIdx="1" presStyleCnt="4" custScaleY="236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F38E8-7903-4A5F-BDDC-968A6A5E3EE4}" type="pres">
      <dgm:prSet presAssocID="{1FF80144-9E36-4626-9B10-89032B2A89FD}" presName="sibTrans" presStyleLbl="sibTrans2D1" presStyleIdx="1" presStyleCnt="3" custAng="0"/>
      <dgm:spPr/>
      <dgm:t>
        <a:bodyPr/>
        <a:lstStyle/>
        <a:p>
          <a:endParaRPr lang="en-US"/>
        </a:p>
      </dgm:t>
    </dgm:pt>
    <dgm:pt modelId="{0BE09C6A-7182-46F4-A029-171074A1E0CF}" type="pres">
      <dgm:prSet presAssocID="{1FF80144-9E36-4626-9B10-89032B2A89F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549EEF3-65BF-423D-939E-B2A412F2608E}" type="pres">
      <dgm:prSet presAssocID="{0F963A10-9D22-4B4F-8626-E420CE700B06}" presName="node" presStyleLbl="node1" presStyleIdx="2" presStyleCnt="4" custScaleY="236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6D596-8B38-459A-8C57-D7F096BD8991}" type="pres">
      <dgm:prSet presAssocID="{1D64EB3A-BC5D-4630-9984-7AC718202E14}" presName="sibTrans" presStyleLbl="sibTrans2D1" presStyleIdx="2" presStyleCnt="3" custAng="0"/>
      <dgm:spPr/>
      <dgm:t>
        <a:bodyPr/>
        <a:lstStyle/>
        <a:p>
          <a:endParaRPr lang="en-US"/>
        </a:p>
      </dgm:t>
    </dgm:pt>
    <dgm:pt modelId="{373464B8-16FE-4CD3-B072-A005BE2C5EB1}" type="pres">
      <dgm:prSet presAssocID="{1D64EB3A-BC5D-4630-9984-7AC718202E1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FD3EFBE0-3F91-4B1D-936D-4D8EDBD50CA7}" type="pres">
      <dgm:prSet presAssocID="{DB4128A4-0837-46F9-AE97-2CB81C962BFB}" presName="node" presStyleLbl="node1" presStyleIdx="3" presStyleCnt="4" custScaleY="252164" custLinFactNeighborX="1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14429C-CB1A-8C4D-AAE2-60DD036A8585}" type="presOf" srcId="{B5B924C0-C197-4829-ACA7-F97DFA0E3606}" destId="{21FC2812-2DF8-48CC-AE3A-6E75E71FAAAC}" srcOrd="0" destOrd="0" presId="urn:microsoft.com/office/officeart/2005/8/layout/process1"/>
    <dgm:cxn modelId="{2B501198-F61E-5B4B-AD2F-223EE695F72B}" type="presOf" srcId="{E3C041FA-0A7C-4D78-B899-B43B6463F709}" destId="{E6B6B1C1-899B-4F88-8A4C-164C77144232}" srcOrd="0" destOrd="0" presId="urn:microsoft.com/office/officeart/2005/8/layout/process1"/>
    <dgm:cxn modelId="{4735ABEE-7254-A846-8B97-7EB17155E201}" type="presOf" srcId="{A45806D7-F6DA-4459-8F58-5B4A87B65D12}" destId="{397222B1-2D38-4846-9210-C6C5157945F3}" srcOrd="1" destOrd="0" presId="urn:microsoft.com/office/officeart/2005/8/layout/process1"/>
    <dgm:cxn modelId="{70AFB463-B3E4-0143-8F56-DB92F037E3E0}" type="presOf" srcId="{A45806D7-F6DA-4459-8F58-5B4A87B65D12}" destId="{4FA68CA1-A69F-4AB8-9764-BE8EC09E0051}" srcOrd="0" destOrd="0" presId="urn:microsoft.com/office/officeart/2005/8/layout/process1"/>
    <dgm:cxn modelId="{0A270E63-B650-1D4A-A269-9E891120F3D1}" type="presOf" srcId="{BEC5638E-B4BB-4509-9C27-12236A0CEFBF}" destId="{431ACF32-B808-4292-A3F0-4911CF10C499}" srcOrd="0" destOrd="0" presId="urn:microsoft.com/office/officeart/2005/8/layout/process1"/>
    <dgm:cxn modelId="{B8E690D6-8BE4-2346-9DE2-07B91A988AFA}" type="presOf" srcId="{1D64EB3A-BC5D-4630-9984-7AC718202E14}" destId="{373464B8-16FE-4CD3-B072-A005BE2C5EB1}" srcOrd="1" destOrd="0" presId="urn:microsoft.com/office/officeart/2005/8/layout/process1"/>
    <dgm:cxn modelId="{F49CAE44-FA75-5949-B3D8-B0C27393D93F}" type="presOf" srcId="{1D64EB3A-BC5D-4630-9984-7AC718202E14}" destId="{DBA6D596-8B38-459A-8C57-D7F096BD8991}" srcOrd="0" destOrd="0" presId="urn:microsoft.com/office/officeart/2005/8/layout/process1"/>
    <dgm:cxn modelId="{21176233-F176-1F41-9EA2-95F40FFCE0E5}" type="presOf" srcId="{0F963A10-9D22-4B4F-8626-E420CE700B06}" destId="{9549EEF3-65BF-423D-939E-B2A412F2608E}" srcOrd="0" destOrd="0" presId="urn:microsoft.com/office/officeart/2005/8/layout/process1"/>
    <dgm:cxn modelId="{EDA58D28-4C16-48ED-B580-26D8668E9735}" srcId="{E3C041FA-0A7C-4D78-B899-B43B6463F709}" destId="{BEC5638E-B4BB-4509-9C27-12236A0CEFBF}" srcOrd="1" destOrd="0" parTransId="{83A1F1A1-9E83-4D32-BBC4-0647B595EE3D}" sibTransId="{1FF80144-9E36-4626-9B10-89032B2A89FD}"/>
    <dgm:cxn modelId="{6334818A-970D-4962-B832-01B68C102372}" srcId="{E3C041FA-0A7C-4D78-B899-B43B6463F709}" destId="{DB4128A4-0837-46F9-AE97-2CB81C962BFB}" srcOrd="3" destOrd="0" parTransId="{E6A54E3D-2F7B-4B2F-A03B-D77FE18E6A3E}" sibTransId="{13D02A32-ED69-44DF-A412-A415B206AC15}"/>
    <dgm:cxn modelId="{8B530F17-448C-4745-A7C4-F646CF0C880B}" type="presOf" srcId="{1FF80144-9E36-4626-9B10-89032B2A89FD}" destId="{0BE09C6A-7182-46F4-A029-171074A1E0CF}" srcOrd="1" destOrd="0" presId="urn:microsoft.com/office/officeart/2005/8/layout/process1"/>
    <dgm:cxn modelId="{A1BAF751-E78A-CE4C-9AC7-4BD405D71AD6}" type="presOf" srcId="{DB4128A4-0837-46F9-AE97-2CB81C962BFB}" destId="{FD3EFBE0-3F91-4B1D-936D-4D8EDBD50CA7}" srcOrd="0" destOrd="0" presId="urn:microsoft.com/office/officeart/2005/8/layout/process1"/>
    <dgm:cxn modelId="{848F7C23-D8EA-4EF7-9711-6784714D1BA4}" srcId="{E3C041FA-0A7C-4D78-B899-B43B6463F709}" destId="{0F963A10-9D22-4B4F-8626-E420CE700B06}" srcOrd="2" destOrd="0" parTransId="{A71084A0-E898-4B68-8B78-C97C1399524A}" sibTransId="{1D64EB3A-BC5D-4630-9984-7AC718202E14}"/>
    <dgm:cxn modelId="{AD61E924-2A1A-D842-A80F-778A6257AC64}" type="presOf" srcId="{1FF80144-9E36-4626-9B10-89032B2A89FD}" destId="{413F38E8-7903-4A5F-BDDC-968A6A5E3EE4}" srcOrd="0" destOrd="0" presId="urn:microsoft.com/office/officeart/2005/8/layout/process1"/>
    <dgm:cxn modelId="{87B36480-E62C-4D80-AC74-B9AEB80DA87C}" srcId="{E3C041FA-0A7C-4D78-B899-B43B6463F709}" destId="{B5B924C0-C197-4829-ACA7-F97DFA0E3606}" srcOrd="0" destOrd="0" parTransId="{20F2F963-8C06-4601-9DF5-3796D27CD0D9}" sibTransId="{A45806D7-F6DA-4459-8F58-5B4A87B65D12}"/>
    <dgm:cxn modelId="{28685462-A0E4-B140-829F-46C2CD0537E2}" type="presParOf" srcId="{E6B6B1C1-899B-4F88-8A4C-164C77144232}" destId="{21FC2812-2DF8-48CC-AE3A-6E75E71FAAAC}" srcOrd="0" destOrd="0" presId="urn:microsoft.com/office/officeart/2005/8/layout/process1"/>
    <dgm:cxn modelId="{23CD411B-DCA7-D347-9938-B5D2A9B1A9A7}" type="presParOf" srcId="{E6B6B1C1-899B-4F88-8A4C-164C77144232}" destId="{4FA68CA1-A69F-4AB8-9764-BE8EC09E0051}" srcOrd="1" destOrd="0" presId="urn:microsoft.com/office/officeart/2005/8/layout/process1"/>
    <dgm:cxn modelId="{2C87B607-9D23-1846-A6F6-BAB0E7FF456D}" type="presParOf" srcId="{4FA68CA1-A69F-4AB8-9764-BE8EC09E0051}" destId="{397222B1-2D38-4846-9210-C6C5157945F3}" srcOrd="0" destOrd="0" presId="urn:microsoft.com/office/officeart/2005/8/layout/process1"/>
    <dgm:cxn modelId="{3D780D28-90E8-8E4E-884A-E7EC2239DBC5}" type="presParOf" srcId="{E6B6B1C1-899B-4F88-8A4C-164C77144232}" destId="{431ACF32-B808-4292-A3F0-4911CF10C499}" srcOrd="2" destOrd="0" presId="urn:microsoft.com/office/officeart/2005/8/layout/process1"/>
    <dgm:cxn modelId="{2E4DCC7E-C13C-AF4A-B5B9-7921E38A8A9C}" type="presParOf" srcId="{E6B6B1C1-899B-4F88-8A4C-164C77144232}" destId="{413F38E8-7903-4A5F-BDDC-968A6A5E3EE4}" srcOrd="3" destOrd="0" presId="urn:microsoft.com/office/officeart/2005/8/layout/process1"/>
    <dgm:cxn modelId="{7EC3B1C3-45F5-CD42-B391-9AD97F0F73B2}" type="presParOf" srcId="{413F38E8-7903-4A5F-BDDC-968A6A5E3EE4}" destId="{0BE09C6A-7182-46F4-A029-171074A1E0CF}" srcOrd="0" destOrd="0" presId="urn:microsoft.com/office/officeart/2005/8/layout/process1"/>
    <dgm:cxn modelId="{FDD37A39-78B3-F946-AB97-52DADD92799F}" type="presParOf" srcId="{E6B6B1C1-899B-4F88-8A4C-164C77144232}" destId="{9549EEF3-65BF-423D-939E-B2A412F2608E}" srcOrd="4" destOrd="0" presId="urn:microsoft.com/office/officeart/2005/8/layout/process1"/>
    <dgm:cxn modelId="{E611F718-8D06-EC43-8818-AF3B4B642777}" type="presParOf" srcId="{E6B6B1C1-899B-4F88-8A4C-164C77144232}" destId="{DBA6D596-8B38-459A-8C57-D7F096BD8991}" srcOrd="5" destOrd="0" presId="urn:microsoft.com/office/officeart/2005/8/layout/process1"/>
    <dgm:cxn modelId="{83EFBD85-9A04-B240-B31A-9BDEADA44F98}" type="presParOf" srcId="{DBA6D596-8B38-459A-8C57-D7F096BD8991}" destId="{373464B8-16FE-4CD3-B072-A005BE2C5EB1}" srcOrd="0" destOrd="0" presId="urn:microsoft.com/office/officeart/2005/8/layout/process1"/>
    <dgm:cxn modelId="{03C04CF7-DAC9-FD4A-B15D-77C05346B1FA}" type="presParOf" srcId="{E6B6B1C1-899B-4F88-8A4C-164C77144232}" destId="{FD3EFBE0-3F91-4B1D-936D-4D8EDBD50CA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C2812-2DF8-48CC-AE3A-6E75E71FAAAC}">
      <dsp:nvSpPr>
        <dsp:cNvPr id="0" name=""/>
        <dsp:cNvSpPr/>
      </dsp:nvSpPr>
      <dsp:spPr>
        <a:xfrm>
          <a:off x="4622" y="38275"/>
          <a:ext cx="956859" cy="1125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First Marking Electrode</a:t>
          </a:r>
          <a:endParaRPr lang="en-US" sz="1400" kern="1200" dirty="0"/>
        </a:p>
      </dsp:txBody>
      <dsp:txXfrm>
        <a:off x="32647" y="66300"/>
        <a:ext cx="900809" cy="1069066"/>
      </dsp:txXfrm>
    </dsp:sp>
    <dsp:sp modelId="{4FA68CA1-A69F-4AB8-9764-BE8EC09E0051}">
      <dsp:nvSpPr>
        <dsp:cNvPr id="0" name=""/>
        <dsp:cNvSpPr/>
      </dsp:nvSpPr>
      <dsp:spPr>
        <a:xfrm>
          <a:off x="1057168" y="482183"/>
          <a:ext cx="202854" cy="237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057168" y="529643"/>
        <a:ext cx="141998" cy="142381"/>
      </dsp:txXfrm>
    </dsp:sp>
    <dsp:sp modelId="{431ACF32-B808-4292-A3F0-4911CF10C499}">
      <dsp:nvSpPr>
        <dsp:cNvPr id="0" name=""/>
        <dsp:cNvSpPr/>
      </dsp:nvSpPr>
      <dsp:spPr>
        <a:xfrm>
          <a:off x="1344226" y="38275"/>
          <a:ext cx="956859" cy="1125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Varying Magnetic Field</a:t>
          </a:r>
          <a:endParaRPr lang="en-US" sz="1500" kern="1200" dirty="0"/>
        </a:p>
      </dsp:txBody>
      <dsp:txXfrm>
        <a:off x="1372251" y="66300"/>
        <a:ext cx="900809" cy="1069066"/>
      </dsp:txXfrm>
    </dsp:sp>
    <dsp:sp modelId="{413F38E8-7903-4A5F-BDDC-968A6A5E3EE4}">
      <dsp:nvSpPr>
        <dsp:cNvPr id="0" name=""/>
        <dsp:cNvSpPr/>
      </dsp:nvSpPr>
      <dsp:spPr>
        <a:xfrm>
          <a:off x="2396772" y="482183"/>
          <a:ext cx="202854" cy="237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96772" y="529643"/>
        <a:ext cx="141998" cy="142381"/>
      </dsp:txXfrm>
    </dsp:sp>
    <dsp:sp modelId="{9549EEF3-65BF-423D-939E-B2A412F2608E}">
      <dsp:nvSpPr>
        <dsp:cNvPr id="0" name=""/>
        <dsp:cNvSpPr/>
      </dsp:nvSpPr>
      <dsp:spPr>
        <a:xfrm>
          <a:off x="2683830" y="38275"/>
          <a:ext cx="956859" cy="1125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Second Marking Electrode</a:t>
          </a:r>
          <a:endParaRPr lang="en-US" sz="1500" kern="1200" dirty="0"/>
        </a:p>
      </dsp:txBody>
      <dsp:txXfrm>
        <a:off x="2711855" y="66300"/>
        <a:ext cx="900809" cy="1069066"/>
      </dsp:txXfrm>
    </dsp:sp>
    <dsp:sp modelId="{DBA6D596-8B38-459A-8C57-D7F096BD8991}">
      <dsp:nvSpPr>
        <dsp:cNvPr id="0" name=""/>
        <dsp:cNvSpPr/>
      </dsp:nvSpPr>
      <dsp:spPr>
        <a:xfrm>
          <a:off x="3737532" y="482183"/>
          <a:ext cx="205304" cy="237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737532" y="529643"/>
        <a:ext cx="143713" cy="142381"/>
      </dsp:txXfrm>
    </dsp:sp>
    <dsp:sp modelId="{FD3EFBE0-3F91-4B1D-936D-4D8EDBD50CA7}">
      <dsp:nvSpPr>
        <dsp:cNvPr id="0" name=""/>
        <dsp:cNvSpPr/>
      </dsp:nvSpPr>
      <dsp:spPr>
        <a:xfrm>
          <a:off x="4028057" y="0"/>
          <a:ext cx="956859" cy="12016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Beam Current Detector</a:t>
          </a:r>
          <a:endParaRPr lang="en-US" sz="1500" kern="1200" dirty="0"/>
        </a:p>
      </dsp:txBody>
      <dsp:txXfrm>
        <a:off x="4056082" y="28025"/>
        <a:ext cx="900809" cy="1145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1A4E8-86B9-7C42-87EF-703B4E45E922}" type="datetime1">
              <a:rPr lang="en-US" smtClean="0"/>
              <a:pPr/>
              <a:t>5/13/15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23966-649D-9C42-9A8D-BED97DB387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127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39777-FAE8-1D47-ADD0-EB0390D0080A}" type="datetime1">
              <a:rPr lang="en-US" smtClean="0"/>
              <a:pPr/>
              <a:t>5/13/15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5AFA6-7800-0B41-8F64-F2DAE25CDB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224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31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Georg H. Hoffstaetter, October 5, 2004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C87F2-F5CA-944D-8F95-7184015A4C08}" type="slidenum">
              <a:rPr lang="en-US"/>
              <a:pPr/>
              <a:t>32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Masao </a:t>
            </a:r>
            <a:r>
              <a:rPr lang="en-US" dirty="0" err="1" smtClean="0"/>
              <a:t>Kuriki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ADR Comparative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5999-CDF6-9B46-9F3F-7503503F82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RED 10in Header 3line logo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8711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5" Type="http://schemas.openxmlformats.org/officeDocument/2006/relationships/image" Target="../media/image23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png"/><Relationship Id="rId7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image" Target="../media/image61.emf"/><Relationship Id="rId13" Type="http://schemas.openxmlformats.org/officeDocument/2006/relationships/image" Target="../media/image62.emf"/><Relationship Id="rId14" Type="http://schemas.openxmlformats.org/officeDocument/2006/relationships/image" Target="../media/image6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9" Type="http://schemas.openxmlformats.org/officeDocument/2006/relationships/image" Target="../media/image58.emf"/><Relationship Id="rId10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8400"/>
            <a:ext cx="7772400" cy="1470025"/>
          </a:xfrm>
        </p:spPr>
        <p:txBody>
          <a:bodyPr/>
          <a:lstStyle/>
          <a:p>
            <a:r>
              <a:rPr lang="en-US" sz="4000" dirty="0"/>
              <a:t>Investigation of Fundamental Limits to Beam Brightness Available From </a:t>
            </a:r>
            <a:r>
              <a:rPr lang="en-US" sz="4000" dirty="0" err="1"/>
              <a:t>Photoinjectors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27500"/>
            <a:ext cx="6400800" cy="1752600"/>
          </a:xfrm>
        </p:spPr>
        <p:txBody>
          <a:bodyPr/>
          <a:lstStyle/>
          <a:p>
            <a:r>
              <a:rPr lang="en-US" dirty="0" smtClean="0"/>
              <a:t>Ivan Bazarov</a:t>
            </a:r>
          </a:p>
          <a:p>
            <a:r>
              <a:rPr lang="en-US" sz="2800" dirty="0" smtClean="0"/>
              <a:t>Cornell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Engineering Photocathodes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pic>
        <p:nvPicPr>
          <p:cNvPr id="9" name="Picture 2" descr="media/image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-549" r="47127"/>
          <a:stretch/>
        </p:blipFill>
        <p:spPr bwMode="auto">
          <a:xfrm rot="5400000">
            <a:off x="1631567" y="-329775"/>
            <a:ext cx="1432551" cy="42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7373" y="2446222"/>
            <a:ext cx="601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Surface Layers have </a:t>
            </a:r>
            <a:r>
              <a:rPr lang="en-US" sz="2400" dirty="0" smtClean="0">
                <a:solidFill>
                  <a:srgbClr val="FF0000"/>
                </a:solidFill>
              </a:rPr>
              <a:t>different doping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different material </a:t>
            </a:r>
            <a:r>
              <a:rPr lang="en-US" sz="2400" dirty="0" smtClean="0"/>
              <a:t>(GaAs/</a:t>
            </a:r>
            <a:r>
              <a:rPr lang="en-US" sz="2400" dirty="0" err="1" smtClean="0"/>
              <a:t>AlGaAs</a:t>
            </a:r>
            <a:r>
              <a:rPr lang="en-US" sz="2400" dirty="0" smtClean="0"/>
              <a:t>…)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54607" y="1386692"/>
            <a:ext cx="330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Easy to grow </a:t>
            </a:r>
          </a:p>
          <a:p>
            <a:r>
              <a:rPr lang="en-US" sz="2400" b="1" dirty="0" smtClean="0"/>
              <a:t>using MBE</a:t>
            </a:r>
            <a:endParaRPr lang="en-US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602302" y="4083946"/>
            <a:ext cx="5468469" cy="1999317"/>
            <a:chOff x="2056379" y="5227093"/>
            <a:chExt cx="2951864" cy="117018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056379" y="5938661"/>
              <a:ext cx="464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922686" y="5609230"/>
              <a:ext cx="71474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519595" y="5609231"/>
              <a:ext cx="403091" cy="3294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637431" y="5227093"/>
              <a:ext cx="0" cy="3821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43333" y="5227093"/>
              <a:ext cx="5738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17158" y="5227093"/>
              <a:ext cx="0" cy="3821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17158" y="5609230"/>
              <a:ext cx="76427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104981" y="6397281"/>
              <a:ext cx="464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949496" y="6132394"/>
              <a:ext cx="71474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569802" y="6132394"/>
              <a:ext cx="379694" cy="2648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670143" y="6132394"/>
              <a:ext cx="5738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43968" y="6132394"/>
              <a:ext cx="76427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 flipH="1" flipV="1">
            <a:off x="4905144" y="5644339"/>
            <a:ext cx="705075" cy="5732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356144" y="3621274"/>
            <a:ext cx="298771" cy="92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30915" y="2697944"/>
            <a:ext cx="2164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in material causes change in band-gap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768394" y="5693370"/>
            <a:ext cx="2164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in doping causes bands to bend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343098" y="4735941"/>
            <a:ext cx="165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</a:t>
            </a:r>
            <a:r>
              <a:rPr lang="en-US" dirty="0" smtClean="0"/>
              <a:t>-valley min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601505" y="5293737"/>
            <a:ext cx="205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Valance Band Max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305716" y="3270499"/>
            <a:ext cx="4797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Band profiles can be calculated </a:t>
            </a:r>
          </a:p>
          <a:p>
            <a:r>
              <a:rPr lang="en-US" sz="2400" dirty="0" smtClean="0"/>
              <a:t>using a Schrodinger-Poisson </a:t>
            </a:r>
          </a:p>
          <a:p>
            <a:r>
              <a:rPr lang="en-US" sz="2400" dirty="0" smtClean="0"/>
              <a:t>solver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332508" y="5342769"/>
            <a:ext cx="3211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valley heights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635694" y="4373607"/>
            <a:ext cx="5385411" cy="731728"/>
            <a:chOff x="3635694" y="4614907"/>
            <a:chExt cx="5385411" cy="73172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3635694" y="5346635"/>
              <a:ext cx="8282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460433" y="4762533"/>
              <a:ext cx="797938" cy="5841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56845" y="4762532"/>
              <a:ext cx="12744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6531277" y="4614907"/>
              <a:ext cx="10934" cy="1754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536744" y="4614907"/>
              <a:ext cx="106850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05249" y="4614907"/>
              <a:ext cx="0" cy="1754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605249" y="4799573"/>
              <a:ext cx="141585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5095871" y="4190093"/>
            <a:ext cx="156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X-valley min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50128" y="3525482"/>
            <a:ext cx="2684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can tune – </a:t>
            </a:r>
            <a:endParaRPr lang="en-US" sz="2800" dirty="0"/>
          </a:p>
        </p:txBody>
      </p:sp>
      <p:sp>
        <p:nvSpPr>
          <p:cNvPr id="43" name="Rectangle 42"/>
          <p:cNvSpPr/>
          <p:nvPr/>
        </p:nvSpPr>
        <p:spPr>
          <a:xfrm>
            <a:off x="384857" y="4092128"/>
            <a:ext cx="2444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light absorption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55316" y="4542090"/>
            <a:ext cx="2132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electric fields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55316" y="4939601"/>
            <a:ext cx="1700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scattering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295528" y="2367176"/>
            <a:ext cx="8515830" cy="17543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Can we tune structure to improve photoemission?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02302" y="1782814"/>
            <a:ext cx="430551" cy="415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547710" y="1205362"/>
            <a:ext cx="95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Light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196532" y="1782814"/>
            <a:ext cx="15536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460432" y="1758547"/>
            <a:ext cx="63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4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Layered Photocathodes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" y="3962849"/>
            <a:ext cx="4378458" cy="273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9" y="1106916"/>
            <a:ext cx="4354063" cy="279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71" y="1294398"/>
            <a:ext cx="3222866" cy="2642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43" y="3960793"/>
            <a:ext cx="3258921" cy="2556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29026" y="1577274"/>
            <a:ext cx="99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p-GaAs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47096" y="2842040"/>
            <a:ext cx="2112818" cy="678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62599" y="4078606"/>
            <a:ext cx="1417055" cy="87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40714" y="240957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Layered structure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33187" y="487784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Layered structure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7349" y="4670037"/>
            <a:ext cx="99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p-GaAs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827197" y="1922192"/>
            <a:ext cx="27721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62848" y="1728222"/>
            <a:ext cx="1132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Simulation</a:t>
            </a:r>
            <a:endParaRPr lang="en-US" sz="16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841047" y="2102302"/>
            <a:ext cx="277217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76698" y="1908332"/>
            <a:ext cx="1132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Experiment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517778" y="5718155"/>
            <a:ext cx="27721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53429" y="5524185"/>
            <a:ext cx="1132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Simulation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6531628" y="5898265"/>
            <a:ext cx="277217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67279" y="5704295"/>
            <a:ext cx="1132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Experiment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6782849" y="1335342"/>
            <a:ext cx="63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QE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953450" y="4078606"/>
            <a:ext cx="63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MTE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6320147" y="880665"/>
            <a:ext cx="2149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PRL </a:t>
            </a:r>
            <a:r>
              <a:rPr lang="en-US" sz="1400" dirty="0"/>
              <a:t>112 (9), </a:t>
            </a:r>
            <a:r>
              <a:rPr lang="en-US" sz="1400" dirty="0" smtClean="0"/>
              <a:t>097601 (2014)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569192" y="434178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Layered structure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41281" y="1392608"/>
            <a:ext cx="99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p-GaAs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4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51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(2) Surface Effect on Photoemission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pic>
        <p:nvPicPr>
          <p:cNvPr id="9" name="Content Placeholder 3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4"/>
          <a:stretch/>
        </p:blipFill>
        <p:spPr>
          <a:xfrm>
            <a:off x="109391" y="4490113"/>
            <a:ext cx="2378366" cy="1976069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21"/>
          <a:stretch/>
        </p:blipFill>
        <p:spPr>
          <a:xfrm>
            <a:off x="124982" y="1472324"/>
            <a:ext cx="2378366" cy="3017789"/>
          </a:xfrm>
          <a:prstGeom prst="rect">
            <a:avLst/>
          </a:prstGeom>
        </p:spPr>
      </p:pic>
      <p:sp>
        <p:nvSpPr>
          <p:cNvPr id="11" name="TextBox 24"/>
          <p:cNvSpPr txBox="1"/>
          <p:nvPr/>
        </p:nvSpPr>
        <p:spPr>
          <a:xfrm>
            <a:off x="2503349" y="593132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Amorphous Cs</a:t>
            </a:r>
          </a:p>
          <a:p>
            <a:r>
              <a:rPr lang="en-US" b="1" dirty="0" smtClean="0"/>
              <a:t> adsorption</a:t>
            </a:r>
            <a:endParaRPr lang="en-US" b="1" dirty="0"/>
          </a:p>
        </p:txBody>
      </p:sp>
      <p:cxnSp>
        <p:nvCxnSpPr>
          <p:cNvPr id="12" name="Curved Connector 11"/>
          <p:cNvCxnSpPr/>
          <p:nvPr/>
        </p:nvCxnSpPr>
        <p:spPr>
          <a:xfrm rot="16200000" flipV="1">
            <a:off x="2031997" y="4664645"/>
            <a:ext cx="599792" cy="1933575"/>
          </a:xfrm>
          <a:prstGeom prst="curved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7"/>
          <p:cNvSpPr txBox="1"/>
          <p:nvPr/>
        </p:nvSpPr>
        <p:spPr>
          <a:xfrm>
            <a:off x="2643921" y="1840486"/>
            <a:ext cx="250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Random Cs</a:t>
            </a:r>
          </a:p>
          <a:p>
            <a:r>
              <a:rPr lang="en-US" b="1" dirty="0" smtClean="0"/>
              <a:t> adsorption</a:t>
            </a:r>
            <a:endParaRPr lang="en-US" b="1" dirty="0"/>
          </a:p>
        </p:txBody>
      </p:sp>
      <p:cxnSp>
        <p:nvCxnSpPr>
          <p:cNvPr id="14" name="Curved Connector 13"/>
          <p:cNvCxnSpPr>
            <a:stCxn id="13" idx="1"/>
          </p:cNvCxnSpPr>
          <p:nvPr/>
        </p:nvCxnSpPr>
        <p:spPr>
          <a:xfrm rot="10800000" flipV="1">
            <a:off x="1905595" y="2163652"/>
            <a:ext cx="738327" cy="413580"/>
          </a:xfrm>
          <a:prstGeom prst="curvedConnector3">
            <a:avLst>
              <a:gd name="adj1" fmla="val 50000"/>
            </a:avLst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18981137">
            <a:off x="1448881" y="5785936"/>
            <a:ext cx="993563" cy="6406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8"/>
          <p:cNvSpPr txBox="1"/>
          <p:nvPr/>
        </p:nvSpPr>
        <p:spPr>
          <a:xfrm>
            <a:off x="124982" y="6480860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J. Kim, M.C. Gallagher and R.F. Willis, Appl. Surf. Sci., 67, 286 (1993)</a:t>
            </a:r>
          </a:p>
          <a:p>
            <a:endParaRPr lang="en-US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94" y="4629189"/>
            <a:ext cx="3678020" cy="193852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510215" y="4920160"/>
            <a:ext cx="1371600" cy="1371600"/>
          </a:xfrm>
          <a:prstGeom prst="ellipse">
            <a:avLst/>
          </a:prstGeom>
          <a:noFill/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27" y="1544336"/>
            <a:ext cx="4572000" cy="3066165"/>
          </a:xfrm>
          <a:prstGeom prst="rect">
            <a:avLst/>
          </a:prstGeom>
        </p:spPr>
      </p:pic>
      <p:sp>
        <p:nvSpPr>
          <p:cNvPr id="20" name="TextBox 43"/>
          <p:cNvSpPr txBox="1"/>
          <p:nvPr/>
        </p:nvSpPr>
        <p:spPr>
          <a:xfrm>
            <a:off x="7912912" y="5128906"/>
            <a:ext cx="1174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Top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Views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27" y="1544336"/>
            <a:ext cx="4572000" cy="3066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27" y="1561573"/>
            <a:ext cx="4572000" cy="3063728"/>
          </a:xfrm>
          <a:prstGeom prst="rect">
            <a:avLst/>
          </a:prstGeom>
        </p:spPr>
      </p:pic>
      <p:sp>
        <p:nvSpPr>
          <p:cNvPr id="23" name="TextBox 53"/>
          <p:cNvSpPr txBox="1"/>
          <p:nvPr/>
        </p:nvSpPr>
        <p:spPr>
          <a:xfrm>
            <a:off x="5302187" y="1705624"/>
            <a:ext cx="178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bg1"/>
                </a:solidFill>
              </a:rPr>
              <a:t>GaAs(100)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49" y="4629189"/>
            <a:ext cx="603010" cy="1486178"/>
          </a:xfrm>
          <a:prstGeom prst="rect">
            <a:avLst/>
          </a:prstGeom>
        </p:spPr>
      </p:pic>
      <p:sp>
        <p:nvSpPr>
          <p:cNvPr id="25" name="TextBox 56"/>
          <p:cNvSpPr txBox="1"/>
          <p:nvPr/>
        </p:nvSpPr>
        <p:spPr>
          <a:xfrm>
            <a:off x="8683559" y="4600819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Ga</a:t>
            </a:r>
            <a:endParaRPr lang="en-US" sz="2400" b="1" dirty="0"/>
          </a:p>
        </p:txBody>
      </p:sp>
      <p:sp>
        <p:nvSpPr>
          <p:cNvPr id="26" name="TextBox 57"/>
          <p:cNvSpPr txBox="1"/>
          <p:nvPr/>
        </p:nvSpPr>
        <p:spPr>
          <a:xfrm>
            <a:off x="8683559" y="5090854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As</a:t>
            </a:r>
            <a:endParaRPr lang="en-US" sz="2400" b="1" dirty="0"/>
          </a:p>
        </p:txBody>
      </p:sp>
      <p:sp>
        <p:nvSpPr>
          <p:cNvPr id="27" name="TextBox 58"/>
          <p:cNvSpPr txBox="1"/>
          <p:nvPr/>
        </p:nvSpPr>
        <p:spPr>
          <a:xfrm>
            <a:off x="8683559" y="5621348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Cs</a:t>
            </a:r>
            <a:endParaRPr lang="en-US" sz="24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02" y="4625301"/>
            <a:ext cx="3678020" cy="1938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3"/>
              <p:cNvSpPr txBox="1"/>
              <p:nvPr/>
            </p:nvSpPr>
            <p:spPr>
              <a:xfrm>
                <a:off x="412221" y="1690889"/>
                <a:ext cx="19625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𝟏𝟕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𝒏𝒎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𝟑𝟕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𝒏𝒎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21" y="1690889"/>
                <a:ext cx="1962589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15"/>
              <p:cNvSpPr txBox="1"/>
              <p:nvPr/>
            </p:nvSpPr>
            <p:spPr>
              <a:xfrm>
                <a:off x="153389" y="4719839"/>
                <a:ext cx="22735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𝟏𝟓𝟎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𝒏𝒎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𝟏𝟓𝟎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𝒏𝒎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89" y="4719839"/>
                <a:ext cx="2273590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4959152" y="2046471"/>
            <a:ext cx="2647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Raised Ga Dimer Reconstruction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74209" y="1690889"/>
            <a:ext cx="6138703" cy="64633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2">
                <a:satMod val="175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~</a:t>
            </a:r>
            <a:r>
              <a:rPr lang="en-US" sz="3600" b="1" dirty="0" smtClean="0"/>
              <a:t>1 nm Surface Roughness</a:t>
            </a:r>
            <a:endParaRPr lang="en-US" sz="3600" b="1" dirty="0"/>
          </a:p>
        </p:txBody>
      </p:sp>
      <p:pic>
        <p:nvPicPr>
          <p:cNvPr id="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48" y="1678613"/>
            <a:ext cx="7444303" cy="444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89" y="5967953"/>
            <a:ext cx="3721099" cy="35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4911725" y="4543425"/>
            <a:ext cx="1184275" cy="78105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49848" y="1676401"/>
            <a:ext cx="3607852" cy="245745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4457700" y="1676401"/>
            <a:ext cx="1638300" cy="2867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49848" y="4133851"/>
            <a:ext cx="4061877" cy="1190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047875" y="2676525"/>
            <a:ext cx="0" cy="514350"/>
          </a:xfrm>
          <a:prstGeom prst="straightConnector1">
            <a:avLst/>
          </a:prstGeom>
          <a:ln w="44450">
            <a:solidFill>
              <a:srgbClr val="FFC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952625" y="2676525"/>
            <a:ext cx="2095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52625" y="3190875"/>
            <a:ext cx="2095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147361" y="2657475"/>
                <a:ext cx="1651000" cy="52322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𝟏𝟓𝟎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𝒎𝒆𝑽</m:t>
                      </m:r>
                    </m:oMath>
                  </m:oMathPara>
                </a14:m>
                <a:endParaRPr lang="en-US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361" y="2657475"/>
                <a:ext cx="1651000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>
            <a:off x="1496486" y="3199745"/>
            <a:ext cx="1061" cy="847725"/>
          </a:xfrm>
          <a:prstGeom prst="straightConnector1">
            <a:avLst/>
          </a:prstGeom>
          <a:ln w="44450">
            <a:solidFill>
              <a:srgbClr val="FFC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391711" y="3199745"/>
            <a:ext cx="2095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392772" y="4047470"/>
            <a:ext cx="2095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601261" y="3329703"/>
                <a:ext cx="1651000" cy="52322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𝟐𝟓𝟎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𝒎𝒆𝑽</m:t>
                      </m:r>
                    </m:oMath>
                  </m:oMathPara>
                </a14:m>
                <a:endParaRPr lang="en-US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261" y="3329703"/>
                <a:ext cx="1651000" cy="52322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/>
          <p:nvPr/>
        </p:nvCxnSpPr>
        <p:spPr>
          <a:xfrm>
            <a:off x="3632200" y="2343150"/>
            <a:ext cx="0" cy="320458"/>
          </a:xfrm>
          <a:prstGeom prst="straightConnector1">
            <a:avLst/>
          </a:prstGeom>
          <a:ln w="44450">
            <a:solidFill>
              <a:srgbClr val="FFC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527425" y="2356068"/>
            <a:ext cx="2095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530600" y="2676525"/>
            <a:ext cx="2095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775075" y="2241769"/>
                <a:ext cx="1651000" cy="52322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𝟏𝟎𝟎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𝒎𝒆𝑽</m:t>
                      </m:r>
                    </m:oMath>
                  </m:oMathPara>
                </a14:m>
                <a:endParaRPr lang="en-US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5" y="2241769"/>
                <a:ext cx="1651000" cy="52322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/>
          <p:cNvCxnSpPr/>
          <p:nvPr/>
        </p:nvCxnSpPr>
        <p:spPr>
          <a:xfrm>
            <a:off x="4384675" y="1819930"/>
            <a:ext cx="3175" cy="412969"/>
          </a:xfrm>
          <a:prstGeom prst="straightConnector1">
            <a:avLst/>
          </a:prstGeom>
          <a:ln w="44450">
            <a:solidFill>
              <a:srgbClr val="FFC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279900" y="1809631"/>
            <a:ext cx="2095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283075" y="2232899"/>
            <a:ext cx="2095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600575" y="1764804"/>
                <a:ext cx="1651000" cy="52322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𝟏𝟐𝟎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𝒎𝒆𝑽</m:t>
                      </m:r>
                    </m:oMath>
                  </m:oMathPara>
                </a14:m>
                <a:endParaRPr lang="en-US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575" y="1764804"/>
                <a:ext cx="1651000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1587114" y="4026726"/>
            <a:ext cx="6236086" cy="120032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2">
                <a:satMod val="175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~</a:t>
            </a:r>
            <a:r>
              <a:rPr lang="en-US" sz="3600" b="1" dirty="0" smtClean="0"/>
              <a:t>100 </a:t>
            </a:r>
            <a:r>
              <a:rPr lang="en-US" sz="3600" b="1" dirty="0" err="1" smtClean="0"/>
              <a:t>meV</a:t>
            </a:r>
            <a:r>
              <a:rPr lang="en-US" sz="3600" b="1" dirty="0" smtClean="0"/>
              <a:t> </a:t>
            </a:r>
            <a:r>
              <a:rPr lang="en-US" sz="3600" b="1" dirty="0" err="1"/>
              <a:t>W</a:t>
            </a:r>
            <a:r>
              <a:rPr lang="en-US" sz="3600" b="1" dirty="0" err="1" smtClean="0"/>
              <a:t>orkfunction</a:t>
            </a:r>
            <a:r>
              <a:rPr lang="en-US" sz="3600" b="1" dirty="0" smtClean="0"/>
              <a:t> </a:t>
            </a:r>
            <a:r>
              <a:rPr lang="en-US" sz="3600" b="1" dirty="0" err="1"/>
              <a:t>V</a:t>
            </a:r>
            <a:r>
              <a:rPr lang="en-US" sz="3600" b="1" dirty="0" err="1" smtClean="0"/>
              <a:t>aria-tion</a:t>
            </a:r>
            <a:r>
              <a:rPr lang="en-US" sz="3600" b="1" dirty="0" smtClean="0"/>
              <a:t>: Cause for a Larger MTE?</a:t>
            </a:r>
            <a:endParaRPr lang="en-US" sz="36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4457700" y="6536809"/>
            <a:ext cx="373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PRB, 91, 035408 (2015)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9978" y="983016"/>
            <a:ext cx="523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What Does </a:t>
            </a:r>
            <a:r>
              <a:rPr lang="en-US" sz="2800" b="1" dirty="0" smtClean="0"/>
              <a:t>the Surface </a:t>
            </a:r>
            <a:r>
              <a:rPr lang="en-US" sz="2800" b="1" dirty="0"/>
              <a:t>Look </a:t>
            </a:r>
            <a:r>
              <a:rPr lang="en-US" sz="2800" b="1" dirty="0" smtClean="0"/>
              <a:t>Like?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980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8" grpId="0" animBg="1"/>
      <p:bldP spid="30" grpId="0"/>
      <p:bldP spid="31" grpId="0"/>
      <p:bldP spid="32" grpId="0" animBg="1"/>
      <p:bldP spid="32" grpId="1" animBg="1"/>
      <p:bldP spid="32" grpId="2" animBg="1"/>
      <p:bldP spid="35" grpId="0" animBg="1"/>
      <p:bldP spid="35" grpId="1" animBg="1"/>
      <p:bldP spid="36" grpId="0" animBg="1"/>
      <p:bldP spid="36" grpId="1" animBg="1"/>
      <p:bldP spid="42" grpId="0" animBg="1"/>
      <p:bldP spid="42" grpId="1" animBg="1"/>
      <p:bldP spid="46" grpId="0" animBg="1"/>
      <p:bldP spid="46" grpId="1" animBg="1"/>
      <p:bldP spid="50" grpId="0" animBg="1"/>
      <p:bldP spid="50" grpId="1" animBg="1"/>
      <p:bldP spid="54" grpId="0" animBg="1"/>
      <p:bldP spid="54" grpId="1" animBg="1"/>
      <p:bldP spid="55" grpId="0" animBg="1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51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Ultra-low </a:t>
            </a:r>
            <a:r>
              <a:rPr lang="en-US" sz="3600" dirty="0" err="1" smtClean="0">
                <a:solidFill>
                  <a:schemeClr val="bg1"/>
                </a:solidFill>
              </a:rPr>
              <a:t>emittance</a:t>
            </a:r>
            <a:r>
              <a:rPr lang="en-US" sz="3600" dirty="0" smtClean="0">
                <a:solidFill>
                  <a:schemeClr val="bg1"/>
                </a:solidFill>
              </a:rPr>
              <a:t> diagnostics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/>
          <a:srcRect r="25277"/>
          <a:stretch/>
        </p:blipFill>
        <p:spPr>
          <a:xfrm>
            <a:off x="-50800" y="812800"/>
            <a:ext cx="5117918" cy="293687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3787775"/>
            <a:ext cx="4373239" cy="2971800"/>
          </a:xfrm>
          <a:prstGeom prst="rect">
            <a:avLst/>
          </a:prstGeom>
        </p:spPr>
      </p:pic>
      <p:sp>
        <p:nvSpPr>
          <p:cNvPr id="68" name="Content Placeholder 1"/>
          <p:cNvSpPr>
            <a:spLocks noGrp="1"/>
          </p:cNvSpPr>
          <p:nvPr>
            <p:ph idx="1"/>
          </p:nvPr>
        </p:nvSpPr>
        <p:spPr>
          <a:xfrm>
            <a:off x="5067118" y="812800"/>
            <a:ext cx="4076882" cy="53133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Resolving ≤ 10 </a:t>
            </a:r>
            <a:r>
              <a:rPr lang="en-US" sz="2400" dirty="0" err="1" smtClean="0"/>
              <a:t>meV</a:t>
            </a:r>
            <a:r>
              <a:rPr lang="en-US" sz="2400" dirty="0" smtClean="0"/>
              <a:t> of </a:t>
            </a:r>
            <a:r>
              <a:rPr lang="en-US" sz="2400" i="1" dirty="0" smtClean="0"/>
              <a:t>low energy</a:t>
            </a:r>
            <a:r>
              <a:rPr lang="en-US" sz="2400" dirty="0" smtClean="0"/>
              <a:t> (≪ </a:t>
            </a:r>
            <a:r>
              <a:rPr lang="en-US" sz="2400" dirty="0" err="1" smtClean="0"/>
              <a:t>eV</a:t>
            </a:r>
            <a:r>
              <a:rPr lang="en-US" sz="2400" dirty="0" smtClean="0"/>
              <a:t>) photo-electrons tricky;</a:t>
            </a:r>
          </a:p>
          <a:p>
            <a:endParaRPr lang="en-US" sz="2400" dirty="0" smtClean="0"/>
          </a:p>
          <a:p>
            <a:r>
              <a:rPr lang="en-US" sz="2400" dirty="0" smtClean="0"/>
              <a:t>Need for reliable diagnostics capable of diagnosing cathodes </a:t>
            </a:r>
            <a:r>
              <a:rPr lang="en-US" sz="2400" i="1" dirty="0" smtClean="0"/>
              <a:t>in-situ</a:t>
            </a:r>
            <a:r>
              <a:rPr lang="en-US" sz="2400" dirty="0" smtClean="0"/>
              <a:t>;</a:t>
            </a:r>
          </a:p>
          <a:p>
            <a:endParaRPr lang="en-US" sz="2400" dirty="0" smtClean="0"/>
          </a:p>
          <a:p>
            <a:r>
              <a:rPr lang="en-US" sz="2400" dirty="0" smtClean="0"/>
              <a:t>Must be connected to other surface analysis techniques to “debug” the physics, operate in UHV without interruptions</a:t>
            </a:r>
          </a:p>
        </p:txBody>
      </p:sp>
    </p:spTree>
    <p:extLst>
      <p:ext uri="{BB962C8B-B14F-4D97-AF65-F5344CB8AC3E}">
        <p14:creationId xmlns:p14="http://schemas.microsoft.com/office/powerpoint/2010/main" val="60197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63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2D Energy Analyzer at Cornell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pic>
        <p:nvPicPr>
          <p:cNvPr id="25" name="Picture 4" descr="C:\Users\Siddharth\Desktop\P3_berkeley\2D_d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30" y="1163694"/>
            <a:ext cx="4295308" cy="324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473200"/>
            <a:ext cx="4389437" cy="29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266700" y="1473200"/>
            <a:ext cx="2559626" cy="2798997"/>
            <a:chOff x="266700" y="1473200"/>
            <a:chExt cx="2559626" cy="2798997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546100" y="2679700"/>
              <a:ext cx="406400" cy="7635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66700" y="3367086"/>
              <a:ext cx="978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MARK1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2006600" y="3215479"/>
              <a:ext cx="406400" cy="7635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727199" y="3902865"/>
              <a:ext cx="1099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MARK2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1054100" y="2374900"/>
              <a:ext cx="1208881" cy="6865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780192">
              <a:off x="1273060" y="2456787"/>
              <a:ext cx="962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 field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4" name="Straight Arrow Connector 33"/>
            <p:cNvCxnSpPr>
              <a:stCxn id="35" idx="2"/>
            </p:cNvCxnSpPr>
            <p:nvPr/>
          </p:nvCxnSpPr>
          <p:spPr>
            <a:xfrm>
              <a:off x="863600" y="1842532"/>
              <a:ext cx="0" cy="3586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04717" y="1473200"/>
              <a:ext cx="1117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CATHODE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552311" y="1839039"/>
            <a:ext cx="169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2-D distribution </a:t>
            </a:r>
          </a:p>
          <a:p>
            <a:pPr algn="ctr"/>
            <a:r>
              <a:rPr lang="en-US" dirty="0" smtClean="0"/>
              <a:t>from K2CsSb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94151" y="5029403"/>
            <a:ext cx="37117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3x Resolution (5 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50x Signal to noise ratio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Compact size</a:t>
            </a:r>
            <a:r>
              <a:rPr lang="en-US" dirty="0" smtClean="0"/>
              <a:t>          </a:t>
            </a:r>
            <a:endParaRPr lang="en-US" dirty="0"/>
          </a:p>
        </p:txBody>
      </p:sp>
      <p:graphicFrame>
        <p:nvGraphicFramePr>
          <p:cNvPr id="38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09187"/>
              </p:ext>
            </p:extLst>
          </p:nvPr>
        </p:nvGraphicFramePr>
        <p:xfrm>
          <a:off x="153753" y="5018204"/>
          <a:ext cx="4984917" cy="1201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5740400" y="958334"/>
            <a:ext cx="327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Rev. Sci. Instr. 86, 033301 (2015)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4520392" y="4543839"/>
            <a:ext cx="469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Improvements over its </a:t>
            </a:r>
            <a:r>
              <a:rPr lang="en-US" sz="2400" dirty="0" smtClean="0"/>
              <a:t>predecessor: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228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03200" y="0"/>
            <a:ext cx="93345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Essential Cathode Capabilities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97753" y="1529870"/>
            <a:ext cx="9008867" cy="4750214"/>
            <a:chOff x="121782" y="1256531"/>
            <a:chExt cx="9008867" cy="5044026"/>
          </a:xfrm>
        </p:grpSpPr>
        <p:grpSp>
          <p:nvGrpSpPr>
            <p:cNvPr id="29" name="Group 28"/>
            <p:cNvGrpSpPr/>
            <p:nvPr/>
          </p:nvGrpSpPr>
          <p:grpSpPr>
            <a:xfrm>
              <a:off x="121782" y="1256531"/>
              <a:ext cx="9008867" cy="5044026"/>
              <a:chOff x="121782" y="1256531"/>
              <a:chExt cx="9008867" cy="5044026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21782" y="1256531"/>
                <a:ext cx="9008867" cy="5044026"/>
                <a:chOff x="-740078" y="546331"/>
                <a:chExt cx="10080449" cy="5220774"/>
              </a:xfrm>
            </p:grpSpPr>
            <p:pic>
              <p:nvPicPr>
                <p:cNvPr id="34" name="Picture 3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609116" y="2982940"/>
                  <a:ext cx="3495171" cy="2503671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101600" cap="sq">
                  <a:noFill/>
                  <a:miter lim="800000"/>
                </a:ln>
                <a:effectLst>
                  <a:outerShdw blurRad="57150" dist="37500" dir="7560000" sy="98000" kx="110000" ky="200000" algn="tl" rotWithShape="0">
                    <a:srgbClr val="000000">
                      <a:alpha val="20000"/>
                    </a:srgbClr>
                  </a:outerShdw>
                </a:effectLst>
                <a:scene3d>
                  <a:camera prst="perspectiveRelaxed">
                    <a:rot lat="18960000" lon="0" rev="0"/>
                  </a:camera>
                  <a:lightRig rig="twoPt" dir="t">
                    <a:rot lat="0" lon="0" rev="7200000"/>
                  </a:lightRig>
                </a:scene3d>
                <a:sp3d prstMaterial="matte">
                  <a:bevelT w="22860" h="12700"/>
                  <a:contourClr>
                    <a:srgbClr val="FFFFFF"/>
                  </a:contourClr>
                </a:sp3d>
              </p:spPr>
            </p:pic>
            <p:pic>
              <p:nvPicPr>
                <p:cNvPr id="35" name="Picture 34" descr="http://www.lepp.cornell.edu/Research/AP/rsrc/LEPP/Research/AP/Recruitment/facility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10000"/>
                </a:blip>
                <a:srcRect/>
                <a:stretch>
                  <a:fillRect/>
                </a:stretch>
              </p:blipFill>
              <p:spPr bwMode="auto">
                <a:xfrm>
                  <a:off x="5175217" y="546331"/>
                  <a:ext cx="3981450" cy="260189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3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10000"/>
                </a:blip>
                <a:srcRect l="5063" r="4979"/>
                <a:stretch>
                  <a:fillRect/>
                </a:stretch>
              </p:blipFill>
              <p:spPr bwMode="auto">
                <a:xfrm>
                  <a:off x="-39278" y="3511268"/>
                  <a:ext cx="4402183" cy="22558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1555567" y="5395759"/>
                  <a:ext cx="1949450" cy="27699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200" dirty="0" smtClean="0">
                      <a:latin typeface="+mj-lt"/>
                    </a:rPr>
                    <a:t>dedicated MBE </a:t>
                  </a:r>
                  <a:r>
                    <a:rPr lang="en-US" sz="1200" dirty="0">
                      <a:latin typeface="+mj-lt"/>
                    </a:rPr>
                    <a:t>system</a:t>
                  </a:r>
                </a:p>
              </p:txBody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5733523" y="573313"/>
                  <a:ext cx="2248219" cy="427157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over in Wilson Lab</a:t>
                  </a:r>
                  <a:endPara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39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5783133" y="2401773"/>
                  <a:ext cx="1476465" cy="32036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200" dirty="0" smtClean="0">
                      <a:latin typeface="+mj-lt"/>
                    </a:rPr>
                    <a:t>actual </a:t>
                  </a:r>
                  <a:r>
                    <a:rPr lang="en-US" sz="1200" dirty="0">
                      <a:latin typeface="+mj-lt"/>
                    </a:rPr>
                    <a:t> </a:t>
                  </a:r>
                  <a:r>
                    <a:rPr lang="en-US" sz="1200" dirty="0" smtClean="0">
                      <a:latin typeface="+mj-lt"/>
                    </a:rPr>
                    <a:t>injector</a:t>
                  </a:r>
                  <a:endParaRPr lang="en-US" sz="1200" dirty="0">
                    <a:latin typeface="+mj-lt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5502846" y="4380693"/>
                  <a:ext cx="1960762" cy="58477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isometricOffAxis1Right"/>
                    <a:lightRig rig="threePt" dir="t"/>
                  </a:scene3d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3200" b="1" dirty="0" smtClean="0">
                      <a:ln w="9000" cmpd="sng">
                        <a:solidFill>
                          <a:schemeClr val="accent4">
                            <a:shade val="50000"/>
                            <a:satMod val="120000"/>
                          </a:schemeClr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blurRad="60007" dist="200025" dir="15000000" sy="30000" kx="-1800000" algn="bl" rotWithShape="0">
                          <a:prstClr val="black">
                            <a:alpha val="32000"/>
                          </a:prstClr>
                        </a:outerShdw>
                        <a:reflection blurRad="6350" stA="60000" endA="900" endPos="58000" dir="5400000" sy="-100000" algn="bl" rotWithShape="0"/>
                      </a:effectLst>
                    </a:rPr>
                    <a:t>Phillips</a:t>
                  </a:r>
                  <a:endParaRPr lang="en-US" sz="3200" b="1" spc="0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blurRad="60007" dist="200025" dir="15000000" sy="30000" kx="-1800000" algn="bl" rotWithShape="0">
                        <a:prstClr val="black">
                          <a:alpha val="32000"/>
                        </a:prstClr>
                      </a:outerShdw>
                      <a:reflection blurRad="6350" stA="60000" endA="900" endPos="58000" dir="5400000" sy="-100000" algn="bl" rotWithShape="0"/>
                    </a:effectLst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6012116" y="3215896"/>
                  <a:ext cx="2189784" cy="67633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isometricOffAxis1Right"/>
                    <a:lightRig rig="threePt" dir="t"/>
                  </a:scene3d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3200" b="1" dirty="0" smtClean="0">
                      <a:ln w="9000" cmpd="sng">
                        <a:solidFill>
                          <a:schemeClr val="accent4">
                            <a:shade val="50000"/>
                            <a:satMod val="120000"/>
                          </a:schemeClr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blurRad="60007" dist="200025" dir="15000000" sy="30000" kx="-1800000" algn="bl" rotWithShape="0">
                          <a:prstClr val="black">
                            <a:alpha val="32000"/>
                          </a:prstClr>
                        </a:outerShdw>
                        <a:reflection blurRad="6350" stA="60000" endA="900" endPos="58000" dir="5400000" sy="-100000" algn="bl" rotWithShape="0"/>
                      </a:effectLst>
                    </a:rPr>
                    <a:t>Newman</a:t>
                  </a:r>
                  <a:endParaRPr lang="en-US" sz="3200" b="1" spc="0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blurRad="60007" dist="200025" dir="15000000" sy="30000" kx="-1800000" algn="bl" rotWithShape="0">
                        <a:prstClr val="black">
                          <a:alpha val="32000"/>
                        </a:prstClr>
                      </a:outerShdw>
                      <a:reflection blurRad="6350" stA="60000" endA="900" endPos="58000" dir="5400000" sy="-100000" algn="bl" rotWithShape="0"/>
                    </a:effectLst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7379609" y="4397031"/>
                  <a:ext cx="1960762" cy="58477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isometricOffAxis1Right"/>
                    <a:lightRig rig="threePt" dir="t"/>
                  </a:scene3d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3200" b="1" dirty="0" smtClean="0">
                      <a:ln w="9000" cmpd="sng">
                        <a:solidFill>
                          <a:schemeClr val="accent4">
                            <a:shade val="50000"/>
                            <a:satMod val="120000"/>
                          </a:schemeClr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blurRad="60007" dist="200025" dir="15000000" sy="30000" kx="-1800000" algn="bl" rotWithShape="0">
                          <a:prstClr val="black">
                            <a:alpha val="32000"/>
                          </a:prstClr>
                        </a:outerShdw>
                        <a:reflection blurRad="6350" stA="60000" endA="900" endPos="58000" dir="5400000" sy="-100000" algn="bl" rotWithShape="0"/>
                      </a:effectLst>
                    </a:rPr>
                    <a:t>Wilson</a:t>
                  </a:r>
                  <a:endParaRPr lang="en-US" sz="3200" b="1" spc="0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blurRad="60007" dist="200025" dir="15000000" sy="30000" kx="-1800000" algn="bl" rotWithShape="0">
                        <a:prstClr val="black">
                          <a:alpha val="32000"/>
                        </a:prstClr>
                      </a:outerShdw>
                      <a:reflection blurRad="6350" stA="60000" endA="900" endPos="58000" dir="5400000" sy="-100000" algn="bl" rotWithShape="0"/>
                    </a:effectLst>
                  </a:endParaRPr>
                </a:p>
              </p:txBody>
            </p:sp>
            <p:pic>
              <p:nvPicPr>
                <p:cNvPr id="43" name="Picture 2" descr="C:\Users\Siddharth\Desktop\NAPAC\Picture1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40078" y="581680"/>
                  <a:ext cx="4173575" cy="28373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TextBox 16"/>
                <p:cNvSpPr txBox="1"/>
                <p:nvPr/>
              </p:nvSpPr>
              <p:spPr>
                <a:xfrm>
                  <a:off x="140935" y="632258"/>
                  <a:ext cx="2428871" cy="405918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over in Newman Lab</a:t>
                  </a:r>
                  <a:endPara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45" name="Left-Right Arrow 44"/>
                <p:cNvSpPr/>
                <p:nvPr/>
              </p:nvSpPr>
              <p:spPr bwMode="auto">
                <a:xfrm>
                  <a:off x="3324187" y="1875728"/>
                  <a:ext cx="2243518" cy="365760"/>
                </a:xfrm>
                <a:prstGeom prst="leftRightArrow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6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41330" y="1715544"/>
                  <a:ext cx="3268671" cy="32036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200" dirty="0" smtClean="0">
                      <a:latin typeface="+mj-lt"/>
                    </a:rPr>
                    <a:t>Photocathode growth &amp; analysis chamber</a:t>
                  </a:r>
                  <a:endParaRPr lang="en-US" sz="1200" dirty="0">
                    <a:latin typeface="+mj-lt"/>
                  </a:endParaRPr>
                </a:p>
              </p:txBody>
            </p:sp>
            <p:sp>
              <p:nvSpPr>
                <p:cNvPr id="47" name="TextBox 12"/>
                <p:cNvSpPr txBox="1"/>
                <p:nvPr/>
              </p:nvSpPr>
              <p:spPr>
                <a:xfrm>
                  <a:off x="542386" y="3522068"/>
                  <a:ext cx="2266557" cy="427157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over in Phillips Hall</a:t>
                  </a:r>
                  <a:endPara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p:grpSp>
          <p:sp>
            <p:nvSpPr>
              <p:cNvPr id="33" name="Text Box 182"/>
              <p:cNvSpPr txBox="1">
                <a:spLocks noChangeArrowheads="1"/>
              </p:cNvSpPr>
              <p:nvPr/>
            </p:nvSpPr>
            <p:spPr bwMode="auto">
              <a:xfrm>
                <a:off x="5630762" y="5752561"/>
                <a:ext cx="202088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spcBef>
                    <a:spcPct val="50000"/>
                  </a:spcBef>
                </a:pPr>
                <a:r>
                  <a:rPr lang="en-US" sz="1200" dirty="0" smtClean="0">
                    <a:latin typeface="+mj-lt"/>
                  </a:rPr>
                  <a:t>Cornell University campus</a:t>
                </a:r>
                <a:endParaRPr lang="en-US" sz="1200" dirty="0">
                  <a:latin typeface="+mj-lt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388" y="1568402"/>
              <a:ext cx="1296692" cy="972519"/>
            </a:xfrm>
            <a:prstGeom prst="rect">
              <a:avLst/>
            </a:prstGeom>
          </p:spPr>
        </p:pic>
        <p:sp>
          <p:nvSpPr>
            <p:cNvPr id="31" name="CasellaDiTesto 9"/>
            <p:cNvSpPr txBox="1"/>
            <p:nvPr/>
          </p:nvSpPr>
          <p:spPr>
            <a:xfrm>
              <a:off x="4093506" y="2593352"/>
              <a:ext cx="1327284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200" b="1" dirty="0" smtClean="0">
                  <a:solidFill>
                    <a:schemeClr val="bg1"/>
                  </a:solidFill>
                </a:rPr>
                <a:t>Vacuum Suitcase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7009" y="1029255"/>
            <a:ext cx="8032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Photocathode </a:t>
            </a:r>
            <a:r>
              <a:rPr lang="en-US" sz="2400" b="1" dirty="0" smtClean="0"/>
              <a:t>Growth, Diagnostics, Beam Testing </a:t>
            </a:r>
            <a:r>
              <a:rPr lang="en-US" sz="2400" b="1" dirty="0"/>
              <a:t>at Cornell</a:t>
            </a:r>
          </a:p>
        </p:txBody>
      </p:sp>
    </p:spTree>
    <p:extLst>
      <p:ext uri="{BB962C8B-B14F-4D97-AF65-F5344CB8AC3E}">
        <p14:creationId xmlns:p14="http://schemas.microsoft.com/office/powerpoint/2010/main" val="318268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1232683" y="3359992"/>
            <a:ext cx="4740837" cy="2622276"/>
            <a:chOff x="3746502" y="1701800"/>
            <a:chExt cx="5200864" cy="3064539"/>
          </a:xfrm>
        </p:grpSpPr>
        <p:pic>
          <p:nvPicPr>
            <p:cNvPr id="73" name="Picture 72" descr="NAKSb_pure_metals_growth_SSpolished_substrat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6502" y="1701800"/>
              <a:ext cx="5200864" cy="3064539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4007066" y="2260601"/>
              <a:ext cx="4546600" cy="2209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05095" y="1848367"/>
              <a:ext cx="4507244" cy="43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NaKSb</a:t>
              </a:r>
              <a:r>
                <a:rPr lang="en-US" dirty="0" smtClean="0"/>
                <a:t>: MTE = 140 </a:t>
              </a:r>
              <a:r>
                <a:rPr lang="en-US" dirty="0" err="1" smtClean="0"/>
                <a:t>meV</a:t>
              </a:r>
              <a:r>
                <a:rPr lang="en-US" dirty="0" smtClean="0"/>
                <a:t>, QE roughly 5%</a:t>
              </a:r>
              <a:endParaRPr lang="en-US" dirty="0"/>
            </a:p>
          </p:txBody>
        </p:sp>
      </p:grp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185"/>
            <a:ext cx="9144000" cy="180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99"/>
          <p:cNvGrpSpPr/>
          <p:nvPr/>
        </p:nvGrpSpPr>
        <p:grpSpPr>
          <a:xfrm>
            <a:off x="3336006" y="2374900"/>
            <a:ext cx="3177602" cy="3443024"/>
            <a:chOff x="2912311" y="2339439"/>
            <a:chExt cx="3177602" cy="3443024"/>
          </a:xfrm>
        </p:grpSpPr>
        <p:pic>
          <p:nvPicPr>
            <p:cNvPr id="19" name="Picture 18" descr="lowemitt_cpout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2311" y="4060316"/>
              <a:ext cx="2423276" cy="172214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195182" y="3314169"/>
              <a:ext cx="2894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Superconducting </a:t>
              </a:r>
            </a:p>
            <a:p>
              <a:r>
                <a:rPr lang="en-US" dirty="0" smtClean="0"/>
                <a:t>RF Cavities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396028" y="2339439"/>
              <a:ext cx="1693885" cy="9635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Cornell Injector Overview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CA4C-FB28-D64D-9114-137E1DFBC14E}" type="datetime1">
              <a:rPr lang="en-US" smtClean="0"/>
              <a:pPr/>
              <a:t>5/13/15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7" name="Picture 16" descr="lowemitt_cpin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277" y="4095777"/>
            <a:ext cx="2411005" cy="172214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937501" y="1739900"/>
            <a:ext cx="749300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81700" y="2698750"/>
            <a:ext cx="1369034" cy="222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7390097" y="850611"/>
            <a:ext cx="1800493" cy="894053"/>
            <a:chOff x="7390097" y="856961"/>
            <a:chExt cx="1800493" cy="892464"/>
          </a:xfrm>
        </p:grpSpPr>
        <p:sp>
          <p:nvSpPr>
            <p:cNvPr id="16" name="TextBox 15"/>
            <p:cNvSpPr txBox="1"/>
            <p:nvPr/>
          </p:nvSpPr>
          <p:spPr>
            <a:xfrm>
              <a:off x="7390097" y="856961"/>
              <a:ext cx="180049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395 kV DC Gun +</a:t>
              </a:r>
            </a:p>
            <a:p>
              <a:r>
                <a:rPr lang="en-US" sz="1600" dirty="0" smtClean="0"/>
                <a:t>Bunching/Focusing</a:t>
              </a:r>
              <a:endParaRPr lang="en-US" sz="1600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627290" y="1539880"/>
              <a:ext cx="513419" cy="209545"/>
              <a:chOff x="7627290" y="1539880"/>
              <a:chExt cx="513419" cy="20954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7632700" y="1652591"/>
                <a:ext cx="508003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7525693" y="1641477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8039110" y="1647826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/>
          <p:cNvGrpSpPr/>
          <p:nvPr/>
        </p:nvGrpSpPr>
        <p:grpSpPr>
          <a:xfrm>
            <a:off x="5540375" y="887409"/>
            <a:ext cx="2038354" cy="855667"/>
            <a:chOff x="7428463" y="985831"/>
            <a:chExt cx="2038354" cy="855667"/>
          </a:xfrm>
        </p:grpSpPr>
        <p:sp>
          <p:nvSpPr>
            <p:cNvPr id="46" name="TextBox 45"/>
            <p:cNvSpPr txBox="1"/>
            <p:nvPr/>
          </p:nvSpPr>
          <p:spPr>
            <a:xfrm>
              <a:off x="7647370" y="985831"/>
              <a:ext cx="145424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Short SRF </a:t>
              </a:r>
              <a:r>
                <a:rPr lang="en-US" sz="1600" dirty="0" err="1" smtClean="0"/>
                <a:t>Linac</a:t>
              </a:r>
              <a:endParaRPr lang="en-US" sz="1600" dirty="0" smtClean="0"/>
            </a:p>
            <a:p>
              <a:r>
                <a:rPr lang="en-US" sz="1600" dirty="0" smtClean="0"/>
                <a:t>5 – 15 </a:t>
              </a:r>
              <a:r>
                <a:rPr lang="en-US" sz="1600" dirty="0" err="1" smtClean="0"/>
                <a:t>MeV</a:t>
              </a:r>
              <a:endParaRPr lang="en-US" sz="1600" dirty="0"/>
            </a:p>
          </p:txBody>
        </p:sp>
        <p:grpSp>
          <p:nvGrpSpPr>
            <p:cNvPr id="47" name="Group 42"/>
            <p:cNvGrpSpPr/>
            <p:nvPr/>
          </p:nvGrpSpPr>
          <p:grpSpPr>
            <a:xfrm>
              <a:off x="7428463" y="1631953"/>
              <a:ext cx="2038354" cy="209545"/>
              <a:chOff x="7428463" y="1631953"/>
              <a:chExt cx="2038354" cy="209545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7428463" y="1743076"/>
                <a:ext cx="203835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7326866" y="1739899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9365218" y="1733550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ectangle 53"/>
          <p:cNvSpPr/>
          <p:nvPr/>
        </p:nvSpPr>
        <p:spPr>
          <a:xfrm>
            <a:off x="3124200" y="2698750"/>
            <a:ext cx="1397000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2549" y="2698750"/>
            <a:ext cx="1501775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241291" y="877824"/>
            <a:ext cx="5368933" cy="866841"/>
            <a:chOff x="7428460" y="877825"/>
            <a:chExt cx="2084384" cy="866840"/>
          </a:xfrm>
        </p:grpSpPr>
        <p:sp>
          <p:nvSpPr>
            <p:cNvPr id="57" name="TextBox 56"/>
            <p:cNvSpPr txBox="1"/>
            <p:nvPr/>
          </p:nvSpPr>
          <p:spPr>
            <a:xfrm>
              <a:off x="7428465" y="877825"/>
              <a:ext cx="20843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6 Dimensional Phase Space Diagnostics + High Power Beam Dump + Chicane (Compton Scattering)</a:t>
              </a:r>
              <a:endParaRPr lang="en-US" sz="1600" dirty="0"/>
            </a:p>
          </p:txBody>
        </p:sp>
        <p:grpSp>
          <p:nvGrpSpPr>
            <p:cNvPr id="58" name="Group 42"/>
            <p:cNvGrpSpPr/>
            <p:nvPr/>
          </p:nvGrpSpPr>
          <p:grpSpPr>
            <a:xfrm>
              <a:off x="7428460" y="1541468"/>
              <a:ext cx="2038358" cy="203197"/>
              <a:chOff x="7428460" y="1541468"/>
              <a:chExt cx="2038358" cy="203197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428463" y="1638302"/>
                <a:ext cx="203835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7326863" y="1643065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>
                <a:off x="9365219" y="1643066"/>
                <a:ext cx="203196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7" name="Group 136"/>
          <p:cNvGrpSpPr/>
          <p:nvPr/>
        </p:nvGrpSpPr>
        <p:grpSpPr>
          <a:xfrm>
            <a:off x="457200" y="1876921"/>
            <a:ext cx="4456767" cy="3881007"/>
            <a:chOff x="-86650" y="2054014"/>
            <a:chExt cx="4456767" cy="3881007"/>
          </a:xfrm>
        </p:grpSpPr>
        <p:sp>
          <p:nvSpPr>
            <p:cNvPr id="131" name="TextBox 130"/>
            <p:cNvSpPr txBox="1"/>
            <p:nvPr/>
          </p:nvSpPr>
          <p:spPr>
            <a:xfrm>
              <a:off x="432020" y="5411801"/>
              <a:ext cx="1152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Viewscreen</a:t>
              </a:r>
              <a:endParaRPr lang="en-US" sz="1400" dirty="0" smtClean="0"/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-86650" y="2054014"/>
              <a:ext cx="4456767" cy="3881007"/>
              <a:chOff x="-86650" y="2054014"/>
              <a:chExt cx="4456767" cy="3881007"/>
            </a:xfrm>
          </p:grpSpPr>
          <p:pic>
            <p:nvPicPr>
              <p:cNvPr id="62" name="Picture 61" descr="injector_htc_zoom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49" y="4196095"/>
                <a:ext cx="4287568" cy="1146061"/>
              </a:xfrm>
              <a:prstGeom prst="rect">
                <a:avLst/>
              </a:prstGeom>
            </p:spPr>
          </p:pic>
          <p:grpSp>
            <p:nvGrpSpPr>
              <p:cNvPr id="80" name="Group 79"/>
              <p:cNvGrpSpPr/>
              <p:nvPr/>
            </p:nvGrpSpPr>
            <p:grpSpPr>
              <a:xfrm>
                <a:off x="-86650" y="2054014"/>
                <a:ext cx="4258020" cy="1842041"/>
                <a:chOff x="-86650" y="2054014"/>
                <a:chExt cx="4258020" cy="1842041"/>
              </a:xfrm>
            </p:grpSpPr>
            <p:sp>
              <p:nvSpPr>
                <p:cNvPr id="64" name="TextBox 63"/>
                <p:cNvSpPr txBox="1"/>
                <p:nvPr/>
              </p:nvSpPr>
              <p:spPr>
                <a:xfrm>
                  <a:off x="-86650" y="3526723"/>
                  <a:ext cx="361950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Emittance</a:t>
                  </a:r>
                  <a:r>
                    <a:rPr lang="en-US" dirty="0" smtClean="0"/>
                    <a:t> Measurement System</a:t>
                  </a:r>
                </a:p>
              </p:txBody>
            </p:sp>
            <p:grpSp>
              <p:nvGrpSpPr>
                <p:cNvPr id="79" name="Group 78"/>
                <p:cNvGrpSpPr/>
                <p:nvPr/>
              </p:nvGrpSpPr>
              <p:grpSpPr>
                <a:xfrm>
                  <a:off x="936499" y="2054014"/>
                  <a:ext cx="3234871" cy="1472710"/>
                  <a:chOff x="936499" y="2054014"/>
                  <a:chExt cx="3234871" cy="1472710"/>
                </a:xfrm>
              </p:grpSpPr>
              <p:sp>
                <p:nvSpPr>
                  <p:cNvPr id="65" name="Oval 64"/>
                  <p:cNvSpPr/>
                  <p:nvPr/>
                </p:nvSpPr>
                <p:spPr>
                  <a:xfrm>
                    <a:off x="2409245" y="2320218"/>
                    <a:ext cx="1762125" cy="32286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8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 rot="1409780">
                    <a:off x="936499" y="2054014"/>
                    <a:ext cx="1101475" cy="32286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8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9" name="Straight Connector 68"/>
                  <p:cNvCxnSpPr>
                    <a:stCxn id="64" idx="0"/>
                    <a:endCxn id="65" idx="4"/>
                  </p:cNvCxnSpPr>
                  <p:nvPr/>
                </p:nvCxnSpPr>
                <p:spPr>
                  <a:xfrm rot="5400000" flipH="1" flipV="1">
                    <a:off x="2064882" y="2301298"/>
                    <a:ext cx="883644" cy="1567207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>
                    <a:stCxn id="64" idx="0"/>
                    <a:endCxn id="66" idx="4"/>
                  </p:cNvCxnSpPr>
                  <p:nvPr/>
                </p:nvCxnSpPr>
                <p:spPr>
                  <a:xfrm rot="16200000" flipV="1">
                    <a:off x="991373" y="2794994"/>
                    <a:ext cx="1163233" cy="300225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7" name="Group 96"/>
              <p:cNvGrpSpPr/>
              <p:nvPr/>
            </p:nvGrpSpPr>
            <p:grpSpPr>
              <a:xfrm>
                <a:off x="3220638" y="3995959"/>
                <a:ext cx="1070776" cy="896715"/>
                <a:chOff x="3042837" y="3995961"/>
                <a:chExt cx="1070776" cy="896715"/>
              </a:xfrm>
            </p:grpSpPr>
            <p:cxnSp>
              <p:nvCxnSpPr>
                <p:cNvPr id="82" name="Straight Arrow Connector 81"/>
                <p:cNvCxnSpPr>
                  <a:stCxn id="94" idx="2"/>
                </p:cNvCxnSpPr>
                <p:nvPr/>
              </p:nvCxnSpPr>
              <p:spPr>
                <a:xfrm rot="16200000" flipH="1">
                  <a:off x="3391479" y="4705926"/>
                  <a:ext cx="373495" cy="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/>
                <p:cNvCxnSpPr>
                  <a:stCxn id="94" idx="2"/>
                </p:cNvCxnSpPr>
                <p:nvPr/>
              </p:nvCxnSpPr>
              <p:spPr>
                <a:xfrm rot="5400000">
                  <a:off x="3223732" y="4538182"/>
                  <a:ext cx="373495" cy="33549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/>
                <p:cNvSpPr txBox="1"/>
                <p:nvPr/>
              </p:nvSpPr>
              <p:spPr>
                <a:xfrm>
                  <a:off x="3042837" y="3995961"/>
                  <a:ext cx="107077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1</a:t>
                  </a:r>
                  <a:r>
                    <a:rPr lang="en-US" sz="1400" baseline="30000" dirty="0" smtClean="0"/>
                    <a:t>st</a:t>
                  </a:r>
                  <a:r>
                    <a:rPr lang="en-US" sz="1400" dirty="0" smtClean="0"/>
                    <a:t> Scanner </a:t>
                  </a:r>
                </a:p>
                <a:p>
                  <a:r>
                    <a:rPr lang="en-US" sz="1400" dirty="0" smtClean="0"/>
                    <a:t>Magnet Pair</a:t>
                  </a:r>
                  <a:endParaRPr lang="en-US" sz="1400" dirty="0"/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2277502" y="3995163"/>
                <a:ext cx="1095172" cy="897508"/>
                <a:chOff x="3137699" y="4067618"/>
                <a:chExt cx="1095172" cy="897508"/>
              </a:xfrm>
            </p:grpSpPr>
            <p:cxnSp>
              <p:nvCxnSpPr>
                <p:cNvPr id="99" name="Straight Arrow Connector 98"/>
                <p:cNvCxnSpPr>
                  <a:stCxn id="101" idx="2"/>
                </p:cNvCxnSpPr>
                <p:nvPr/>
              </p:nvCxnSpPr>
              <p:spPr>
                <a:xfrm rot="16200000" flipH="1">
                  <a:off x="3648094" y="4628029"/>
                  <a:ext cx="373494" cy="29911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/>
                <p:cNvCxnSpPr>
                  <a:stCxn id="101" idx="2"/>
                </p:cNvCxnSpPr>
                <p:nvPr/>
              </p:nvCxnSpPr>
              <p:spPr>
                <a:xfrm rot="5400000">
                  <a:off x="3491645" y="4771486"/>
                  <a:ext cx="374288" cy="1299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/>
                <p:cNvSpPr txBox="1"/>
                <p:nvPr/>
              </p:nvSpPr>
              <p:spPr>
                <a:xfrm>
                  <a:off x="3137699" y="4067618"/>
                  <a:ext cx="109517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2</a:t>
                  </a:r>
                  <a:r>
                    <a:rPr lang="en-US" sz="1400" baseline="30000" dirty="0" smtClean="0"/>
                    <a:t>nd</a:t>
                  </a:r>
                  <a:r>
                    <a:rPr lang="en-US" sz="1400" dirty="0" smtClean="0"/>
                    <a:t> Scanner </a:t>
                  </a:r>
                </a:p>
                <a:p>
                  <a:r>
                    <a:rPr lang="en-US" sz="1400" dirty="0" smtClean="0"/>
                    <a:t>Magnet Pair</a:t>
                  </a:r>
                  <a:endParaRPr lang="en-US" sz="1400" dirty="0"/>
                </a:p>
              </p:txBody>
            </p:sp>
          </p:grpSp>
          <p:cxnSp>
            <p:nvCxnSpPr>
              <p:cNvPr id="102" name="Straight Arrow Connector 101"/>
              <p:cNvCxnSpPr/>
              <p:nvPr/>
            </p:nvCxnSpPr>
            <p:spPr>
              <a:xfrm rot="16200000" flipV="1">
                <a:off x="3132594" y="5198749"/>
                <a:ext cx="419097" cy="1227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 rot="16200000" flipV="1">
                <a:off x="2527087" y="5198749"/>
                <a:ext cx="419097" cy="1227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/>
            </p:nvSpPr>
            <p:spPr>
              <a:xfrm>
                <a:off x="3059252" y="5411801"/>
                <a:ext cx="62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r>
                  <a:rPr lang="en-US" sz="1400" baseline="30000" dirty="0" smtClean="0"/>
                  <a:t>st</a:t>
                </a:r>
                <a:r>
                  <a:rPr lang="en-US" sz="1400" dirty="0" smtClean="0"/>
                  <a:t> Slit</a:t>
                </a:r>
                <a:endParaRPr lang="en-US" sz="1400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2409245" y="5414433"/>
                <a:ext cx="6670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2</a:t>
                </a:r>
                <a:r>
                  <a:rPr lang="en-US" sz="1400" baseline="30000" dirty="0" smtClean="0"/>
                  <a:t>nd</a:t>
                </a:r>
                <a:r>
                  <a:rPr lang="en-US" sz="1400" dirty="0" smtClean="0"/>
                  <a:t> Slit</a:t>
                </a:r>
                <a:endParaRPr lang="en-US" sz="1400" dirty="0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487235" y="5411801"/>
                <a:ext cx="9220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Deflecting</a:t>
                </a:r>
                <a:br>
                  <a:rPr lang="en-US" sz="1400" dirty="0" smtClean="0"/>
                </a:br>
                <a:r>
                  <a:rPr lang="en-US" sz="1400" dirty="0" smtClean="0"/>
                  <a:t>Cavity</a:t>
                </a:r>
                <a:endParaRPr lang="en-US" sz="1400" dirty="0"/>
              </a:p>
            </p:txBody>
          </p:sp>
          <p:cxnSp>
            <p:nvCxnSpPr>
              <p:cNvPr id="115" name="Straight Arrow Connector 114"/>
              <p:cNvCxnSpPr>
                <a:stCxn id="114" idx="0"/>
              </p:cNvCxnSpPr>
              <p:nvPr/>
            </p:nvCxnSpPr>
            <p:spPr>
              <a:xfrm rot="5400000" flipH="1" flipV="1">
                <a:off x="2081395" y="4902396"/>
                <a:ext cx="376251" cy="6425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TextBox 118"/>
              <p:cNvSpPr txBox="1"/>
              <p:nvPr/>
            </p:nvSpPr>
            <p:spPr>
              <a:xfrm>
                <a:off x="-86650" y="4631064"/>
                <a:ext cx="11523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Faraday Cup </a:t>
                </a:r>
              </a:p>
              <a:p>
                <a:r>
                  <a:rPr lang="en-US" sz="1400" dirty="0" smtClean="0"/>
                  <a:t>+ </a:t>
                </a:r>
                <a:r>
                  <a:rPr lang="en-US" sz="1400" dirty="0" err="1" smtClean="0"/>
                  <a:t>Viewscreen</a:t>
                </a:r>
                <a:endParaRPr lang="en-US" sz="1400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234853" y="4210606"/>
                <a:ext cx="11523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Faraday Cup</a:t>
                </a:r>
              </a:p>
            </p:txBody>
          </p:sp>
          <p:cxnSp>
            <p:nvCxnSpPr>
              <p:cNvPr id="121" name="Straight Arrow Connector 120"/>
              <p:cNvCxnSpPr>
                <a:stCxn id="120" idx="2"/>
              </p:cNvCxnSpPr>
              <p:nvPr/>
            </p:nvCxnSpPr>
            <p:spPr>
              <a:xfrm rot="16200000" flipH="1">
                <a:off x="1972482" y="4356905"/>
                <a:ext cx="329840" cy="6527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>
                <a:stCxn id="131" idx="0"/>
              </p:cNvCxnSpPr>
              <p:nvPr/>
            </p:nvCxnSpPr>
            <p:spPr>
              <a:xfrm rot="5400000" flipH="1" flipV="1">
                <a:off x="1088018" y="4915491"/>
                <a:ext cx="416465" cy="57615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/>
          <p:nvPr/>
        </p:nvGrpSpPr>
        <p:grpSpPr>
          <a:xfrm>
            <a:off x="6089911" y="2374900"/>
            <a:ext cx="2839114" cy="3688358"/>
            <a:chOff x="6089911" y="2374900"/>
            <a:chExt cx="2839114" cy="3688358"/>
          </a:xfrm>
        </p:grpSpPr>
        <p:grpSp>
          <p:nvGrpSpPr>
            <p:cNvPr id="9" name="Group 100"/>
            <p:cNvGrpSpPr/>
            <p:nvPr/>
          </p:nvGrpSpPr>
          <p:grpSpPr>
            <a:xfrm>
              <a:off x="6089911" y="2374900"/>
              <a:ext cx="2813050" cy="3688358"/>
              <a:chOff x="5873750" y="2374900"/>
              <a:chExt cx="2813050" cy="3688358"/>
            </a:xfrm>
          </p:grpSpPr>
          <p:grpSp>
            <p:nvGrpSpPr>
              <p:cNvPr id="10" name="Group 10"/>
              <p:cNvGrpSpPr/>
              <p:nvPr/>
            </p:nvGrpSpPr>
            <p:grpSpPr>
              <a:xfrm>
                <a:off x="5873750" y="3302994"/>
                <a:ext cx="2813050" cy="2760264"/>
                <a:chOff x="5467350" y="3196036"/>
                <a:chExt cx="3388092" cy="3160314"/>
              </a:xfrm>
            </p:grpSpPr>
            <p:pic>
              <p:nvPicPr>
                <p:cNvPr id="12" name="Picture 11" descr="intro_cornell_dcgun.pdf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67350" y="3565368"/>
                  <a:ext cx="3388092" cy="2790982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5804179" y="3196036"/>
                  <a:ext cx="2611240" cy="4228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395 kV DC Gun</a:t>
                  </a:r>
                  <a:endParaRPr lang="en-US" dirty="0"/>
                </a:p>
              </p:txBody>
            </p:sp>
          </p:grpSp>
          <p:cxnSp>
            <p:nvCxnSpPr>
              <p:cNvPr id="11" name="Straight Arrow Connector 10"/>
              <p:cNvCxnSpPr>
                <a:stCxn id="13" idx="0"/>
              </p:cNvCxnSpPr>
              <p:nvPr/>
            </p:nvCxnSpPr>
            <p:spPr>
              <a:xfrm rot="5400000" flipH="1" flipV="1">
                <a:off x="7148692" y="2463644"/>
                <a:ext cx="928094" cy="7506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8140703" y="4981597"/>
              <a:ext cx="7883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50 MHz, </a:t>
              </a:r>
            </a:p>
            <a:p>
              <a:r>
                <a:rPr lang="en-US" sz="1400" dirty="0" smtClean="0"/>
                <a:t>520 nm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3470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03200" y="0"/>
            <a:ext cx="93345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High Performance Cathodes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ADR Comparative Review</a:t>
            </a:r>
            <a:endParaRPr lang="en-US" dirty="0"/>
          </a:p>
        </p:txBody>
      </p:sp>
      <p:pic>
        <p:nvPicPr>
          <p:cNvPr id="27" name="Picture 2" descr="C:\Users\bmd29\Documents\Publications &amp; Conferences\2012\APL high current\65mAcathode-af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t="9927" r="8707" b="11681"/>
          <a:stretch>
            <a:fillRect/>
          </a:stretch>
        </p:blipFill>
        <p:spPr bwMode="auto">
          <a:xfrm>
            <a:off x="5173886" y="4111155"/>
            <a:ext cx="2215261" cy="21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308890" y="4100409"/>
            <a:ext cx="18351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Active area is offset from the center</a:t>
            </a:r>
            <a:endParaRPr lang="en-US" sz="1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781428" y="4111155"/>
            <a:ext cx="1605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Ion damage limited to the central area</a:t>
            </a:r>
            <a:endParaRPr lang="en-US" sz="18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308890" y="5670122"/>
            <a:ext cx="181725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photocathode after  use</a:t>
            </a:r>
            <a:endParaRPr lang="en-US" sz="1200" dirty="0"/>
          </a:p>
        </p:txBody>
      </p: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8381" y="1143000"/>
            <a:ext cx="5951564" cy="284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Content Placeholder 1"/>
          <p:cNvSpPr txBox="1">
            <a:spLocks/>
          </p:cNvSpPr>
          <p:nvPr/>
        </p:nvSpPr>
        <p:spPr>
          <a:xfrm>
            <a:off x="5461000" y="1448810"/>
            <a:ext cx="3669226" cy="1768421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/>
              <a:t>Lifetime good enough with the existing laser to operate for a week without interruption at ~70 mA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noProof="0" dirty="0" smtClean="0"/>
              <a:t>Learned how to minimize halo/manufacture robust cathodes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37351" y="3231131"/>
            <a:ext cx="1753449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NaKSb</a:t>
            </a:r>
            <a:r>
              <a:rPr lang="en-US" sz="1200" dirty="0" smtClean="0"/>
              <a:t> Lifetime at 65 mA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377455" y="5089792"/>
            <a:ext cx="3506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Appl. Phys. </a:t>
            </a:r>
            <a:r>
              <a:rPr lang="en-US" dirty="0" err="1" smtClean="0"/>
              <a:t>Lett</a:t>
            </a:r>
            <a:r>
              <a:rPr lang="en-US" dirty="0" smtClean="0"/>
              <a:t>. 102 </a:t>
            </a:r>
            <a:r>
              <a:rPr lang="en-US" dirty="0"/>
              <a:t>(2013) 034105</a:t>
            </a:r>
            <a:endParaRPr lang="en-US" dirty="0" smtClean="0"/>
          </a:p>
          <a:p>
            <a:r>
              <a:rPr lang="en-US" dirty="0" smtClean="0"/>
              <a:t>Appl. Phys. </a:t>
            </a:r>
            <a:r>
              <a:rPr lang="en-US" dirty="0" err="1" smtClean="0"/>
              <a:t>Lett</a:t>
            </a:r>
            <a:r>
              <a:rPr lang="en-US" dirty="0" smtClean="0"/>
              <a:t>. </a:t>
            </a:r>
            <a:r>
              <a:rPr lang="en-US" dirty="0"/>
              <a:t>103 (2013) 103504</a:t>
            </a:r>
          </a:p>
        </p:txBody>
      </p:sp>
      <p:sp>
        <p:nvSpPr>
          <p:cNvPr id="54" name="Content Placeholder 1"/>
          <p:cNvSpPr txBox="1">
            <a:spLocks/>
          </p:cNvSpPr>
          <p:nvPr/>
        </p:nvSpPr>
        <p:spPr>
          <a:xfrm>
            <a:off x="99502" y="788410"/>
            <a:ext cx="9374698" cy="176842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100" b="1" i="1" kern="0" noProof="0" dirty="0" smtClean="0"/>
              <a:t>0.1 Amp </a:t>
            </a:r>
            <a:r>
              <a:rPr lang="en-US" sz="2100" b="1" i="1" kern="0" noProof="0" dirty="0" err="1" smtClean="0"/>
              <a:t>avg</a:t>
            </a:r>
            <a:r>
              <a:rPr lang="en-US" sz="2100" b="1" i="1" kern="0" noProof="0" dirty="0" smtClean="0"/>
              <a:t> current from </a:t>
            </a:r>
            <a:r>
              <a:rPr lang="en-US" sz="2100" b="1" i="1" kern="0" noProof="0" dirty="0" err="1" smtClean="0"/>
              <a:t>photoinjectors</a:t>
            </a:r>
            <a:r>
              <a:rPr lang="en-US" sz="2100" b="1" i="1" kern="0" noProof="0" dirty="0" smtClean="0"/>
              <a:t> with good lifetime no longer a dream</a:t>
            </a:r>
          </a:p>
        </p:txBody>
      </p:sp>
      <p:sp>
        <p:nvSpPr>
          <p:cNvPr id="3" name="Rectangle 2"/>
          <p:cNvSpPr/>
          <p:nvPr/>
        </p:nvSpPr>
        <p:spPr>
          <a:xfrm>
            <a:off x="2132125" y="1340344"/>
            <a:ext cx="146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kern="0" dirty="0" smtClean="0"/>
              <a:t>1.3 GHz laser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8885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aussia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777652"/>
            <a:ext cx="2467449" cy="20710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A328-388A-5244-B839-A9699658364E}" type="datetime1">
              <a:rPr lang="en-US" smtClean="0"/>
              <a:pPr/>
              <a:t>5/13/15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526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Laser Shaping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Seminar</a:t>
            </a:r>
            <a:endParaRPr lang="en-US"/>
          </a:p>
        </p:txBody>
      </p:sp>
      <p:pic>
        <p:nvPicPr>
          <p:cNvPr id="14" name="Picture 13" descr="tempe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240" y="2861391"/>
            <a:ext cx="4735360" cy="13398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1133373"/>
            <a:ext cx="593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Transversely: clip Gaussian laser profile at a given intensity </a:t>
            </a:r>
          </a:p>
          <a:p>
            <a:r>
              <a:rPr lang="en-US" dirty="0" smtClean="0"/>
              <a:t>fraction (typically 50%)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2307393"/>
            <a:ext cx="524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Longitudinally: </a:t>
            </a:r>
            <a:r>
              <a:rPr lang="en-US" dirty="0" err="1" smtClean="0"/>
              <a:t>Birefringent</a:t>
            </a:r>
            <a:r>
              <a:rPr lang="en-US" dirty="0" smtClean="0"/>
              <a:t> Crystals for pulse stacking:</a:t>
            </a:r>
            <a:endParaRPr lang="en-US" dirty="0"/>
          </a:p>
        </p:txBody>
      </p:sp>
      <p:pic>
        <p:nvPicPr>
          <p:cNvPr id="18" name="Picture 17" descr="crystal_example_1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963" y="4331780"/>
            <a:ext cx="2691418" cy="2024571"/>
          </a:xfrm>
          <a:prstGeom prst="rect">
            <a:avLst/>
          </a:prstGeom>
        </p:spPr>
      </p:pic>
      <p:pic>
        <p:nvPicPr>
          <p:cNvPr id="20" name="Picture 19" descr="crystal_example_3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4331780"/>
            <a:ext cx="2693379" cy="2026046"/>
          </a:xfrm>
          <a:prstGeom prst="rect">
            <a:avLst/>
          </a:prstGeom>
        </p:spPr>
      </p:pic>
      <p:pic>
        <p:nvPicPr>
          <p:cNvPr id="21" name="Picture 20" descr="crystal_example_4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30" y="4330304"/>
            <a:ext cx="2691419" cy="2024572"/>
          </a:xfrm>
          <a:prstGeom prst="rect">
            <a:avLst/>
          </a:prstGeom>
        </p:spPr>
      </p:pic>
      <p:sp>
        <p:nvSpPr>
          <p:cNvPr id="25" name="Donut 24"/>
          <p:cNvSpPr/>
          <p:nvPr/>
        </p:nvSpPr>
        <p:spPr>
          <a:xfrm>
            <a:off x="7086421" y="1143000"/>
            <a:ext cx="1371600" cy="1371600"/>
          </a:xfrm>
          <a:prstGeom prst="donu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5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CB10-C790-1049-AA14-7FE3798AB37E}" type="datetime1">
              <a:rPr lang="en-US" smtClean="0"/>
              <a:pPr/>
              <a:t>5/13/15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63905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Effects of the Laser Shape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03617" y="898690"/>
          <a:ext cx="1853783" cy="61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3" imgW="1066800" imgH="355600" progId="Equation.3">
                  <p:embed/>
                </p:oleObj>
              </mc:Choice>
              <mc:Fallback>
                <p:oleObj name="Equation" r:id="rId3" imgW="1066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17" y="898690"/>
                        <a:ext cx="1853783" cy="6179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Seminar</a:t>
            </a:r>
            <a:endParaRPr lang="en-US"/>
          </a:p>
        </p:txBody>
      </p:sp>
      <p:pic>
        <p:nvPicPr>
          <p:cNvPr id="9" name="Picture 8" descr="optfront1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076450"/>
            <a:ext cx="5689600" cy="4279900"/>
          </a:xfrm>
          <a:prstGeom prst="rect">
            <a:avLst/>
          </a:prstGeom>
        </p:spPr>
      </p:pic>
      <p:pic>
        <p:nvPicPr>
          <p:cNvPr id="10" name="Picture 9" descr="optfront2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2076450"/>
            <a:ext cx="5689600" cy="42799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7200" y="1516618"/>
            <a:ext cx="1268722" cy="4191270"/>
            <a:chOff x="508000" y="1516618"/>
            <a:chExt cx="1268722" cy="4191270"/>
          </a:xfrm>
        </p:grpSpPr>
        <p:grpSp>
          <p:nvGrpSpPr>
            <p:cNvPr id="31" name="Group 30"/>
            <p:cNvGrpSpPr/>
            <p:nvPr/>
          </p:nvGrpSpPr>
          <p:grpSpPr>
            <a:xfrm>
              <a:off x="604012" y="1974088"/>
              <a:ext cx="1143000" cy="3733800"/>
              <a:chOff x="457200" y="1371600"/>
              <a:chExt cx="1143000" cy="3733800"/>
            </a:xfrm>
          </p:grpSpPr>
          <p:pic>
            <p:nvPicPr>
              <p:cNvPr id="27" name="Picture 26" descr="laser_ideal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5488" y="1389888"/>
                <a:ext cx="1115568" cy="111556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57200" y="1371600"/>
                <a:ext cx="1143000" cy="1143000"/>
              </a:xfrm>
              <a:prstGeom prst="rect">
                <a:avLst/>
              </a:prstGeom>
              <a:noFill/>
              <a:ln w="4445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200" y="2667000"/>
                <a:ext cx="1143000" cy="1143000"/>
              </a:xfrm>
              <a:prstGeom prst="rect">
                <a:avLst/>
              </a:prstGeom>
              <a:solidFill>
                <a:schemeClr val="bg1"/>
              </a:solidFill>
              <a:ln w="4445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57200" y="3962400"/>
                <a:ext cx="1143000" cy="1143000"/>
              </a:xfrm>
              <a:prstGeom prst="rect">
                <a:avLst/>
              </a:prstGeom>
              <a:solidFill>
                <a:schemeClr val="bg1"/>
              </a:solidFill>
              <a:ln w="4445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laser_ideal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232" y="2944368"/>
                <a:ext cx="640080" cy="640080"/>
              </a:xfrm>
              <a:prstGeom prst="rect">
                <a:avLst/>
              </a:prstGeom>
            </p:spPr>
          </p:pic>
          <p:pic>
            <p:nvPicPr>
              <p:cNvPr id="29" name="Picture 28" descr="laser_ideal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9061" y="4394454"/>
                <a:ext cx="320040" cy="320040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508000" y="1516618"/>
              <a:ext cx="1268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Ideal Shape</a:t>
              </a:r>
              <a:endParaRPr lang="en-US" dirty="0"/>
            </a:p>
          </p:txBody>
        </p:sp>
      </p:grpSp>
      <p:pic>
        <p:nvPicPr>
          <p:cNvPr id="45" name="Picture 44" descr="optfront3.ep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2076450"/>
            <a:ext cx="5689600" cy="4279900"/>
          </a:xfrm>
          <a:prstGeom prst="rect">
            <a:avLst/>
          </a:prstGeom>
        </p:spPr>
      </p:pic>
      <p:pic>
        <p:nvPicPr>
          <p:cNvPr id="30" name="Picture 29" descr="optfront4.ep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2076450"/>
            <a:ext cx="5689600" cy="42799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185045" y="876168"/>
            <a:ext cx="1743631" cy="1232408"/>
            <a:chOff x="457200" y="3463926"/>
            <a:chExt cx="3182462" cy="2393950"/>
          </a:xfrm>
        </p:grpSpPr>
        <p:pic>
          <p:nvPicPr>
            <p:cNvPr id="40" name="Picture 39" descr="300pC_flat.ep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200" y="3463926"/>
              <a:ext cx="3182462" cy="239395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457200" y="3463926"/>
              <a:ext cx="3182462" cy="2393950"/>
            </a:xfrm>
            <a:prstGeom prst="rect">
              <a:avLst/>
            </a:prstGeom>
            <a:noFill/>
            <a:ln w="38100"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85045" y="876168"/>
            <a:ext cx="1743631" cy="1232408"/>
            <a:chOff x="2057400" y="1533526"/>
            <a:chExt cx="3182462" cy="2393950"/>
          </a:xfrm>
        </p:grpSpPr>
        <p:pic>
          <p:nvPicPr>
            <p:cNvPr id="37" name="Picture 36" descr="300pC_flat.ep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57400" y="1533526"/>
              <a:ext cx="3182462" cy="239395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2057400" y="1533526"/>
              <a:ext cx="3182462" cy="23939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29225" y="1516618"/>
            <a:ext cx="1758790" cy="4191270"/>
            <a:chOff x="7129225" y="1516618"/>
            <a:chExt cx="1758790" cy="4191270"/>
          </a:xfrm>
        </p:grpSpPr>
        <p:grpSp>
          <p:nvGrpSpPr>
            <p:cNvPr id="26" name="Group 25"/>
            <p:cNvGrpSpPr/>
            <p:nvPr/>
          </p:nvGrpSpPr>
          <p:grpSpPr>
            <a:xfrm>
              <a:off x="7442200" y="1974088"/>
              <a:ext cx="1143000" cy="3733800"/>
              <a:chOff x="7416800" y="1676400"/>
              <a:chExt cx="1143000" cy="37338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416800" y="2971800"/>
                <a:ext cx="1143000" cy="1143000"/>
              </a:xfrm>
              <a:prstGeom prst="rect">
                <a:avLst/>
              </a:prstGeom>
              <a:solidFill>
                <a:schemeClr val="bg1"/>
              </a:solidFill>
              <a:ln w="444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16800" y="4267200"/>
                <a:ext cx="1143000" cy="1143000"/>
              </a:xfrm>
              <a:prstGeom prst="rect">
                <a:avLst/>
              </a:prstGeom>
              <a:solidFill>
                <a:schemeClr val="bg1"/>
              </a:solidFill>
              <a:ln w="444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laser_xy.pd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16800" y="1676400"/>
                <a:ext cx="1143000" cy="114300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7416800" y="1676400"/>
                <a:ext cx="1143000" cy="1143000"/>
              </a:xfrm>
              <a:prstGeom prst="rect">
                <a:avLst/>
              </a:prstGeom>
              <a:noFill/>
              <a:ln w="444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 descr="laser_xy_100pC.pdf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53528" y="3218688"/>
                <a:ext cx="649224" cy="649224"/>
              </a:xfrm>
              <a:prstGeom prst="rect">
                <a:avLst/>
              </a:prstGeom>
            </p:spPr>
          </p:pic>
          <p:pic>
            <p:nvPicPr>
              <p:cNvPr id="25" name="Picture 24" descr="laser_xy_20pC.pdf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27264" y="4690872"/>
                <a:ext cx="329184" cy="329184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29225" y="1516618"/>
              <a:ext cx="1758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Measured Shape</a:t>
              </a:r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859528" y="876168"/>
            <a:ext cx="1743631" cy="1232408"/>
            <a:chOff x="5504338" y="1069976"/>
            <a:chExt cx="3182462" cy="2393950"/>
          </a:xfrm>
        </p:grpSpPr>
        <p:pic>
          <p:nvPicPr>
            <p:cNvPr id="43" name="Picture 42" descr="300pC_opt.eps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04338" y="1069976"/>
              <a:ext cx="3182462" cy="2393950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504338" y="1069976"/>
              <a:ext cx="3182462" cy="23939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731605" y="2057776"/>
            <a:ext cx="2147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 at 10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0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Project Significance</a:t>
            </a:r>
          </a:p>
          <a:p>
            <a:r>
              <a:rPr lang="en-US" dirty="0" smtClean="0"/>
              <a:t>Goals &amp; Status</a:t>
            </a:r>
          </a:p>
          <a:p>
            <a:r>
              <a:rPr lang="en-US" dirty="0" smtClean="0"/>
              <a:t>Accomplishments</a:t>
            </a:r>
          </a:p>
          <a:p>
            <a:r>
              <a:rPr lang="en-US" dirty="0" smtClean="0"/>
              <a:t>National and International Impact</a:t>
            </a:r>
          </a:p>
          <a:p>
            <a:r>
              <a:rPr lang="en-US" dirty="0" smtClean="0"/>
              <a:t>Future Steps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Outline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CB10-C790-1049-AA14-7FE3798AB37E}" type="datetime1">
              <a:rPr lang="en-US" smtClean="0"/>
              <a:pPr/>
              <a:t>5/13/15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89000" y="0"/>
            <a:ext cx="846455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Now able to compensate for QE changes!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Accelerator Seminar</a:t>
            </a:r>
            <a:endParaRPr lang="en-US"/>
          </a:p>
        </p:txBody>
      </p:sp>
      <p:pic>
        <p:nvPicPr>
          <p:cNvPr id="46" name="Picture 45" descr="C:\Users\Jared\Desktop\press_releas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3" y="2138363"/>
            <a:ext cx="8270737" cy="298926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2458297" y="5525353"/>
            <a:ext cx="818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Phys. Rev. ST </a:t>
            </a:r>
            <a:r>
              <a:rPr lang="en-US" sz="1400" dirty="0" err="1" smtClean="0"/>
              <a:t>Accel</a:t>
            </a:r>
            <a:r>
              <a:rPr lang="en-US" sz="1400" dirty="0" smtClean="0"/>
              <a:t>. Beams </a:t>
            </a:r>
            <a:r>
              <a:rPr lang="en-US" sz="1400" b="1" dirty="0" smtClean="0"/>
              <a:t>18</a:t>
            </a:r>
            <a:r>
              <a:rPr lang="en-US" sz="1400" dirty="0" smtClean="0"/>
              <a:t>, 023401 (2015)</a:t>
            </a:r>
          </a:p>
          <a:p>
            <a:r>
              <a:rPr lang="en-US" sz="1400" dirty="0" smtClean="0"/>
              <a:t>Appl. Phys. </a:t>
            </a:r>
            <a:r>
              <a:rPr lang="en-US" sz="1400" dirty="0" err="1" smtClean="0"/>
              <a:t>Lett</a:t>
            </a:r>
            <a:r>
              <a:rPr lang="en-US" sz="1400" dirty="0"/>
              <a:t>. </a:t>
            </a:r>
            <a:r>
              <a:rPr lang="en-US" sz="1400" b="1" dirty="0"/>
              <a:t>105</a:t>
            </a:r>
            <a:r>
              <a:rPr lang="en-US" sz="1400" dirty="0"/>
              <a:t> (2014) 171109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8975" y="1143000"/>
            <a:ext cx="4237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 new shaping method using </a:t>
            </a:r>
            <a:r>
              <a:rPr lang="en-US" i="1" dirty="0" smtClean="0"/>
              <a:t>liquid crystal spatial light modulator (SLM)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Tested with the actual e- beam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95800" y="2844800"/>
            <a:ext cx="2057400" cy="228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553200" y="2844800"/>
            <a:ext cx="2209800" cy="228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817174" y="1143000"/>
            <a:ext cx="41236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Increase </a:t>
            </a:r>
            <a:r>
              <a:rPr lang="en-US" dirty="0" err="1" smtClean="0"/>
              <a:t>emittance</a:t>
            </a:r>
            <a:r>
              <a:rPr lang="en-US" dirty="0" smtClean="0"/>
              <a:t> performance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Adaptively fix spatial QE irregularities;  obtain more optimal shape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4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3424" y="927100"/>
            <a:ext cx="7953375" cy="11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CU Injector as possible injector for high rep. rate FEL (LCLS-II)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Funded by SLAC to perform beam </a:t>
            </a:r>
            <a:r>
              <a:rPr lang="en-US" dirty="0" smtClean="0"/>
              <a:t>tests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10 MeV</a:t>
            </a:r>
            <a:r>
              <a:rPr lang="en-US" dirty="0"/>
              <a:t> </a:t>
            </a:r>
            <a:r>
              <a:rPr lang="en-US" dirty="0" smtClean="0"/>
              <a:t>operation with low current (&lt;1 mA)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LCLS-II Injector Tests at Cornell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54843"/>
              </p:ext>
            </p:extLst>
          </p:nvPr>
        </p:nvGraphicFramePr>
        <p:xfrm>
          <a:off x="2184400" y="2679700"/>
          <a:ext cx="486727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8192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 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Emittance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(95%)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 </a:t>
                      </a:r>
                      <a:r>
                        <a:rPr lang="en-US" dirty="0" err="1" smtClean="0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</a:t>
                      </a:r>
                      <a:r>
                        <a:rPr lang="en-US" dirty="0" err="1" smtClean="0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0.4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 </a:t>
                      </a:r>
                      <a:r>
                        <a:rPr lang="en-US" dirty="0" err="1" smtClean="0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0.6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09321"/>
            <a:ext cx="8848092" cy="174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50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LCLS-II Specs </a:t>
            </a:r>
            <a:r>
              <a:rPr lang="en-US" sz="3600" dirty="0" smtClean="0">
                <a:solidFill>
                  <a:schemeClr val="bg1"/>
                </a:solidFill>
              </a:rPr>
              <a:t>Met…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76225"/>
              </p:ext>
            </p:extLst>
          </p:nvPr>
        </p:nvGraphicFramePr>
        <p:xfrm>
          <a:off x="457200" y="4618990"/>
          <a:ext cx="8407399" cy="174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1511300"/>
                <a:gridCol w="928257"/>
                <a:gridCol w="2040031"/>
                <a:gridCol w="1656062"/>
                <a:gridCol w="1484349"/>
              </a:tblGrid>
              <a:tr h="275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 (</a:t>
                      </a:r>
                      <a:r>
                        <a:rPr lang="en-US" dirty="0" err="1" smtClean="0"/>
                        <a:t>pC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</a:t>
                      </a:r>
                      <a:r>
                        <a:rPr lang="en-US" sz="1800" u="none" baseline="-25000" dirty="0" err="1" smtClean="0"/>
                        <a:t>peak</a:t>
                      </a:r>
                      <a:r>
                        <a:rPr lang="en-US" sz="1800" u="none" baseline="-25000" dirty="0" smtClean="0"/>
                        <a:t> </a:t>
                      </a:r>
                      <a:r>
                        <a:rPr lang="en-US" sz="1800" u="none" baseline="0" dirty="0" smtClean="0"/>
                        <a:t>Target </a:t>
                      </a:r>
                      <a:r>
                        <a:rPr lang="en-US" dirty="0" smtClean="0"/>
                        <a:t>(A)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I</a:t>
                      </a:r>
                      <a:r>
                        <a:rPr lang="en-US" sz="1800" u="none" baseline="-25000" dirty="0" err="1" smtClean="0"/>
                        <a:t>peak</a:t>
                      </a:r>
                      <a:r>
                        <a:rPr lang="en-US" sz="1800" u="none" baseline="-25000" dirty="0" smtClean="0"/>
                        <a:t> </a:t>
                      </a:r>
                      <a:r>
                        <a:rPr lang="en-US" dirty="0" smtClean="0"/>
                        <a:t>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ε</a:t>
                      </a:r>
                      <a:r>
                        <a:rPr lang="en-US" baseline="-25000" dirty="0" err="1" smtClean="0"/>
                        <a:t>n</a:t>
                      </a:r>
                      <a:r>
                        <a:rPr lang="en-US" baseline="0" dirty="0" smtClean="0"/>
                        <a:t> Target </a:t>
                      </a:r>
                      <a:r>
                        <a:rPr lang="en-US" dirty="0" smtClean="0"/>
                        <a:t>(95%,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r>
                        <a:rPr lang="en-US" dirty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ε</a:t>
                      </a:r>
                      <a:r>
                        <a:rPr lang="en-US" baseline="-25000" dirty="0" err="1" smtClean="0"/>
                        <a:t>n</a:t>
                      </a:r>
                      <a:r>
                        <a:rPr lang="en-US" baseline="0" dirty="0" smtClean="0"/>
                        <a:t> (95%,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r>
                        <a:rPr lang="en-US" dirty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ε</a:t>
                      </a:r>
                      <a:r>
                        <a:rPr lang="en-US" baseline="-25000" dirty="0" err="1" smtClean="0"/>
                        <a:t>n,th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ε</a:t>
                      </a:r>
                      <a:r>
                        <a:rPr lang="en-US" baseline="-25000" dirty="0" err="1" smtClean="0"/>
                        <a:t>n</a:t>
                      </a:r>
                      <a:endParaRPr lang="en-US" dirty="0" smtClean="0"/>
                    </a:p>
                  </a:txBody>
                  <a:tcPr/>
                </a:tc>
              </a:tr>
              <a:tr h="275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0.18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V: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0.19</a:t>
                      </a:r>
                      <a:endParaRPr 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&gt;60%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0.32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V: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&gt;80%</a:t>
                      </a:r>
                    </a:p>
                  </a:txBody>
                  <a:tcPr/>
                </a:tc>
              </a:tr>
              <a:tr h="275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32</a:t>
                      </a:r>
                      <a:endParaRPr 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0.62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V: </a:t>
                      </a:r>
                      <a:r>
                        <a:rPr lang="en-US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&gt;70%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725" y="962024"/>
            <a:ext cx="370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injector to demonstrate LCLS-II beam requirements</a:t>
            </a:r>
          </a:p>
        </p:txBody>
      </p:sp>
      <p:pic>
        <p:nvPicPr>
          <p:cNvPr id="9" name="Picture 8" descr="xy_ps_vs_q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0" y="793750"/>
            <a:ext cx="5073650" cy="3646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60" y="1755159"/>
            <a:ext cx="356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Appl. Phys. </a:t>
            </a:r>
            <a:r>
              <a:rPr lang="en-US" dirty="0" err="1" smtClean="0"/>
              <a:t>Lett</a:t>
            </a:r>
            <a:r>
              <a:rPr lang="en-US" dirty="0" smtClean="0"/>
              <a:t>. </a:t>
            </a:r>
            <a:r>
              <a:rPr lang="en-US" dirty="0"/>
              <a:t>106 (2015) 094101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676" y="421155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@10 MeV kinetic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7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7250" y="0"/>
            <a:ext cx="8229600" cy="1143000"/>
          </a:xfrm>
        </p:spPr>
        <p:txBody>
          <a:bodyPr/>
          <a:lstStyle/>
          <a:p>
            <a:pPr algn="r"/>
            <a:r>
              <a:rPr lang="en-US" sz="3600" dirty="0" err="1" smtClean="0">
                <a:solidFill>
                  <a:schemeClr val="bg1"/>
                </a:solidFill>
              </a:rPr>
              <a:t>Nanocoulomb</a:t>
            </a:r>
            <a:r>
              <a:rPr lang="en-US" sz="3600" dirty="0" smtClean="0">
                <a:solidFill>
                  <a:schemeClr val="bg1"/>
                </a:solidFill>
              </a:rPr>
              <a:t> Operation for EIC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565613"/>
            <a:ext cx="8445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CU </a:t>
            </a:r>
            <a:r>
              <a:rPr lang="en-US" sz="2400" dirty="0"/>
              <a:t>Injector </a:t>
            </a:r>
            <a:r>
              <a:rPr lang="en-US" sz="2400" dirty="0" smtClean="0"/>
              <a:t>as a demonstration of Electron-Ion Collider technology (funded by DOE NP)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Operate at higher bunch </a:t>
            </a:r>
            <a:r>
              <a:rPr lang="en-US" sz="2000" dirty="0"/>
              <a:t>charges (up to </a:t>
            </a:r>
            <a:r>
              <a:rPr lang="en-US" sz="2000" dirty="0" smtClean="0"/>
              <a:t>2 </a:t>
            </a:r>
            <a:r>
              <a:rPr lang="en-US" sz="2000" dirty="0" err="1" smtClean="0"/>
              <a:t>nC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More relaxed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More relaxed bunch length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High current (up to 50 mA @ 50 MHz repetition rate, 1 </a:t>
            </a:r>
            <a:r>
              <a:rPr lang="en-US" sz="2000" dirty="0" err="1" smtClean="0"/>
              <a:t>nC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Requires running off center on cathode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8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685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1 &amp; 2nC Results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499013" y="942975"/>
            <a:ext cx="3390987" cy="5413375"/>
            <a:chOff x="5499013" y="942975"/>
            <a:chExt cx="3390987" cy="5413375"/>
          </a:xfrm>
        </p:grpSpPr>
        <p:pic>
          <p:nvPicPr>
            <p:cNvPr id="10" name="Picture 9" descr="current_profiles_nC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9013" y="3647011"/>
              <a:ext cx="3390987" cy="2709339"/>
            </a:xfrm>
            <a:prstGeom prst="rect">
              <a:avLst/>
            </a:prstGeom>
          </p:spPr>
        </p:pic>
        <p:pic>
          <p:nvPicPr>
            <p:cNvPr id="11" name="Picture 10" descr="current_profiles_pC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942975"/>
              <a:ext cx="3327400" cy="2706172"/>
            </a:xfrm>
            <a:prstGeom prst="rect">
              <a:avLst/>
            </a:prstGeom>
          </p:spPr>
        </p:pic>
      </p:grpSp>
      <p:pic>
        <p:nvPicPr>
          <p:cNvPr id="12" name="Picture 11" descr="xps_allq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43000"/>
            <a:ext cx="4808929" cy="2148840"/>
          </a:xfrm>
          <a:prstGeom prst="rect">
            <a:avLst/>
          </a:prstGeom>
        </p:spPr>
      </p:pic>
      <p:pic>
        <p:nvPicPr>
          <p:cNvPr id="13" name="Picture 12" descr="yps_allq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14247"/>
            <a:ext cx="4924905" cy="21515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4250" y="819834"/>
            <a:ext cx="385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/>
              <a:t>1 </a:t>
            </a:r>
            <a:r>
              <a:rPr lang="en-US" dirty="0" err="1" smtClean="0"/>
              <a:t>nC</a:t>
            </a:r>
            <a:r>
              <a:rPr lang="en-US" dirty="0" smtClean="0"/>
              <a:t>: 1.6 </a:t>
            </a:r>
            <a:r>
              <a:rPr lang="en-US" dirty="0" err="1" smtClean="0"/>
              <a:t>μm</a:t>
            </a:r>
            <a:r>
              <a:rPr lang="en-US" dirty="0" smtClean="0"/>
              <a:t>, 2 </a:t>
            </a:r>
            <a:r>
              <a:rPr lang="en-US" dirty="0" err="1" smtClean="0"/>
              <a:t>nC</a:t>
            </a:r>
            <a:r>
              <a:rPr lang="en-US" dirty="0" smtClean="0"/>
              <a:t>: 4.4 </a:t>
            </a:r>
            <a:r>
              <a:rPr lang="en-US" dirty="0" err="1" smtClean="0"/>
              <a:t>μm</a:t>
            </a:r>
            <a:r>
              <a:rPr lang="en-US" dirty="0" smtClean="0"/>
              <a:t> (95%)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9975" y="3452981"/>
            <a:ext cx="385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/>
              <a:t>1 </a:t>
            </a:r>
            <a:r>
              <a:rPr lang="en-US" dirty="0" err="1" smtClean="0"/>
              <a:t>nC</a:t>
            </a:r>
            <a:r>
              <a:rPr lang="en-US" dirty="0" smtClean="0"/>
              <a:t>: 1.6 </a:t>
            </a:r>
            <a:r>
              <a:rPr lang="en-US" dirty="0" err="1" smtClean="0"/>
              <a:t>μm</a:t>
            </a:r>
            <a:r>
              <a:rPr lang="en-US" dirty="0" smtClean="0"/>
              <a:t>, 2 </a:t>
            </a:r>
            <a:r>
              <a:rPr lang="en-US" dirty="0" err="1" smtClean="0"/>
              <a:t>nC</a:t>
            </a:r>
            <a:r>
              <a:rPr lang="en-US" dirty="0" smtClean="0"/>
              <a:t>: 4.0 </a:t>
            </a:r>
            <a:r>
              <a:rPr lang="en-US" dirty="0" err="1" smtClean="0"/>
              <a:t>μm</a:t>
            </a:r>
            <a:r>
              <a:rPr lang="en-US" dirty="0" smtClean="0"/>
              <a:t> (95%)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02608" y="6050518"/>
            <a:ext cx="2530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submitted to PRSTAB (2015)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414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5350" y="0"/>
            <a:ext cx="8229600" cy="1143000"/>
          </a:xfrm>
        </p:spPr>
        <p:txBody>
          <a:bodyPr/>
          <a:lstStyle/>
          <a:p>
            <a:pPr algn="r"/>
            <a:r>
              <a:rPr lang="en-US" sz="3600" dirty="0" err="1" smtClean="0">
                <a:solidFill>
                  <a:schemeClr val="bg1"/>
                </a:solidFill>
              </a:rPr>
              <a:t>Emittance</a:t>
            </a:r>
            <a:r>
              <a:rPr lang="en-US" sz="3600" dirty="0" smtClean="0">
                <a:solidFill>
                  <a:schemeClr val="bg1"/>
                </a:solidFill>
              </a:rPr>
              <a:t> growth vs. charge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893757"/>
              </p:ext>
            </p:extLst>
          </p:nvPr>
        </p:nvGraphicFramePr>
        <p:xfrm>
          <a:off x="533400" y="1952030"/>
          <a:ext cx="35433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"/>
                <a:gridCol w="1257300"/>
                <a:gridCol w="1485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 (</a:t>
                      </a:r>
                      <a:r>
                        <a:rPr lang="en-US" dirty="0" err="1" smtClean="0"/>
                        <a:t>pC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Peak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Emittance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(95%, 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smtClean="0"/>
                        <a:t>m</a:t>
                      </a:r>
                      <a:r>
                        <a:rPr lang="en-US" dirty="0"/>
                        <a:t>)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0.18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0.19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11.5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0.32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0.30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0.62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0.60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1.6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1.6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H: 4.4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V: 4.0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07" y="1952030"/>
            <a:ext cx="4864894" cy="364867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44359" y="1143000"/>
            <a:ext cx="676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trend starts out as q</a:t>
            </a:r>
            <a:r>
              <a:rPr lang="en-US" baseline="30000" dirty="0" smtClean="0"/>
              <a:t>1/2</a:t>
            </a:r>
            <a:r>
              <a:rPr lang="en-US" dirty="0" smtClean="0"/>
              <a:t>, and becomes more linear around 300 </a:t>
            </a:r>
            <a:r>
              <a:rPr lang="en-US" dirty="0" err="1" smtClean="0"/>
              <a:t>pC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5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53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Next Steps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229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 of well-designed </a:t>
            </a:r>
            <a:r>
              <a:rPr lang="en-US" dirty="0" err="1"/>
              <a:t>p</a:t>
            </a:r>
            <a:r>
              <a:rPr lang="en-US" dirty="0" err="1" smtClean="0"/>
              <a:t>hotoinjectors</a:t>
            </a:r>
            <a:r>
              <a:rPr lang="en-US" dirty="0" smtClean="0"/>
              <a:t> is dominated by photocathodes (e.g. </a:t>
            </a:r>
            <a:r>
              <a:rPr lang="en-US" dirty="0"/>
              <a:t>~</a:t>
            </a:r>
            <a:r>
              <a:rPr lang="en-US" dirty="0" smtClean="0"/>
              <a:t>90%</a:t>
            </a:r>
            <a:r>
              <a:rPr lang="en-US" dirty="0"/>
              <a:t> </a:t>
            </a:r>
            <a:r>
              <a:rPr lang="en-US" dirty="0" smtClean="0"/>
              <a:t>for Cornell)</a:t>
            </a:r>
          </a:p>
          <a:p>
            <a:pPr lvl="1"/>
            <a:r>
              <a:rPr lang="en-US" dirty="0" smtClean="0"/>
              <a:t>Plenty of room for further increase of brightness;</a:t>
            </a:r>
          </a:p>
          <a:p>
            <a:pPr lvl="1"/>
            <a:r>
              <a:rPr lang="en-US" dirty="0" smtClean="0"/>
              <a:t>Key direction to pursue: MTE = 1-2 </a:t>
            </a:r>
            <a:r>
              <a:rPr lang="en-US" dirty="0" err="1" smtClean="0"/>
              <a:t>meV</a:t>
            </a:r>
            <a:r>
              <a:rPr lang="en-US" dirty="0" smtClean="0"/>
              <a:t> photocathodes (limit due to Disorder-Induced-Heating);</a:t>
            </a:r>
            <a:endParaRPr lang="en-US" dirty="0"/>
          </a:p>
          <a:p>
            <a:r>
              <a:rPr lang="en-US" dirty="0" smtClean="0"/>
              <a:t>Exciting directions:</a:t>
            </a:r>
          </a:p>
          <a:p>
            <a:pPr lvl="1"/>
            <a:r>
              <a:rPr lang="en-US" dirty="0" smtClean="0"/>
              <a:t>Cryogenic cathodes (MTE limited by the lattice temperature)</a:t>
            </a:r>
          </a:p>
          <a:p>
            <a:pPr lvl="1"/>
            <a:r>
              <a:rPr lang="en-US" dirty="0" smtClean="0"/>
              <a:t>Surface engineering (avoid Cs layer or its scattering)</a:t>
            </a:r>
          </a:p>
          <a:p>
            <a:r>
              <a:rPr lang="en-US" dirty="0" smtClean="0"/>
              <a:t>New approaches for improving cathode longevity</a:t>
            </a:r>
          </a:p>
          <a:p>
            <a:pPr lvl="1"/>
            <a:r>
              <a:rPr lang="en-US" dirty="0" smtClean="0"/>
              <a:t>Thin protective layers</a:t>
            </a:r>
          </a:p>
        </p:txBody>
      </p:sp>
    </p:spTree>
    <p:extLst>
      <p:ext uri="{BB962C8B-B14F-4D97-AF65-F5344CB8AC3E}">
        <p14:creationId xmlns:p14="http://schemas.microsoft.com/office/powerpoint/2010/main" val="366813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53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Big Impact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7900"/>
            <a:ext cx="8229600" cy="5422900"/>
          </a:xfrm>
        </p:spPr>
        <p:txBody>
          <a:bodyPr>
            <a:normAutofit/>
          </a:bodyPr>
          <a:lstStyle/>
          <a:p>
            <a:r>
              <a:rPr lang="en-US" dirty="0" smtClean="0"/>
              <a:t>x100 </a:t>
            </a:r>
            <a:r>
              <a:rPr lang="en-US" dirty="0"/>
              <a:t>B</a:t>
            </a:r>
            <a:r>
              <a:rPr lang="en-US" dirty="0" smtClean="0"/>
              <a:t>rightness Improvement in View</a:t>
            </a:r>
          </a:p>
          <a:p>
            <a:r>
              <a:rPr lang="en-US" dirty="0" smtClean="0"/>
              <a:t>Huge Impact: e.g. this would enable</a:t>
            </a:r>
          </a:p>
          <a:p>
            <a:pPr lvl="1"/>
            <a:r>
              <a:rPr lang="en-US" dirty="0" smtClean="0"/>
              <a:t>Compact </a:t>
            </a:r>
            <a:r>
              <a:rPr lang="en-US" dirty="0" err="1" smtClean="0"/>
              <a:t>xFELs</a:t>
            </a:r>
            <a:r>
              <a:rPr lang="en-US" dirty="0" smtClean="0"/>
              <a:t> (100’s of MeV)</a:t>
            </a:r>
          </a:p>
          <a:p>
            <a:pPr lvl="1"/>
            <a:r>
              <a:rPr lang="en-US" dirty="0" smtClean="0"/>
              <a:t>Extend </a:t>
            </a:r>
            <a:r>
              <a:rPr lang="en-US" dirty="0" err="1" smtClean="0"/>
              <a:t>fs</a:t>
            </a:r>
            <a:r>
              <a:rPr lang="en-US" dirty="0" smtClean="0"/>
              <a:t> electron diffraction to proteins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181" y="3238500"/>
            <a:ext cx="5487437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1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53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Training for future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7900"/>
            <a:ext cx="8229600" cy="5148263"/>
          </a:xfrm>
        </p:spPr>
        <p:txBody>
          <a:bodyPr>
            <a:normAutofit/>
          </a:bodyPr>
          <a:lstStyle/>
          <a:p>
            <a:r>
              <a:rPr lang="en-US" dirty="0" smtClean="0"/>
              <a:t>PhD students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&gt;10 undergrads who participated in the research over 5 years</a:t>
            </a:r>
            <a:endParaRPr lang="en-U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t="16351"/>
          <a:stretch>
            <a:fillRect/>
          </a:stretch>
        </p:blipFill>
        <p:spPr bwMode="auto">
          <a:xfrm>
            <a:off x="3287652" y="1193800"/>
            <a:ext cx="2351803" cy="263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7657" t="18018" r="4844"/>
          <a:stretch>
            <a:fillRect/>
          </a:stretch>
        </p:blipFill>
        <p:spPr bwMode="auto">
          <a:xfrm>
            <a:off x="5764152" y="1193800"/>
            <a:ext cx="2315587" cy="263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900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081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Cornell </a:t>
            </a:r>
            <a:r>
              <a:rPr lang="en-US" sz="3600" dirty="0" smtClean="0">
                <a:solidFill>
                  <a:schemeClr val="bg1"/>
                </a:solidFill>
              </a:rPr>
              <a:t>High Brightness Sources Group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/>
          </a:p>
        </p:txBody>
      </p:sp>
      <p:pic>
        <p:nvPicPr>
          <p:cNvPr id="8" name="Picture 7" descr="high_brightness_gro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765300"/>
            <a:ext cx="5753100" cy="3078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82900" y="1370568"/>
            <a:ext cx="367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High-Brightness Beam Group: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Project Significance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7000" y="723900"/>
            <a:ext cx="8229600" cy="4525963"/>
          </a:xfrm>
        </p:spPr>
        <p:txBody>
          <a:bodyPr/>
          <a:lstStyle/>
          <a:p>
            <a:r>
              <a:rPr lang="en-US" dirty="0" smtClean="0"/>
              <a:t>What is Physical Limit to Beam Brightness?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355686" y="2828848"/>
            <a:ext cx="1189700" cy="1065060"/>
          </a:xfrm>
          <a:prstGeom prst="straightConnector1">
            <a:avLst/>
          </a:prstGeom>
          <a:ln w="952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17884" y="1658384"/>
            <a:ext cx="200417" cy="215447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 extrusionH="2540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43085" y="1921431"/>
            <a:ext cx="1708579" cy="1302707"/>
            <a:chOff x="1243701" y="3163272"/>
            <a:chExt cx="1708579" cy="1302707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1243701" y="3163272"/>
              <a:ext cx="876822" cy="7640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243701" y="3250954"/>
              <a:ext cx="325677" cy="6764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243701" y="3927359"/>
              <a:ext cx="141544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281279" y="3532789"/>
              <a:ext cx="1252603" cy="3820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281279" y="3927359"/>
              <a:ext cx="1027134" cy="4258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281279" y="3927359"/>
              <a:ext cx="513567" cy="5386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256227" y="3927359"/>
              <a:ext cx="125260" cy="4258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2241123" y="3651804"/>
              <a:ext cx="1052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electrons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 rot="16200000">
            <a:off x="353136" y="2563135"/>
            <a:ext cx="150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Photocathode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600747" y="1253609"/>
            <a:ext cx="1890628" cy="406400"/>
            <a:chOff x="1316035" y="2462060"/>
            <a:chExt cx="1890628" cy="406400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1316035" y="2843408"/>
              <a:ext cx="1890628" cy="250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37692" y="2462060"/>
              <a:ext cx="59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i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83264" y="1888523"/>
            <a:ext cx="2288639" cy="519832"/>
            <a:chOff x="1262223" y="3482683"/>
            <a:chExt cx="2288639" cy="519832"/>
          </a:xfrm>
          <a:effectLst/>
        </p:grpSpPr>
        <p:sp>
          <p:nvSpPr>
            <p:cNvPr id="25" name="Right Arrow 24"/>
            <p:cNvSpPr/>
            <p:nvPr/>
          </p:nvSpPr>
          <p:spPr>
            <a:xfrm>
              <a:off x="1262223" y="3482683"/>
              <a:ext cx="2288639" cy="519832"/>
            </a:xfrm>
            <a:prstGeom prst="right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40493" y="3557840"/>
              <a:ext cx="16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electron beam</a:t>
              </a:r>
              <a:endParaRPr lang="en-US" dirty="0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5714782" y="1387475"/>
            <a:ext cx="4360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74937" y="4054123"/>
            <a:ext cx="290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Lab scale ultrafast electron diffraction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755993" y="4234667"/>
            <a:ext cx="46241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2673" y="1250622"/>
            <a:ext cx="224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Big linear accelerators</a:t>
            </a:r>
            <a:endParaRPr lang="en-US" dirty="0"/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5217" y="1828474"/>
            <a:ext cx="19406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1684" b="53780"/>
          <a:stretch/>
        </p:blipFill>
        <p:spPr bwMode="auto">
          <a:xfrm>
            <a:off x="6515700" y="4605682"/>
            <a:ext cx="2326641" cy="71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8175803" y="2339721"/>
            <a:ext cx="8793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LCLS-II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2524293">
            <a:off x="1941096" y="321348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Laser</a:t>
            </a:r>
            <a:endParaRPr lang="en-US" baseline="30000" dirty="0">
              <a:solidFill>
                <a:srgbClr val="00B050"/>
              </a:solidFill>
            </a:endParaRPr>
          </a:p>
        </p:txBody>
      </p:sp>
      <p:pic>
        <p:nvPicPr>
          <p:cNvPr id="35" name="Picture 2" descr="Ultrafast electron diffraction of a prote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" r="24403"/>
          <a:stretch/>
        </p:blipFill>
        <p:spPr bwMode="auto">
          <a:xfrm>
            <a:off x="6084392" y="5310785"/>
            <a:ext cx="2384131" cy="8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734079" y="4845323"/>
            <a:ext cx="4169038" cy="710412"/>
            <a:chOff x="669030" y="4878576"/>
            <a:chExt cx="4169038" cy="710412"/>
          </a:xfrm>
        </p:grpSpPr>
        <p:sp>
          <p:nvSpPr>
            <p:cNvPr id="38" name="TextBox 37"/>
            <p:cNvSpPr txBox="1"/>
            <p:nvPr/>
          </p:nvSpPr>
          <p:spPr>
            <a:xfrm>
              <a:off x="669030" y="4954590"/>
              <a:ext cx="2551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Coherence length</a:t>
              </a:r>
              <a:endParaRPr lang="en-US" sz="2400" dirty="0"/>
            </a:p>
          </p:txBody>
        </p:sp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383" y="4878576"/>
              <a:ext cx="1617685" cy="710412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802319" y="3936939"/>
            <a:ext cx="3747792" cy="602132"/>
            <a:chOff x="737270" y="3970192"/>
            <a:chExt cx="3747792" cy="602132"/>
          </a:xfrm>
        </p:grpSpPr>
        <p:sp>
          <p:nvSpPr>
            <p:cNvPr id="41" name="TextBox 40"/>
            <p:cNvSpPr txBox="1"/>
            <p:nvPr/>
          </p:nvSpPr>
          <p:spPr>
            <a:xfrm>
              <a:off x="737270" y="4012063"/>
              <a:ext cx="2551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Beam brightness</a:t>
              </a:r>
              <a:endParaRPr lang="en-US" sz="2400" dirty="0"/>
            </a:p>
          </p:txBody>
        </p: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608" y="3970192"/>
              <a:ext cx="1334454" cy="602132"/>
            </a:xfrm>
            <a:prstGeom prst="rect">
              <a:avLst/>
            </a:prstGeom>
          </p:spPr>
        </p:pic>
      </p:grpSp>
      <p:pic>
        <p:nvPicPr>
          <p:cNvPr id="43" name="Picture 2" descr="Ultrafast electron diffraction of a prote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" r="24403"/>
          <a:stretch/>
        </p:blipFill>
        <p:spPr bwMode="auto">
          <a:xfrm>
            <a:off x="2119907" y="4573069"/>
            <a:ext cx="5824166" cy="19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04678" y="1785880"/>
            <a:ext cx="1740518" cy="1172432"/>
            <a:chOff x="5404678" y="1785880"/>
            <a:chExt cx="1740518" cy="117243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4678" y="1785880"/>
              <a:ext cx="1740518" cy="1172432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143675" y="2241929"/>
              <a:ext cx="50510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EIC</a:t>
              </a:r>
              <a:endParaRPr lang="en-US" dirty="0"/>
            </a:p>
          </p:txBody>
        </p:sp>
      </p:grpSp>
      <p:cxnSp>
        <p:nvCxnSpPr>
          <p:cNvPr id="47" name="Straight Connector 46"/>
          <p:cNvCxnSpPr>
            <a:stCxn id="25" idx="3"/>
          </p:cNvCxnSpPr>
          <p:nvPr/>
        </p:nvCxnSpPr>
        <p:spPr>
          <a:xfrm>
            <a:off x="5271903" y="2148439"/>
            <a:ext cx="484090" cy="20862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5" idx="3"/>
          </p:cNvCxnSpPr>
          <p:nvPr/>
        </p:nvCxnSpPr>
        <p:spPr>
          <a:xfrm flipV="1">
            <a:off x="5271903" y="1379622"/>
            <a:ext cx="444428" cy="7688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651001" y="2828825"/>
            <a:ext cx="5867400" cy="1446550"/>
          </a:xfrm>
          <a:prstGeom prst="rect">
            <a:avLst/>
          </a:prstGeom>
          <a:solidFill>
            <a:srgbClr val="00B05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Small MTE </a:t>
            </a:r>
            <a:r>
              <a:rPr lang="en-US" sz="4400" dirty="0" smtClean="0"/>
              <a:t>has </a:t>
            </a:r>
            <a:r>
              <a:rPr lang="en-US" sz="4400" dirty="0" smtClean="0">
                <a:solidFill>
                  <a:srgbClr val="FF0000"/>
                </a:solidFill>
              </a:rPr>
              <a:t>big impact</a:t>
            </a:r>
            <a:r>
              <a:rPr lang="en-US" sz="4400" dirty="0" smtClean="0"/>
              <a:t> on accelerators</a:t>
            </a:r>
            <a:endParaRPr lang="en-US" sz="4400" dirty="0"/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71" y="2339721"/>
            <a:ext cx="2064860" cy="5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7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3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78484" y="1165546"/>
            <a:ext cx="8322296" cy="144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Find materials with the room temperature MTE and cool them!</a:t>
            </a:r>
          </a:p>
          <a:p>
            <a:pPr marL="342900" indent="-34290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Trading QE for lower MTE (still worth doing so for many apps);</a:t>
            </a:r>
          </a:p>
          <a:p>
            <a:pPr marL="342900" indent="-34290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Try materials with higher density of states;</a:t>
            </a:r>
          </a:p>
          <a:p>
            <a:pPr marL="342900" indent="-34290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Get MTE’s similar to ionized </a:t>
            </a:r>
            <a:r>
              <a:rPr lang="en-US" sz="2000" dirty="0" err="1" smtClean="0">
                <a:solidFill>
                  <a:srgbClr val="000000"/>
                </a:solidFill>
              </a:rPr>
              <a:t>ultracold</a:t>
            </a:r>
            <a:r>
              <a:rPr lang="en-US" sz="2000" dirty="0" smtClean="0">
                <a:solidFill>
                  <a:srgbClr val="000000"/>
                </a:solidFill>
              </a:rPr>
              <a:t> (MOT) atoms.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40" y="2730032"/>
            <a:ext cx="5513955" cy="3658009"/>
          </a:xfrm>
          <a:prstGeom prst="rect">
            <a:avLst/>
          </a:prstGeom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4150189" y="6251973"/>
            <a:ext cx="26073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 smtClean="0">
                <a:latin typeface="Arial"/>
                <a:cs typeface="Arial"/>
              </a:rPr>
              <a:t>T. </a:t>
            </a:r>
            <a:r>
              <a:rPr lang="en-US" altLang="en-US" sz="1000" i="1" dirty="0" err="1" smtClean="0">
                <a:latin typeface="Arial"/>
                <a:cs typeface="Arial"/>
              </a:rPr>
              <a:t>Vecchione</a:t>
            </a:r>
            <a:r>
              <a:rPr lang="en-US" altLang="en-US" sz="1000" i="1" dirty="0" smtClean="0">
                <a:latin typeface="Arial"/>
                <a:cs typeface="Arial"/>
              </a:rPr>
              <a:t>, P3 Cornell workshop (2012)</a:t>
            </a:r>
            <a:endParaRPr lang="en-US" altLang="en-US" sz="1000" i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101" y="3629517"/>
            <a:ext cx="164660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smtClean="0">
                <a:solidFill>
                  <a:srgbClr val="FF6600"/>
                </a:solidFill>
                <a:latin typeface="Arial"/>
                <a:cs typeface="Arial"/>
              </a:rPr>
              <a:t>MTE = 25 </a:t>
            </a:r>
            <a:r>
              <a:rPr lang="en-US" sz="1700" dirty="0" err="1" smtClean="0">
                <a:solidFill>
                  <a:srgbClr val="FF6600"/>
                </a:solidFill>
                <a:latin typeface="Arial"/>
                <a:cs typeface="Arial"/>
              </a:rPr>
              <a:t>meV</a:t>
            </a:r>
            <a:endParaRPr lang="en-US" sz="17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7221" y="2847347"/>
            <a:ext cx="261049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rgbClr val="FF6600"/>
                </a:solidFill>
                <a:latin typeface="Arial"/>
                <a:cs typeface="Arial"/>
              </a:rPr>
              <a:t>o</a:t>
            </a:r>
            <a:r>
              <a:rPr lang="en-US" sz="1700" i="1" dirty="0" smtClean="0">
                <a:solidFill>
                  <a:srgbClr val="FF6600"/>
                </a:solidFill>
                <a:latin typeface="Arial"/>
                <a:cs typeface="Arial"/>
              </a:rPr>
              <a:t>xidized antimony @ RT</a:t>
            </a:r>
            <a:endParaRPr lang="en-US" sz="1700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577" y="2354808"/>
            <a:ext cx="1940821" cy="1742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641" y="4172658"/>
            <a:ext cx="1940466" cy="1742034"/>
          </a:xfrm>
          <a:prstGeom prst="rect">
            <a:avLst/>
          </a:prstGeom>
        </p:spPr>
      </p:pic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249754" y="5844013"/>
            <a:ext cx="17164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 smtClean="0">
                <a:latin typeface="Baskerville Old Face" pitchFamily="18" charset="0"/>
              </a:rPr>
              <a:t>U. </a:t>
            </a:r>
            <a:r>
              <a:rPr lang="en-US" altLang="en-US" sz="1000" i="1" dirty="0" err="1" smtClean="0">
                <a:latin typeface="Baskerville Old Face" pitchFamily="18" charset="0"/>
              </a:rPr>
              <a:t>Weigel</a:t>
            </a:r>
            <a:r>
              <a:rPr lang="en-US" altLang="en-US" sz="1000" i="1" dirty="0" smtClean="0">
                <a:latin typeface="Baskerville Old Face" pitchFamily="18" charset="0"/>
              </a:rPr>
              <a:t>, PhD thesis (2003)</a:t>
            </a:r>
            <a:endParaRPr lang="en-US" altLang="en-US" sz="1000" i="1" dirty="0">
              <a:latin typeface="Baskerville Old Face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80168" y="2099731"/>
            <a:ext cx="78158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i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endParaRPr lang="en-US" sz="17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415269" y="2535767"/>
            <a:ext cx="397704" cy="324806"/>
          </a:xfrm>
          <a:prstGeom prst="rect">
            <a:avLst/>
          </a:prstGeom>
          <a:noFill/>
          <a:ln w="9525" cap="flat" cmpd="sng" algn="ctr">
            <a:solidFill>
              <a:srgbClr val="FF270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426547" y="4513813"/>
            <a:ext cx="232475" cy="168292"/>
          </a:xfrm>
          <a:prstGeom prst="rect">
            <a:avLst/>
          </a:prstGeom>
          <a:noFill/>
          <a:ln w="9525" cap="flat" cmpd="sng" algn="ctr">
            <a:solidFill>
              <a:srgbClr val="FF270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7653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chemeClr val="bg1"/>
                </a:solidFill>
              </a:rPr>
              <a:t>Ultracold</a:t>
            </a:r>
            <a:r>
              <a:rPr lang="en-US" sz="3600" dirty="0" smtClean="0">
                <a:solidFill>
                  <a:schemeClr val="bg1"/>
                </a:solidFill>
              </a:rPr>
              <a:t> (</a:t>
            </a:r>
            <a:r>
              <a:rPr lang="en-US" sz="3600" dirty="0" err="1" smtClean="0">
                <a:solidFill>
                  <a:schemeClr val="bg1"/>
                </a:solidFill>
              </a:rPr>
              <a:t>cryo</a:t>
            </a:r>
            <a:r>
              <a:rPr lang="en-US" sz="3600" dirty="0" smtClean="0">
                <a:solidFill>
                  <a:schemeClr val="bg1"/>
                </a:solidFill>
              </a:rPr>
              <a:t>) photocathodes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4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428980" y="6339032"/>
            <a:ext cx="33815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i="1" dirty="0" smtClean="0">
                <a:latin typeface="Arial"/>
                <a:cs typeface="Arial"/>
              </a:rPr>
              <a:t>K. Uchida et al., IPAC’14 (2014) 664</a:t>
            </a:r>
            <a:endParaRPr lang="en-US" altLang="en-US" sz="1000" i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33" y="1520540"/>
            <a:ext cx="4753250" cy="3186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9868" y="4182532"/>
            <a:ext cx="858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GaAs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7" y="4605862"/>
            <a:ext cx="8797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Cs</a:t>
            </a:r>
            <a:r>
              <a:rPr lang="en-US" b="1" baseline="-25000" dirty="0" smtClean="0"/>
              <a:t>2</a:t>
            </a:r>
            <a:r>
              <a:rPr lang="en-US" b="1" dirty="0" smtClean="0"/>
              <a:t>Te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2709334" y="4436532"/>
            <a:ext cx="16547" cy="2709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160433" y="4919129"/>
            <a:ext cx="11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</a:t>
            </a:r>
            <a:r>
              <a:rPr lang="en-US" i="1" dirty="0" smtClean="0"/>
              <a:t>hin layer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6490" y="1634712"/>
            <a:ext cx="4305410" cy="34205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40405" y="1368723"/>
            <a:ext cx="2621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Sensitive to 900 nm!</a:t>
            </a:r>
            <a:endParaRPr lang="en-US" i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46490" y="5258445"/>
            <a:ext cx="453389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What happens to lifetime?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What happens to the polarization?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7653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Protective layers?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7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Goals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1041400"/>
            <a:ext cx="8483600" cy="56800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Understand  fundamental </a:t>
            </a:r>
            <a:r>
              <a:rPr lang="en-US" b="1" dirty="0" smtClean="0">
                <a:solidFill>
                  <a:schemeClr val="accent2"/>
                </a:solidFill>
              </a:rPr>
              <a:t>physics and technology limits</a:t>
            </a:r>
            <a:r>
              <a:rPr lang="en-US" b="1" dirty="0" smtClean="0"/>
              <a:t> to high </a:t>
            </a:r>
            <a:r>
              <a:rPr lang="en-US" b="1" dirty="0" smtClean="0">
                <a:solidFill>
                  <a:schemeClr val="accent2"/>
                </a:solidFill>
              </a:rPr>
              <a:t>brightness beam production</a:t>
            </a:r>
            <a:r>
              <a:rPr lang="en-US" b="1" dirty="0" smtClean="0"/>
              <a:t> in </a:t>
            </a:r>
            <a:r>
              <a:rPr lang="en-US" b="1" dirty="0" err="1" smtClean="0"/>
              <a:t>photoinjectors</a:t>
            </a:r>
            <a:r>
              <a:rPr lang="en-US" b="1" dirty="0" smtClean="0"/>
              <a:t>;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Cathode research:</a:t>
            </a:r>
          </a:p>
          <a:p>
            <a:pPr lvl="1"/>
            <a:r>
              <a:rPr lang="en-US" b="1" dirty="0" smtClean="0"/>
              <a:t>Photoemission physics modeling &amp; measurements of </a:t>
            </a:r>
            <a:r>
              <a:rPr lang="en-US" b="1" dirty="0" smtClean="0">
                <a:solidFill>
                  <a:schemeClr val="accent2"/>
                </a:solidFill>
              </a:rPr>
              <a:t>intrinsic mean transverse energy </a:t>
            </a:r>
            <a:r>
              <a:rPr lang="en-US" b="1" dirty="0" smtClean="0"/>
              <a:t>(MTE), </a:t>
            </a:r>
            <a:r>
              <a:rPr lang="en-US" b="1" dirty="0" smtClean="0">
                <a:solidFill>
                  <a:schemeClr val="accent2"/>
                </a:solidFill>
              </a:rPr>
              <a:t>response time</a:t>
            </a:r>
            <a:r>
              <a:rPr lang="en-US" b="1" dirty="0" smtClean="0"/>
              <a:t>, and </a:t>
            </a:r>
            <a:r>
              <a:rPr lang="en-US" b="1" dirty="0" smtClean="0">
                <a:solidFill>
                  <a:schemeClr val="accent2"/>
                </a:solidFill>
              </a:rPr>
              <a:t>quantum efficiency </a:t>
            </a:r>
            <a:r>
              <a:rPr lang="en-US" b="1" dirty="0" smtClean="0"/>
              <a:t>(QE) of non-metal photocathodes (QE </a:t>
            </a:r>
            <a:r>
              <a:rPr lang="en-US" b="1" dirty="0" smtClean="0">
                <a:sym typeface="Symbol"/>
              </a:rPr>
              <a:t></a:t>
            </a:r>
            <a:r>
              <a:rPr lang="en-US" b="1" dirty="0" smtClean="0"/>
              <a:t> 5%);</a:t>
            </a:r>
            <a:endParaRPr lang="en-US" b="1" dirty="0" smtClean="0">
              <a:solidFill>
                <a:schemeClr val="accent2"/>
              </a:solidFill>
            </a:endParaRPr>
          </a:p>
          <a:p>
            <a:pPr lvl="1"/>
            <a:r>
              <a:rPr lang="en-US" b="1" dirty="0" smtClean="0"/>
              <a:t>Explore and engineer </a:t>
            </a:r>
            <a:r>
              <a:rPr lang="en-US" b="1" dirty="0" smtClean="0">
                <a:solidFill>
                  <a:schemeClr val="accent2"/>
                </a:solidFill>
              </a:rPr>
              <a:t>novel photocathode materials</a:t>
            </a:r>
            <a:r>
              <a:rPr lang="en-US" b="1" dirty="0" smtClean="0"/>
              <a:t> in real-life accelerator conditions of a high average current </a:t>
            </a:r>
            <a:r>
              <a:rPr lang="en-US" b="1" dirty="0" err="1" smtClean="0"/>
              <a:t>photoinjector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Beam dynamics:</a:t>
            </a:r>
          </a:p>
          <a:p>
            <a:pPr lvl="1"/>
            <a:r>
              <a:rPr lang="en-US" b="1" dirty="0" smtClean="0"/>
              <a:t>Realization of the brightness limit from the </a:t>
            </a:r>
            <a:r>
              <a:rPr lang="en-US" b="1" dirty="0" err="1" smtClean="0"/>
              <a:t>photoinjector</a:t>
            </a:r>
            <a:r>
              <a:rPr lang="en-US" b="1" dirty="0" smtClean="0"/>
              <a:t> as set by </a:t>
            </a:r>
            <a:r>
              <a:rPr lang="en-US" b="1" dirty="0" smtClean="0">
                <a:solidFill>
                  <a:schemeClr val="accent2"/>
                </a:solidFill>
              </a:rPr>
              <a:t>space charge </a:t>
            </a:r>
            <a:r>
              <a:rPr lang="en-US" b="1" dirty="0" smtClean="0"/>
              <a:t>and the photocathode </a:t>
            </a:r>
            <a:r>
              <a:rPr lang="en-US" b="1" dirty="0" smtClean="0">
                <a:solidFill>
                  <a:schemeClr val="accent2"/>
                </a:solidFill>
              </a:rPr>
              <a:t>mean transverse energy </a:t>
            </a:r>
            <a:r>
              <a:rPr lang="en-US" b="1" dirty="0" smtClean="0"/>
              <a:t>spread</a:t>
            </a:r>
          </a:p>
          <a:p>
            <a:pPr lvl="1"/>
            <a:r>
              <a:rPr lang="en-US" b="1" dirty="0" smtClean="0"/>
              <a:t>Among the physics issues being tackled: adaptive </a:t>
            </a:r>
            <a:r>
              <a:rPr lang="en-US" b="1" dirty="0" smtClean="0">
                <a:solidFill>
                  <a:schemeClr val="accent2"/>
                </a:solidFill>
              </a:rPr>
              <a:t>laser shaping </a:t>
            </a:r>
            <a:r>
              <a:rPr lang="en-US" b="1" dirty="0" smtClean="0"/>
              <a:t>for lowest </a:t>
            </a:r>
            <a:r>
              <a:rPr lang="en-US" b="1" dirty="0" err="1" smtClean="0"/>
              <a:t>emittance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849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Project Status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81100"/>
            <a:ext cx="8229600" cy="4914900"/>
          </a:xfrm>
        </p:spPr>
        <p:txBody>
          <a:bodyPr>
            <a:normAutofit/>
          </a:bodyPr>
          <a:lstStyle/>
          <a:p>
            <a:r>
              <a:rPr lang="en-US" dirty="0" smtClean="0"/>
              <a:t>Project start/end: Apr 2010/2015</a:t>
            </a:r>
          </a:p>
          <a:p>
            <a:r>
              <a:rPr lang="en-US" dirty="0" smtClean="0"/>
              <a:t>Output: 19 journal papers, 12 conference proceedings, 2 book chapters</a:t>
            </a:r>
          </a:p>
          <a:p>
            <a:r>
              <a:rPr lang="en-US" dirty="0" smtClean="0"/>
              <a:t>All milestones/goals met</a:t>
            </a:r>
          </a:p>
          <a:p>
            <a:endParaRPr lang="en-US" dirty="0"/>
          </a:p>
          <a:p>
            <a:r>
              <a:rPr lang="en-US" dirty="0" smtClean="0"/>
              <a:t>Enabled many advances: e.g. world-record brightness </a:t>
            </a:r>
            <a:r>
              <a:rPr lang="en-US" dirty="0" err="1" smtClean="0"/>
              <a:t>photoinjector</a:t>
            </a:r>
            <a:r>
              <a:rPr lang="en-US" dirty="0" smtClean="0"/>
              <a:t>, smallest </a:t>
            </a:r>
            <a:r>
              <a:rPr lang="en-US" dirty="0" err="1" smtClean="0"/>
              <a:t>emittance</a:t>
            </a:r>
            <a:r>
              <a:rPr lang="en-US" dirty="0" smtClean="0"/>
              <a:t> cathodes to date, longest </a:t>
            </a:r>
            <a:r>
              <a:rPr lang="en-US" dirty="0" smtClean="0"/>
              <a:t>lifetime @ high currents, </a:t>
            </a:r>
            <a:r>
              <a:rPr lang="en-US" dirty="0" smtClean="0"/>
              <a:t>etc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562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Some of the Highlights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1300" y="1536700"/>
            <a:ext cx="8686800" cy="4525963"/>
          </a:xfrm>
        </p:spPr>
        <p:txBody>
          <a:bodyPr/>
          <a:lstStyle/>
          <a:p>
            <a:r>
              <a:rPr lang="en-US" dirty="0" smtClean="0"/>
              <a:t>Photocathode physics modeling</a:t>
            </a:r>
          </a:p>
          <a:p>
            <a:r>
              <a:rPr lang="en-US" dirty="0"/>
              <a:t>Ultralow </a:t>
            </a:r>
            <a:r>
              <a:rPr lang="en-US" dirty="0" err="1"/>
              <a:t>emittance</a:t>
            </a:r>
            <a:r>
              <a:rPr lang="en-US" dirty="0"/>
              <a:t> cathode diagnostics</a:t>
            </a:r>
          </a:p>
          <a:p>
            <a:r>
              <a:rPr lang="en-US" dirty="0" smtClean="0"/>
              <a:t>High performance photocathodes</a:t>
            </a:r>
          </a:p>
          <a:p>
            <a:r>
              <a:rPr lang="en-US" dirty="0" smtClean="0"/>
              <a:t>Laser shaping for low </a:t>
            </a:r>
            <a:r>
              <a:rPr lang="en-US" dirty="0" err="1" smtClean="0"/>
              <a:t>emittance</a:t>
            </a:r>
            <a:r>
              <a:rPr lang="en-US" dirty="0" smtClean="0"/>
              <a:t> production</a:t>
            </a:r>
          </a:p>
          <a:p>
            <a:endParaRPr lang="en-US" dirty="0"/>
          </a:p>
          <a:p>
            <a:r>
              <a:rPr lang="en-US" dirty="0" smtClean="0"/>
              <a:t>Cornell </a:t>
            </a:r>
            <a:r>
              <a:rPr lang="en-US" dirty="0" err="1" smtClean="0"/>
              <a:t>Photoinjector</a:t>
            </a:r>
            <a:r>
              <a:rPr lang="en-US" dirty="0" smtClean="0"/>
              <a:t> Record Beam Performance</a:t>
            </a:r>
          </a:p>
        </p:txBody>
      </p:sp>
    </p:spTree>
    <p:extLst>
      <p:ext uri="{BB962C8B-B14F-4D97-AF65-F5344CB8AC3E}">
        <p14:creationId xmlns:p14="http://schemas.microsoft.com/office/powerpoint/2010/main" val="276073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5/13/15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09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(1) Cathode modeling of III-V’s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84404" y="1458291"/>
            <a:ext cx="7848601" cy="5029200"/>
            <a:chOff x="35256" y="1334869"/>
            <a:chExt cx="7848601" cy="5029200"/>
          </a:xfrm>
        </p:grpSpPr>
        <p:grpSp>
          <p:nvGrpSpPr>
            <p:cNvPr id="10" name="Group 9"/>
            <p:cNvGrpSpPr/>
            <p:nvPr/>
          </p:nvGrpSpPr>
          <p:grpSpPr>
            <a:xfrm>
              <a:off x="35256" y="1334869"/>
              <a:ext cx="7848601" cy="5029200"/>
              <a:chOff x="76199" y="1752600"/>
              <a:chExt cx="7848601" cy="5029200"/>
            </a:xfrm>
          </p:grpSpPr>
          <p:sp>
            <p:nvSpPr>
              <p:cNvPr id="12" name="Arc 11"/>
              <p:cNvSpPr/>
              <p:nvPr/>
            </p:nvSpPr>
            <p:spPr>
              <a:xfrm>
                <a:off x="1371600" y="4916269"/>
                <a:ext cx="3276600" cy="144780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>
                <a:off x="1371600" y="3276600"/>
                <a:ext cx="3276600" cy="144780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914400" y="3276600"/>
                <a:ext cx="20955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914400" y="4916269"/>
                <a:ext cx="20955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2" idx="2"/>
              </p:cNvCxnSpPr>
              <p:nvPr/>
            </p:nvCxnSpPr>
            <p:spPr>
              <a:xfrm flipV="1">
                <a:off x="4648200" y="1752600"/>
                <a:ext cx="0" cy="3887569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13" idx="0"/>
              </p:cNvCxnSpPr>
              <p:nvPr/>
            </p:nvCxnSpPr>
            <p:spPr>
              <a:xfrm>
                <a:off x="3009900" y="3276600"/>
                <a:ext cx="339090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648200" y="1752600"/>
                <a:ext cx="266700" cy="166036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4883868" y="3385066"/>
                <a:ext cx="15240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381000" y="4840069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VBM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1000" y="32004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  <a:r>
                  <a:rPr lang="en-US" dirty="0" smtClean="0"/>
                  <a:t>BM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324600" y="3385066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Vacuum level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4762500" y="5640169"/>
                <a:ext cx="495300" cy="4953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257800" y="6135469"/>
                <a:ext cx="19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GaAs – Vacuum interface</a:t>
                </a:r>
                <a:endParaRPr lang="en-US" dirty="0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914400" y="4916269"/>
                <a:ext cx="3733800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27" idx="0"/>
              </p:cNvCxnSpPr>
              <p:nvPr/>
            </p:nvCxnSpPr>
            <p:spPr>
              <a:xfrm flipV="1">
                <a:off x="3771900" y="4916269"/>
                <a:ext cx="533400" cy="7239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2781300" y="5640169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Fermi level</a:t>
                </a:r>
                <a:endParaRPr lang="en-US" dirty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1066800" y="3276600"/>
                <a:ext cx="0" cy="16396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76199" y="4098621"/>
                <a:ext cx="22306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Band Gap = 1.42 eV</a:t>
                </a:r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419600" y="1752600"/>
                <a:ext cx="685800" cy="22479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5105400" y="3845868"/>
                <a:ext cx="533400" cy="33929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4038600" y="3276600"/>
                <a:ext cx="0" cy="723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344592" y="3429000"/>
                <a:ext cx="1052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0.5 eV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83905" y="3689095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Surface </a:t>
              </a:r>
            </a:p>
            <a:p>
              <a:r>
                <a:rPr lang="en-US" dirty="0" smtClean="0"/>
                <a:t>barrier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-84404" y="1144834"/>
            <a:ext cx="7285894" cy="5346235"/>
            <a:chOff x="239154" y="1475034"/>
            <a:chExt cx="7285894" cy="5346235"/>
          </a:xfrm>
        </p:grpSpPr>
        <p:grpSp>
          <p:nvGrpSpPr>
            <p:cNvPr id="35" name="Group 34"/>
            <p:cNvGrpSpPr/>
            <p:nvPr/>
          </p:nvGrpSpPr>
          <p:grpSpPr>
            <a:xfrm>
              <a:off x="239154" y="1475034"/>
              <a:ext cx="7285894" cy="5346235"/>
              <a:chOff x="76199" y="1435565"/>
              <a:chExt cx="7285894" cy="5346235"/>
            </a:xfrm>
          </p:grpSpPr>
          <p:sp>
            <p:nvSpPr>
              <p:cNvPr id="40" name="Arc 39"/>
              <p:cNvSpPr/>
              <p:nvPr/>
            </p:nvSpPr>
            <p:spPr>
              <a:xfrm>
                <a:off x="1371600" y="4916269"/>
                <a:ext cx="3276600" cy="144780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>
              <a:xfrm>
                <a:off x="1371600" y="3276600"/>
                <a:ext cx="3276600" cy="144780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H="1">
                <a:off x="914400" y="3276600"/>
                <a:ext cx="20955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914400" y="4916269"/>
                <a:ext cx="20955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40" idx="2"/>
              </p:cNvCxnSpPr>
              <p:nvPr/>
            </p:nvCxnSpPr>
            <p:spPr>
              <a:xfrm flipV="1">
                <a:off x="4648200" y="2744181"/>
                <a:ext cx="0" cy="289598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</p:cNvCxnSpPr>
              <p:nvPr/>
            </p:nvCxnSpPr>
            <p:spPr>
              <a:xfrm>
                <a:off x="3009900" y="3276600"/>
                <a:ext cx="339090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648200" y="1457792"/>
                <a:ext cx="15240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81000" y="4840069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VBM</a:t>
                </a:r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1000" y="32004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  <a:r>
                  <a:rPr lang="en-US" dirty="0" smtClean="0"/>
                  <a:t>BM</a:t>
                </a:r>
                <a:endParaRPr lang="en-US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761893" y="1435565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Vacuum level</a:t>
                </a:r>
                <a:endParaRPr lang="en-US" dirty="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 flipV="1">
                <a:off x="4762500" y="5640169"/>
                <a:ext cx="495300" cy="4953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5257800" y="6135469"/>
                <a:ext cx="19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GaAs – Vacuum interface</a:t>
                </a:r>
                <a:endParaRPr lang="en-US" dirty="0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914400" y="4916269"/>
                <a:ext cx="3733800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>
                <a:stCxn id="54" idx="0"/>
              </p:cNvCxnSpPr>
              <p:nvPr/>
            </p:nvCxnSpPr>
            <p:spPr>
              <a:xfrm flipV="1">
                <a:off x="3771900" y="4916269"/>
                <a:ext cx="533400" cy="7239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2781300" y="5640169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Fermi level</a:t>
                </a:r>
                <a:endParaRPr lang="en-US" dirty="0"/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>
                <a:off x="1066800" y="3276600"/>
                <a:ext cx="0" cy="16396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76199" y="4098621"/>
                <a:ext cx="2138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Band Gap = 1.42 eV</a:t>
                </a:r>
                <a:endParaRPr lang="en-US" dirty="0"/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>
                <a:off x="4038600" y="3276600"/>
                <a:ext cx="0" cy="723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358660" y="3429000"/>
                <a:ext cx="10526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0.5 eV</a:t>
                </a:r>
                <a:endParaRPr lang="en-US" dirty="0"/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 flipH="1" flipV="1">
              <a:off x="4794747" y="1475034"/>
              <a:ext cx="16408" cy="87784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808815" y="2352882"/>
              <a:ext cx="0" cy="40957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173105" y="1497261"/>
              <a:ext cx="0" cy="34213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151716" y="2537548"/>
              <a:ext cx="1052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4-5 eV</a:t>
              </a:r>
              <a:endParaRPr lang="en-US" dirty="0"/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21" y="3590606"/>
            <a:ext cx="3200050" cy="21460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06397" y="5435205"/>
            <a:ext cx="422061" cy="1040211"/>
          </a:xfrm>
          <a:prstGeom prst="rect">
            <a:avLst/>
          </a:prstGeom>
        </p:spPr>
      </p:pic>
      <p:sp>
        <p:nvSpPr>
          <p:cNvPr id="61" name="TextBox 56"/>
          <p:cNvSpPr txBox="1"/>
          <p:nvPr/>
        </p:nvSpPr>
        <p:spPr>
          <a:xfrm>
            <a:off x="7291712" y="6073338"/>
            <a:ext cx="72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Ga</a:t>
            </a:r>
            <a:endParaRPr lang="en-US" sz="2400" b="1" dirty="0"/>
          </a:p>
        </p:txBody>
      </p:sp>
      <p:sp>
        <p:nvSpPr>
          <p:cNvPr id="62" name="TextBox 57"/>
          <p:cNvSpPr txBox="1"/>
          <p:nvPr/>
        </p:nvSpPr>
        <p:spPr>
          <a:xfrm>
            <a:off x="7784623" y="6073338"/>
            <a:ext cx="651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As</a:t>
            </a:r>
            <a:endParaRPr lang="en-US" sz="2400" b="1" dirty="0"/>
          </a:p>
        </p:txBody>
      </p:sp>
      <p:sp>
        <p:nvSpPr>
          <p:cNvPr id="63" name="TextBox 58"/>
          <p:cNvSpPr txBox="1"/>
          <p:nvPr/>
        </p:nvSpPr>
        <p:spPr>
          <a:xfrm>
            <a:off x="8203548" y="6075846"/>
            <a:ext cx="72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Cs</a:t>
            </a:r>
            <a:endParaRPr lang="en-US" sz="2400" b="1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97" y="3610200"/>
            <a:ext cx="3200050" cy="214437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6309" y="1362436"/>
            <a:ext cx="4620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Best known photocathode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Source of spin-polarized electrons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8470" y="5044189"/>
            <a:ext cx="3699528" cy="138499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Well studied material –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best for low energy photoemission studies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7" name="Slide Number Placeholder 88"/>
          <p:cNvSpPr txBox="1">
            <a:spLocks/>
          </p:cNvSpPr>
          <p:nvPr/>
        </p:nvSpPr>
        <p:spPr>
          <a:xfrm>
            <a:off x="6802102" y="64199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275999-CDF6-9B46-9F3F-7503503F82B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954682" y="1918666"/>
            <a:ext cx="3200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Easy to grow layered structures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98" y="656782"/>
            <a:ext cx="222007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Why </a:t>
            </a:r>
            <a:r>
              <a:rPr lang="en-US" sz="3200" b="1" dirty="0" smtClean="0"/>
              <a:t>III-V’s?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1124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Monte-Carlo Photocathode Code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10400" r="19266" b="20196"/>
          <a:stretch/>
        </p:blipFill>
        <p:spPr bwMode="auto">
          <a:xfrm>
            <a:off x="457200" y="1450384"/>
            <a:ext cx="5601262" cy="31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4865526"/>
            <a:ext cx="8495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Matlab</a:t>
            </a:r>
            <a:r>
              <a:rPr lang="en-US" sz="2800" dirty="0" smtClean="0"/>
              <a:t> based – also Python </a:t>
            </a:r>
            <a:r>
              <a:rPr lang="en-US" sz="2800" dirty="0" smtClean="0"/>
              <a:t>version now </a:t>
            </a:r>
            <a:r>
              <a:rPr lang="en-US" sz="2800" dirty="0" smtClean="0"/>
              <a:t>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Developed in collaboration with Tech-X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5994" y="1317138"/>
            <a:ext cx="304800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&gt;10k lines of </a:t>
            </a:r>
            <a:r>
              <a:rPr lang="en-US" sz="2800" dirty="0" err="1" smtClean="0"/>
              <a:t>vectorized</a:t>
            </a:r>
            <a:r>
              <a:rPr lang="en-US" sz="2800" dirty="0" smtClean="0"/>
              <a:t>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Few days on a normal 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Few hours on a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Lots of bench-marking!!!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58462" y="6034957"/>
            <a:ext cx="2937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J. App. Phys. </a:t>
            </a:r>
            <a:r>
              <a:rPr lang="en-US" sz="1400" dirty="0"/>
              <a:t>113 (10), </a:t>
            </a:r>
            <a:r>
              <a:rPr lang="en-US" sz="1400" dirty="0" smtClean="0"/>
              <a:t>104904 (2013)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124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Physics Toolkit </a:t>
            </a:r>
            <a:r>
              <a:rPr lang="en-US" sz="3600" dirty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pproach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ADR Comparative Review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810"/>
            <a:ext cx="4597400" cy="325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749012"/>
            <a:ext cx="4394200" cy="3266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5023"/>
            <a:ext cx="3626221" cy="283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727821" y="4095129"/>
            <a:ext cx="5327279" cy="27064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Ability to model various materials, include different scattering processes;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Excellent agreement to experiment (</a:t>
            </a:r>
            <a:r>
              <a:rPr lang="en-US" sz="2000" dirty="0" err="1" smtClean="0">
                <a:solidFill>
                  <a:schemeClr val="tx1"/>
                </a:solidFill>
              </a:rPr>
              <a:t>Cs:GaAs</a:t>
            </a:r>
            <a:r>
              <a:rPr lang="en-US" sz="2000" dirty="0" smtClean="0">
                <a:solidFill>
                  <a:schemeClr val="tx1"/>
                </a:solidFill>
              </a:rPr>
              <a:t>) in wide rage of photon energies.</a:t>
            </a:r>
          </a:p>
          <a:p>
            <a:pPr marL="285750" indent="-285750">
              <a:buFontTx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Extension to layered structures;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4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13450</TotalTime>
  <Words>1965</Words>
  <Application>Microsoft Macintosh PowerPoint</Application>
  <PresentationFormat>On-screen Show (4:3)</PresentationFormat>
  <Paragraphs>455</Paragraphs>
  <Slides>32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Equation</vt:lpstr>
      <vt:lpstr>Investigation of Fundamental Limits to Beam Brightness Available From Photoinjectors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Cornell Injector Overview</vt:lpstr>
      <vt:lpstr>PowerPoint Presentation</vt:lpstr>
      <vt:lpstr>PowerPoint Presentation</vt:lpstr>
      <vt:lpstr>Effects of the Laser Shape</vt:lpstr>
      <vt:lpstr>Now able to compensate for QE changes!</vt:lpstr>
      <vt:lpstr>LCLS-II Injector Tests at Cornell</vt:lpstr>
      <vt:lpstr>LCLS-II Specs Met…</vt:lpstr>
      <vt:lpstr>Nanocoulomb Operation for EIC</vt:lpstr>
      <vt:lpstr>1 &amp; 2nC Results</vt:lpstr>
      <vt:lpstr>Emittance growth vs. 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Jeanne Butler</dc:creator>
  <cp:lastModifiedBy>Ivan Bazarov</cp:lastModifiedBy>
  <cp:revision>279</cp:revision>
  <dcterms:created xsi:type="dcterms:W3CDTF">2015-04-14T17:01:10Z</dcterms:created>
  <dcterms:modified xsi:type="dcterms:W3CDTF">2015-05-13T13:49:53Z</dcterms:modified>
</cp:coreProperties>
</file>