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78" r:id="rId3"/>
    <p:sldId id="276" r:id="rId4"/>
    <p:sldId id="257" r:id="rId5"/>
    <p:sldId id="259" r:id="rId6"/>
    <p:sldId id="264" r:id="rId7"/>
    <p:sldId id="279" r:id="rId8"/>
    <p:sldId id="286" r:id="rId9"/>
    <p:sldId id="280" r:id="rId10"/>
    <p:sldId id="287" r:id="rId11"/>
    <p:sldId id="284" r:id="rId12"/>
    <p:sldId id="281" r:id="rId13"/>
    <p:sldId id="288" r:id="rId14"/>
    <p:sldId id="282" r:id="rId15"/>
    <p:sldId id="283" r:id="rId16"/>
    <p:sldId id="289" r:id="rId17"/>
    <p:sldId id="285" r:id="rId18"/>
    <p:sldId id="290" r:id="rId19"/>
    <p:sldId id="291" r:id="rId20"/>
    <p:sldId id="292" r:id="rId21"/>
    <p:sldId id="293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2997"/>
    <a:srgbClr val="F5DB4B"/>
    <a:srgbClr val="F5B60F"/>
    <a:srgbClr val="CD990F"/>
    <a:srgbClr val="C18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4AFACD-E9FF-4354-B378-5B697D15F9EA}" v="21" dt="2017-06-01T02:52:52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7"/>
    <p:restoredTop sz="86538" autoAdjust="0"/>
  </p:normalViewPr>
  <p:slideViewPr>
    <p:cSldViewPr snapToGrid="0" snapToObjects="1">
      <p:cViewPr varScale="1">
        <p:scale>
          <a:sx n="103" d="100"/>
          <a:sy n="103" d="100"/>
        </p:scale>
        <p:origin x="176" y="8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6/17/17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0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5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7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4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4.tif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" y="2150247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35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504" y="1738618"/>
            <a:ext cx="7712736" cy="1701034"/>
          </a:xfrm>
          <a:noFill/>
          <a:ln>
            <a:noFill/>
          </a:ln>
        </p:spPr>
        <p:txBody>
          <a:bodyPr/>
          <a:lstStyle>
            <a:lvl1pPr algn="ctr">
              <a:defRPr sz="4500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363894" y="1163088"/>
            <a:ext cx="8416212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pic>
        <p:nvPicPr>
          <p:cNvPr id="12" name="Picture 11" descr="RED 10in Header 3line 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871147"/>
          </a:xfrm>
          <a:prstGeom prst="rect">
            <a:avLst/>
          </a:prstGeom>
        </p:spPr>
      </p:pic>
      <p:pic>
        <p:nvPicPr>
          <p:cNvPr id="30" name="Picture 29" descr="nsf1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11" y="85059"/>
            <a:ext cx="589999" cy="586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08075"/>
            <a:ext cx="1687033" cy="78680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80720"/>
            <a:ext cx="2286000" cy="42913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80720"/>
            <a:ext cx="6705600" cy="42913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142240"/>
            <a:ext cx="7762240" cy="40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27710"/>
            <a:ext cx="9144000" cy="2114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936240"/>
            <a:ext cx="9144000" cy="1921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9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90880"/>
            <a:ext cx="4495800" cy="4224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0880"/>
            <a:ext cx="4495800" cy="4224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100" baseline="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11200"/>
            <a:ext cx="4495800" cy="42037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11200"/>
            <a:ext cx="4495800" cy="42037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83546"/>
            <a:ext cx="4040188" cy="65180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096306"/>
            <a:ext cx="4040188" cy="37042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383546"/>
            <a:ext cx="4041775" cy="65180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96306"/>
            <a:ext cx="4041775" cy="37042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60400"/>
            <a:ext cx="3008313" cy="6683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60400"/>
            <a:ext cx="5111750" cy="4186635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2873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70559"/>
            <a:ext cx="5486400" cy="287512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gif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05678"/>
            <a:ext cx="9144000" cy="420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4972050"/>
            <a:ext cx="1981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4972050"/>
            <a:ext cx="5486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4972050"/>
            <a:ext cx="685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nsf1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01" y="78904"/>
            <a:ext cx="485192" cy="482384"/>
          </a:xfrm>
          <a:prstGeom prst="rect">
            <a:avLst/>
          </a:prstGeom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4008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160176" y="655086"/>
            <a:ext cx="8823648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pic>
        <p:nvPicPr>
          <p:cNvPr id="10" name="Picture 54" descr="Picture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5698" y="63799"/>
            <a:ext cx="499730" cy="49972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accent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accent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accent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accent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accent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60.png"/><Relationship Id="rId7" Type="http://schemas.openxmlformats.org/officeDocument/2006/relationships/image" Target="../media/image70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546" y="1568490"/>
            <a:ext cx="8402742" cy="1701034"/>
          </a:xfrm>
        </p:spPr>
        <p:txBody>
          <a:bodyPr/>
          <a:lstStyle/>
          <a:p>
            <a:r>
              <a:rPr lang="en-US" dirty="0"/>
              <a:t>High brightness </a:t>
            </a:r>
            <a:r>
              <a:rPr lang="en-US" dirty="0" smtClean="0"/>
              <a:t>electron </a:t>
            </a:r>
            <a:r>
              <a:rPr lang="en-US" dirty="0"/>
              <a:t>source using </a:t>
            </a:r>
            <a:r>
              <a:rPr lang="en-US" dirty="0" err="1" smtClean="0"/>
              <a:t>cryo</a:t>
            </a:r>
            <a:r>
              <a:rPr lang="en-US" dirty="0" smtClean="0"/>
              <a:t>-DC HV </a:t>
            </a:r>
            <a:r>
              <a:rPr lang="en-US" dirty="0" err="1" smtClean="0"/>
              <a:t>photogun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5324" y="3516216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Ivan Bazarov (Cornell University)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5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alkali </a:t>
            </a:r>
            <a:r>
              <a:rPr lang="en-US" dirty="0" err="1" smtClean="0"/>
              <a:t>antimonides</a:t>
            </a:r>
            <a:r>
              <a:rPr lang="en-US" dirty="0" smtClean="0"/>
              <a:t> to 90K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t="6367" r="12452" b="9592"/>
          <a:stretch/>
        </p:blipFill>
        <p:spPr>
          <a:xfrm>
            <a:off x="118051" y="1573418"/>
            <a:ext cx="4709564" cy="29727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08722" y="1573418"/>
            <a:ext cx="3922904" cy="2932325"/>
            <a:chOff x="341747" y="1197423"/>
            <a:chExt cx="6705600" cy="4986866"/>
          </a:xfrm>
        </p:grpSpPr>
        <p:grpSp>
          <p:nvGrpSpPr>
            <p:cNvPr id="11" name="Group 10"/>
            <p:cNvGrpSpPr/>
            <p:nvPr/>
          </p:nvGrpSpPr>
          <p:grpSpPr>
            <a:xfrm>
              <a:off x="341747" y="1197423"/>
              <a:ext cx="6705600" cy="4986866"/>
              <a:chOff x="341747" y="1197423"/>
              <a:chExt cx="6705600" cy="498686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47" y="1197423"/>
                <a:ext cx="6705600" cy="4986866"/>
              </a:xfrm>
              <a:prstGeom prst="rect">
                <a:avLst/>
              </a:prstGeom>
            </p:spPr>
          </p:pic>
          <p:cxnSp>
            <p:nvCxnSpPr>
              <p:cNvPr id="16" name="Straight Connector 15"/>
              <p:cNvCxnSpPr/>
              <p:nvPr/>
            </p:nvCxnSpPr>
            <p:spPr>
              <a:xfrm>
                <a:off x="1228436" y="3916218"/>
                <a:ext cx="5181600" cy="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228436" y="5130799"/>
                <a:ext cx="5190836" cy="18473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3583087" y="3435429"/>
                <a:ext cx="2781497" cy="465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~25 </a:t>
                </a:r>
                <a:r>
                  <a:rPr lang="en-US" sz="1100" b="1" dirty="0" err="1" smtClean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meV</a:t>
                </a:r>
                <a:r>
                  <a:rPr lang="en-US" sz="1100" b="1" dirty="0" smtClean="0">
                    <a:solidFill>
                      <a:srgbClr val="FF0000"/>
                    </a:solidFill>
                    <a:latin typeface="Bookman Old Style" panose="02050604050505020204" pitchFamily="18" charset="0"/>
                  </a:rPr>
                  <a:t> at 300 K</a:t>
                </a:r>
                <a:endParaRPr lang="en-US" sz="11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925897" y="5149273"/>
                <a:ext cx="2438686" cy="465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0000FF"/>
                    </a:solidFill>
                    <a:latin typeface="Bookman Old Style" panose="02050604050505020204" pitchFamily="18" charset="0"/>
                  </a:rPr>
                  <a:t>~8 </a:t>
                </a:r>
                <a:r>
                  <a:rPr lang="en-US" sz="1100" b="1" dirty="0" err="1" smtClean="0">
                    <a:solidFill>
                      <a:srgbClr val="0000FF"/>
                    </a:solidFill>
                    <a:latin typeface="Bookman Old Style" panose="02050604050505020204" pitchFamily="18" charset="0"/>
                  </a:rPr>
                  <a:t>meV</a:t>
                </a:r>
                <a:r>
                  <a:rPr lang="en-US" sz="1100" b="1" dirty="0" smtClean="0">
                    <a:solidFill>
                      <a:srgbClr val="0000FF"/>
                    </a:solidFill>
                    <a:latin typeface="Bookman Old Style" panose="02050604050505020204" pitchFamily="18" charset="0"/>
                  </a:rPr>
                  <a:t> at 90 K</a:t>
                </a:r>
                <a:endParaRPr lang="en-US" sz="1100" b="1" dirty="0">
                  <a:solidFill>
                    <a:srgbClr val="0000FF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290046" y="1766046"/>
              <a:ext cx="2503702" cy="49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~0.3 mm 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mrad</a:t>
              </a:r>
              <a:endParaRPr lang="en-US" sz="1200" b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69293" y="3926963"/>
              <a:ext cx="2689886" cy="49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  <a:latin typeface="Bookman Old Style" panose="02050604050505020204" pitchFamily="18" charset="0"/>
                </a:rPr>
                <a:t>~0.17 mm </a:t>
              </a:r>
              <a:r>
                <a:rPr lang="en-US" sz="1200" b="1" dirty="0" err="1" smtClean="0">
                  <a:solidFill>
                    <a:srgbClr val="0000FF"/>
                  </a:solidFill>
                  <a:latin typeface="Bookman Old Style" panose="02050604050505020204" pitchFamily="18" charset="0"/>
                </a:rPr>
                <a:t>mrad</a:t>
              </a:r>
              <a:endParaRPr lang="en-US" sz="1200" b="1" dirty="0">
                <a:solidFill>
                  <a:srgbClr val="0000FF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91608" y="686809"/>
            <a:ext cx="81930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What happens if we cool the cathode to cryogenic temperature?</a:t>
            </a:r>
          </a:p>
          <a:p>
            <a:pPr algn="ctr"/>
            <a:endParaRPr lang="en-US" sz="9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As </a:t>
            </a: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lowers from 300 K to </a:t>
            </a:r>
            <a:r>
              <a:rPr lang="en-US" sz="2000" b="1" dirty="0" smtClean="0">
                <a:solidFill>
                  <a:srgbClr val="0070C0"/>
                </a:solidFill>
              </a:rPr>
              <a:t>90 K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, MTE </a:t>
            </a:r>
            <a:r>
              <a:rPr lang="en-US" sz="2000" u="sng" dirty="0" smtClean="0">
                <a:solidFill>
                  <a:schemeClr val="tx2">
                    <a:lumMod val="50000"/>
                  </a:schemeClr>
                </a:solidFill>
              </a:rPr>
              <a:t>should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lower from </a:t>
            </a:r>
            <a:r>
              <a:rPr lang="en-US" sz="2000" b="1" dirty="0" smtClean="0">
                <a:solidFill>
                  <a:srgbClr val="FF0000"/>
                </a:solidFill>
              </a:rPr>
              <a:t>25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8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meV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60137" y="4588050"/>
            <a:ext cx="6307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actual MTE ~14 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</a:rPr>
              <a:t>meV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or 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160 K equiv. temp.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705678"/>
            <a:ext cx="4484077" cy="4209221"/>
          </a:xfrm>
        </p:spPr>
        <p:txBody>
          <a:bodyPr/>
          <a:lstStyle/>
          <a:p>
            <a:r>
              <a:rPr lang="en-US" sz="2000" dirty="0" smtClean="0"/>
              <a:t>We suspect that the cathode roughness manifests itself </a:t>
            </a:r>
            <a:r>
              <a:rPr lang="en-US" sz="2000" dirty="0" smtClean="0"/>
              <a:t>here</a:t>
            </a:r>
          </a:p>
          <a:p>
            <a:endParaRPr lang="en-US" sz="2000" dirty="0" smtClean="0"/>
          </a:p>
          <a:p>
            <a:r>
              <a:rPr lang="en-US" sz="2000" dirty="0" smtClean="0"/>
              <a:t>Active research ongoing that promises much smoother </a:t>
            </a:r>
            <a:r>
              <a:rPr lang="en-US" sz="2000" dirty="0" smtClean="0"/>
              <a:t>surface</a:t>
            </a:r>
          </a:p>
          <a:p>
            <a:endParaRPr lang="en-US" sz="2000" dirty="0" smtClean="0"/>
          </a:p>
          <a:p>
            <a:r>
              <a:rPr lang="en-US" sz="2000" dirty="0" smtClean="0"/>
              <a:t>Our Monte-Carlo modeling of the bulk scattering suggests </a:t>
            </a:r>
            <a:r>
              <a:rPr lang="en-US" sz="2000" dirty="0" err="1" smtClean="0"/>
              <a:t>cryo</a:t>
            </a:r>
            <a:r>
              <a:rPr lang="en-US" sz="2000" dirty="0" smtClean="0"/>
              <a:t>-cooling can bring MTE further down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even further?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826" y="932697"/>
            <a:ext cx="4480024" cy="4043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901" y="954641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~2 </a:t>
            </a:r>
            <a:r>
              <a:rPr lang="en-US" b="1" dirty="0" err="1" smtClean="0">
                <a:solidFill>
                  <a:schemeClr val="accent4"/>
                </a:solidFill>
              </a:rPr>
              <a:t>meV</a:t>
            </a:r>
            <a:r>
              <a:rPr lang="en-US" b="1" dirty="0" smtClean="0">
                <a:solidFill>
                  <a:schemeClr val="accent4"/>
                </a:solidFill>
              </a:rPr>
              <a:t> is predicted @ 20K 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2304" y="4928056"/>
            <a:ext cx="16914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J. Appl. Phys </a:t>
            </a:r>
            <a:r>
              <a:rPr lang="is-I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121 </a:t>
            </a:r>
            <a:r>
              <a:rPr lang="is-IS" sz="800" dirty="0">
                <a:solidFill>
                  <a:srgbClr val="002060"/>
                </a:solidFill>
                <a:latin typeface="Arial" panose="020B0604020202020204" pitchFamily="34" charset="0"/>
              </a:rPr>
              <a:t>(2017) 215702</a:t>
            </a:r>
            <a:endParaRPr lang="en-US" sz="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3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cathodes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44" y="776789"/>
            <a:ext cx="6511617" cy="387243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689844" y="4859932"/>
            <a:ext cx="18998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800" dirty="0">
                <a:solidFill>
                  <a:srgbClr val="002060"/>
                </a:solidFill>
                <a:latin typeface="Arial" panose="020B0604020202020204" pitchFamily="34" charset="0"/>
              </a:rPr>
              <a:t>Appl. Phys. Lett. 108, 124105 (2016) </a:t>
            </a:r>
            <a:endParaRPr lang="en-US" sz="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configuration for tight laser focusing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1" y="621056"/>
            <a:ext cx="9144000" cy="861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0" y="1346886"/>
            <a:ext cx="3215182" cy="35172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1"/>
          <a:stretch/>
        </p:blipFill>
        <p:spPr>
          <a:xfrm>
            <a:off x="3745209" y="1760274"/>
            <a:ext cx="2865128" cy="26263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3" t="44358" r="35702" b="18187"/>
          <a:stretch/>
        </p:blipFill>
        <p:spPr>
          <a:xfrm>
            <a:off x="6582825" y="2879124"/>
            <a:ext cx="2680355" cy="22643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146" y="1613758"/>
            <a:ext cx="23368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-cooled </a:t>
            </a:r>
            <a:r>
              <a:rPr lang="en-US" dirty="0" err="1" smtClean="0"/>
              <a:t>photogun</a:t>
            </a:r>
            <a:r>
              <a:rPr lang="en-US" dirty="0" smtClean="0"/>
              <a:t>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hv_schemat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71"/>
          <a:stretch/>
        </p:blipFill>
        <p:spPr>
          <a:xfrm>
            <a:off x="5266592" y="775424"/>
            <a:ext cx="3439457" cy="41555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1885" y="918238"/>
            <a:ext cx="5530362" cy="3891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1)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HV DC photoemission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gun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	-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V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oltage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&gt;200kV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	- Cathode E-field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&gt;10MV/m</a:t>
            </a:r>
          </a:p>
          <a:p>
            <a:endParaRPr lang="en-US" sz="12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2)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Cathode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cryo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-T (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20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K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2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Compact design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62304" y="4928056"/>
            <a:ext cx="21371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</a:rPr>
              <a:t>Phys. Rev. </a:t>
            </a:r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Acc. Beams 19, 093402 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2016)</a:t>
            </a:r>
            <a:endParaRPr lang="en-US" sz="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5" y="991066"/>
            <a:ext cx="4353412" cy="3593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323" y="943287"/>
            <a:ext cx="4316357" cy="3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r>
              <a:rPr lang="en-US" baseline="30000" dirty="0" smtClean="0"/>
              <a:t>5</a:t>
            </a:r>
            <a:r>
              <a:rPr lang="en-US" dirty="0"/>
              <a:t> electrons (MTE = 5 </a:t>
            </a:r>
            <a:r>
              <a:rPr lang="en-US" dirty="0" err="1" smtClean="0"/>
              <a:t>meV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62304" y="4928056"/>
            <a:ext cx="21371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</a:rPr>
              <a:t>Phys. Rev. </a:t>
            </a:r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Acc. Beams 19, 093402 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2016)</a:t>
            </a:r>
            <a:endParaRPr lang="en-US" sz="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148"/>
            <a:ext cx="9144000" cy="36372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7661" y="3244362"/>
            <a:ext cx="220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MTE accounts for ≤1/2 final emittance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79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Gun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gun_outside5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72" y="733701"/>
            <a:ext cx="5968315" cy="4314175"/>
          </a:xfrm>
          <a:prstGeom prst="rect">
            <a:avLst/>
          </a:prstGeom>
        </p:spPr>
      </p:pic>
      <p:pic>
        <p:nvPicPr>
          <p:cNvPr id="6" name="Picture 5" descr="essex_indust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8" y="818065"/>
            <a:ext cx="1756058" cy="1492649"/>
          </a:xfrm>
          <a:prstGeom prst="rect">
            <a:avLst/>
          </a:prstGeom>
        </p:spPr>
      </p:pic>
      <p:pic>
        <p:nvPicPr>
          <p:cNvPr id="8" name="Picture 7" descr="WP_20160524_09_32_48_Pro__highre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15874" b="9234"/>
          <a:stretch/>
        </p:blipFill>
        <p:spPr>
          <a:xfrm>
            <a:off x="234143" y="2369467"/>
            <a:ext cx="1740399" cy="269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2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</a:t>
            </a:r>
            <a:r>
              <a:rPr lang="en-US" dirty="0" smtClean="0"/>
              <a:t>-tests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temp_all_paper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0"/>
          <a:stretch/>
        </p:blipFill>
        <p:spPr>
          <a:xfrm>
            <a:off x="0" y="959556"/>
            <a:ext cx="5280815" cy="298224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07931" y="1837592"/>
            <a:ext cx="7016262" cy="2948362"/>
            <a:chOff x="646977" y="2007398"/>
            <a:chExt cx="8497023" cy="3868802"/>
          </a:xfrm>
        </p:grpSpPr>
        <p:pic>
          <p:nvPicPr>
            <p:cNvPr id="7" name="Picture 6" descr="temp_all_paper-eps-converted-to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94"/>
            <a:stretch/>
          </p:blipFill>
          <p:spPr>
            <a:xfrm>
              <a:off x="646977" y="2007398"/>
              <a:ext cx="6697148" cy="386880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656361" y="4306360"/>
              <a:ext cx="2487639" cy="848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At the cathode</a:t>
              </a:r>
            </a:p>
            <a:p>
              <a:r>
                <a:rPr lang="en-US" dirty="0"/>
                <a:t>43±1K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93394" y="727645"/>
            <a:ext cx="1184731" cy="2824445"/>
            <a:chOff x="7493394" y="727645"/>
            <a:chExt cx="1184731" cy="282444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3394" y="1182628"/>
              <a:ext cx="1184731" cy="2369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533358" y="727645"/>
              <a:ext cx="1095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tx2">
                      <a:lumMod val="50000"/>
                    </a:schemeClr>
                  </a:solidFill>
                </a:rPr>
                <a:t>Cryopump</a:t>
              </a:r>
              <a:endParaRPr lang="en-US" sz="1200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r>
                <a:rPr lang="en-US" sz="1200" dirty="0" smtClean="0">
                  <a:solidFill>
                    <a:schemeClr val="tx2">
                      <a:lumMod val="50000"/>
                    </a:schemeClr>
                  </a:solidFill>
                </a:rPr>
                <a:t>(~6W at 15K)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122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 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3" y="778136"/>
            <a:ext cx="8890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Hyeri</a:t>
            </a:r>
            <a:r>
              <a:rPr lang="en-US" dirty="0"/>
              <a:t> </a:t>
            </a:r>
            <a:r>
              <a:rPr lang="en-US" dirty="0" smtClean="0"/>
              <a:t>Lee</a:t>
            </a:r>
            <a:r>
              <a:rPr lang="en-US" dirty="0"/>
              <a:t> </a:t>
            </a:r>
            <a:r>
              <a:rPr lang="en-US" dirty="0" smtClean="0"/>
              <a:t>                                        (PhD student)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Xianghong</a:t>
            </a:r>
            <a:r>
              <a:rPr lang="en-US" dirty="0"/>
              <a:t> Liu</a:t>
            </a:r>
          </a:p>
          <a:p>
            <a:r>
              <a:rPr lang="en-US" dirty="0"/>
              <a:t>Luca </a:t>
            </a:r>
            <a:r>
              <a:rPr lang="en-US" dirty="0" err="1"/>
              <a:t>Cultrera</a:t>
            </a:r>
            <a:endParaRPr lang="en-US" dirty="0"/>
          </a:p>
          <a:p>
            <a:r>
              <a:rPr lang="en-US" dirty="0"/>
              <a:t>Val </a:t>
            </a:r>
            <a:r>
              <a:rPr lang="en-US" dirty="0" err="1"/>
              <a:t>Kastroun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smtClean="0"/>
              <a:t>Dunham</a:t>
            </a:r>
          </a:p>
          <a:p>
            <a:r>
              <a:rPr lang="en-US" dirty="0" smtClean="0"/>
              <a:t>Colwyn </a:t>
            </a:r>
            <a:r>
              <a:rPr lang="en-US" dirty="0" err="1" smtClean="0"/>
              <a:t>Gulliford</a:t>
            </a:r>
            <a:endParaRPr lang="en-US" dirty="0" smtClean="0"/>
          </a:p>
          <a:p>
            <a:r>
              <a:rPr lang="en-US" dirty="0" smtClean="0"/>
              <a:t>Adam </a:t>
            </a:r>
            <a:r>
              <a:rPr lang="en-US" dirty="0" err="1" smtClean="0"/>
              <a:t>Bartnik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Funding by the NSF Grant No. </a:t>
            </a:r>
            <a:r>
              <a:rPr lang="en-US" dirty="0" smtClean="0"/>
              <a:t>PHY-1416318</a:t>
            </a:r>
          </a:p>
          <a:p>
            <a:r>
              <a:rPr lang="en-US" dirty="0"/>
              <a:t>And the DOE DE-SC0014338 and </a:t>
            </a:r>
            <a:r>
              <a:rPr lang="en-US" dirty="0" smtClean="0"/>
              <a:t>DE-SC0011643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81" y="776177"/>
            <a:ext cx="1231428" cy="11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Puck transfer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20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36" y="808133"/>
            <a:ext cx="7248455" cy="4137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49978" y="667263"/>
            <a:ext cx="1692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nterface jacket </a:t>
            </a:r>
            <a:r>
              <a:rPr lang="en-US" sz="1400" smtClean="0">
                <a:solidFill>
                  <a:schemeClr val="tx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 the old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Cornell puck</a:t>
            </a:r>
            <a:endParaRPr lang="en-US" sz="1400" dirty="0">
              <a:solidFill>
                <a:schemeClr val="tx2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beam!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6" y="779503"/>
            <a:ext cx="5943600" cy="3106119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23568" y="4066719"/>
            <a:ext cx="8896864" cy="814203"/>
          </a:xfrm>
        </p:spPr>
        <p:txBody>
          <a:bodyPr/>
          <a:lstStyle/>
          <a:p>
            <a:r>
              <a:rPr lang="en-US" sz="2000" dirty="0" smtClean="0"/>
              <a:t>Made first beam at ~200 kV (10MV/m) at both RT and </a:t>
            </a:r>
            <a:r>
              <a:rPr lang="en-US" sz="2000" dirty="0" err="1" smtClean="0"/>
              <a:t>cryo</a:t>
            </a:r>
            <a:r>
              <a:rPr lang="en-US" sz="2000" dirty="0" smtClean="0"/>
              <a:t>-T (40K)</a:t>
            </a:r>
          </a:p>
          <a:p>
            <a:r>
              <a:rPr lang="en-US" sz="2000" dirty="0" smtClean="0"/>
              <a:t>The gun is now being relocated to its permanent home, more results soon!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2300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Drivers for high brightness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Experimental evidence in favor of cooling cathodes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Cryo</a:t>
            </a:r>
            <a:r>
              <a:rPr lang="en-US" dirty="0" smtClean="0"/>
              <a:t>-cooled HV DC gun concept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Simulated performance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Gun construction &amp; first beam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3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456496" y="3353476"/>
            <a:ext cx="2174720" cy="1681110"/>
            <a:chOff x="4669695" y="3418637"/>
            <a:chExt cx="2174720" cy="1681110"/>
          </a:xfrm>
        </p:grpSpPr>
        <p:grpSp>
          <p:nvGrpSpPr>
            <p:cNvPr id="71" name="Group 70"/>
            <p:cNvGrpSpPr/>
            <p:nvPr/>
          </p:nvGrpSpPr>
          <p:grpSpPr>
            <a:xfrm>
              <a:off x="4669695" y="3418637"/>
              <a:ext cx="2174720" cy="1681110"/>
              <a:chOff x="3012457" y="3312195"/>
              <a:chExt cx="2174720" cy="1681110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2457" y="3312195"/>
                <a:ext cx="2081701" cy="168111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4820666" y="4213661"/>
                    <a:ext cx="366511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1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a14:m>
                    <a:r>
                      <a:rPr lang="en-US" sz="1100" b="0" dirty="0">
                        <a:solidFill>
                          <a:srgbClr val="002060"/>
                        </a:solidFill>
                        <a:sym typeface="Wingdings" panose="05000000000000000000" pitchFamily="2" charset="2"/>
                      </a:rPr>
                      <a:t>0</a:t>
                    </a:r>
                    <a:endParaRPr lang="en-US" sz="1100" b="0" dirty="0">
                      <a:solidFill>
                        <a:srgbClr val="00206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20666" y="4213661"/>
                    <a:ext cx="366511" cy="16927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3333" t="-32143" r="-23333" b="-46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6" name="Straight Arrow Connector 65"/>
              <p:cNvCxnSpPr/>
              <p:nvPr/>
            </p:nvCxnSpPr>
            <p:spPr bwMode="auto">
              <a:xfrm>
                <a:off x="4472421" y="3926713"/>
                <a:ext cx="0" cy="58411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3157396" y="4498171"/>
                <a:ext cx="18465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ight Arrow 69"/>
              <p:cNvSpPr/>
              <p:nvPr/>
            </p:nvSpPr>
            <p:spPr>
              <a:xfrm rot="16200000">
                <a:off x="3796174" y="4187689"/>
                <a:ext cx="549939" cy="45719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ight Arrow 75"/>
            <p:cNvSpPr/>
            <p:nvPr/>
          </p:nvSpPr>
          <p:spPr>
            <a:xfrm>
              <a:off x="5844746" y="3937065"/>
              <a:ext cx="284913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04291" y="3319665"/>
            <a:ext cx="2278396" cy="1752884"/>
            <a:chOff x="502856" y="3320661"/>
            <a:chExt cx="2278396" cy="175288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856" y="3320661"/>
              <a:ext cx="2278396" cy="1752884"/>
            </a:xfrm>
            <a:prstGeom prst="rect">
              <a:avLst/>
            </a:prstGeom>
          </p:spPr>
        </p:pic>
        <p:cxnSp>
          <p:nvCxnSpPr>
            <p:cNvPr id="51" name="Straight Arrow Connector 50"/>
            <p:cNvCxnSpPr/>
            <p:nvPr/>
          </p:nvCxnSpPr>
          <p:spPr bwMode="auto">
            <a:xfrm>
              <a:off x="1721303" y="4510824"/>
              <a:ext cx="10109" cy="18192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1754663" y="4503052"/>
                  <a:ext cx="188578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solidFill>
                                  <a:srgbClr val="00206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1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1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1100" b="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4663" y="4503052"/>
                  <a:ext cx="188578" cy="1692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6129" b="-148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/>
            <p:cNvCxnSpPr/>
            <p:nvPr/>
          </p:nvCxnSpPr>
          <p:spPr bwMode="auto">
            <a:xfrm>
              <a:off x="1972237" y="3917131"/>
              <a:ext cx="0" cy="7756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>
            <a:xfrm>
              <a:off x="601746" y="4692746"/>
              <a:ext cx="20683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ight Arrow 61"/>
            <p:cNvSpPr/>
            <p:nvPr/>
          </p:nvSpPr>
          <p:spPr>
            <a:xfrm rot="16200000">
              <a:off x="1182518" y="4286616"/>
              <a:ext cx="765525" cy="45719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ight Arrow 63"/>
            <p:cNvSpPr/>
            <p:nvPr/>
          </p:nvSpPr>
          <p:spPr>
            <a:xfrm>
              <a:off x="1652670" y="3780451"/>
              <a:ext cx="188372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8650"/>
            <a:ext cx="9144000" cy="640080"/>
          </a:xfrm>
        </p:spPr>
        <p:txBody>
          <a:bodyPr/>
          <a:lstStyle/>
          <a:p>
            <a:r>
              <a:rPr lang="en-US" dirty="0"/>
              <a:t>Brightness, Emittance and Disordered Cathodes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52806" y="795497"/>
            <a:ext cx="3016400" cy="1827471"/>
            <a:chOff x="252806" y="795497"/>
            <a:chExt cx="3016400" cy="1827471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633563" y="1963064"/>
              <a:ext cx="306649" cy="50601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24361" y="824763"/>
              <a:ext cx="178495" cy="1616923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 extrusionH="25400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27735" y="1104613"/>
              <a:ext cx="931518" cy="977674"/>
              <a:chOff x="1243701" y="3163272"/>
              <a:chExt cx="1734207" cy="1302707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1243701" y="3163272"/>
                <a:ext cx="876822" cy="76408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1243701" y="3250954"/>
                <a:ext cx="325677" cy="6764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1243701" y="3927359"/>
                <a:ext cx="1415441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1281279" y="3532789"/>
                <a:ext cx="1252603" cy="3820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281279" y="3927359"/>
                <a:ext cx="1027134" cy="42588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281279" y="3927359"/>
                <a:ext cx="513567" cy="5386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1256227" y="3927359"/>
                <a:ext cx="125260" cy="42588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 rot="16200000">
                <a:off x="2068215" y="3549976"/>
                <a:ext cx="1246398" cy="572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electrons</a:t>
                </a:r>
                <a:endParaRPr lang="en-US" sz="1400" baseline="30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885395" y="795497"/>
              <a:ext cx="2383811" cy="537344"/>
              <a:chOff x="1316035" y="2798756"/>
              <a:chExt cx="4437940" cy="71598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1316035" y="2843408"/>
                <a:ext cx="1890628" cy="250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222007" y="2798756"/>
                <a:ext cx="3531968" cy="715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400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(sets maximum electron density) 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372032" y="1490039"/>
              <a:ext cx="1418130" cy="390131"/>
              <a:chOff x="-284539" y="3406985"/>
              <a:chExt cx="2640132" cy="519832"/>
            </a:xfrm>
            <a:effectLst/>
          </p:grpSpPr>
          <p:sp>
            <p:nvSpPr>
              <p:cNvPr id="22" name="Right Arrow 21"/>
              <p:cNvSpPr/>
              <p:nvPr/>
            </p:nvSpPr>
            <p:spPr>
              <a:xfrm>
                <a:off x="-156530" y="3406985"/>
                <a:ext cx="2288639" cy="519832"/>
              </a:xfrm>
              <a:prstGeom prst="rightArrow">
                <a:avLst/>
              </a:prstGeom>
              <a:solidFill>
                <a:srgbClr val="FF00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284539" y="3427431"/>
                <a:ext cx="2640132" cy="41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2"/>
                    </a:solidFill>
                  </a:rPr>
                  <a:t>electron beam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rot="2524293">
              <a:off x="733842" y="2315191"/>
              <a:ext cx="898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Laser</a:t>
              </a:r>
              <a:endParaRPr lang="en-US" sz="1400" baseline="30000" dirty="0">
                <a:solidFill>
                  <a:srgbClr val="00B05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-295607" y="1404117"/>
              <a:ext cx="14046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Photocathode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5623732" y="1505384"/>
                <a:ext cx="1901546" cy="1001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𝑛𝑥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MTE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732" y="1505384"/>
                <a:ext cx="1901546" cy="100168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/>
          <p:cNvGrpSpPr/>
          <p:nvPr/>
        </p:nvGrpSpPr>
        <p:grpSpPr>
          <a:xfrm>
            <a:off x="2941446" y="864023"/>
            <a:ext cx="5159621" cy="1180399"/>
            <a:chOff x="2941446" y="864023"/>
            <a:chExt cx="5159621" cy="11803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2941446" y="1381933"/>
                  <a:ext cx="1296509" cy="6624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𝑛𝑦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1446" y="1381933"/>
                  <a:ext cx="1296509" cy="66248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4152214" y="1338051"/>
                  <a:ext cx="1034963" cy="6665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𝒛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b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𝐌𝐓𝐄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2214" y="1338051"/>
                  <a:ext cx="1034963" cy="66652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5607307" y="864023"/>
                  <a:ext cx="2493760" cy="6612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MTE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307" y="864023"/>
                  <a:ext cx="2493760" cy="66127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/>
          <p:cNvSpPr txBox="1"/>
          <p:nvPr/>
        </p:nvSpPr>
        <p:spPr>
          <a:xfrm>
            <a:off x="1285910" y="2396656"/>
            <a:ext cx="682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All </a:t>
            </a:r>
            <a:r>
              <a:rPr lang="en-US" dirty="0" err="1">
                <a:solidFill>
                  <a:srgbClr val="002060"/>
                </a:solidFill>
              </a:rPr>
              <a:t>photoinjectors</a:t>
            </a:r>
            <a:r>
              <a:rPr lang="en-US" dirty="0">
                <a:solidFill>
                  <a:srgbClr val="002060"/>
                </a:solidFill>
              </a:rPr>
              <a:t> use cathodes with disordered surfaces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en-US" dirty="0" smtClean="0">
                <a:solidFill>
                  <a:srgbClr val="002060"/>
                </a:solidFill>
              </a:rPr>
              <a:t>e.g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smtClean="0">
                <a:solidFill>
                  <a:srgbClr val="002060"/>
                </a:solidFill>
              </a:rPr>
              <a:t>alkali-</a:t>
            </a:r>
            <a:r>
              <a:rPr lang="en-US" dirty="0" err="1" smtClean="0">
                <a:solidFill>
                  <a:srgbClr val="002060"/>
                </a:solidFill>
              </a:rPr>
              <a:t>antimonides</a:t>
            </a:r>
            <a:r>
              <a:rPr lang="en-US" dirty="0">
                <a:solidFill>
                  <a:srgbClr val="002060"/>
                </a:solidFill>
              </a:rPr>
              <a:t>, polycrystalline metals, </a:t>
            </a:r>
            <a:r>
              <a:rPr lang="en-US" dirty="0" err="1" smtClean="0">
                <a:solidFill>
                  <a:srgbClr val="002060"/>
                </a:solidFill>
              </a:rPr>
              <a:t>Cs:GaAs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37080" y="3845060"/>
            <a:ext cx="2714299" cy="723909"/>
            <a:chOff x="337080" y="3845060"/>
            <a:chExt cx="2714299" cy="723909"/>
          </a:xfrm>
        </p:grpSpPr>
        <p:sp>
          <p:nvSpPr>
            <p:cNvPr id="45" name="TextBox 44"/>
            <p:cNvSpPr txBox="1"/>
            <p:nvPr/>
          </p:nvSpPr>
          <p:spPr>
            <a:xfrm rot="16200000">
              <a:off x="151933" y="4122212"/>
              <a:ext cx="6319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2060"/>
                  </a:solidFill>
                </a:rPr>
                <a:t>Energy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>
              <a:off x="1721303" y="3917131"/>
              <a:ext cx="0" cy="61775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1731412" y="4096153"/>
                  <a:ext cx="178639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US" sz="11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1412" y="4096153"/>
                  <a:ext cx="178639" cy="16927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7241" r="-13793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1972237" y="3845060"/>
              <a:ext cx="10791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2060"/>
                  </a:solidFill>
                </a:rPr>
                <a:t>Vacuum Level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41836" y="4244438"/>
              <a:ext cx="986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</a:rPr>
                <a:t>Fermi Level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1970336" y="4226010"/>
                  <a:ext cx="248658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US" sz="1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12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0336" y="4226010"/>
                  <a:ext cx="248658" cy="184666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2195" r="-14634"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633709" y="2957677"/>
                <a:ext cx="2290242" cy="8878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MTE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r>
                  <a:rPr lang="en-US" b="0" dirty="0"/>
                  <a:t>                         </a:t>
                </a: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709" y="2957677"/>
                <a:ext cx="2290242" cy="88787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667460" y="3488777"/>
                <a:ext cx="16950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→0)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460" y="3488777"/>
                <a:ext cx="1695016" cy="369332"/>
              </a:xfrm>
              <a:prstGeom prst="rect">
                <a:avLst/>
              </a:prstGeom>
              <a:blipFill>
                <a:blip r:embed="rId1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6442685" y="3045844"/>
            <a:ext cx="2391441" cy="954629"/>
            <a:chOff x="4460975" y="3101480"/>
            <a:chExt cx="3390900" cy="1504950"/>
          </a:xfr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60975" y="3101480"/>
              <a:ext cx="3390900" cy="1504950"/>
            </a:xfrm>
            <a:prstGeom prst="rect">
              <a:avLst/>
            </a:prstGeom>
          </p:spPr>
        </p:pic>
        <p:sp>
          <p:nvSpPr>
            <p:cNvPr id="61" name="Freeform 7"/>
            <p:cNvSpPr/>
            <p:nvPr/>
          </p:nvSpPr>
          <p:spPr>
            <a:xfrm>
              <a:off x="6139415" y="3253893"/>
              <a:ext cx="175240" cy="854102"/>
            </a:xfrm>
            <a:custGeom>
              <a:avLst/>
              <a:gdLst>
                <a:gd name="connsiteX0" fmla="*/ 0 w 175240"/>
                <a:gd name="connsiteY0" fmla="*/ 925033 h 925033"/>
                <a:gd name="connsiteX1" fmla="*/ 101010 w 175240"/>
                <a:gd name="connsiteY1" fmla="*/ 781493 h 925033"/>
                <a:gd name="connsiteX2" fmla="*/ 170121 w 175240"/>
                <a:gd name="connsiteY2" fmla="*/ 478465 h 925033"/>
                <a:gd name="connsiteX3" fmla="*/ 170121 w 175240"/>
                <a:gd name="connsiteY3" fmla="*/ 148856 h 925033"/>
                <a:gd name="connsiteX4" fmla="*/ 170121 w 175240"/>
                <a:gd name="connsiteY4" fmla="*/ 0 h 92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240" h="925033">
                  <a:moveTo>
                    <a:pt x="0" y="925033"/>
                  </a:moveTo>
                  <a:cubicBezTo>
                    <a:pt x="36328" y="890477"/>
                    <a:pt x="72657" y="855921"/>
                    <a:pt x="101010" y="781493"/>
                  </a:cubicBezTo>
                  <a:cubicBezTo>
                    <a:pt x="129363" y="707065"/>
                    <a:pt x="158603" y="583904"/>
                    <a:pt x="170121" y="478465"/>
                  </a:cubicBezTo>
                  <a:cubicBezTo>
                    <a:pt x="181639" y="373026"/>
                    <a:pt x="170121" y="148856"/>
                    <a:pt x="170121" y="148856"/>
                  </a:cubicBezTo>
                  <a:lnTo>
                    <a:pt x="170121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8"/>
            <p:cNvSpPr/>
            <p:nvPr/>
          </p:nvSpPr>
          <p:spPr>
            <a:xfrm>
              <a:off x="7521680" y="3242930"/>
              <a:ext cx="175240" cy="847946"/>
            </a:xfrm>
            <a:custGeom>
              <a:avLst/>
              <a:gdLst>
                <a:gd name="connsiteX0" fmla="*/ 0 w 175240"/>
                <a:gd name="connsiteY0" fmla="*/ 925033 h 925033"/>
                <a:gd name="connsiteX1" fmla="*/ 101010 w 175240"/>
                <a:gd name="connsiteY1" fmla="*/ 781493 h 925033"/>
                <a:gd name="connsiteX2" fmla="*/ 170121 w 175240"/>
                <a:gd name="connsiteY2" fmla="*/ 478465 h 925033"/>
                <a:gd name="connsiteX3" fmla="*/ 170121 w 175240"/>
                <a:gd name="connsiteY3" fmla="*/ 148856 h 925033"/>
                <a:gd name="connsiteX4" fmla="*/ 170121 w 175240"/>
                <a:gd name="connsiteY4" fmla="*/ 0 h 92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240" h="925033">
                  <a:moveTo>
                    <a:pt x="0" y="925033"/>
                  </a:moveTo>
                  <a:cubicBezTo>
                    <a:pt x="36328" y="890477"/>
                    <a:pt x="72657" y="855921"/>
                    <a:pt x="101010" y="781493"/>
                  </a:cubicBezTo>
                  <a:cubicBezTo>
                    <a:pt x="129363" y="707065"/>
                    <a:pt x="158603" y="583904"/>
                    <a:pt x="170121" y="478465"/>
                  </a:cubicBezTo>
                  <a:cubicBezTo>
                    <a:pt x="181639" y="373026"/>
                    <a:pt x="170121" y="148856"/>
                    <a:pt x="170121" y="148856"/>
                  </a:cubicBezTo>
                  <a:lnTo>
                    <a:pt x="170121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9"/>
            <p:cNvSpPr/>
            <p:nvPr/>
          </p:nvSpPr>
          <p:spPr>
            <a:xfrm flipH="1">
              <a:off x="5753861" y="3242930"/>
              <a:ext cx="175240" cy="838144"/>
            </a:xfrm>
            <a:custGeom>
              <a:avLst/>
              <a:gdLst>
                <a:gd name="connsiteX0" fmla="*/ 0 w 175240"/>
                <a:gd name="connsiteY0" fmla="*/ 925033 h 925033"/>
                <a:gd name="connsiteX1" fmla="*/ 101010 w 175240"/>
                <a:gd name="connsiteY1" fmla="*/ 781493 h 925033"/>
                <a:gd name="connsiteX2" fmla="*/ 170121 w 175240"/>
                <a:gd name="connsiteY2" fmla="*/ 478465 h 925033"/>
                <a:gd name="connsiteX3" fmla="*/ 170121 w 175240"/>
                <a:gd name="connsiteY3" fmla="*/ 148856 h 925033"/>
                <a:gd name="connsiteX4" fmla="*/ 170121 w 175240"/>
                <a:gd name="connsiteY4" fmla="*/ 0 h 92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240" h="925033">
                  <a:moveTo>
                    <a:pt x="0" y="925033"/>
                  </a:moveTo>
                  <a:cubicBezTo>
                    <a:pt x="36328" y="890477"/>
                    <a:pt x="72657" y="855921"/>
                    <a:pt x="101010" y="781493"/>
                  </a:cubicBezTo>
                  <a:cubicBezTo>
                    <a:pt x="129363" y="707065"/>
                    <a:pt x="158603" y="583904"/>
                    <a:pt x="170121" y="478465"/>
                  </a:cubicBezTo>
                  <a:cubicBezTo>
                    <a:pt x="181639" y="373026"/>
                    <a:pt x="170121" y="148856"/>
                    <a:pt x="170121" y="148856"/>
                  </a:cubicBezTo>
                  <a:lnTo>
                    <a:pt x="170121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10"/>
            <p:cNvSpPr/>
            <p:nvPr/>
          </p:nvSpPr>
          <p:spPr>
            <a:xfrm flipH="1">
              <a:off x="7157714" y="3235479"/>
              <a:ext cx="175240" cy="838910"/>
            </a:xfrm>
            <a:custGeom>
              <a:avLst/>
              <a:gdLst>
                <a:gd name="connsiteX0" fmla="*/ 0 w 175240"/>
                <a:gd name="connsiteY0" fmla="*/ 925033 h 925033"/>
                <a:gd name="connsiteX1" fmla="*/ 101010 w 175240"/>
                <a:gd name="connsiteY1" fmla="*/ 781493 h 925033"/>
                <a:gd name="connsiteX2" fmla="*/ 170121 w 175240"/>
                <a:gd name="connsiteY2" fmla="*/ 478465 h 925033"/>
                <a:gd name="connsiteX3" fmla="*/ 170121 w 175240"/>
                <a:gd name="connsiteY3" fmla="*/ 148856 h 925033"/>
                <a:gd name="connsiteX4" fmla="*/ 170121 w 175240"/>
                <a:gd name="connsiteY4" fmla="*/ 0 h 92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240" h="925033">
                  <a:moveTo>
                    <a:pt x="0" y="925033"/>
                  </a:moveTo>
                  <a:cubicBezTo>
                    <a:pt x="36328" y="890477"/>
                    <a:pt x="72657" y="855921"/>
                    <a:pt x="101010" y="781493"/>
                  </a:cubicBezTo>
                  <a:cubicBezTo>
                    <a:pt x="129363" y="707065"/>
                    <a:pt x="158603" y="583904"/>
                    <a:pt x="170121" y="478465"/>
                  </a:cubicBezTo>
                  <a:cubicBezTo>
                    <a:pt x="181639" y="373026"/>
                    <a:pt x="170121" y="148856"/>
                    <a:pt x="170121" y="148856"/>
                  </a:cubicBezTo>
                  <a:lnTo>
                    <a:pt x="170121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11"/>
            <p:cNvSpPr/>
            <p:nvPr/>
          </p:nvSpPr>
          <p:spPr>
            <a:xfrm>
              <a:off x="6321710" y="3242930"/>
              <a:ext cx="203259" cy="1011599"/>
            </a:xfrm>
            <a:custGeom>
              <a:avLst/>
              <a:gdLst>
                <a:gd name="connsiteX0" fmla="*/ 0 w 217968"/>
                <a:gd name="connsiteY0" fmla="*/ 1052623 h 1052623"/>
                <a:gd name="connsiteX1" fmla="*/ 159489 w 217968"/>
                <a:gd name="connsiteY1" fmla="*/ 797442 h 1052623"/>
                <a:gd name="connsiteX2" fmla="*/ 217968 w 217968"/>
                <a:gd name="connsiteY2" fmla="*/ 0 h 105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968" h="1052623">
                  <a:moveTo>
                    <a:pt x="0" y="1052623"/>
                  </a:moveTo>
                  <a:cubicBezTo>
                    <a:pt x="61580" y="1012751"/>
                    <a:pt x="123161" y="972879"/>
                    <a:pt x="159489" y="797442"/>
                  </a:cubicBezTo>
                  <a:cubicBezTo>
                    <a:pt x="195817" y="622005"/>
                    <a:pt x="206892" y="311002"/>
                    <a:pt x="217968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12"/>
            <p:cNvSpPr/>
            <p:nvPr/>
          </p:nvSpPr>
          <p:spPr>
            <a:xfrm>
              <a:off x="4913471" y="3253893"/>
              <a:ext cx="217968" cy="1000636"/>
            </a:xfrm>
            <a:custGeom>
              <a:avLst/>
              <a:gdLst>
                <a:gd name="connsiteX0" fmla="*/ 0 w 217968"/>
                <a:gd name="connsiteY0" fmla="*/ 1052623 h 1052623"/>
                <a:gd name="connsiteX1" fmla="*/ 159489 w 217968"/>
                <a:gd name="connsiteY1" fmla="*/ 797442 h 1052623"/>
                <a:gd name="connsiteX2" fmla="*/ 217968 w 217968"/>
                <a:gd name="connsiteY2" fmla="*/ 0 h 105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968" h="1052623">
                  <a:moveTo>
                    <a:pt x="0" y="1052623"/>
                  </a:moveTo>
                  <a:cubicBezTo>
                    <a:pt x="61580" y="1012751"/>
                    <a:pt x="123161" y="972879"/>
                    <a:pt x="159489" y="797442"/>
                  </a:cubicBezTo>
                  <a:cubicBezTo>
                    <a:pt x="195817" y="622005"/>
                    <a:pt x="206892" y="311002"/>
                    <a:pt x="217968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Freeform 13"/>
            <p:cNvSpPr/>
            <p:nvPr/>
          </p:nvSpPr>
          <p:spPr>
            <a:xfrm flipH="1">
              <a:off x="5538181" y="3253893"/>
              <a:ext cx="217968" cy="1021163"/>
            </a:xfrm>
            <a:custGeom>
              <a:avLst/>
              <a:gdLst>
                <a:gd name="connsiteX0" fmla="*/ 0 w 217968"/>
                <a:gd name="connsiteY0" fmla="*/ 1052623 h 1052623"/>
                <a:gd name="connsiteX1" fmla="*/ 159489 w 217968"/>
                <a:gd name="connsiteY1" fmla="*/ 797442 h 1052623"/>
                <a:gd name="connsiteX2" fmla="*/ 217968 w 217968"/>
                <a:gd name="connsiteY2" fmla="*/ 0 h 105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968" h="1052623">
                  <a:moveTo>
                    <a:pt x="0" y="1052623"/>
                  </a:moveTo>
                  <a:cubicBezTo>
                    <a:pt x="61580" y="1012751"/>
                    <a:pt x="123161" y="972879"/>
                    <a:pt x="159489" y="797442"/>
                  </a:cubicBezTo>
                  <a:cubicBezTo>
                    <a:pt x="195817" y="622005"/>
                    <a:pt x="206892" y="311002"/>
                    <a:pt x="217968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Freeform 14"/>
            <p:cNvSpPr/>
            <p:nvPr/>
          </p:nvSpPr>
          <p:spPr>
            <a:xfrm flipH="1">
              <a:off x="6942303" y="3242930"/>
              <a:ext cx="217968" cy="1005688"/>
            </a:xfrm>
            <a:custGeom>
              <a:avLst/>
              <a:gdLst>
                <a:gd name="connsiteX0" fmla="*/ 0 w 217968"/>
                <a:gd name="connsiteY0" fmla="*/ 1052623 h 1052623"/>
                <a:gd name="connsiteX1" fmla="*/ 159489 w 217968"/>
                <a:gd name="connsiteY1" fmla="*/ 797442 h 1052623"/>
                <a:gd name="connsiteX2" fmla="*/ 217968 w 217968"/>
                <a:gd name="connsiteY2" fmla="*/ 0 h 1052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968" h="1052623">
                  <a:moveTo>
                    <a:pt x="0" y="1052623"/>
                  </a:moveTo>
                  <a:cubicBezTo>
                    <a:pt x="61580" y="1012751"/>
                    <a:pt x="123161" y="972879"/>
                    <a:pt x="159489" y="797442"/>
                  </a:cubicBezTo>
                  <a:cubicBezTo>
                    <a:pt x="195817" y="622005"/>
                    <a:pt x="206892" y="311002"/>
                    <a:pt x="217968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 15"/>
            <p:cNvSpPr/>
            <p:nvPr/>
          </p:nvSpPr>
          <p:spPr>
            <a:xfrm>
              <a:off x="7421526" y="3237614"/>
              <a:ext cx="15948" cy="781493"/>
            </a:xfrm>
            <a:custGeom>
              <a:avLst/>
              <a:gdLst>
                <a:gd name="connsiteX0" fmla="*/ 0 w 15948"/>
                <a:gd name="connsiteY0" fmla="*/ 781493 h 781493"/>
                <a:gd name="connsiteX1" fmla="*/ 15948 w 15948"/>
                <a:gd name="connsiteY1" fmla="*/ 0 h 781493"/>
                <a:gd name="connsiteX2" fmla="*/ 15948 w 15948"/>
                <a:gd name="connsiteY2" fmla="*/ 0 h 78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48" h="781493">
                  <a:moveTo>
                    <a:pt x="0" y="781493"/>
                  </a:moveTo>
                  <a:lnTo>
                    <a:pt x="15948" y="0"/>
                  </a:lnTo>
                  <a:lnTo>
                    <a:pt x="15948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16"/>
            <p:cNvSpPr/>
            <p:nvPr/>
          </p:nvSpPr>
          <p:spPr>
            <a:xfrm>
              <a:off x="6016771" y="3242930"/>
              <a:ext cx="15948" cy="781493"/>
            </a:xfrm>
            <a:custGeom>
              <a:avLst/>
              <a:gdLst>
                <a:gd name="connsiteX0" fmla="*/ 0 w 15948"/>
                <a:gd name="connsiteY0" fmla="*/ 781493 h 781493"/>
                <a:gd name="connsiteX1" fmla="*/ 15948 w 15948"/>
                <a:gd name="connsiteY1" fmla="*/ 0 h 781493"/>
                <a:gd name="connsiteX2" fmla="*/ 15948 w 15948"/>
                <a:gd name="connsiteY2" fmla="*/ 0 h 78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48" h="781493">
                  <a:moveTo>
                    <a:pt x="0" y="781493"/>
                  </a:moveTo>
                  <a:lnTo>
                    <a:pt x="15948" y="0"/>
                  </a:lnTo>
                  <a:lnTo>
                    <a:pt x="15948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17"/>
            <p:cNvSpPr/>
            <p:nvPr/>
          </p:nvSpPr>
          <p:spPr>
            <a:xfrm>
              <a:off x="6713298" y="3235480"/>
              <a:ext cx="45719" cy="1222156"/>
            </a:xfrm>
            <a:custGeom>
              <a:avLst/>
              <a:gdLst>
                <a:gd name="connsiteX0" fmla="*/ 0 w 15948"/>
                <a:gd name="connsiteY0" fmla="*/ 781493 h 781493"/>
                <a:gd name="connsiteX1" fmla="*/ 15948 w 15948"/>
                <a:gd name="connsiteY1" fmla="*/ 0 h 781493"/>
                <a:gd name="connsiteX2" fmla="*/ 15948 w 15948"/>
                <a:gd name="connsiteY2" fmla="*/ 0 h 78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48" h="781493">
                  <a:moveTo>
                    <a:pt x="0" y="781493"/>
                  </a:moveTo>
                  <a:lnTo>
                    <a:pt x="15948" y="0"/>
                  </a:lnTo>
                  <a:lnTo>
                    <a:pt x="15948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18"/>
            <p:cNvSpPr/>
            <p:nvPr/>
          </p:nvSpPr>
          <p:spPr>
            <a:xfrm>
              <a:off x="5298089" y="3253893"/>
              <a:ext cx="45719" cy="1222156"/>
            </a:xfrm>
            <a:custGeom>
              <a:avLst/>
              <a:gdLst>
                <a:gd name="connsiteX0" fmla="*/ 0 w 15948"/>
                <a:gd name="connsiteY0" fmla="*/ 781493 h 781493"/>
                <a:gd name="connsiteX1" fmla="*/ 15948 w 15948"/>
                <a:gd name="connsiteY1" fmla="*/ 0 h 781493"/>
                <a:gd name="connsiteX2" fmla="*/ 15948 w 15948"/>
                <a:gd name="connsiteY2" fmla="*/ 0 h 78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48" h="781493">
                  <a:moveTo>
                    <a:pt x="0" y="781493"/>
                  </a:moveTo>
                  <a:lnTo>
                    <a:pt x="15948" y="0"/>
                  </a:lnTo>
                  <a:lnTo>
                    <a:pt x="15948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H="1" flipV="1">
              <a:off x="6024745" y="3753768"/>
              <a:ext cx="7974" cy="270656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6206215" y="3864971"/>
              <a:ext cx="197012" cy="25278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6358615" y="4117759"/>
              <a:ext cx="243402" cy="15240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H="1" flipV="1">
              <a:off x="6880216" y="4102998"/>
              <a:ext cx="216996" cy="15477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 flipV="1">
              <a:off x="7127374" y="3889096"/>
              <a:ext cx="148450" cy="188077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7460710" y="3764474"/>
              <a:ext cx="0" cy="261327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5723886" y="3878772"/>
              <a:ext cx="166334" cy="21890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 flipV="1">
              <a:off x="5496859" y="4065444"/>
              <a:ext cx="194523" cy="18908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4945323" y="4097672"/>
              <a:ext cx="209592" cy="19246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5320948" y="4203748"/>
              <a:ext cx="9707" cy="29191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6730865" y="4180385"/>
              <a:ext cx="9707" cy="29191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7576015" y="3843395"/>
              <a:ext cx="197012" cy="25278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Figure 1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 b="16983"/>
          <a:stretch/>
        </p:blipFill>
        <p:spPr bwMode="auto">
          <a:xfrm>
            <a:off x="6465406" y="4123336"/>
            <a:ext cx="2390991" cy="940789"/>
          </a:xfrm>
          <a:prstGeom prst="rect">
            <a:avLst/>
          </a:prstGeom>
          <a:noFill/>
          <a:effectLst>
            <a:glow rad="63500">
              <a:schemeClr val="accent5">
                <a:lumMod val="50000"/>
                <a:lumOff val="5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619083" y="4227754"/>
            <a:ext cx="4164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mtClean="0"/>
              <a:t>Temperature, surface </a:t>
            </a:r>
            <a:r>
              <a:rPr lang="en-US" sz="1500" smtClean="0"/>
              <a:t>roughness, </a:t>
            </a:r>
            <a:r>
              <a:rPr lang="en-US" sz="1500" dirty="0"/>
              <a:t>and work function variations eventually limit MTE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25176" y="3139280"/>
            <a:ext cx="1568183" cy="11767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402" y="4899910"/>
            <a:ext cx="18710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Appl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</a:rPr>
              <a:t>. Phys. Lett. 107, 134101 (2015)</a:t>
            </a:r>
            <a:endParaRPr lang="en-US" sz="800" dirty="0">
              <a:solidFill>
                <a:srgbClr val="00206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540929" y="4799828"/>
            <a:ext cx="18742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Phys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</a:rPr>
              <a:t>. Rev. Applied 4, 024015 (2015</a:t>
            </a:r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en-US" sz="800" dirty="0" smtClean="0">
                <a:solidFill>
                  <a:srgbClr val="002060"/>
                </a:solidFill>
              </a:rPr>
              <a:t>J. Appl. Phys. 121, 044904 (2017)</a:t>
            </a:r>
            <a:endParaRPr lang="en-US" sz="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3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Cornell’s Center for Bright Beams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37806" y="69958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x100 </a:t>
            </a:r>
            <a:r>
              <a:rPr lang="en-US" sz="2000" b="1" dirty="0">
                <a:solidFill>
                  <a:schemeClr val="tx1"/>
                </a:solidFill>
              </a:rPr>
              <a:t>brighter electron beams through better </a:t>
            </a:r>
            <a:r>
              <a:rPr lang="en-US" sz="2000" b="1" dirty="0" smtClean="0">
                <a:solidFill>
                  <a:schemeClr val="tx1"/>
                </a:solidFill>
              </a:rPr>
              <a:t>photocathodes, guns, beam dynamics, etc.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8" y="1490925"/>
            <a:ext cx="9144000" cy="36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Ultrafast electron diffraction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3473" y="4917457"/>
            <a:ext cx="1981200" cy="171450"/>
          </a:xfrm>
        </p:spPr>
        <p:txBody>
          <a:bodyPr/>
          <a:lstStyle/>
          <a:p>
            <a:fld id="{E5BD885E-2282-4F70-99AE-A92300FFFA40}" type="slidenum">
              <a:rPr lang="en-US" smtClean="0"/>
              <a:t>6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97880">
            <a:off x="3903840" y="1282503"/>
            <a:ext cx="4043582" cy="2107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29" name="Content Placeholder 4"/>
          <p:cNvPicPr>
            <a:picLocks noChangeAspect="1"/>
          </p:cNvPicPr>
          <p:nvPr/>
        </p:nvPicPr>
        <p:blipFill>
          <a:blip r:embed="rId4"/>
          <a:srcRect l="4241" r="4241"/>
          <a:stretch>
            <a:fillRect/>
          </a:stretch>
        </p:blipFill>
        <p:spPr bwMode="auto">
          <a:xfrm>
            <a:off x="1192579" y="1416479"/>
            <a:ext cx="1939432" cy="134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1068822" y="2861109"/>
            <a:ext cx="2186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5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light </a:t>
            </a:r>
            <a:r>
              <a:rPr lang="en-US" sz="2000" b="1" i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sensitive</a:t>
            </a:r>
          </a:p>
          <a:p>
            <a:pPr algn="ctr"/>
            <a:r>
              <a:rPr lang="en-US" sz="2000" b="1" i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1" i="1" dirty="0">
                <a:solidFill>
                  <a:schemeClr val="accent5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protein rhodopsin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7148" y="3709000"/>
            <a:ext cx="59442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rabicParenR"/>
            </a:pPr>
            <a:r>
              <a:rPr lang="en-US" sz="2000" dirty="0" smtClean="0">
                <a:solidFill>
                  <a:schemeClr val="tx2"/>
                </a:solidFill>
              </a:rPr>
              <a:t>Coherence length ≥ protein unit cell (~few nm)</a:t>
            </a:r>
          </a:p>
          <a:p>
            <a:pPr marL="514350" indent="-514350">
              <a:buAutoNum type="arabicParenR"/>
            </a:pPr>
            <a:r>
              <a:rPr lang="en-US" sz="2000" dirty="0" smtClean="0">
                <a:solidFill>
                  <a:schemeClr val="tx2"/>
                </a:solidFill>
              </a:rPr>
              <a:t>Time resolution </a:t>
            </a:r>
            <a:r>
              <a:rPr lang="en-US" sz="2000" dirty="0">
                <a:solidFill>
                  <a:schemeClr val="tx2"/>
                </a:solidFill>
              </a:rPr>
              <a:t>~</a:t>
            </a:r>
            <a:r>
              <a:rPr lang="en-US" sz="2000" dirty="0" smtClean="0">
                <a:solidFill>
                  <a:schemeClr val="tx2"/>
                </a:solidFill>
              </a:rPr>
              <a:t>100fs (ultrafast scale)</a:t>
            </a:r>
          </a:p>
          <a:p>
            <a:pPr marL="514350" indent="-514350">
              <a:buAutoNum type="arabicParenR"/>
            </a:pPr>
            <a:r>
              <a:rPr lang="en-US" sz="2000" dirty="0" smtClean="0">
                <a:solidFill>
                  <a:schemeClr val="tx2"/>
                </a:solidFill>
              </a:rPr>
              <a:t>Number of electrons (for signal) ≥ 10</a:t>
            </a:r>
            <a:r>
              <a:rPr lang="en-US" sz="2000" baseline="30000" dirty="0" smtClean="0">
                <a:solidFill>
                  <a:schemeClr val="tx2"/>
                </a:solidFill>
              </a:rPr>
              <a:t>5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7148" y="780849"/>
            <a:ext cx="8816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Toward a molecular movie for biological processes with electrons</a:t>
            </a:r>
            <a:r>
              <a:rPr lang="mr-IN" sz="2000" b="1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33747" y="2839714"/>
            <a:ext cx="1953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EEEE7E"/>
                </a:solidFill>
              </a:rPr>
              <a:t>State-of-the art 100 fs electron source</a:t>
            </a:r>
            <a:endParaRPr lang="en-US" sz="1200" dirty="0">
              <a:solidFill>
                <a:srgbClr val="EEEE7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72553" y="2940484"/>
            <a:ext cx="2509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EEEE7E"/>
                </a:solidFill>
              </a:rPr>
              <a:t>With 100x more brightness</a:t>
            </a:r>
            <a:endParaRPr lang="en-US" sz="1200" dirty="0">
              <a:solidFill>
                <a:srgbClr val="EEE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24" y="744280"/>
            <a:ext cx="1702616" cy="104228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6" y="2656001"/>
            <a:ext cx="5996761" cy="12117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Coherence length scaling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62304" y="4928056"/>
            <a:ext cx="21371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</a:rPr>
              <a:t>Phys. Rev. </a:t>
            </a:r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Acc. Beams 19, 093402 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en-US" sz="800" dirty="0" smtClean="0">
                <a:solidFill>
                  <a:srgbClr val="002060"/>
                </a:solidFill>
                <a:latin typeface="Arial" panose="020B0604020202020204" pitchFamily="34" charset="0"/>
              </a:rPr>
              <a:t>2016)</a:t>
            </a:r>
            <a:endParaRPr lang="en-US" sz="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212111" y="1690574"/>
            <a:ext cx="116958" cy="28707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060" y="1924490"/>
            <a:ext cx="298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reduced Compton wavelength</a:t>
            </a:r>
            <a:endParaRPr lang="en-US" i="1" dirty="0">
              <a:solidFill>
                <a:schemeClr val="accent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658140" y="3551274"/>
            <a:ext cx="95693" cy="382773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28306" y="3969487"/>
            <a:ext cx="26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cathode emittance </a:t>
            </a:r>
            <a:r>
              <a:rPr lang="en-US" i="1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preservation ratio </a:t>
            </a:r>
            <a:r>
              <a:rPr lang="en-US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∊ (0, 1]</a:t>
            </a:r>
            <a:endParaRPr lang="en-US" i="1" dirty="0">
              <a:solidFill>
                <a:schemeClr val="accent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104708" y="2700669"/>
            <a:ext cx="88605" cy="46074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410046" y="2356883"/>
            <a:ext cx="2367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final spot size</a:t>
            </a:r>
            <a:endParaRPr lang="en-US" i="1" dirty="0">
              <a:solidFill>
                <a:schemeClr val="accent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334002" y="2307265"/>
            <a:ext cx="99235" cy="45365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95288" y="1956390"/>
            <a:ext cx="147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cathode field</a:t>
            </a:r>
            <a:endParaRPr lang="en-US" i="1" dirty="0">
              <a:solidFill>
                <a:schemeClr val="accent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6075" y="2821173"/>
            <a:ext cx="147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(“pancake”)</a:t>
            </a:r>
            <a:endParaRPr lang="en-US" i="1" dirty="0">
              <a:solidFill>
                <a:schemeClr val="accent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66075" y="3366977"/>
            <a:ext cx="147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(“cigar”)</a:t>
            </a:r>
            <a:endParaRPr lang="en-US" i="1" dirty="0">
              <a:solidFill>
                <a:schemeClr val="accent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700668" y="2856613"/>
            <a:ext cx="2860160" cy="864782"/>
            <a:chOff x="2700668" y="2856613"/>
            <a:chExt cx="2860160" cy="864782"/>
          </a:xfrm>
        </p:grpSpPr>
        <p:sp>
          <p:nvSpPr>
            <p:cNvPr id="29" name="Rectangle 28"/>
            <p:cNvSpPr/>
            <p:nvPr/>
          </p:nvSpPr>
          <p:spPr>
            <a:xfrm>
              <a:off x="2700668" y="3094074"/>
              <a:ext cx="340242" cy="446568"/>
            </a:xfrm>
            <a:prstGeom prst="rect">
              <a:avLst/>
            </a:prstGeom>
            <a:solidFill>
              <a:schemeClr val="tx1">
                <a:lumMod val="60000"/>
                <a:lumOff val="40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703674" y="3342167"/>
              <a:ext cx="825796" cy="379228"/>
            </a:xfrm>
            <a:prstGeom prst="rect">
              <a:avLst/>
            </a:prstGeom>
            <a:solidFill>
              <a:schemeClr val="tx1">
                <a:lumMod val="60000"/>
                <a:lumOff val="40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131981" y="2856613"/>
              <a:ext cx="428847" cy="365052"/>
            </a:xfrm>
            <a:prstGeom prst="rect">
              <a:avLst/>
            </a:prstGeom>
            <a:solidFill>
              <a:schemeClr val="tx1">
                <a:lumMod val="60000"/>
                <a:lumOff val="40000"/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7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riangle 16"/>
          <p:cNvSpPr/>
          <p:nvPr/>
        </p:nvSpPr>
        <p:spPr>
          <a:xfrm rot="3189126">
            <a:off x="1776581" y="990812"/>
            <a:ext cx="2277879" cy="1887559"/>
          </a:xfrm>
          <a:prstGeom prst="triangle">
            <a:avLst/>
          </a:prstGeom>
          <a:noFill/>
          <a:ln cmpd="sng">
            <a:solidFill>
              <a:schemeClr val="accent4">
                <a:alpha val="67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Points of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03" y="1254642"/>
            <a:ext cx="565045" cy="637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368" y="3508748"/>
            <a:ext cx="1092053" cy="468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822" y="1009651"/>
            <a:ext cx="671035" cy="6596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972954"/>
            <a:ext cx="2352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emittance preservation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44186" y="731949"/>
            <a:ext cx="1399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cathode field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97662" y="3914632"/>
            <a:ext cx="2525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initial beam temperature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892594"/>
            <a:ext cx="284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genetic algorithms &amp; beamline optimization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59124" y="1609059"/>
            <a:ext cx="422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breakdown (DC vs </a:t>
            </a:r>
            <a:r>
              <a:rPr lang="en-US" smtClean="0"/>
              <a:t>RF; field vs voltage)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29471" y="2115879"/>
            <a:ext cx="3240264" cy="3100989"/>
            <a:chOff x="4529471" y="2115879"/>
            <a:chExt cx="3240264" cy="3100989"/>
          </a:xfrm>
        </p:grpSpPr>
        <p:grpSp>
          <p:nvGrpSpPr>
            <p:cNvPr id="16" name="Group 15"/>
            <p:cNvGrpSpPr/>
            <p:nvPr/>
          </p:nvGrpSpPr>
          <p:grpSpPr>
            <a:xfrm>
              <a:off x="4529471" y="2115879"/>
              <a:ext cx="3240264" cy="2713390"/>
              <a:chOff x="4635796" y="2115879"/>
              <a:chExt cx="3240264" cy="2713390"/>
            </a:xfrm>
          </p:grpSpPr>
          <p:pic>
            <p:nvPicPr>
              <p:cNvPr id="14" name="Picture 13" descr="voltage_vs_gap_enhanced_simpl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5796" y="2296073"/>
                <a:ext cx="3240264" cy="2533196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050465" y="2115879"/>
                <a:ext cx="26413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Calibri" charset="0"/>
                    <a:ea typeface="Calibri" charset="0"/>
                    <a:cs typeface="Calibri" charset="0"/>
                  </a:rPr>
                  <a:t>≥</a:t>
                </a:r>
                <a:r>
                  <a:rPr lang="en-US" i="1" dirty="0" smtClean="0">
                    <a:latin typeface="Calibri" charset="0"/>
                    <a:ea typeface="Calibri" charset="0"/>
                    <a:cs typeface="Calibri" charset="0"/>
                  </a:rPr>
                  <a:t>10 MV/m DC field doable</a:t>
                </a:r>
                <a:endParaRPr lang="en-US" i="1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18" name="Chord 17"/>
            <p:cNvSpPr/>
            <p:nvPr/>
          </p:nvSpPr>
          <p:spPr>
            <a:xfrm rot="7824018">
              <a:off x="4877425" y="3649651"/>
              <a:ext cx="1862602" cy="1271831"/>
            </a:xfrm>
            <a:prstGeom prst="chord">
              <a:avLst>
                <a:gd name="adj1" fmla="val 2700000"/>
                <a:gd name="adj2" fmla="val 9583047"/>
              </a:avLst>
            </a:prstGeom>
            <a:solidFill>
              <a:schemeClr val="tx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63256" y="4235301"/>
            <a:ext cx="386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cold atoms, single-crystal cathodes, cooling disordered cathodes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6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alkali </a:t>
            </a:r>
            <a:r>
              <a:rPr lang="en-US" dirty="0" err="1" smtClean="0"/>
              <a:t>antimonides</a:t>
            </a:r>
            <a:r>
              <a:rPr lang="en-US" dirty="0" smtClean="0"/>
              <a:t> to 90K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33086" y="754911"/>
            <a:ext cx="6804837" cy="38371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3968" y="3997841"/>
            <a:ext cx="765546" cy="574159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33086" y="2764465"/>
            <a:ext cx="3902149" cy="2200939"/>
            <a:chOff x="0" y="2775098"/>
            <a:chExt cx="3902149" cy="2200939"/>
          </a:xfrm>
        </p:grpSpPr>
        <p:pic>
          <p:nvPicPr>
            <p:cNvPr id="6" name="Picture 5" descr="setup_transmission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7" r="1113" b="6809"/>
            <a:stretch/>
          </p:blipFill>
          <p:spPr>
            <a:xfrm>
              <a:off x="0" y="2775098"/>
              <a:ext cx="3242931" cy="2200939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2817628" y="4189228"/>
              <a:ext cx="1084521" cy="32960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48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ght Beams theme">
  <a:themeElements>
    <a:clrScheme name="Custom 6">
      <a:dk1>
        <a:srgbClr val="B42D25"/>
      </a:dk1>
      <a:lt1>
        <a:srgbClr val="FFFFFE"/>
      </a:lt1>
      <a:dk2>
        <a:srgbClr val="4C4D52"/>
      </a:dk2>
      <a:lt2>
        <a:srgbClr val="FFFFFE"/>
      </a:lt2>
      <a:accent1>
        <a:srgbClr val="4D4E53"/>
      </a:accent1>
      <a:accent2>
        <a:srgbClr val="A2998B"/>
      </a:accent2>
      <a:accent3>
        <a:srgbClr val="D8D2C9"/>
      </a:accent3>
      <a:accent4>
        <a:srgbClr val="0068AC"/>
      </a:accent4>
      <a:accent5>
        <a:srgbClr val="00355F"/>
      </a:accent5>
      <a:accent6>
        <a:srgbClr val="7FBE50"/>
      </a:accent6>
      <a:hlink>
        <a:srgbClr val="EF4035"/>
      </a:hlink>
      <a:folHlink>
        <a:srgbClr val="F8991D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BB new" id="{7D694502-0027-8A46-BAB4-1B2CADD01618}" vid="{831C4A2F-86B2-5143-ACD6-18C5FA31B9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CBB_new</Template>
  <TotalTime>1662</TotalTime>
  <Words>678</Words>
  <Application>Microsoft Macintosh PowerPoint</Application>
  <PresentationFormat>On-screen Show (16:9)</PresentationFormat>
  <Paragraphs>141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Bookman Old Style</vt:lpstr>
      <vt:lpstr>Calibri</vt:lpstr>
      <vt:lpstr>Cambria Math</vt:lpstr>
      <vt:lpstr>Palatino</vt:lpstr>
      <vt:lpstr>Times New Roman</vt:lpstr>
      <vt:lpstr>Wingdings</vt:lpstr>
      <vt:lpstr>Arial</vt:lpstr>
      <vt:lpstr>Bright Beams theme</vt:lpstr>
      <vt:lpstr>High brightness electron source using cryo-DC HV photogun</vt:lpstr>
      <vt:lpstr>Acknowledgements</vt:lpstr>
      <vt:lpstr>Outline</vt:lpstr>
      <vt:lpstr>Brightness, Emittance and Disordered Cathodes</vt:lpstr>
      <vt:lpstr>Cornell’s Center for Bright Beams</vt:lpstr>
      <vt:lpstr>Ultrafast electron diffraction</vt:lpstr>
      <vt:lpstr>Coherence length scaling</vt:lpstr>
      <vt:lpstr>Points of impact</vt:lpstr>
      <vt:lpstr>Cooling alkali antimonides to 90K</vt:lpstr>
      <vt:lpstr>Cooling alkali antimonides to 90K</vt:lpstr>
      <vt:lpstr>Cooling even further?</vt:lpstr>
      <vt:lpstr>Transmission cathodes</vt:lpstr>
      <vt:lpstr>Best configuration for tight laser focusing</vt:lpstr>
      <vt:lpstr>Cryo-cooled photogun concept</vt:lpstr>
      <vt:lpstr>Simulated performance</vt:lpstr>
      <vt:lpstr>105 electrons (MTE = 5 meV)</vt:lpstr>
      <vt:lpstr>Gun construction</vt:lpstr>
      <vt:lpstr>Cryo-tests</vt:lpstr>
      <vt:lpstr>HV processing</vt:lpstr>
      <vt:lpstr>Puck transfer</vt:lpstr>
      <vt:lpstr>First beam!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Crystal Photocathodes: A Route to Ultimate Beam Brightness and New Photoemission Physics</dc:title>
  <dc:creator>Karkare, Siddharth</dc:creator>
  <cp:lastModifiedBy>Ivan Bazarov</cp:lastModifiedBy>
  <cp:revision>76</cp:revision>
  <dcterms:created xsi:type="dcterms:W3CDTF">2017-05-26T19:28:53Z</dcterms:created>
  <dcterms:modified xsi:type="dcterms:W3CDTF">2017-06-18T00:45:27Z</dcterms:modified>
</cp:coreProperties>
</file>