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8" r:id="rId4"/>
    <p:sldId id="289" r:id="rId5"/>
    <p:sldId id="258" r:id="rId6"/>
    <p:sldId id="260" r:id="rId7"/>
    <p:sldId id="259" r:id="rId8"/>
    <p:sldId id="261" r:id="rId9"/>
    <p:sldId id="263" r:id="rId10"/>
    <p:sldId id="265" r:id="rId11"/>
    <p:sldId id="268" r:id="rId12"/>
    <p:sldId id="267" r:id="rId13"/>
    <p:sldId id="266" r:id="rId14"/>
    <p:sldId id="269" r:id="rId15"/>
    <p:sldId id="290" r:id="rId16"/>
    <p:sldId id="270" r:id="rId17"/>
    <p:sldId id="271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2" r:id="rId26"/>
    <p:sldId id="284" r:id="rId27"/>
    <p:sldId id="285" r:id="rId28"/>
    <p:sldId id="283" r:id="rId29"/>
    <p:sldId id="286" r:id="rId30"/>
    <p:sldId id="291" r:id="rId31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0000"/>
    <a:srgbClr val="3333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87" autoAdjust="0"/>
    <p:restoredTop sz="90929"/>
  </p:normalViewPr>
  <p:slideViewPr>
    <p:cSldViewPr>
      <p:cViewPr varScale="1">
        <p:scale>
          <a:sx n="75" d="100"/>
          <a:sy n="75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EC1C07B-0FD2-4AB2-97BD-8615B28B8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9275"/>
            <a:ext cx="3654425" cy="274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F21C1ABD-B336-4CD3-A63F-E395787A0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285A0-4547-45F4-A73E-ED8654BD0AD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5038"/>
            <a:ext cx="7683500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D009F-218E-49F5-B550-E0A92FB0104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5038"/>
            <a:ext cx="7683500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50188-933F-4142-B55B-95717C04DD8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5038"/>
            <a:ext cx="7683500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737BB-5577-41E9-9B6E-ED79ED5DA42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5038"/>
            <a:ext cx="7683500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6748A-A1BE-4061-B28F-4F9FA412329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5038"/>
            <a:ext cx="7683500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C33BC-6365-49D2-9091-17CA00823F6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5038"/>
            <a:ext cx="7683500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669CF-2643-4332-B79C-9EBBB535EF1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5038"/>
            <a:ext cx="7683500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1719-728A-4483-B785-605BBE3F5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9FBC-9982-4BCE-9B9F-602AC350F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E6083-2450-4396-A341-32A9EE182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13868-44AC-4221-8AD0-2CB2E1857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5CF9-4612-45C2-BE48-FD22EC1F8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26A4-383F-4DFF-A2DA-8DF8FB0D1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15FB-04AA-4711-9AF2-3F995057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6027-10AC-4BBA-87E6-7FC2C1326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A62D8-6662-4AFD-BC1C-C02941664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A857-218D-4949-84F0-29844F73C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5482-2EFE-460A-A33A-44BE1D613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D91A3F-DA50-4724-8709-74F6CE197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ear.com/designtools/softwar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Computer Modeling of Electronic Circuits with LT</a:t>
            </a:r>
            <a:r>
              <a:rPr lang="en-US" cap="small" dirty="0" smtClean="0">
                <a:solidFill>
                  <a:srgbClr val="FF0000"/>
                </a:solidFill>
              </a:rPr>
              <a:t>spice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PHYS3360/AEP3630</a:t>
            </a:r>
          </a:p>
          <a:p>
            <a:pPr eaLnBrk="1" hangingPunct="1"/>
            <a:r>
              <a:rPr lang="en-US" dirty="0" smtClean="0"/>
              <a:t>Lecture 20/21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381000"/>
            <a:ext cx="2800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96F97-DE4B-4F48-B361-1A4C73BA9E99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25833" b="92119"/>
          <a:stretch>
            <a:fillRect/>
          </a:stretch>
        </p:blipFill>
        <p:spPr bwMode="auto">
          <a:xfrm>
            <a:off x="0" y="29114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400800" y="1601788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Place Circuit Element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905000" y="2378075"/>
            <a:ext cx="120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Draw Wire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524000" y="1997075"/>
            <a:ext cx="143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Place Ground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828800" y="1616075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Label Node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828800" y="1235075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Place Resistor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260725" y="41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2133600" y="854075"/>
            <a:ext cx="162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Place Capacitor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2774950" y="4730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Place Inductor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3536950" y="1539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Place Diode</a:t>
            </a:r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 flipH="1">
            <a:off x="7129463" y="1905000"/>
            <a:ext cx="490537" cy="153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4876800" y="381000"/>
            <a:ext cx="2009775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4343400" y="685800"/>
            <a:ext cx="22860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3924300" y="1071563"/>
            <a:ext cx="251460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3457575" y="1447800"/>
            <a:ext cx="2743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3124200" y="1828800"/>
            <a:ext cx="2857500" cy="1604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>
            <a:off x="3048000" y="2209800"/>
            <a:ext cx="2743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>
            <a:off x="3124200" y="2590800"/>
            <a:ext cx="2386013" cy="881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5257800" y="3887788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Move</a:t>
            </a: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5416550" y="42068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Drag</a:t>
            </a:r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5746750" y="45735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Undo</a:t>
            </a: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5899150" y="495458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Redo</a:t>
            </a:r>
          </a:p>
        </p:txBody>
      </p:sp>
      <p:sp>
        <p:nvSpPr>
          <p:cNvPr id="11288" name="Text Box 25"/>
          <p:cNvSpPr txBox="1">
            <a:spLocks noChangeArrowheads="1"/>
          </p:cNvSpPr>
          <p:nvPr/>
        </p:nvSpPr>
        <p:spPr bwMode="auto">
          <a:xfrm>
            <a:off x="6000750" y="5292725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Rotate</a:t>
            </a:r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27725" y="636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1290" name="Text Box 27"/>
          <p:cNvSpPr txBox="1">
            <a:spLocks noChangeArrowheads="1"/>
          </p:cNvSpPr>
          <p:nvPr/>
        </p:nvSpPr>
        <p:spPr bwMode="auto">
          <a:xfrm>
            <a:off x="6546850" y="56403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Mirror</a:t>
            </a:r>
          </a:p>
        </p:txBody>
      </p:sp>
      <p:sp>
        <p:nvSpPr>
          <p:cNvPr id="11291" name="Text Box 28"/>
          <p:cNvSpPr txBox="1">
            <a:spLocks noChangeArrowheads="1"/>
          </p:cNvSpPr>
          <p:nvPr/>
        </p:nvSpPr>
        <p:spPr bwMode="auto">
          <a:xfrm>
            <a:off x="6019800" y="5988050"/>
            <a:ext cx="163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Place Comment</a:t>
            </a:r>
          </a:p>
        </p:txBody>
      </p:sp>
      <p:sp>
        <p:nvSpPr>
          <p:cNvPr id="11292" name="Text Box 29"/>
          <p:cNvSpPr txBox="1">
            <a:spLocks noChangeArrowheads="1"/>
          </p:cNvSpPr>
          <p:nvPr/>
        </p:nvSpPr>
        <p:spPr bwMode="auto">
          <a:xfrm>
            <a:off x="6457950" y="6362700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Place SPICE Directive</a:t>
            </a:r>
          </a:p>
        </p:txBody>
      </p:sp>
      <p:sp>
        <p:nvSpPr>
          <p:cNvPr id="11293" name="Line 30"/>
          <p:cNvSpPr>
            <a:spLocks noChangeShapeType="1"/>
          </p:cNvSpPr>
          <p:nvPr/>
        </p:nvSpPr>
        <p:spPr bwMode="auto">
          <a:xfrm flipV="1">
            <a:off x="8286750" y="3644900"/>
            <a:ext cx="6096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 flipV="1">
            <a:off x="7810500" y="3638550"/>
            <a:ext cx="83820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 flipV="1">
            <a:off x="7315200" y="3644900"/>
            <a:ext cx="11430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33"/>
          <p:cNvSpPr>
            <a:spLocks noChangeShapeType="1"/>
          </p:cNvSpPr>
          <p:nvPr/>
        </p:nvSpPr>
        <p:spPr bwMode="auto">
          <a:xfrm flipV="1">
            <a:off x="6858000" y="3657600"/>
            <a:ext cx="13716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Line 34"/>
          <p:cNvSpPr>
            <a:spLocks noChangeShapeType="1"/>
          </p:cNvSpPr>
          <p:nvPr/>
        </p:nvSpPr>
        <p:spPr bwMode="auto">
          <a:xfrm flipV="1">
            <a:off x="6629400" y="3632200"/>
            <a:ext cx="1358900" cy="147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Line 35"/>
          <p:cNvSpPr>
            <a:spLocks noChangeShapeType="1"/>
          </p:cNvSpPr>
          <p:nvPr/>
        </p:nvSpPr>
        <p:spPr bwMode="auto">
          <a:xfrm flipV="1">
            <a:off x="6426200" y="3625850"/>
            <a:ext cx="1295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Line 36"/>
          <p:cNvSpPr>
            <a:spLocks noChangeShapeType="1"/>
          </p:cNvSpPr>
          <p:nvPr/>
        </p:nvSpPr>
        <p:spPr bwMode="auto">
          <a:xfrm flipV="1">
            <a:off x="6134100" y="3625850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Line 37"/>
          <p:cNvSpPr>
            <a:spLocks noChangeShapeType="1"/>
          </p:cNvSpPr>
          <p:nvPr/>
        </p:nvSpPr>
        <p:spPr bwMode="auto">
          <a:xfrm flipV="1">
            <a:off x="6045200" y="3606800"/>
            <a:ext cx="1219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Text Box 38"/>
          <p:cNvSpPr txBox="1">
            <a:spLocks noChangeArrowheads="1"/>
          </p:cNvSpPr>
          <p:nvPr/>
        </p:nvSpPr>
        <p:spPr bwMode="auto">
          <a:xfrm>
            <a:off x="273050" y="4054475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Zoom In</a:t>
            </a:r>
          </a:p>
        </p:txBody>
      </p:sp>
      <p:sp>
        <p:nvSpPr>
          <p:cNvPr id="11302" name="Text Box 39"/>
          <p:cNvSpPr txBox="1">
            <a:spLocks noChangeArrowheads="1"/>
          </p:cNvSpPr>
          <p:nvPr/>
        </p:nvSpPr>
        <p:spPr bwMode="auto">
          <a:xfrm>
            <a:off x="517525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1303" name="Text Box 40"/>
          <p:cNvSpPr txBox="1">
            <a:spLocks noChangeArrowheads="1"/>
          </p:cNvSpPr>
          <p:nvPr/>
        </p:nvSpPr>
        <p:spPr bwMode="auto">
          <a:xfrm>
            <a:off x="781050" y="439102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Pan</a:t>
            </a:r>
          </a:p>
        </p:txBody>
      </p:sp>
      <p:sp>
        <p:nvSpPr>
          <p:cNvPr id="11304" name="Text Box 41"/>
          <p:cNvSpPr txBox="1">
            <a:spLocks noChangeArrowheads="1"/>
          </p:cNvSpPr>
          <p:nvPr/>
        </p:nvSpPr>
        <p:spPr bwMode="auto">
          <a:xfrm>
            <a:off x="457200" y="4740275"/>
            <a:ext cx="113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Zoom Out</a:t>
            </a:r>
          </a:p>
        </p:txBody>
      </p:sp>
      <p:sp>
        <p:nvSpPr>
          <p:cNvPr id="11305" name="Text Box 42"/>
          <p:cNvSpPr txBox="1">
            <a:spLocks noChangeArrowheads="1"/>
          </p:cNvSpPr>
          <p:nvPr/>
        </p:nvSpPr>
        <p:spPr bwMode="auto">
          <a:xfrm>
            <a:off x="762000" y="5030788"/>
            <a:ext cx="119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Auto Scale</a:t>
            </a:r>
          </a:p>
        </p:txBody>
      </p:sp>
      <p:sp>
        <p:nvSpPr>
          <p:cNvPr id="11306" name="Text Box 43"/>
          <p:cNvSpPr txBox="1">
            <a:spLocks noChangeArrowheads="1"/>
          </p:cNvSpPr>
          <p:nvPr/>
        </p:nvSpPr>
        <p:spPr bwMode="auto">
          <a:xfrm>
            <a:off x="1660525" y="533558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Delete</a:t>
            </a:r>
          </a:p>
        </p:txBody>
      </p:sp>
      <p:sp>
        <p:nvSpPr>
          <p:cNvPr id="11307" name="Text Box 44"/>
          <p:cNvSpPr txBox="1">
            <a:spLocks noChangeArrowheads="1"/>
          </p:cNvSpPr>
          <p:nvPr/>
        </p:nvSpPr>
        <p:spPr bwMode="auto">
          <a:xfrm>
            <a:off x="2482850" y="56880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Copy</a:t>
            </a:r>
          </a:p>
        </p:txBody>
      </p:sp>
      <p:sp>
        <p:nvSpPr>
          <p:cNvPr id="11308" name="Text Box 45"/>
          <p:cNvSpPr txBox="1">
            <a:spLocks noChangeArrowheads="1"/>
          </p:cNvSpPr>
          <p:nvPr/>
        </p:nvSpPr>
        <p:spPr bwMode="auto">
          <a:xfrm>
            <a:off x="3435350" y="6021388"/>
            <a:ext cx="72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Paste </a:t>
            </a:r>
          </a:p>
        </p:txBody>
      </p:sp>
      <p:sp>
        <p:nvSpPr>
          <p:cNvPr id="11309" name="Text Box 46"/>
          <p:cNvSpPr txBox="1">
            <a:spLocks noChangeArrowheads="1"/>
          </p:cNvSpPr>
          <p:nvPr/>
        </p:nvSpPr>
        <p:spPr bwMode="auto">
          <a:xfrm>
            <a:off x="4327525" y="4725988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Find</a:t>
            </a:r>
          </a:p>
        </p:txBody>
      </p:sp>
      <p:sp>
        <p:nvSpPr>
          <p:cNvPr id="11310" name="Text Box 47"/>
          <p:cNvSpPr txBox="1">
            <a:spLocks noChangeArrowheads="1"/>
          </p:cNvSpPr>
          <p:nvPr/>
        </p:nvSpPr>
        <p:spPr bwMode="auto">
          <a:xfrm>
            <a:off x="0" y="37353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Simulate</a:t>
            </a:r>
          </a:p>
        </p:txBody>
      </p:sp>
      <p:sp>
        <p:nvSpPr>
          <p:cNvPr id="11311" name="Line 48"/>
          <p:cNvSpPr>
            <a:spLocks noChangeShapeType="1"/>
          </p:cNvSpPr>
          <p:nvPr/>
        </p:nvSpPr>
        <p:spPr bwMode="auto">
          <a:xfrm flipV="1">
            <a:off x="1066800" y="36322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2" name="Line 49"/>
          <p:cNvSpPr>
            <a:spLocks noChangeShapeType="1"/>
          </p:cNvSpPr>
          <p:nvPr/>
        </p:nvSpPr>
        <p:spPr bwMode="auto">
          <a:xfrm flipV="1">
            <a:off x="1219200" y="360045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3" name="Line 50"/>
          <p:cNvSpPr>
            <a:spLocks noChangeShapeType="1"/>
          </p:cNvSpPr>
          <p:nvPr/>
        </p:nvSpPr>
        <p:spPr bwMode="auto">
          <a:xfrm flipV="1">
            <a:off x="1289050" y="3613150"/>
            <a:ext cx="762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4" name="Line 51"/>
          <p:cNvSpPr>
            <a:spLocks noChangeShapeType="1"/>
          </p:cNvSpPr>
          <p:nvPr/>
        </p:nvSpPr>
        <p:spPr bwMode="auto">
          <a:xfrm flipV="1">
            <a:off x="1600200" y="3625850"/>
            <a:ext cx="685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5" name="Line 52"/>
          <p:cNvSpPr>
            <a:spLocks noChangeShapeType="1"/>
          </p:cNvSpPr>
          <p:nvPr/>
        </p:nvSpPr>
        <p:spPr bwMode="auto">
          <a:xfrm flipV="1">
            <a:off x="4673600" y="36449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6" name="Line 53"/>
          <p:cNvSpPr>
            <a:spLocks noChangeShapeType="1"/>
          </p:cNvSpPr>
          <p:nvPr/>
        </p:nvSpPr>
        <p:spPr bwMode="auto">
          <a:xfrm flipV="1">
            <a:off x="3854450" y="3619500"/>
            <a:ext cx="68580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7" name="Line 54"/>
          <p:cNvSpPr>
            <a:spLocks noChangeShapeType="1"/>
          </p:cNvSpPr>
          <p:nvPr/>
        </p:nvSpPr>
        <p:spPr bwMode="auto">
          <a:xfrm flipV="1">
            <a:off x="3124200" y="3600450"/>
            <a:ext cx="114300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8" name="Line 55"/>
          <p:cNvSpPr>
            <a:spLocks noChangeShapeType="1"/>
          </p:cNvSpPr>
          <p:nvPr/>
        </p:nvSpPr>
        <p:spPr bwMode="auto">
          <a:xfrm flipV="1">
            <a:off x="2438400" y="3632200"/>
            <a:ext cx="16002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9" name="Line 56"/>
          <p:cNvSpPr>
            <a:spLocks noChangeShapeType="1"/>
          </p:cNvSpPr>
          <p:nvPr/>
        </p:nvSpPr>
        <p:spPr bwMode="auto">
          <a:xfrm flipV="1">
            <a:off x="1981200" y="3613150"/>
            <a:ext cx="533400" cy="164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20" name="Rectangle 57"/>
          <p:cNvSpPr>
            <a:spLocks noGrp="1" noChangeArrowheads="1"/>
          </p:cNvSpPr>
          <p:nvPr>
            <p:ph type="title"/>
          </p:nvPr>
        </p:nvSpPr>
        <p:spPr>
          <a:xfrm>
            <a:off x="5410200" y="76200"/>
            <a:ext cx="37338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Toolbar Summary</a:t>
            </a:r>
          </a:p>
        </p:txBody>
      </p:sp>
      <p:sp>
        <p:nvSpPr>
          <p:cNvPr id="11321" name="Slide Number Placeholder 5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11355-9E9C-47E2-B29D-B41DE8D3C86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Prefixes are </a:t>
            </a:r>
            <a:r>
              <a:rPr lang="en-US" sz="4000" i="1" smtClean="0"/>
              <a:t>case insensitive</a:t>
            </a:r>
            <a:r>
              <a:rPr lang="en-US" sz="4000" smtClean="0"/>
              <a:t>: T = t, G = g, and so 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 = terra = 10</a:t>
            </a:r>
            <a:r>
              <a:rPr lang="en-US" sz="2400" baseline="30000" smtClean="0"/>
              <a:t>12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 = giga = 10</a:t>
            </a:r>
            <a:r>
              <a:rPr lang="en-US" sz="2400" baseline="30000" smtClean="0"/>
              <a:t>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MEG = meg = 10</a:t>
            </a:r>
            <a:r>
              <a:rPr lang="en-US" sz="2400" baseline="30000" smtClean="0"/>
              <a:t>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K = kilo = 10</a:t>
            </a:r>
            <a:r>
              <a:rPr lang="en-US" sz="2400" baseline="30000" smtClean="0"/>
              <a:t>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 = milli = 10</a:t>
            </a:r>
            <a:r>
              <a:rPr lang="en-US" sz="2400" baseline="30000" smtClean="0"/>
              <a:t>-3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 = micro = 10</a:t>
            </a:r>
            <a:r>
              <a:rPr lang="en-US" sz="2400" baseline="30000" smtClean="0"/>
              <a:t>-6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 = nano = 10</a:t>
            </a:r>
            <a:r>
              <a:rPr lang="en-US" sz="2400" baseline="30000" smtClean="0"/>
              <a:t>-9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 = pico = 10</a:t>
            </a:r>
            <a:r>
              <a:rPr lang="en-US" sz="2400" baseline="30000" smtClean="0"/>
              <a:t>-12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 = femto = 10</a:t>
            </a:r>
            <a:r>
              <a:rPr lang="en-US" sz="2400" baseline="30000" smtClean="0"/>
              <a:t>-15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No need</a:t>
            </a:r>
            <a:r>
              <a:rPr lang="en-US" sz="2400" smtClean="0">
                <a:solidFill>
                  <a:srgbClr val="0000FF"/>
                </a:solidFill>
              </a:rPr>
              <a:t> </a:t>
            </a:r>
            <a:r>
              <a:rPr lang="en-US" sz="2400" smtClean="0">
                <a:solidFill>
                  <a:srgbClr val="0000FF"/>
                </a:solidFill>
                <a:latin typeface="Arial" charset="0"/>
              </a:rPr>
              <a:t>to enter units</a:t>
            </a:r>
            <a:r>
              <a:rPr lang="en-US" sz="2400" smtClean="0"/>
              <a:t>, they are assumed (e.g. “1M” is 1mV if entered for voltage, 1ms if entered for time, etc.)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572EF-B0C1-4866-AAA0-81A6055CC6D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76200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925" y="4057650"/>
            <a:ext cx="31146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9"/>
          <p:cNvSpPr txBox="1">
            <a:spLocks noChangeArrowheads="1"/>
          </p:cNvSpPr>
          <p:nvPr/>
        </p:nvSpPr>
        <p:spPr bwMode="auto">
          <a:xfrm>
            <a:off x="2743200" y="990600"/>
            <a:ext cx="2590800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Right-click</a:t>
            </a:r>
            <a:r>
              <a:rPr lang="en-US"/>
              <a:t> to enter component value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317" name="AutoShape 60"/>
          <p:cNvSpPr>
            <a:spLocks noChangeArrowheads="1"/>
          </p:cNvSpPr>
          <p:nvPr/>
        </p:nvSpPr>
        <p:spPr bwMode="auto">
          <a:xfrm rot="-2536443">
            <a:off x="2438400" y="220980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2486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62"/>
          <p:cNvSpPr>
            <a:spLocks noChangeArrowheads="1"/>
          </p:cNvSpPr>
          <p:nvPr/>
        </p:nvSpPr>
        <p:spPr bwMode="auto">
          <a:xfrm rot="-8774161">
            <a:off x="4572000" y="205740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C7C8E-F218-410F-807D-229067C9A03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9"/>
          <p:cNvSpPr>
            <a:spLocks noChangeArrowheads="1"/>
          </p:cNvSpPr>
          <p:nvPr/>
        </p:nvSpPr>
        <p:spPr bwMode="auto">
          <a:xfrm>
            <a:off x="762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	“Draw” your circuit, then specify all of the components, then select Simulate </a:t>
            </a:r>
            <a:r>
              <a:rPr lang="en-US" sz="2800">
                <a:sym typeface="Symbol" pitchFamily="18" charset="2"/>
              </a:rPr>
              <a:t> Edit Simulation Cmd</a:t>
            </a:r>
            <a:endParaRPr lang="en-US" sz="2800"/>
          </a:p>
        </p:txBody>
      </p:sp>
      <p:pic>
        <p:nvPicPr>
          <p:cNvPr id="14339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286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2"/>
          <p:cNvSpPr txBox="1">
            <a:spLocks noChangeArrowheads="1"/>
          </p:cNvSpPr>
          <p:nvPr/>
        </p:nvSpPr>
        <p:spPr bwMode="auto">
          <a:xfrm>
            <a:off x="228600" y="2286000"/>
            <a:ext cx="4038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Your choices: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Transient analysis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AC small signal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anlysis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/>
              <a:t> DC sweep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Noise analysis</a:t>
            </a:r>
          </a:p>
          <a:p>
            <a:pPr>
              <a:buFontTx/>
              <a:buChar char="•"/>
            </a:pPr>
            <a:r>
              <a:rPr lang="en-US" dirty="0"/>
              <a:t> DC transfer function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DC operating point (Q-pt)</a:t>
            </a:r>
            <a:r>
              <a:rPr lang="en-US" dirty="0"/>
              <a:t> </a:t>
            </a:r>
          </a:p>
          <a:p>
            <a:endParaRPr lang="en-US" sz="800" dirty="0"/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Highlighted</a:t>
            </a:r>
            <a:r>
              <a:rPr lang="en-US" i="1" dirty="0"/>
              <a:t> is what </a:t>
            </a:r>
            <a:r>
              <a:rPr lang="en-US" i="1" dirty="0" smtClean="0"/>
              <a:t>you will      be using in this course</a:t>
            </a:r>
            <a:endParaRPr lang="en-US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341" name="Rectangle 6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SPICE analysis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5B7FF9-9C79-41A4-876D-1C3A80989F6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762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After setting up the simulation command, you are set to go. Simply click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Run</a:t>
            </a:r>
            <a:r>
              <a:rPr lang="en-US" sz="2800"/>
              <a:t> button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Run command is a SPICE directive itself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You can </a:t>
            </a:r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add</a:t>
            </a:r>
            <a:r>
              <a:rPr lang="en-US" sz="2800"/>
              <a:t> other SPICE commands </a:t>
            </a:r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directly</a:t>
            </a:r>
            <a:r>
              <a:rPr lang="en-US" sz="2800"/>
              <a:t> by clicking on Spice Directive button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Refer to HELP for details on the syntax</a:t>
            </a: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48000"/>
            <a:ext cx="5095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133600"/>
            <a:ext cx="2514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Adding SPICE directives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A3FFEB-9B95-4DE6-A9CA-6BF39D74F71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762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Your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home assignment</a:t>
            </a:r>
            <a:r>
              <a:rPr lang="en-US" sz="2800" dirty="0"/>
              <a:t> for this week includes working your way through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Supplement Part 1</a:t>
            </a:r>
            <a:r>
              <a:rPr lang="en-US" sz="2800" dirty="0"/>
              <a:t> (a tutorial) then working home problems using LTspice.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Install </a:t>
            </a:r>
            <a:r>
              <a:rPr lang="en-US" sz="2800" dirty="0" smtClean="0"/>
              <a:t>LTspice on </a:t>
            </a:r>
            <a:r>
              <a:rPr lang="en-US" sz="2800" dirty="0"/>
              <a:t>your own computer. LTspice is installed on all lab computers and in A&amp;EP computer  room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Supplement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2</a:t>
            </a:r>
            <a:r>
              <a:rPr lang="en-US" sz="2800" dirty="0"/>
              <a:t> contains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LTspice experiments</a:t>
            </a:r>
            <a:r>
              <a:rPr lang="en-US" sz="2800" dirty="0"/>
              <a:t>. They will start after the break and are to be done in the same way as the usual lab experiments, but </a:t>
            </a:r>
            <a:r>
              <a:rPr lang="en-US" sz="2800" dirty="0" smtClean="0"/>
              <a:t>using </a:t>
            </a:r>
            <a:r>
              <a:rPr lang="en-US" sz="2800" dirty="0"/>
              <a:t>LTspice.    Print out results using the lab printers, attach them to your lab report, 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You can </a:t>
            </a:r>
            <a:r>
              <a:rPr lang="en-US" sz="2800" dirty="0" smtClean="0"/>
              <a:t>do </a:t>
            </a:r>
            <a:r>
              <a:rPr lang="en-US" sz="2800" dirty="0"/>
              <a:t>LTspice experiments </a:t>
            </a:r>
            <a:r>
              <a:rPr lang="en-US" sz="2800" dirty="0" smtClean="0"/>
              <a:t>anywhere </a:t>
            </a:r>
            <a:r>
              <a:rPr lang="en-US" sz="2800" dirty="0"/>
              <a:t>you have access to LTspice, not just in the </a:t>
            </a:r>
            <a:r>
              <a:rPr lang="en-US" sz="2800" dirty="0" smtClean="0"/>
              <a:t>lab</a:t>
            </a:r>
            <a:endParaRPr lang="en-US" sz="2800" dirty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SPICE use in this course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BB053A-769E-47B0-B809-E31AEC11E21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2345" y="3636099"/>
            <a:ext cx="4738255" cy="31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762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/>
              <a:t>We will look at how to setup two examples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dirty="0"/>
              <a:t>Example1: </a:t>
            </a:r>
            <a:r>
              <a:rPr lang="en-US" sz="2800" dirty="0" smtClean="0"/>
              <a:t>crossover corrected push-pull amp (ex6.10)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dirty="0"/>
              <a:t>Example2: active </a:t>
            </a:r>
            <a:r>
              <a:rPr lang="en-US" sz="2800" dirty="0" smtClean="0"/>
              <a:t>filter</a:t>
            </a:r>
            <a:endParaRPr lang="en-US" sz="2800" dirty="0"/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/>
              <a:t>Any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additional files </a:t>
            </a:r>
            <a:r>
              <a:rPr lang="en-US" sz="2800" dirty="0"/>
              <a:t>not included </a:t>
            </a:r>
            <a:r>
              <a:rPr lang="en-US" sz="2800" dirty="0" smtClean="0"/>
              <a:t>with </a:t>
            </a:r>
            <a:r>
              <a:rPr lang="en-US" sz="2800" dirty="0"/>
              <a:t>LTspice but required for </a:t>
            </a:r>
            <a:r>
              <a:rPr lang="en-US" sz="2800" dirty="0" smtClean="0"/>
              <a:t>this course are </a:t>
            </a:r>
            <a:r>
              <a:rPr lang="en-US" sz="2800" dirty="0"/>
              <a:t>found under Spice models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the Blackboard</a:t>
            </a:r>
            <a:r>
              <a:rPr lang="en-US" sz="2800" dirty="0"/>
              <a:t>. 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Two examples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B20C-8C2E-445F-9EE7-4C01D566109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200" y="3705761"/>
            <a:ext cx="3352800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First</a:t>
            </a:r>
            <a:r>
              <a:rPr lang="en-US" sz="2000" dirty="0"/>
              <a:t>, create the circuit (you may want to use Ctrl-E, Ctrl-R to mirror and rotate the symbols for </a:t>
            </a:r>
            <a:r>
              <a:rPr lang="en-US" sz="2000" dirty="0" smtClean="0"/>
              <a:t>best </a:t>
            </a:r>
            <a:r>
              <a:rPr lang="en-US" sz="2000" dirty="0"/>
              <a:t>orientation)</a:t>
            </a:r>
          </a:p>
        </p:txBody>
      </p: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1219200" y="3048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11"/>
          <p:cNvSpPr>
            <a:spLocks noChangeShapeType="1"/>
          </p:cNvSpPr>
          <p:nvPr/>
        </p:nvSpPr>
        <p:spPr bwMode="auto">
          <a:xfrm flipV="1">
            <a:off x="4953000" y="5410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1A928-E9B7-4B41-8A36-41D88AB6AB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4953000" cy="131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Next</a:t>
            </a:r>
            <a:r>
              <a:rPr lang="en-US" sz="2000" dirty="0"/>
              <a:t>, specify component values for </a:t>
            </a:r>
            <a:r>
              <a:rPr lang="en-US" sz="2000" dirty="0" smtClean="0"/>
              <a:t>resistors, DC voltages by </a:t>
            </a:r>
            <a:r>
              <a:rPr lang="en-US" sz="2000" dirty="0"/>
              <a:t>right-clicking on the elements (be careful, sometimes you may click on the name thinking you are changing the value).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11"/>
          <p:cNvSpPr>
            <a:spLocks noChangeShapeType="1"/>
          </p:cNvSpPr>
          <p:nvPr/>
        </p:nvSpPr>
        <p:spPr bwMode="auto">
          <a:xfrm flipH="1" flipV="1">
            <a:off x="4191000" y="4724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236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6200" y="76201"/>
            <a:ext cx="6096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First example </a:t>
            </a:r>
            <a:r>
              <a:rPr lang="en-US" dirty="0" smtClean="0"/>
              <a:t>demonstrates transient analysis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2209800"/>
            <a:ext cx="56769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Assigning Vin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62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Right-click on Vin, then click Advanced. You will see a window like this. Choose </a:t>
            </a:r>
            <a:r>
              <a:rPr lang="en-US" sz="2800" dirty="0" smtClean="0"/>
              <a:t>SINE </a:t>
            </a:r>
            <a:r>
              <a:rPr lang="en-US" sz="2800" dirty="0"/>
              <a:t>Function.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257800" y="4267200"/>
            <a:ext cx="1933543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Enter:</a:t>
            </a:r>
          </a:p>
          <a:p>
            <a:r>
              <a:rPr lang="en-US" sz="1600" dirty="0" smtClean="0"/>
              <a:t>DC offset[V] : </a:t>
            </a:r>
            <a:r>
              <a:rPr lang="en-US" sz="1600" dirty="0"/>
              <a:t>0</a:t>
            </a:r>
          </a:p>
          <a:p>
            <a:r>
              <a:rPr lang="en-US" sz="1600" dirty="0" err="1" smtClean="0"/>
              <a:t>Amplitudep</a:t>
            </a:r>
            <a:r>
              <a:rPr lang="en-US" sz="1600" dirty="0" smtClean="0"/>
              <a:t>[V]: 0.05</a:t>
            </a:r>
            <a:endParaRPr lang="en-US" sz="1600" dirty="0"/>
          </a:p>
          <a:p>
            <a:r>
              <a:rPr lang="en-US" sz="1600" dirty="0" smtClean="0"/>
              <a:t>Freq[Hz]: 100</a:t>
            </a:r>
            <a:endParaRPr lang="en-US" sz="1600" dirty="0"/>
          </a:p>
          <a:p>
            <a:r>
              <a:rPr lang="en-US" sz="1600" dirty="0" err="1" smtClean="0"/>
              <a:t>Tdelay</a:t>
            </a:r>
            <a:r>
              <a:rPr lang="en-US" sz="1600" dirty="0" smtClean="0"/>
              <a:t>[s]: 20m</a:t>
            </a:r>
            <a:endParaRPr lang="en-US" sz="1600" dirty="0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 flipV="1">
            <a:off x="4572000" y="4419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H="1">
            <a:off x="4572000" y="4648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2FE286-6EE7-487E-B3B7-FD18B6CD616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Assigning Diodes and Transistors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76200" y="990600"/>
            <a:ext cx="906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	If you do not assign diode and transistors, LTspice will use some default models. It may be OK for a simple circuit like the one we are looking at. Real-life situations require more accurate model specific to the actual component being used. </a:t>
            </a:r>
            <a:r>
              <a:rPr lang="en-US" sz="2800" dirty="0" smtClean="0"/>
              <a:t>E.g. to </a:t>
            </a:r>
            <a:r>
              <a:rPr lang="en-US" sz="2800" dirty="0"/>
              <a:t>assign a specific diode model, right-click on it, then click “Pick New Diode” and choose IN914.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29050"/>
            <a:ext cx="26574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 flipH="1" flipV="1">
            <a:off x="2895600" y="48958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51244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8077200" y="3810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3765550" y="4968875"/>
            <a:ext cx="8382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02D804-10CB-4660-8CCA-F9BAACBDA4B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SPICE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imulation 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rogram with 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ntegrated 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dirty="0"/>
              <a:t>ircuit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mphasis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400" y="16002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Originally developed </a:t>
            </a:r>
            <a:r>
              <a:rPr lang="en-US" sz="2800" dirty="0"/>
              <a:t>at EE Berkeley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Uses mathematical models to describe circuit elements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SPICE3</a:t>
            </a:r>
            <a:r>
              <a:rPr lang="en-US" sz="2800" dirty="0"/>
              <a:t> is the latest variant.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dirty="0"/>
              <a:t>- 	It allows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DC and time transient analysis of nonlinear circuits</a:t>
            </a:r>
            <a:r>
              <a:rPr lang="en-US" dirty="0"/>
              <a:t> (transistors, diodes, capacitors, etc., also digital circuitry)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dirty="0"/>
              <a:t>-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	Command line</a:t>
            </a:r>
            <a:r>
              <a:rPr lang="en-US" dirty="0"/>
              <a:t> driven interface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dirty="0"/>
              <a:t>- 	Available in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public domain</a:t>
            </a:r>
            <a:r>
              <a:rPr lang="en-US" dirty="0"/>
              <a:t> (written in C)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dirty="0"/>
              <a:t>- 	Has become de-facto the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industry standard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dirty="0"/>
              <a:t>-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	Many spin-offs</a:t>
            </a:r>
            <a:r>
              <a:rPr lang="en-US" dirty="0"/>
              <a:t> exist (use modified SPICE2 or SPICE3 as their engine), such as HSPICE, PSPICE, </a:t>
            </a:r>
            <a:r>
              <a:rPr lang="en-US" dirty="0" err="1"/>
              <a:t>WinSPICE</a:t>
            </a:r>
            <a:r>
              <a:rPr lang="en-US" dirty="0"/>
              <a:t> (commercial)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78880-4ACA-4B69-930C-3655F66EF5B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Assigning Transistors and </a:t>
            </a:r>
            <a:r>
              <a:rPr lang="en-US" dirty="0" err="1" smtClean="0">
                <a:solidFill>
                  <a:srgbClr val="FF0000"/>
                </a:solidFill>
              </a:rPr>
              <a:t>opamp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200" y="9906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Similarly, </a:t>
            </a:r>
            <a:r>
              <a:rPr lang="en-US" sz="2800" dirty="0" smtClean="0"/>
              <a:t>assign the transistors </a:t>
            </a:r>
            <a:r>
              <a:rPr lang="en-US" sz="2800" dirty="0"/>
              <a:t>to be </a:t>
            </a:r>
            <a:r>
              <a:rPr lang="en-US" sz="2800" dirty="0" smtClean="0"/>
              <a:t>2N3904 and 2N3906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Note: you will find some familiar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components </a:t>
            </a:r>
            <a:r>
              <a:rPr lang="en-US" sz="2800" dirty="0"/>
              <a:t>missing (e.g. LM741 op-amp); you </a:t>
            </a:r>
            <a:r>
              <a:rPr lang="en-US" sz="2800" dirty="0" smtClean="0"/>
              <a:t>have to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add </a:t>
            </a:r>
            <a:r>
              <a:rPr lang="en-US" sz="2800" dirty="0"/>
              <a:t>them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to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LTspice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All major manufacturers will have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SPICE model</a:t>
            </a:r>
            <a:r>
              <a:rPr lang="en-US" sz="2800" dirty="0"/>
              <a:t> files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online</a:t>
            </a:r>
          </a:p>
        </p:txBody>
      </p:sp>
      <p:pic>
        <p:nvPicPr>
          <p:cNvPr id="22532" name="Picture 19"/>
          <p:cNvPicPr>
            <a:picLocks noChangeAspect="1" noChangeArrowheads="1"/>
          </p:cNvPicPr>
          <p:nvPr/>
        </p:nvPicPr>
        <p:blipFill>
          <a:blip r:embed="rId2" cstate="print"/>
          <a:srcRect l="691" t="8011" r="9749" b="20166"/>
          <a:stretch>
            <a:fillRect/>
          </a:stretch>
        </p:blipFill>
        <p:spPr bwMode="auto">
          <a:xfrm>
            <a:off x="2114550" y="3073400"/>
            <a:ext cx="49720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Oval 20"/>
          <p:cNvSpPr>
            <a:spLocks noChangeArrowheads="1"/>
          </p:cNvSpPr>
          <p:nvPr/>
        </p:nvSpPr>
        <p:spPr bwMode="auto">
          <a:xfrm>
            <a:off x="5165725" y="4876800"/>
            <a:ext cx="7620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61ED21-C2D9-4CB7-91C9-0E5666DECA6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How to add LM741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" y="9906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Google </a:t>
            </a:r>
            <a:r>
              <a:rPr lang="en-US" sz="2800" dirty="0"/>
              <a:t>for LM741, you will get to the manufacturer’s web-site with link to Model file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LM741.MOD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Download it, it is an ASCII file in SPICE format: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 cstate="print"/>
          <a:srcRect l="1666" t="15692" r="36667" b="6415"/>
          <a:stretch>
            <a:fillRect/>
          </a:stretch>
        </p:blipFill>
        <p:spPr bwMode="auto">
          <a:xfrm>
            <a:off x="304800" y="2468563"/>
            <a:ext cx="56388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val 8"/>
          <p:cNvSpPr>
            <a:spLocks noChangeArrowheads="1"/>
          </p:cNvSpPr>
          <p:nvPr/>
        </p:nvSpPr>
        <p:spPr bwMode="auto">
          <a:xfrm>
            <a:off x="228600" y="2514600"/>
            <a:ext cx="3429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 flipH="1" flipV="1">
            <a:off x="3810000" y="2743200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5715000" y="3124200"/>
            <a:ext cx="3124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it comes from  National Semiconductor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5715000" y="4038600"/>
            <a:ext cx="3200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/>
              <a:t>component model describes frequency response, input and output impedance, etc. can be a subcircuit that includes other elements</a:t>
            </a:r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 flipH="1">
            <a:off x="4876800" y="5029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3"/>
          <p:cNvSpPr>
            <a:spLocks noChangeShapeType="1"/>
          </p:cNvSpPr>
          <p:nvPr/>
        </p:nvSpPr>
        <p:spPr bwMode="auto">
          <a:xfrm flipH="1">
            <a:off x="4953000" y="56388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DEDF02-9CF7-4555-ACF4-6A7B7DD5D08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How to add LM741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200" y="9906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Place this file where LTspice will look for </a:t>
            </a:r>
            <a:r>
              <a:rPr lang="en-US" sz="2800" dirty="0" smtClean="0"/>
              <a:t>it, preferably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the local directory</a:t>
            </a:r>
            <a:r>
              <a:rPr lang="en-US" sz="2800" dirty="0" smtClean="0"/>
              <a:t> </a:t>
            </a:r>
            <a:r>
              <a:rPr lang="en-US" sz="2800" dirty="0"/>
              <a:t>(where you circuit file is saved</a:t>
            </a:r>
            <a:r>
              <a:rPr lang="en-US" sz="2800" dirty="0" smtClean="0"/>
              <a:t>)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Add generic </a:t>
            </a:r>
            <a:r>
              <a:rPr lang="en-US" sz="2800" dirty="0" err="1"/>
              <a:t>opamp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opamp2</a:t>
            </a:r>
            <a:r>
              <a:rPr lang="en-US" sz="2800" dirty="0"/>
              <a:t>) to your circuit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Right-click on the symbol to 	invoke 	          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Component Attribute Editor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Enter Value =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LM741/NS 				          </a:t>
            </a:r>
            <a:r>
              <a:rPr lang="en-US" sz="2000" dirty="0"/>
              <a:t>(must match the first line in LM741.MOD 				        file, which is not a comment, i.e. not 				              preceded by *, something like 					          .SUBCKT LM741/NS …)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Add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SPICE directive</a:t>
            </a:r>
            <a:endParaRPr lang="en-US" sz="2800" dirty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133600"/>
            <a:ext cx="154781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3390900"/>
            <a:ext cx="40481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5829300" y="5486400"/>
            <a:ext cx="914400" cy="228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0"/>
            <a:ext cx="2657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9EAF1-318F-4EE0-999E-DBA3254D42E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Time Transient Analysis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6200" y="9906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Choose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Simulate </a:t>
            </a:r>
            <a:r>
              <a:rPr lang="en-US" sz="280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 Edit Simulation Cmd</a:t>
            </a: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Indicate Stop Time of 0.1 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Click OK and place SPICE					       directive somewhere on 				            your circuit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Ready to go!</a:t>
            </a: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1600200"/>
            <a:ext cx="4286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Oval 9"/>
          <p:cNvSpPr>
            <a:spLocks noChangeArrowheads="1"/>
          </p:cNvSpPr>
          <p:nvPr/>
        </p:nvSpPr>
        <p:spPr bwMode="auto">
          <a:xfrm>
            <a:off x="6400800" y="2422525"/>
            <a:ext cx="1295400" cy="260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15954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196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4572000" y="19050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8ECFC8-C474-48DE-8951-F617CCC2FCC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Looking at the result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6200" y="9906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LTspice has nice tools to look at the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waveforms</a:t>
            </a:r>
            <a:r>
              <a:rPr lang="en-US" sz="2800" dirty="0"/>
              <a:t>, voltages or currents,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FFT</a:t>
            </a:r>
            <a:r>
              <a:rPr lang="en-US" sz="2800" dirty="0"/>
              <a:t> (Fourier Analysis),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gain amplitude and phase</a:t>
            </a:r>
            <a:r>
              <a:rPr lang="en-US" sz="2800" dirty="0"/>
              <a:t> (in AC analysis)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You can open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multiple panes</a:t>
            </a:r>
            <a:r>
              <a:rPr lang="en-US" sz="2800" dirty="0"/>
              <a:t>, plot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signals versus time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signal versus another signal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You can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zoom in</a:t>
            </a:r>
            <a:r>
              <a:rPr lang="en-US" sz="2800" dirty="0"/>
              <a:t>, zoom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out</a:t>
            </a:r>
            <a:r>
              <a:rPr lang="en-US" sz="2800" dirty="0"/>
              <a:t>, also activate scope-like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cursor(s) for</a:t>
            </a:r>
            <a:r>
              <a:rPr lang="en-US" sz="2800" dirty="0"/>
              <a:t> more accurate measurements on waveforms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By default the mouse cursor transforms into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voltage probe</a:t>
            </a:r>
            <a:r>
              <a:rPr lang="en-US" sz="2800" dirty="0"/>
              <a:t>	, however, when hovering over a component (or pressing Alt over wire), it transforms into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current probe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Pressing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Alt</a:t>
            </a:r>
            <a:r>
              <a:rPr lang="en-US" sz="2800" dirty="0"/>
              <a:t> over an element will report instantaneous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power drawn by the element</a:t>
            </a:r>
            <a:r>
              <a:rPr lang="en-US" sz="2800" dirty="0"/>
              <a:t> (thermometer icon)</a:t>
            </a:r>
          </a:p>
        </p:txBody>
      </p:sp>
      <p:pic>
        <p:nvPicPr>
          <p:cNvPr id="26628" name="Picture 9" descr="ProbeR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8925" y="4800600"/>
            <a:ext cx="317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prob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525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405F0E-4EFE-47AD-A6D5-F535837B5B2F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28575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3657600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Second example </a:t>
            </a:r>
            <a:r>
              <a:rPr lang="en-US" dirty="0"/>
              <a:t>will demonstrate AC analysis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715000" y="5029200"/>
            <a:ext cx="3124200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 ideal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opamp</a:t>
            </a:r>
            <a:r>
              <a:rPr lang="en-US"/>
              <a:t> from the list of components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094288" y="914400"/>
            <a:ext cx="39227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Must include with this opamp!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5791200" y="1447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5C9DF-5F86-4105-AF62-B6C30EA2528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Assigning Vin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Right-click on Vin, then click Advanced. Use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Small signal AC analysis</a:t>
            </a:r>
            <a:r>
              <a:rPr lang="en-US" sz="2800"/>
              <a:t> section.</a:t>
            </a: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 flipH="1" flipV="1">
            <a:off x="4572000" y="4419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 flipH="1">
            <a:off x="4572000" y="4648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 flipH="1">
            <a:off x="4572000" y="4876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970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47900"/>
            <a:ext cx="56769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Oval 10"/>
          <p:cNvSpPr>
            <a:spLocks noChangeArrowheads="1"/>
          </p:cNvSpPr>
          <p:nvPr/>
        </p:nvSpPr>
        <p:spPr bwMode="auto">
          <a:xfrm>
            <a:off x="4343400" y="3048000"/>
            <a:ext cx="2819400" cy="1295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7391400" y="2286000"/>
            <a:ext cx="1652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AC amplitude 1 volt</a:t>
            </a: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 flipH="1">
            <a:off x="6324600" y="27432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2596CD-4230-4649-9184-7486022E049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1657350"/>
            <a:ext cx="4286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AC Analysis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6200" y="9906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Choose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Simulate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Edit Simulation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Cmd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On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AC analysis tab</a:t>
            </a:r>
            <a:r>
              <a:rPr lang="en-US" sz="2800" dirty="0"/>
              <a:t> specify 				             type of sweep (decade), 				         number of points per decade, 				            initial and final frequencies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Click OK, plant SPICE 				         directive somewhere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Ready to go!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226050" y="1997075"/>
            <a:ext cx="1295400" cy="2603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2324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12E0AE-7A58-42B5-89C1-C17250DC626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28575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228600" y="1447800"/>
            <a:ext cx="2895600" cy="946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Click on Vout to display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Bode plot</a:t>
            </a: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3352800" y="1676400"/>
            <a:ext cx="1600200" cy="2286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CA6C00-DF3A-4F26-94AB-5C760B6B372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Few gotchas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“M” and “m” are interpreted the same by SPICE.  Thus, a resistor value of 10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US" sz="2800"/>
              <a:t> is the same as 10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US" sz="2800"/>
              <a:t> (ten milliohms)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Use 10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MEG</a:t>
            </a:r>
            <a:r>
              <a:rPr lang="en-US"/>
              <a:t> (or 10E6) to specify ten megohms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Do not enter “1F” or “1f” as the capacitance for a one-farad capacitor (enter “1”).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“F” and “f” designate the prefix femto</a:t>
            </a:r>
            <a:r>
              <a:rPr lang="en-US" sz="2800"/>
              <a:t> (10</a:t>
            </a:r>
            <a:r>
              <a:rPr lang="en-US" sz="2800" baseline="30000"/>
              <a:t>-15</a:t>
            </a:r>
            <a:r>
              <a:rPr lang="en-US" sz="280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When simulating astable circuits (multivibrator), specify some small nonzero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initial voltage in the positive feedback</a:t>
            </a:r>
            <a:r>
              <a:rPr lang="en-US" sz="2800"/>
              <a:t> to seed the oscillations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3277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715000"/>
            <a:ext cx="2590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2"/>
          <p:cNvSpPr txBox="1">
            <a:spLocks noChangeArrowheads="1"/>
          </p:cNvSpPr>
          <p:nvPr/>
        </p:nvSpPr>
        <p:spPr bwMode="auto">
          <a:xfrm>
            <a:off x="169863" y="5791200"/>
            <a:ext cx="4402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Initial conditions</a:t>
            </a:r>
            <a:r>
              <a:rPr lang="en-US"/>
              <a:t> SPICE directive</a:t>
            </a:r>
          </a:p>
        </p:txBody>
      </p:sp>
      <p:sp>
        <p:nvSpPr>
          <p:cNvPr id="32774" name="Line 13"/>
          <p:cNvSpPr>
            <a:spLocks noChangeShapeType="1"/>
          </p:cNvSpPr>
          <p:nvPr/>
        </p:nvSpPr>
        <p:spPr bwMode="auto">
          <a:xfrm flipV="1">
            <a:off x="4572000" y="58674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3AA4E7-3692-4FD8-9D51-02E366B2197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Netlist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SPICE </a:t>
            </a:r>
            <a:r>
              <a:rPr lang="en-US" sz="2800">
                <a:solidFill>
                  <a:srgbClr val="FF0000"/>
                </a:solidFill>
              </a:rPr>
              <a:t>Netlist</a:t>
            </a:r>
            <a:r>
              <a:rPr lang="en-US" sz="2800"/>
              <a:t> – text file containing circuit description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543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095875"/>
            <a:ext cx="6553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257800" y="1828800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INPUT</a:t>
            </a: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371600" y="4795838"/>
            <a:ext cx="1449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OUTPUT</a:t>
            </a:r>
            <a:endParaRPr lang="en-US"/>
          </a:p>
        </p:txBody>
      </p:sp>
      <p:sp>
        <p:nvSpPr>
          <p:cNvPr id="410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D54F16-9757-40CD-9054-F339D94D755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Additional resources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62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LTspice Supplement </a:t>
            </a:r>
            <a:r>
              <a:rPr lang="en-US" sz="2800" dirty="0" smtClean="0"/>
              <a:t>(read Part 1 Tutorial this week)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Documentation </a:t>
            </a:r>
            <a:r>
              <a:rPr lang="en-US" sz="2800" dirty="0" smtClean="0"/>
              <a:t>and examples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installed with LTspice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Our PHYS3360 mailing group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Yahoo! LTspice group</a:t>
            </a:r>
            <a:r>
              <a:rPr lang="en-US" sz="2800" dirty="0" smtClean="0"/>
              <a:t> (great resource, kept active by many thousands of users)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0207F7-22BB-4638-B05B-2722DBB06D24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Netlist (closer look)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76200" y="1208088"/>
            <a:ext cx="97536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* Demo of a simple AC circ.</a:t>
            </a:r>
          </a:p>
          <a:p>
            <a:r>
              <a:rPr lang="en-US" sz="2300" b="1" dirty="0">
                <a:latin typeface="Courier New" pitchFamily="49" charset="0"/>
                <a:cs typeface="Courier New" pitchFamily="49" charset="0"/>
              </a:rPr>
              <a:t>v1 1 0 ac 12 sin </a:t>
            </a:r>
            <a:r>
              <a:rPr lang="en-US" sz="23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 v1 is an AC source of 12V amp.</a:t>
            </a:r>
          </a:p>
          <a:p>
            <a:r>
              <a:rPr lang="en-US" sz="2300" b="1" dirty="0">
                <a:latin typeface="Courier New" pitchFamily="49" charset="0"/>
                <a:cs typeface="Courier New" pitchFamily="49" charset="0"/>
              </a:rPr>
              <a:t>r1 1 2 30 </a:t>
            </a:r>
            <a:r>
              <a:rPr lang="en-US" sz="23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 r1 is 30 Ohm between nodes 1 and 2</a:t>
            </a:r>
          </a:p>
          <a:p>
            <a:r>
              <a:rPr lang="en-US" sz="2300" b="1" dirty="0">
                <a:latin typeface="Courier New" pitchFamily="49" charset="0"/>
                <a:cs typeface="Courier New" pitchFamily="49" charset="0"/>
              </a:rPr>
              <a:t>c1 2 0 100u </a:t>
            </a:r>
            <a:r>
              <a:rPr lang="en-US" sz="23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 c1 is 100uF between nodes 2 and 0</a:t>
            </a:r>
          </a:p>
          <a:p>
            <a:r>
              <a:rPr lang="en-US" sz="2300" b="1" dirty="0">
                <a:latin typeface="Courier New" pitchFamily="49" charset="0"/>
                <a:cs typeface="Courier New" pitchFamily="49" charset="0"/>
              </a:rPr>
              <a:t>.ac 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lin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1 60 60 </a:t>
            </a:r>
            <a:r>
              <a:rPr lang="en-US" sz="23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 directive to perform AC analysis</a:t>
            </a:r>
          </a:p>
          <a:p>
            <a:r>
              <a:rPr lang="en-US" sz="2300" b="1" dirty="0">
                <a:latin typeface="Courier New" pitchFamily="49" charset="0"/>
                <a:cs typeface="Courier New" pitchFamily="49" charset="0"/>
              </a:rPr>
              <a:t>.print ac v(2) </a:t>
            </a:r>
            <a:r>
              <a:rPr lang="en-US" sz="23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 print out the voltage from node </a:t>
            </a:r>
            <a:r>
              <a:rPr lang="en-US" sz="23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3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300" b="1" dirty="0">
                <a:latin typeface="Courier New" pitchFamily="49" charset="0"/>
                <a:cs typeface="Courier New" pitchFamily="49" charset="0"/>
              </a:rPr>
              <a:t>.end </a:t>
            </a:r>
            <a:r>
              <a:rPr lang="en-US" sz="23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 anything after .end will be ignored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4567238"/>
            <a:ext cx="8458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Courier New" pitchFamily="49" charset="0"/>
              </a:rPr>
              <a:t>Commands starting with dot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.ac, .end, </a:t>
            </a:r>
            <a:r>
              <a:rPr lang="en-US" dirty="0">
                <a:latin typeface="+mn-lt"/>
                <a:cs typeface="Courier New" pitchFamily="49" charset="0"/>
              </a:rPr>
              <a:t>etc.) are known as </a:t>
            </a:r>
            <a: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SPICE directives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1600200"/>
            <a:ext cx="8763000" cy="1066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6205538" y="1138238"/>
            <a:ext cx="2633662" cy="461962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Circuit description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2667000"/>
            <a:ext cx="8991600" cy="106680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30" name="Rectangle 16"/>
          <p:cNvSpPr>
            <a:spLocks noChangeArrowheads="1"/>
          </p:cNvSpPr>
          <p:nvPr/>
        </p:nvSpPr>
        <p:spPr bwMode="auto">
          <a:xfrm>
            <a:off x="6565900" y="3733800"/>
            <a:ext cx="2495550" cy="461963"/>
          </a:xfrm>
          <a:prstGeom prst="rect">
            <a:avLst/>
          </a:prstGeom>
          <a:solidFill>
            <a:srgbClr val="0033CC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SPICE directives</a:t>
            </a:r>
          </a:p>
        </p:txBody>
      </p:sp>
      <p:sp>
        <p:nvSpPr>
          <p:cNvPr id="513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39899-CC02-405C-A00C-EE66FDCC696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LTspice IV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freeware</a:t>
            </a:r>
            <a:r>
              <a:rPr lang="en-US" sz="2800" dirty="0"/>
              <a:t> circuit simulator (Windows or </a:t>
            </a:r>
            <a:r>
              <a:rPr lang="en-US" sz="2800" dirty="0" smtClean="0"/>
              <a:t>*nix/Wine</a:t>
            </a:r>
            <a:r>
              <a:rPr lang="en-US" sz="2800" dirty="0" smtClean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Mac users</a:t>
            </a:r>
            <a:r>
              <a:rPr lang="en-US" sz="2800" dirty="0" smtClean="0"/>
              <a:t>: install http://winebottler.kronenberg.org/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/>
              <a:t>Netlist</a:t>
            </a:r>
            <a:r>
              <a:rPr lang="en-US" sz="2800" dirty="0"/>
              <a:t> syntax is powerful but hard to visualize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LTspice has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schematic capture</a:t>
            </a:r>
            <a:r>
              <a:rPr lang="en-US" sz="2800" dirty="0"/>
              <a:t> and is much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easier to use</a:t>
            </a:r>
            <a:r>
              <a:rPr lang="en-US" sz="2800" dirty="0"/>
              <a:t> than </a:t>
            </a:r>
            <a:r>
              <a:rPr lang="en-US" sz="2800" dirty="0" smtClean="0"/>
              <a:t>traditional </a:t>
            </a:r>
            <a:r>
              <a:rPr lang="en-US" sz="2800" dirty="0"/>
              <a:t>text-based SPICE. The user can enter a circuit to be simulated via a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graphical user interface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Has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virtual scope</a:t>
            </a:r>
            <a:r>
              <a:rPr lang="en-US" sz="2800" dirty="0"/>
              <a:t>, makes Bode plots, </a:t>
            </a:r>
            <a:r>
              <a:rPr lang="en-US" sz="2800" dirty="0" smtClean="0"/>
              <a:t>performs </a:t>
            </a:r>
            <a:r>
              <a:rPr lang="en-US" sz="2800" dirty="0"/>
              <a:t>FFT, 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Worth learning about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 It is fast, expandable, powerful, and free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Most widely used</a:t>
            </a:r>
            <a:r>
              <a:rPr lang="en-US" dirty="0"/>
              <a:t> noncommercial CAD electronics software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457200"/>
            <a:ext cx="1362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51F600-E948-478F-82FE-4B49EE4E278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91" t="6906" r="2704" b="8011"/>
          <a:stretch>
            <a:fillRect/>
          </a:stretch>
        </p:blipFill>
        <p:spPr bwMode="auto">
          <a:xfrm>
            <a:off x="990600" y="685800"/>
            <a:ext cx="7315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66888" y="117475"/>
            <a:ext cx="6005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hlinkClick r:id="rId3"/>
              </a:rPr>
              <a:t>http://www.linear.com/designtools/software/</a:t>
            </a:r>
            <a:r>
              <a:rPr lang="en-US" b="1"/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1327197">
            <a:off x="1981200" y="3016250"/>
            <a:ext cx="5578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charset="0"/>
              </a:rPr>
              <a:t>Download LTspice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138268-BDF7-4D4D-9C90-6C5A21FFD23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76200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13"/>
          <p:cNvSpPr>
            <a:spLocks noChangeArrowheads="1"/>
          </p:cNvSpPr>
          <p:nvPr/>
        </p:nvSpPr>
        <p:spPr bwMode="auto">
          <a:xfrm rot="3680491">
            <a:off x="-980281" y="2534444"/>
            <a:ext cx="4733925" cy="274637"/>
          </a:xfrm>
          <a:prstGeom prst="leftArrow">
            <a:avLst>
              <a:gd name="adj1" fmla="val 65620"/>
              <a:gd name="adj2" fmla="val 4309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2743200" y="4010025"/>
            <a:ext cx="5959475" cy="1187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To begin drawing the circuit, click New Schematic, or Ctrl+N</a:t>
            </a:r>
          </a:p>
          <a:p>
            <a:pPr>
              <a:buFontTx/>
              <a:buChar char="•"/>
            </a:pPr>
            <a:r>
              <a:rPr lang="en-US"/>
              <a:t> Enable grid if not shown by clicking Ctrl+G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1DA4EA-635B-4F24-9E99-51518154973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76200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8"/>
          <p:cNvSpPr>
            <a:spLocks noChangeShapeType="1"/>
          </p:cNvSpPr>
          <p:nvPr/>
        </p:nvSpPr>
        <p:spPr bwMode="auto">
          <a:xfrm flipV="1">
            <a:off x="2971800" y="685800"/>
            <a:ext cx="2438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752600" y="6858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wire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143000" y="1247775"/>
            <a:ext cx="1828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/>
              <a:t>ground (required)</a:t>
            </a:r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V="1">
            <a:off x="2438400" y="685800"/>
            <a:ext cx="3200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 flipV="1">
            <a:off x="2286000" y="685800"/>
            <a:ext cx="3886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 flipV="1">
            <a:off x="3429000" y="719138"/>
            <a:ext cx="2890838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 flipV="1">
            <a:off x="4572000" y="685800"/>
            <a:ext cx="1981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 flipV="1">
            <a:off x="5715000" y="685800"/>
            <a:ext cx="1066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6"/>
          <p:cNvSpPr>
            <a:spLocks noChangeShapeType="1"/>
          </p:cNvSpPr>
          <p:nvPr/>
        </p:nvSpPr>
        <p:spPr bwMode="auto">
          <a:xfrm flipH="1" flipV="1">
            <a:off x="7010400" y="685800"/>
            <a:ext cx="304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7086600" y="838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“Component”</a:t>
            </a:r>
          </a:p>
        </p:txBody>
      </p:sp>
      <p:sp>
        <p:nvSpPr>
          <p:cNvPr id="9229" name="Text Box 18"/>
          <p:cNvSpPr txBox="1">
            <a:spLocks noChangeArrowheads="1"/>
          </p:cNvSpPr>
          <p:nvPr/>
        </p:nvSpPr>
        <p:spPr bwMode="auto">
          <a:xfrm>
            <a:off x="152400" y="4375150"/>
            <a:ext cx="8763000" cy="2282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To add a component, click on the corresponding icon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Component</a:t>
            </a:r>
            <a:r>
              <a:rPr lang="en-US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/>
              <a:t>button contains slew of predefined components: voltage and current sources; transistors; opamps; gates; user-defined stuff</a:t>
            </a:r>
          </a:p>
          <a:p>
            <a:pPr>
              <a:buFontTx/>
              <a:buChar char="•"/>
            </a:pPr>
            <a:r>
              <a:rPr lang="en-US"/>
              <a:t> You can Delete (F5 or Ctrl-X) and Move (F7) components, as well as Drag (F8) them (keep the wires connected)</a:t>
            </a:r>
          </a:p>
        </p:txBody>
      </p:sp>
      <p:sp>
        <p:nvSpPr>
          <p:cNvPr id="9230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C852D-FD79-472F-9564-A4C88B525FF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76200"/>
            <a:ext cx="91821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57200" y="5257800"/>
            <a:ext cx="3657600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rotate </a:t>
            </a:r>
            <a:r>
              <a:rPr lang="en-US"/>
              <a:t>the component prior to placing press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Ctrl-R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953000" y="5257800"/>
            <a:ext cx="3657600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mirror </a:t>
            </a:r>
            <a:r>
              <a:rPr lang="en-US"/>
              <a:t>the component prior to placing press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Ctrl-E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6A16C-9379-4D42-AA91-5224AD800E7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1310</Words>
  <Application>Microsoft Office PowerPoint</Application>
  <PresentationFormat>On-screen Show (4:3)</PresentationFormat>
  <Paragraphs>213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Computer Modeling of Electronic Circuits with LTspice</vt:lpstr>
      <vt:lpstr>SPICE</vt:lpstr>
      <vt:lpstr>Netlist</vt:lpstr>
      <vt:lpstr>Netlist (closer look)</vt:lpstr>
      <vt:lpstr>LTspice IV</vt:lpstr>
      <vt:lpstr>Slide 6</vt:lpstr>
      <vt:lpstr>Slide 7</vt:lpstr>
      <vt:lpstr>Slide 8</vt:lpstr>
      <vt:lpstr>Slide 9</vt:lpstr>
      <vt:lpstr>Toolbar Summary</vt:lpstr>
      <vt:lpstr>Prefixes are case insensitive: T = t, G = g, and so on</vt:lpstr>
      <vt:lpstr>Slide 12</vt:lpstr>
      <vt:lpstr>SPICE analysis</vt:lpstr>
      <vt:lpstr>Adding SPICE directives</vt:lpstr>
      <vt:lpstr>SPICE use in this course</vt:lpstr>
      <vt:lpstr>Two examples</vt:lpstr>
      <vt:lpstr>Slide 17</vt:lpstr>
      <vt:lpstr>Assigning Vin</vt:lpstr>
      <vt:lpstr>Assigning Diodes and Transistors</vt:lpstr>
      <vt:lpstr>Assigning Transistors and opamp</vt:lpstr>
      <vt:lpstr>How to add LM741</vt:lpstr>
      <vt:lpstr>How to add LM741</vt:lpstr>
      <vt:lpstr>Time Transient Analysis</vt:lpstr>
      <vt:lpstr>Looking at the result</vt:lpstr>
      <vt:lpstr>Slide 25</vt:lpstr>
      <vt:lpstr>Assigning Vin</vt:lpstr>
      <vt:lpstr>AC Analysis</vt:lpstr>
      <vt:lpstr>Slide 28</vt:lpstr>
      <vt:lpstr>Few gotchas</vt:lpstr>
      <vt:lpstr>Additional 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114</cp:revision>
  <dcterms:created xsi:type="dcterms:W3CDTF">1601-01-01T00:00:00Z</dcterms:created>
  <dcterms:modified xsi:type="dcterms:W3CDTF">2011-03-03T09:54:28Z</dcterms:modified>
</cp:coreProperties>
</file>