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89" r:id="rId5"/>
    <p:sldId id="290" r:id="rId6"/>
    <p:sldId id="258" r:id="rId7"/>
    <p:sldId id="291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FF0000"/>
    <a:srgbClr val="33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87" autoAdjust="0"/>
    <p:restoredTop sz="88667" autoAdjust="0"/>
  </p:normalViewPr>
  <p:slideViewPr>
    <p:cSldViewPr>
      <p:cViewPr varScale="1">
        <p:scale>
          <a:sx n="66" d="100"/>
          <a:sy n="66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0EC1C07B-0FD2-4AB2-97BD-8615B28B8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4425" cy="2741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F21C1ABD-B336-4CD3-A63F-E395787A0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Energy form</a:t>
            </a:r>
            <a:r>
              <a:rPr lang="en-US" sz="1200" baseline="0" dirty="0" smtClean="0"/>
              <a:t> </a:t>
            </a:r>
            <a:r>
              <a:rPr lang="en-US" sz="1200" dirty="0" smtClean="0"/>
              <a:t>conversion: electrical signals, movement, radiant energy, thermal, or magnetic energy, etc.</a:t>
            </a:r>
          </a:p>
          <a:p>
            <a:r>
              <a:rPr lang="en-US" dirty="0" smtClean="0"/>
              <a:t>Sensors/Actuators</a:t>
            </a:r>
            <a:r>
              <a:rPr lang="en-US" baseline="0" dirty="0" smtClean="0"/>
              <a:t> – both are transducer types</a:t>
            </a:r>
          </a:p>
          <a:p>
            <a:r>
              <a:rPr lang="en-US" baseline="0" dirty="0" smtClean="0"/>
              <a:t>Analog-sensor-produced signals can be digitized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power is 1.4kW/m^2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Brushed</a:t>
            </a:r>
            <a:r>
              <a:rPr lang="en-US" baseline="0" dirty="0" smtClean="0"/>
              <a:t> motor – permanent magnets on armature, rotor acts as electromagnet</a:t>
            </a:r>
          </a:p>
          <a:p>
            <a:r>
              <a:rPr lang="en-US" baseline="0" dirty="0" smtClean="0"/>
              <a:t>Brushless motor – permanent magnet on the rotor, electromagnets on armature are switched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be Linear or Rotational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in traffic</a:t>
            </a:r>
            <a:r>
              <a:rPr lang="en-US" baseline="0" dirty="0" smtClean="0"/>
              <a:t> lights (inductive loop buried under the road). Sense objects in dirty environment.</a:t>
            </a:r>
          </a:p>
          <a:p>
            <a:r>
              <a:rPr lang="en-US" baseline="0" dirty="0" smtClean="0"/>
              <a:t>Does not work for non-metallic objects. Omni-directional.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Creep-action:</a:t>
            </a:r>
            <a:r>
              <a:rPr lang="en-US" baseline="0" dirty="0" smtClean="0"/>
              <a:t> coil or spiral that unwinds or coils with changing temperature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C1ABD-B336-4CD3-A63F-E395787A00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1719-728A-4483-B785-605BBE3F5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39FBC-9982-4BCE-9B9F-602AC350F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6083-2450-4396-A341-32A9EE182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13868-44AC-4221-8AD0-2CB2E1857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B5CF9-4612-45C2-BE48-FD22EC1F8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626A4-383F-4DFF-A2DA-8DF8FB0D1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C15FB-04AA-4711-9AF2-3F995057F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6027-10AC-4BBA-87E6-7FC2C1326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A62D8-6662-4AFD-BC1C-C02941664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FA857-218D-4949-84F0-29844F73C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75482-2EFE-460A-A33A-44BE1D613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D91A3F-DA50-4724-8709-74F6CE197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ctronics-tutorials.ws/io/io_1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parkfu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dirty="0" smtClean="0">
                <a:solidFill>
                  <a:srgbClr val="FF0000"/>
                </a:solidFill>
              </a:rPr>
              <a:t>Transducers</a:t>
            </a:r>
            <a:endParaRPr lang="en-US" sz="6000" cap="small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PHYS3360/AEP3630</a:t>
            </a:r>
          </a:p>
          <a:p>
            <a:pPr eaLnBrk="1" hangingPunct="1"/>
            <a:r>
              <a:rPr lang="en-US" dirty="0" smtClean="0"/>
              <a:t>Lecture 33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96F97-DE4B-4F48-B361-1A4C73BA9E99}" type="slidenum">
              <a:rPr lang="en-US" smtClean="0"/>
              <a:pPr/>
              <a:t>1</a:t>
            </a:fld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2725" y="677541"/>
            <a:ext cx="3571875" cy="191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390887"/>
            <a:ext cx="5229225" cy="15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2500" y="495300"/>
            <a:ext cx="72390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Light sensors: photoconductive cells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Light dependent resistor (LDR) cell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4250" y="1676400"/>
            <a:ext cx="50409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Light level sensitive switch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8484" y="1447800"/>
            <a:ext cx="7042516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Photojunction</a:t>
            </a:r>
            <a:r>
              <a:rPr lang="en-US" dirty="0" smtClean="0">
                <a:solidFill>
                  <a:srgbClr val="FF0000"/>
                </a:solidFill>
              </a:rPr>
              <a:t> devices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133600"/>
            <a:ext cx="45148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828800"/>
            <a:ext cx="4229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57200" y="1600200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photodiode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5400" y="1371600"/>
            <a:ext cx="2029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phototransistor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Photovoltaic Solar Cells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9339" y="2214563"/>
            <a:ext cx="6619261" cy="327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Can convert about 20% of light power into electricity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Voltage is low (diode drop, ~0.6V)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791200"/>
            <a:ext cx="18405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Solar power is 1.4kW/m^2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Photomultiplier tubes (PMT)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Most sensitive of light sensors (can detect individual photons)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Acts as a current source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743200"/>
            <a:ext cx="5513740" cy="350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4114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/>
              <a:t>electrons</a:t>
            </a:r>
            <a:endParaRPr lang="en-US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Motion sensors/transducers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Switches, solenoids, relays, motors, etc.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Motors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DC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Brushed/brushless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Servo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Stepper motors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AC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072558"/>
            <a:ext cx="4648200" cy="317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495800" y="2831068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/>
              <a:t>Stepper motor</a:t>
            </a:r>
            <a:endParaRPr lang="en-US" sz="1800" i="1" dirty="0"/>
          </a:p>
        </p:txBody>
      </p:sp>
      <p:sp>
        <p:nvSpPr>
          <p:cNvPr id="8" name="Rectangle 7"/>
          <p:cNvSpPr/>
          <p:nvPr/>
        </p:nvSpPr>
        <p:spPr>
          <a:xfrm>
            <a:off x="76200" y="6320135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Brushed motor – permanent magnets on armature, rotor acts as electromagnet</a:t>
            </a:r>
          </a:p>
          <a:p>
            <a:r>
              <a:rPr lang="en-US" sz="1200" dirty="0" smtClean="0"/>
              <a:t>Brushless motor – permanent magnet on the rotor, electromagnets on armature are switched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Sound transducers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" y="2009775"/>
            <a:ext cx="36861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066800"/>
            <a:ext cx="47625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066800" y="1371600"/>
            <a:ext cx="1653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microphone</a:t>
            </a:r>
            <a:endParaRPr lang="en-US" i="1" dirty="0"/>
          </a:p>
        </p:txBody>
      </p:sp>
      <p:sp>
        <p:nvSpPr>
          <p:cNvPr id="10" name="Rectangle 9"/>
          <p:cNvSpPr/>
          <p:nvPr/>
        </p:nvSpPr>
        <p:spPr>
          <a:xfrm>
            <a:off x="4442983" y="1295400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speaker</a:t>
            </a:r>
            <a:endParaRPr lang="en-US" i="1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52400" y="56388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Note: voice coil can also be used to generate fast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Piezo</a:t>
            </a:r>
            <a:r>
              <a:rPr lang="en-US" dirty="0" smtClean="0">
                <a:solidFill>
                  <a:srgbClr val="FF0000"/>
                </a:solidFill>
              </a:rPr>
              <a:t> transducers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Detect motion (high and low frequency)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Sound (lab this week), pressure, fast motion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Cheap, reliable but has a very limited range of motion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790" y="2876550"/>
            <a:ext cx="553821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We’ve only briefly touched on most basic types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Many other transducers are used/common, almost for any physical quantity one can think of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Processing electronics is often essential: output of many sensors is not linear, needs impedance transform, filtering, etc.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For additional references see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hlinkClick r:id="rId3"/>
              </a:rPr>
              <a:t>http://www.electronics-tutorials.ws/io/io_1.html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Handbook of Transducers by H.N. Norton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hlinkClick r:id="rId4"/>
              </a:rPr>
              <a:t>http://www.sparkfun.com</a:t>
            </a:r>
            <a:r>
              <a:rPr lang="en-US" sz="2800" dirty="0" smtClean="0"/>
              <a:t> 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Terminology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Transducers </a:t>
            </a:r>
            <a:r>
              <a:rPr lang="en-US" sz="2800" dirty="0" smtClean="0"/>
              <a:t>convert one form of energy into another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Sensors/Actuators</a:t>
            </a:r>
            <a:r>
              <a:rPr lang="en-US" sz="2800" dirty="0" smtClean="0"/>
              <a:t> are input/output transducers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Sensors can be </a:t>
            </a:r>
            <a:r>
              <a:rPr lang="en-US" sz="2800" i="1" dirty="0" smtClean="0">
                <a:solidFill>
                  <a:srgbClr val="FF0000"/>
                </a:solidFill>
              </a:rPr>
              <a:t>passive</a:t>
            </a:r>
            <a:r>
              <a:rPr lang="en-US" sz="2800" dirty="0" smtClean="0"/>
              <a:t> (e.g. change in resistance) or </a:t>
            </a:r>
            <a:r>
              <a:rPr lang="en-US" sz="2800" i="1" dirty="0" smtClean="0">
                <a:solidFill>
                  <a:srgbClr val="FF0000"/>
                </a:solidFill>
              </a:rPr>
              <a:t>active</a:t>
            </a:r>
            <a:r>
              <a:rPr lang="en-US" sz="2800" dirty="0" smtClean="0"/>
              <a:t> (output is a voltage or current level)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Sensors can be </a:t>
            </a:r>
            <a:r>
              <a:rPr lang="en-US" sz="2800" i="1" dirty="0" smtClean="0">
                <a:solidFill>
                  <a:srgbClr val="FF0000"/>
                </a:solidFill>
              </a:rPr>
              <a:t>analog</a:t>
            </a:r>
            <a:r>
              <a:rPr lang="en-US" sz="2800" dirty="0" smtClean="0"/>
              <a:t> (e.g. thermocouples) or </a:t>
            </a:r>
            <a:r>
              <a:rPr lang="en-US" sz="2800" i="1" dirty="0" smtClean="0">
                <a:solidFill>
                  <a:srgbClr val="FF0000"/>
                </a:solidFill>
              </a:rPr>
              <a:t>digital</a:t>
            </a:r>
            <a:r>
              <a:rPr lang="en-US" sz="2800" dirty="0" smtClean="0"/>
              <a:t> (e.g. digital tachometer)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978880-4ACA-4B69-930C-3655F66EF5B1}" type="slidenum">
              <a:rPr lang="en-US" smtClean="0"/>
              <a:pPr/>
              <a:t>2</a:t>
            </a:fld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114800"/>
            <a:ext cx="5923305" cy="224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95241" y="5996225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Sensor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853455" y="6076890"/>
            <a:ext cx="10807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Actuator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Transducer types</a:t>
            </a:r>
          </a:p>
        </p:txBody>
      </p:sp>
      <p:sp>
        <p:nvSpPr>
          <p:cNvPr id="410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54F16-9757-40CD-9054-F339D94D755E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1067329"/>
          <a:ext cx="9144000" cy="5207937"/>
        </p:xfrm>
        <a:graphic>
          <a:graphicData uri="http://schemas.openxmlformats.org/drawingml/2006/table">
            <a:tbl>
              <a:tblPr/>
              <a:tblGrid>
                <a:gridCol w="1676400"/>
                <a:gridCol w="4391891"/>
                <a:gridCol w="3075709"/>
              </a:tblGrid>
              <a:tr h="4189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Quantity being</a:t>
                      </a:r>
                      <a:br>
                        <a:rPr lang="en-US" sz="2100" dirty="0"/>
                      </a:br>
                      <a:r>
                        <a:rPr lang="en-US" sz="2100" dirty="0"/>
                        <a:t>Measured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Input Device</a:t>
                      </a:r>
                      <a:br>
                        <a:rPr lang="en-US" sz="2100" dirty="0"/>
                      </a:br>
                      <a:r>
                        <a:rPr lang="en-US" sz="2100" dirty="0"/>
                        <a:t>(Sensor)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Output Device</a:t>
                      </a:r>
                      <a:br>
                        <a:rPr lang="en-US" sz="2100" dirty="0"/>
                      </a:br>
                      <a:r>
                        <a:rPr lang="en-US" sz="2100" dirty="0"/>
                        <a:t>(Actuator)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3"/>
                    </a:solidFill>
                  </a:tcPr>
                </a:tc>
              </a:tr>
              <a:tr h="67035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Light Level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Light Dependant Resistor (</a:t>
                      </a:r>
                      <a:r>
                        <a:rPr lang="en-US" sz="2100" dirty="0" smtClean="0"/>
                        <a:t>LDR),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dirty="0" smtClean="0"/>
                        <a:t>Photodiode,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dirty="0" smtClean="0"/>
                        <a:t>Phototransistor,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dirty="0" smtClean="0"/>
                        <a:t>Solar </a:t>
                      </a:r>
                      <a:r>
                        <a:rPr lang="en-US" sz="2100" dirty="0"/>
                        <a:t>Cell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Lights &amp; </a:t>
                      </a:r>
                      <a:r>
                        <a:rPr lang="en-US" sz="2100" dirty="0" smtClean="0"/>
                        <a:t>Lamps, LED's </a:t>
                      </a:r>
                      <a:r>
                        <a:rPr lang="en-US" sz="2100" dirty="0"/>
                        <a:t>&amp; </a:t>
                      </a:r>
                      <a:r>
                        <a:rPr lang="en-US" sz="2100" dirty="0" smtClean="0"/>
                        <a:t>Displays,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dirty="0" smtClean="0"/>
                        <a:t>Fiber </a:t>
                      </a:r>
                      <a:r>
                        <a:rPr lang="en-US" sz="2100" dirty="0"/>
                        <a:t>Optics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041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Temperature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Thermocouple, </a:t>
                      </a:r>
                      <a:r>
                        <a:rPr lang="en-US" sz="2100" dirty="0" err="1" smtClean="0"/>
                        <a:t>Thermistor</a:t>
                      </a:r>
                      <a:r>
                        <a:rPr lang="en-US" sz="2100" dirty="0" smtClean="0"/>
                        <a:t>, Thermostat,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dirty="0" smtClean="0"/>
                        <a:t>Resistive </a:t>
                      </a:r>
                      <a:r>
                        <a:rPr lang="en-US" sz="2100" dirty="0"/>
                        <a:t>temperature detectors (RTD)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Heater, Fan, </a:t>
                      </a:r>
                      <a:r>
                        <a:rPr lang="en-US" sz="2100" dirty="0" err="1" smtClean="0"/>
                        <a:t>Peltier</a:t>
                      </a:r>
                      <a:r>
                        <a:rPr lang="en-US" sz="2100" dirty="0" smtClean="0"/>
                        <a:t> Elements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Force/Pressure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Strain </a:t>
                      </a:r>
                      <a:r>
                        <a:rPr lang="en-US" sz="2100" dirty="0" smtClean="0"/>
                        <a:t>Gauge, Pressure Switch, Load </a:t>
                      </a:r>
                      <a:r>
                        <a:rPr lang="en-US" sz="2100" dirty="0"/>
                        <a:t>Cells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Lifts &amp; </a:t>
                      </a:r>
                      <a:r>
                        <a:rPr lang="en-US" sz="2100" dirty="0" smtClean="0"/>
                        <a:t>Jacks, Electromagnetic, Vibration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35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Position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Potentiometer, Encoders, Reflective/Slotted </a:t>
                      </a:r>
                      <a:r>
                        <a:rPr lang="en-US" sz="2100" dirty="0" err="1" smtClean="0"/>
                        <a:t>Opto</a:t>
                      </a:r>
                      <a:r>
                        <a:rPr lang="en-US" sz="2100" dirty="0" smtClean="0"/>
                        <a:t>-switch, LVDT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Motor, Solenoid, Panel </a:t>
                      </a:r>
                      <a:r>
                        <a:rPr lang="en-US" sz="2100" dirty="0"/>
                        <a:t>Meters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35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Speed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Tacho</a:t>
                      </a:r>
                      <a:r>
                        <a:rPr lang="en-US" sz="2100" dirty="0" smtClean="0"/>
                        <a:t>-generator, Reflective/Slotted </a:t>
                      </a:r>
                      <a:r>
                        <a:rPr lang="en-US" sz="2100" dirty="0" err="1" smtClean="0"/>
                        <a:t>Opto</a:t>
                      </a:r>
                      <a:r>
                        <a:rPr lang="en-US" sz="2100" dirty="0" smtClean="0"/>
                        <a:t>-coupler, Doppler </a:t>
                      </a:r>
                      <a:r>
                        <a:rPr lang="en-US" sz="2100" dirty="0"/>
                        <a:t>Effect Sensors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AC and DC </a:t>
                      </a:r>
                      <a:r>
                        <a:rPr lang="en-US" sz="2100" dirty="0" smtClean="0"/>
                        <a:t>Motors, Stepper Motor, Brake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Sound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Carbon </a:t>
                      </a:r>
                      <a:r>
                        <a:rPr lang="en-US" sz="2100" dirty="0" smtClean="0"/>
                        <a:t>Microphone, </a:t>
                      </a:r>
                      <a:r>
                        <a:rPr lang="en-US" sz="2100" dirty="0" err="1" smtClean="0"/>
                        <a:t>Piezo</a:t>
                      </a:r>
                      <a:r>
                        <a:rPr lang="en-US" sz="2100" dirty="0" smtClean="0"/>
                        <a:t>-electric </a:t>
                      </a:r>
                      <a:r>
                        <a:rPr lang="en-US" sz="2100" dirty="0"/>
                        <a:t>Crystal</a:t>
                      </a:r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Bell, Buzzer, Loudspeaker</a:t>
                      </a:r>
                      <a:endParaRPr lang="en-US" sz="2100" dirty="0"/>
                    </a:p>
                  </a:txBody>
                  <a:tcPr marL="41897" marR="41897" marT="20948" marB="209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Positional Sensors: potentiometer</a:t>
            </a:r>
          </a:p>
        </p:txBody>
      </p:sp>
      <p:sp>
        <p:nvSpPr>
          <p:cNvPr id="5131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A39899-CC02-405C-A00C-EE66FDCC696D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5660" y="914401"/>
            <a:ext cx="5006340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733800"/>
            <a:ext cx="8323592" cy="27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304800" y="3200400"/>
            <a:ext cx="2407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Processing circuit</a:t>
            </a:r>
            <a:endParaRPr lang="en-US" i="1" u="sng" dirty="0"/>
          </a:p>
        </p:txBody>
      </p:sp>
      <p:sp>
        <p:nvSpPr>
          <p:cNvPr id="7" name="Rectangle 6"/>
          <p:cNvSpPr/>
          <p:nvPr/>
        </p:nvSpPr>
        <p:spPr>
          <a:xfrm>
            <a:off x="457200" y="1066800"/>
            <a:ext cx="19094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Can be Linear or Rotational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Positional Sensors: LVDT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-152400" y="914400"/>
            <a:ext cx="320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	Linear Variable Differential Transformer</a:t>
            </a: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990600"/>
            <a:ext cx="5600700" cy="548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</a:rPr>
              <a:t>Positional Sensors: Inductive Proximity Switch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5638800" cy="318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Detects the presence of metallic objects (non-contact) via changing inductance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Sensor has 4 main parts: field producing </a:t>
            </a:r>
            <a:r>
              <a:rPr lang="en-US" sz="2800" dirty="0" smtClean="0">
                <a:solidFill>
                  <a:srgbClr val="FF0000"/>
                </a:solidFill>
              </a:rPr>
              <a:t>Oscillator</a:t>
            </a:r>
            <a:r>
              <a:rPr lang="en-US" sz="2800" dirty="0" smtClean="0"/>
              <a:t> via a  </a:t>
            </a:r>
            <a:r>
              <a:rPr lang="en-US" sz="2800" dirty="0" smtClean="0">
                <a:solidFill>
                  <a:srgbClr val="FF0000"/>
                </a:solidFill>
              </a:rPr>
              <a:t>Coil</a:t>
            </a:r>
            <a:r>
              <a:rPr lang="en-US" sz="2800" dirty="0" smtClean="0"/>
              <a:t>; </a:t>
            </a:r>
            <a:r>
              <a:rPr lang="en-US" sz="2800" dirty="0" smtClean="0">
                <a:solidFill>
                  <a:srgbClr val="FF0000"/>
                </a:solidFill>
              </a:rPr>
              <a:t>Detection Circuit</a:t>
            </a:r>
            <a:r>
              <a:rPr lang="en-US" sz="2800" dirty="0" smtClean="0"/>
              <a:t> which detects change in the field; and </a:t>
            </a:r>
            <a:r>
              <a:rPr lang="en-US" sz="2800" dirty="0" smtClean="0">
                <a:solidFill>
                  <a:srgbClr val="FF0000"/>
                </a:solidFill>
              </a:rPr>
              <a:t>Output Circuit</a:t>
            </a:r>
            <a:r>
              <a:rPr lang="en-US" sz="2800" dirty="0" smtClean="0"/>
              <a:t> generating a signal (NO or NC)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343400" y="3505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Used in traffic lights (inductive loop buried under the road). Sense objects in dirty environment.</a:t>
            </a:r>
          </a:p>
          <a:p>
            <a:r>
              <a:rPr lang="en-US" sz="1200" dirty="0" smtClean="0"/>
              <a:t>Does not work for non-metallic objects. Omni-directional.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Positional Sensors: Rotary Encoders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Incremental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absolute</a:t>
            </a:r>
            <a:r>
              <a:rPr lang="en-US" sz="2800" dirty="0" smtClean="0"/>
              <a:t> types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Incremental encoder needs a counter, loses absolute position between power glitches, must be re-homed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Absolute encoders common in CD/DVD drives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62375"/>
            <a:ext cx="4612628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43450" y="3048000"/>
            <a:ext cx="44005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Temperature Sensors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Bimetallic switch</a:t>
            </a:r>
            <a:r>
              <a:rPr lang="en-US" sz="2800" dirty="0" smtClean="0"/>
              <a:t> (electro-mechanical) – used in thermostats. Can be “creep” or “snap” action.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 smtClean="0">
                <a:solidFill>
                  <a:srgbClr val="FF0000"/>
                </a:solidFill>
              </a:rPr>
              <a:t>Thermistors</a:t>
            </a:r>
            <a:r>
              <a:rPr lang="en-US" sz="2800" dirty="0" smtClean="0"/>
              <a:t> (thermally sensitive resistors); </a:t>
            </a:r>
            <a:r>
              <a:rPr lang="en-US" sz="2800" dirty="0" smtClean="0">
                <a:solidFill>
                  <a:srgbClr val="FF0000"/>
                </a:solidFill>
              </a:rPr>
              <a:t>Platinum Resistance Thermometer</a:t>
            </a:r>
            <a:r>
              <a:rPr lang="en-US" sz="2800" dirty="0" smtClean="0"/>
              <a:t> (PRT), very high accuracy.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1570" y="2014537"/>
            <a:ext cx="452123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18288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Creep-action: coil or spiral that unwinds or coils with changing temperature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Thermocouples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51F600-E948-478F-82FE-4B49EE4E278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9906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Two dissimilar metals induce voltage difference (few mV per 10K) – electro-thermal or </a:t>
            </a:r>
            <a:r>
              <a:rPr lang="en-US" sz="2800" dirty="0" err="1" smtClean="0"/>
              <a:t>Seebeck</a:t>
            </a:r>
            <a:r>
              <a:rPr lang="en-US" sz="2800" dirty="0" smtClean="0"/>
              <a:t> effect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Use op-amp to process/amplify the voltage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Absolute accuracy of 1K is difficult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390887"/>
            <a:ext cx="5229225" cy="15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</TotalTime>
  <Words>740</Words>
  <Application>Microsoft Office PowerPoint</Application>
  <PresentationFormat>On-screen Show (4:3)</PresentationFormat>
  <Paragraphs>154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Transducers</vt:lpstr>
      <vt:lpstr>Terminology</vt:lpstr>
      <vt:lpstr>Transducer types</vt:lpstr>
      <vt:lpstr>Positional Sensors: potentiometer</vt:lpstr>
      <vt:lpstr>Positional Sensors: LVDT</vt:lpstr>
      <vt:lpstr>Positional Sensors: Inductive Proximity Switch</vt:lpstr>
      <vt:lpstr>Positional Sensors: Rotary Encoders</vt:lpstr>
      <vt:lpstr>Temperature Sensors</vt:lpstr>
      <vt:lpstr>Thermocouples</vt:lpstr>
      <vt:lpstr>Slide 10</vt:lpstr>
      <vt:lpstr>Light sensors: photoconductive cells</vt:lpstr>
      <vt:lpstr>Light level sensitive switch</vt:lpstr>
      <vt:lpstr>Photojunction devices</vt:lpstr>
      <vt:lpstr>Photovoltaic Solar Cells</vt:lpstr>
      <vt:lpstr>Photomultiplier tubes (PMT)</vt:lpstr>
      <vt:lpstr>Motion sensors/transducers</vt:lpstr>
      <vt:lpstr>Sound transducers</vt:lpstr>
      <vt:lpstr>Piezo transducers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Ivan Bazarov</cp:lastModifiedBy>
  <cp:revision>188</cp:revision>
  <dcterms:created xsi:type="dcterms:W3CDTF">1601-01-01T00:00:00Z</dcterms:created>
  <dcterms:modified xsi:type="dcterms:W3CDTF">2013-04-08T15:19:29Z</dcterms:modified>
</cp:coreProperties>
</file>