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339" r:id="rId4"/>
    <p:sldId id="258" r:id="rId5"/>
    <p:sldId id="305" r:id="rId6"/>
    <p:sldId id="288" r:id="rId7"/>
    <p:sldId id="306" r:id="rId8"/>
    <p:sldId id="307" r:id="rId9"/>
    <p:sldId id="308" r:id="rId10"/>
    <p:sldId id="289" r:id="rId11"/>
    <p:sldId id="340" r:id="rId12"/>
    <p:sldId id="341" r:id="rId13"/>
    <p:sldId id="342" r:id="rId14"/>
    <p:sldId id="346" r:id="rId15"/>
    <p:sldId id="343" r:id="rId16"/>
    <p:sldId id="344" r:id="rId17"/>
    <p:sldId id="345" r:id="rId18"/>
    <p:sldId id="347" r:id="rId19"/>
    <p:sldId id="348" r:id="rId20"/>
    <p:sldId id="349" r:id="rId21"/>
    <p:sldId id="350" r:id="rId22"/>
    <p:sldId id="351" r:id="rId23"/>
    <p:sldId id="354" r:id="rId24"/>
    <p:sldId id="352" r:id="rId25"/>
    <p:sldId id="353" r:id="rId26"/>
    <p:sldId id="310" r:id="rId27"/>
    <p:sldId id="311" r:id="rId28"/>
    <p:sldId id="309" r:id="rId29"/>
    <p:sldId id="312" r:id="rId30"/>
    <p:sldId id="338" r:id="rId31"/>
    <p:sldId id="314" r:id="rId32"/>
    <p:sldId id="355" r:id="rId33"/>
    <p:sldId id="356" r:id="rId34"/>
    <p:sldId id="321" r:id="rId35"/>
    <p:sldId id="322" r:id="rId36"/>
    <p:sldId id="357" r:id="rId37"/>
    <p:sldId id="359" r:id="rId3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8000"/>
    <a:srgbClr val="333399"/>
    <a:srgbClr val="0033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87" autoAdjust="0"/>
    <p:restoredTop sz="90929"/>
  </p:normalViewPr>
  <p:slideViewPr>
    <p:cSldViewPr>
      <p:cViewPr varScale="1">
        <p:scale>
          <a:sx n="75" d="100"/>
          <a:sy n="75" d="100"/>
        </p:scale>
        <p:origin x="-7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7.xml"/><Relationship Id="rId1" Type="http://schemas.openxmlformats.org/officeDocument/2006/relationships/slide" Target="slides/slide1.xml"/><Relationship Id="rId6" Type="http://schemas.openxmlformats.org/officeDocument/2006/relationships/slide" Target="slides/slide35.xml"/><Relationship Id="rId5" Type="http://schemas.openxmlformats.org/officeDocument/2006/relationships/slide" Target="slides/slide34.xml"/><Relationship Id="rId4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062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062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F07DB4C-9D73-4006-B955-C9200EA9F5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062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062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65D3C14A-5213-49A1-B43F-890AB0FEA4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04009-ACCC-417E-A6F3-65ED39801627}" type="slidenum">
              <a:rPr lang="en-US"/>
              <a:pPr/>
              <a:t>1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565EEA-57C9-44F4-BF7E-FD212D123A3B}" type="slidenum">
              <a:rPr lang="en-US"/>
              <a:pPr/>
              <a:t>5</a:t>
            </a:fld>
            <a:endParaRPr lang="en-US"/>
          </a:p>
        </p:txBody>
      </p:sp>
      <p:sp>
        <p:nvSpPr>
          <p:cNvPr id="890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890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C1CC4-5154-4DAE-BB1F-956A65146C96}" type="slidenum">
              <a:rPr lang="en-US"/>
              <a:pPr/>
              <a:t>10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 – accumulator register</a:t>
            </a:r>
          </a:p>
          <a:p>
            <a:r>
              <a:rPr lang="en-US" dirty="0" smtClean="0"/>
              <a:t>IR –</a:t>
            </a:r>
            <a:r>
              <a:rPr lang="en-US" baseline="0" dirty="0" smtClean="0"/>
              <a:t> instruction register</a:t>
            </a:r>
          </a:p>
          <a:p>
            <a:r>
              <a:rPr lang="en-US" baseline="0" dirty="0" smtClean="0"/>
              <a:t>PC – program counter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3C14A-5213-49A1-B43F-890AB0FEA43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BDA1F-5ACE-43A9-B7B1-61297FBB212D}" type="slidenum">
              <a:rPr lang="en-US"/>
              <a:pPr/>
              <a:t>29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AGP - accelerated graphics port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BDA1F-5ACE-43A9-B7B1-61297FBB212D}" type="slidenum">
              <a:rPr lang="en-US"/>
              <a:pPr/>
              <a:t>30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VME – versa module </a:t>
            </a:r>
            <a:r>
              <a:rPr lang="en-US" dirty="0" err="1" smtClean="0"/>
              <a:t>Europa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65E67-57B9-4D83-96E2-91CEF3705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C69D2-E248-479D-8CE9-514E780B54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D5444-A52D-472B-B315-07A2DAC93B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CDE83-3861-44E7-AC9A-849D164D0A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F148F-48A3-4688-B2F5-2D2435296C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9D34E-BB9C-4EBB-B53C-2701C55FF4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AF560-5671-4E58-9BB6-72D57C353C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08E87-F2A8-4C96-A25A-58A100A4E7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2F281-91D5-47AB-A0D8-F765AEE2AA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4BCD5-4A58-490E-BFAA-BBFC47640F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F47AC-30D9-4247-A2E0-8D6BB7F2A8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AFF702-6121-437D-81BD-E9ECD43A6D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Computers and </a:t>
            </a:r>
            <a:r>
              <a:rPr lang="en-US" dirty="0" smtClean="0">
                <a:solidFill>
                  <a:srgbClr val="FF0000"/>
                </a:solidFill>
              </a:rPr>
              <a:t>Microprocessors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r>
              <a:rPr lang="en-US" dirty="0" smtClean="0"/>
              <a:t>Lecture 34</a:t>
            </a:r>
          </a:p>
          <a:p>
            <a:r>
              <a:rPr lang="en-US" dirty="0" smtClean="0"/>
              <a:t>PHYS3360/AEP3630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5E67-57B9-4D83-96E2-91CEF370598A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4950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0" y="152400"/>
            <a:ext cx="3429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17CA-04C9-4180-BB65-53FEECED60EB}" type="slidenum">
              <a:rPr lang="en-US"/>
              <a:pPr/>
              <a:t>10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Clock</a:t>
            </a:r>
          </a:p>
        </p:txBody>
      </p:sp>
      <p:graphicFrame>
        <p:nvGraphicFramePr>
          <p:cNvPr id="142336" name="Object 1024"/>
          <p:cNvGraphicFramePr>
            <a:graphicFrameLocks noChangeAspect="1"/>
          </p:cNvGraphicFramePr>
          <p:nvPr/>
        </p:nvGraphicFramePr>
        <p:xfrm>
          <a:off x="1042988" y="838200"/>
          <a:ext cx="6985000" cy="1928813"/>
        </p:xfrm>
        <a:graphic>
          <a:graphicData uri="http://schemas.openxmlformats.org/presentationml/2006/ole">
            <p:oleObj spid="_x0000_s142336" name="VISIO" r:id="rId4" imgW="2070720" imgH="570960" progId="">
              <p:embed/>
            </p:oleObj>
          </a:graphicData>
        </a:graphic>
      </p:graphicFrame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152400" y="2208213"/>
            <a:ext cx="8915400" cy="414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"/>
              </a:spcBef>
              <a:spcAft>
                <a:spcPct val="5000"/>
              </a:spcAft>
            </a:pPr>
            <a:endParaRPr lang="en-US" sz="2800"/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sz="2800"/>
              <a:t> all CPU and bus operations are synchronized to the clock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sz="2800"/>
              <a:t> machine cycle (clock) measures time for a single operation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sz="2800">
                <a:sym typeface="Symbol" pitchFamily="18" charset="2"/>
              </a:rPr>
              <a:t> e.g. 2 GHz  clock cycle 0.5 ns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sz="2800">
                <a:sym typeface="Symbol" pitchFamily="18" charset="2"/>
              </a:rPr>
              <a:t> CPU frequency is not necessarily indicative of the execution speed; e.g. floating pt. operation of multiplication may take ~10 to ~100 cycles depending on the processor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sz="2800">
                <a:sym typeface="Symbol" pitchFamily="18" charset="2"/>
              </a:rPr>
              <a:t> FLOPS: floating operations per second, a useful measure for (super)computers dedicated to extensive computations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6325" y="2284413"/>
            <a:ext cx="2662238" cy="2800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/>
              <a:t>Fetch</a:t>
            </a:r>
          </a:p>
          <a:p>
            <a:pPr>
              <a:lnSpc>
                <a:spcPct val="90000"/>
              </a:lnSpc>
            </a:pPr>
            <a:r>
              <a:rPr lang="en-US" altLang="zh-TW" b="1" dirty="0"/>
              <a:t>Decode</a:t>
            </a:r>
          </a:p>
          <a:p>
            <a:pPr>
              <a:lnSpc>
                <a:spcPct val="90000"/>
              </a:lnSpc>
            </a:pPr>
            <a:r>
              <a:rPr lang="en-US" altLang="zh-TW" b="1" dirty="0"/>
              <a:t>Fetch operands</a:t>
            </a:r>
          </a:p>
          <a:p>
            <a:pPr>
              <a:lnSpc>
                <a:spcPct val="90000"/>
              </a:lnSpc>
            </a:pPr>
            <a:r>
              <a:rPr lang="en-US" altLang="zh-TW" b="1" dirty="0"/>
              <a:t>Execute</a:t>
            </a:r>
            <a:r>
              <a:rPr lang="en-US" altLang="zh-TW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TW" b="1" dirty="0"/>
              <a:t>Store output</a:t>
            </a:r>
          </a:p>
        </p:txBody>
      </p:sp>
      <p:graphicFrame>
        <p:nvGraphicFramePr>
          <p:cNvPr id="202756" name="Object 4"/>
          <p:cNvGraphicFramePr>
            <a:graphicFrameLocks noChangeAspect="1"/>
          </p:cNvGraphicFramePr>
          <p:nvPr/>
        </p:nvGraphicFramePr>
        <p:xfrm>
          <a:off x="436563" y="2214563"/>
          <a:ext cx="5792787" cy="4167187"/>
        </p:xfrm>
        <a:graphic>
          <a:graphicData uri="http://schemas.openxmlformats.org/presentationml/2006/ole">
            <p:oleObj spid="_x0000_s165890" name="VISIO" r:id="rId3" imgW="3431880" imgH="2318400" progId="">
              <p:embed/>
            </p:oleObj>
          </a:graphicData>
        </a:graphic>
      </p:graphicFrame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1746250" y="1355725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kumimoji="0" lang="en-US" sz="2000"/>
          </a:p>
        </p:txBody>
      </p:sp>
      <p:sp>
        <p:nvSpPr>
          <p:cNvPr id="202758" name="Line 6"/>
          <p:cNvSpPr>
            <a:spLocks noChangeShapeType="1"/>
          </p:cNvSpPr>
          <p:nvPr/>
        </p:nvSpPr>
        <p:spPr bwMode="auto">
          <a:xfrm>
            <a:off x="1906588" y="17018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59" name="Text Box 7"/>
          <p:cNvSpPr txBox="1">
            <a:spLocks noChangeArrowheads="1"/>
          </p:cNvSpPr>
          <p:nvPr/>
        </p:nvSpPr>
        <p:spPr bwMode="auto">
          <a:xfrm>
            <a:off x="636588" y="1270000"/>
            <a:ext cx="24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/>
              <a:t>program counter</a:t>
            </a:r>
          </a:p>
        </p:txBody>
      </p:sp>
      <p:sp>
        <p:nvSpPr>
          <p:cNvPr id="202760" name="Text Box 8"/>
          <p:cNvSpPr txBox="1">
            <a:spLocks noChangeArrowheads="1"/>
          </p:cNvSpPr>
          <p:nvPr/>
        </p:nvSpPr>
        <p:spPr bwMode="auto">
          <a:xfrm>
            <a:off x="2266950" y="1604963"/>
            <a:ext cx="2508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/>
              <a:t>instruction queue</a:t>
            </a:r>
          </a:p>
        </p:txBody>
      </p:sp>
      <p:sp>
        <p:nvSpPr>
          <p:cNvPr id="202761" name="Line 9"/>
          <p:cNvSpPr>
            <a:spLocks noChangeShapeType="1"/>
          </p:cNvSpPr>
          <p:nvPr/>
        </p:nvSpPr>
        <p:spPr bwMode="auto">
          <a:xfrm>
            <a:off x="3635375" y="20621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Instruction execution cycle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1" name="Rectangle 81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2" name="Rectangle 72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5" name="Rectangle 65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276486" name="Rectangle 6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276487" name="Rectangle 7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276488" name="Rectangle 8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276489" name="Rectangle 9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276490" name="Rectangle 10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276491" name="Rectangle 11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276494" name="Rectangle 14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276492" name="Rectangle 1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76495" name="Line 15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496" name="Line 16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497" name="Line 17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498" name="Line 18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499" name="Line 19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00" name="Line 20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01" name="Line 21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02" name="Line 22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03" name="Line 23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05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06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07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09" name="Rectangle 29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276510" name="Rectangle 30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1" name="Rectangle 31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276513" name="Rectangle 33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76514" name="Line 34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15" name="Line 35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16" name="Line 36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17" name="Line 37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18" name="Line 38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19" name="Line 39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20" name="Line 40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21" name="Line 41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22" name="Line 42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23" name="Line 43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24" name="Line 44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25" name="Line 45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26" name="Rectangle 46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276528" name="Rectangle 48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276529" name="Rectangle 49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0" name="Rectangle 50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1" name="Rectangle 51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2" name="Rectangle 52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3" name="Rectangle 53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4" name="Rectangle 54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5" name="Rectangle 55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6" name="Rectangle 56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7" name="Rectangle 57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8" name="Rectangle 58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9" name="Rectangle 59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0" name="Rectangle 60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1" name="Rectangle 61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2" name="Rectangle 62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6" name="Rectangle 66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7" name="Rectangle 67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8" name="Rectangle 68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9" name="Rectangle 69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3" name="Line 73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54" name="Text Box 74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276555" name="Text Box 75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276556" name="Text Box 76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276557" name="Text Box 77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276558" name="Text Box 78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276559" name="Rectangle 79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0" name="Rectangle 80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2" name="Rectangle 82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3" name="Rectangle 83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4" name="Rectangle 84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276565" name="Rectangle 85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6" name="Line 86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67" name="Line 87"/>
          <p:cNvSpPr>
            <a:spLocks noChangeShapeType="1"/>
          </p:cNvSpPr>
          <p:nvPr/>
        </p:nvSpPr>
        <p:spPr bwMode="auto">
          <a:xfrm>
            <a:off x="468313" y="191611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68" name="Line 88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69" name="Line 89"/>
          <p:cNvSpPr>
            <a:spLocks noChangeShapeType="1"/>
          </p:cNvSpPr>
          <p:nvPr/>
        </p:nvSpPr>
        <p:spPr bwMode="auto">
          <a:xfrm rot="-5400000">
            <a:off x="2735263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70" name="Line 90"/>
          <p:cNvSpPr>
            <a:spLocks noChangeShapeType="1"/>
          </p:cNvSpPr>
          <p:nvPr/>
        </p:nvSpPr>
        <p:spPr bwMode="auto">
          <a:xfrm rot="-5400000">
            <a:off x="36004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71" name="Line 91"/>
          <p:cNvSpPr>
            <a:spLocks noChangeShapeType="1"/>
          </p:cNvSpPr>
          <p:nvPr/>
        </p:nvSpPr>
        <p:spPr bwMode="auto">
          <a:xfrm rot="-5400000">
            <a:off x="4392613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276573" name="Rectangle 93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4" name="Rectangle 94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5" name="Rectangle 95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Simple microcomputer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7" name="Slide Number Placeholder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69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70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71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80"/>
          <p:cNvSpPr>
            <a:spLocks noChangeShapeType="1"/>
          </p:cNvSpPr>
          <p:nvPr/>
        </p:nvSpPr>
        <p:spPr bwMode="auto">
          <a:xfrm rot="162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81"/>
          <p:cNvSpPr>
            <a:spLocks noChangeShapeType="1"/>
          </p:cNvSpPr>
          <p:nvPr/>
        </p:nvSpPr>
        <p:spPr bwMode="auto">
          <a:xfrm rot="162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Line 82"/>
          <p:cNvSpPr>
            <a:spLocks noChangeShapeType="1"/>
          </p:cNvSpPr>
          <p:nvPr/>
        </p:nvSpPr>
        <p:spPr bwMode="auto">
          <a:xfrm rot="162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" name="Line 88"/>
          <p:cNvSpPr>
            <a:spLocks noChangeShapeType="1"/>
          </p:cNvSpPr>
          <p:nvPr/>
        </p:nvSpPr>
        <p:spPr bwMode="auto">
          <a:xfrm rot="162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" name="Text Box 90"/>
          <p:cNvSpPr txBox="1">
            <a:spLocks noChangeArrowheads="1"/>
          </p:cNvSpPr>
          <p:nvPr/>
        </p:nvSpPr>
        <p:spPr bwMode="auto">
          <a:xfrm>
            <a:off x="279400" y="155733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RD</a:t>
            </a:r>
          </a:p>
        </p:txBody>
      </p:sp>
      <p:sp>
        <p:nvSpPr>
          <p:cNvPr id="91" name="Text Box 91"/>
          <p:cNvSpPr txBox="1">
            <a:spLocks noChangeArrowheads="1"/>
          </p:cNvSpPr>
          <p:nvPr/>
        </p:nvSpPr>
        <p:spPr bwMode="auto">
          <a:xfrm>
            <a:off x="233363" y="1939925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WR</a:t>
            </a:r>
          </a:p>
        </p:txBody>
      </p:sp>
      <p:sp>
        <p:nvSpPr>
          <p:cNvPr id="92" name="Text Box 92"/>
          <p:cNvSpPr txBox="1">
            <a:spLocks noChangeArrowheads="1"/>
          </p:cNvSpPr>
          <p:nvPr/>
        </p:nvSpPr>
        <p:spPr bwMode="auto">
          <a:xfrm>
            <a:off x="3130550" y="981075"/>
            <a:ext cx="522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WR</a:t>
            </a:r>
          </a:p>
        </p:txBody>
      </p:sp>
      <p:sp>
        <p:nvSpPr>
          <p:cNvPr id="93" name="Text Box 93"/>
          <p:cNvSpPr txBox="1">
            <a:spLocks noChangeArrowheads="1"/>
          </p:cNvSpPr>
          <p:nvPr/>
        </p:nvSpPr>
        <p:spPr bwMode="auto">
          <a:xfrm>
            <a:off x="3635375" y="981075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RD</a:t>
            </a:r>
          </a:p>
        </p:txBody>
      </p:sp>
      <p:sp>
        <p:nvSpPr>
          <p:cNvPr id="94" name="Line 94"/>
          <p:cNvSpPr>
            <a:spLocks noChangeShapeType="1"/>
          </p:cNvSpPr>
          <p:nvPr/>
        </p:nvSpPr>
        <p:spPr bwMode="auto">
          <a:xfrm rot="162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" name="Text Box 95"/>
          <p:cNvSpPr txBox="1">
            <a:spLocks noChangeArrowheads="1"/>
          </p:cNvSpPr>
          <p:nvPr/>
        </p:nvSpPr>
        <p:spPr bwMode="auto">
          <a:xfrm>
            <a:off x="4095750" y="981075"/>
            <a:ext cx="522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WR</a:t>
            </a:r>
          </a:p>
        </p:txBody>
      </p:sp>
      <p:sp>
        <p:nvSpPr>
          <p:cNvPr id="96" name="Text Box 96"/>
          <p:cNvSpPr txBox="1">
            <a:spLocks noChangeArrowheads="1"/>
          </p:cNvSpPr>
          <p:nvPr/>
        </p:nvSpPr>
        <p:spPr bwMode="auto">
          <a:xfrm>
            <a:off x="4572000" y="981075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RD</a:t>
            </a:r>
          </a:p>
        </p:txBody>
      </p:sp>
      <p:sp>
        <p:nvSpPr>
          <p:cNvPr id="97" name="Line 97"/>
          <p:cNvSpPr>
            <a:spLocks noChangeShapeType="1"/>
          </p:cNvSpPr>
          <p:nvPr/>
        </p:nvSpPr>
        <p:spPr bwMode="auto">
          <a:xfrm rot="162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" name="Line 98"/>
          <p:cNvSpPr>
            <a:spLocks noChangeShapeType="1"/>
          </p:cNvSpPr>
          <p:nvPr/>
        </p:nvSpPr>
        <p:spPr bwMode="auto">
          <a:xfrm rot="162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Text Box 99"/>
          <p:cNvSpPr txBox="1">
            <a:spLocks noChangeArrowheads="1"/>
          </p:cNvSpPr>
          <p:nvPr/>
        </p:nvSpPr>
        <p:spPr bwMode="auto">
          <a:xfrm>
            <a:off x="2178050" y="2444750"/>
            <a:ext cx="522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WR</a:t>
            </a:r>
          </a:p>
        </p:txBody>
      </p:sp>
      <p:sp>
        <p:nvSpPr>
          <p:cNvPr id="100" name="Text Box 100"/>
          <p:cNvSpPr txBox="1">
            <a:spLocks noChangeArrowheads="1"/>
          </p:cNvSpPr>
          <p:nvPr/>
        </p:nvSpPr>
        <p:spPr bwMode="auto">
          <a:xfrm>
            <a:off x="2555875" y="2587625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RD</a:t>
            </a:r>
          </a:p>
        </p:txBody>
      </p:sp>
      <p:sp>
        <p:nvSpPr>
          <p:cNvPr id="101" name="Text Box 101"/>
          <p:cNvSpPr txBox="1">
            <a:spLocks noChangeArrowheads="1"/>
          </p:cNvSpPr>
          <p:nvPr/>
        </p:nvSpPr>
        <p:spPr bwMode="auto">
          <a:xfrm>
            <a:off x="2843213" y="244475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INC</a:t>
            </a:r>
          </a:p>
        </p:txBody>
      </p:sp>
      <p:sp>
        <p:nvSpPr>
          <p:cNvPr id="102" name="Text Box 102"/>
          <p:cNvSpPr txBox="1">
            <a:spLocks noChangeArrowheads="1"/>
          </p:cNvSpPr>
          <p:nvPr/>
        </p:nvSpPr>
        <p:spPr bwMode="auto">
          <a:xfrm>
            <a:off x="5634038" y="5373688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WR</a:t>
            </a:r>
          </a:p>
        </p:txBody>
      </p:sp>
      <p:sp>
        <p:nvSpPr>
          <p:cNvPr id="103" name="Text Box 103"/>
          <p:cNvSpPr txBox="1">
            <a:spLocks noChangeArrowheads="1"/>
          </p:cNvSpPr>
          <p:nvPr/>
        </p:nvSpPr>
        <p:spPr bwMode="auto">
          <a:xfrm>
            <a:off x="6111875" y="537368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RD</a:t>
            </a:r>
          </a:p>
        </p:txBody>
      </p:sp>
      <p:sp>
        <p:nvSpPr>
          <p:cNvPr id="104" name="Text Box 105"/>
          <p:cNvSpPr txBox="1">
            <a:spLocks noChangeArrowheads="1"/>
          </p:cNvSpPr>
          <p:nvPr/>
        </p:nvSpPr>
        <p:spPr bwMode="auto">
          <a:xfrm>
            <a:off x="6788150" y="5373688"/>
            <a:ext cx="522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WR</a:t>
            </a:r>
          </a:p>
        </p:txBody>
      </p:sp>
      <p:sp>
        <p:nvSpPr>
          <p:cNvPr id="105" name="Text Box 106"/>
          <p:cNvSpPr txBox="1">
            <a:spLocks noChangeArrowheads="1"/>
          </p:cNvSpPr>
          <p:nvPr/>
        </p:nvSpPr>
        <p:spPr bwMode="auto">
          <a:xfrm>
            <a:off x="7264400" y="537368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RD</a:t>
            </a:r>
          </a:p>
        </p:txBody>
      </p:sp>
      <p:sp>
        <p:nvSpPr>
          <p:cNvPr id="106" name="Line 107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" name="Text Box 108"/>
          <p:cNvSpPr txBox="1">
            <a:spLocks noChangeArrowheads="1"/>
          </p:cNvSpPr>
          <p:nvPr/>
        </p:nvSpPr>
        <p:spPr bwMode="auto">
          <a:xfrm>
            <a:off x="5173663" y="3379788"/>
            <a:ext cx="477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OP</a:t>
            </a:r>
          </a:p>
        </p:txBody>
      </p:sp>
      <p:sp>
        <p:nvSpPr>
          <p:cNvPr id="108" name="Line 109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" name="Text Box 111"/>
          <p:cNvSpPr txBox="1">
            <a:spLocks noChangeArrowheads="1"/>
          </p:cNvSpPr>
          <p:nvPr/>
        </p:nvSpPr>
        <p:spPr bwMode="auto">
          <a:xfrm>
            <a:off x="5173663" y="4437063"/>
            <a:ext cx="477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OP</a:t>
            </a:r>
          </a:p>
        </p:txBody>
      </p:sp>
      <p:sp>
        <p:nvSpPr>
          <p:cNvPr id="110" name="Line 112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" name="Text Box 113"/>
          <p:cNvSpPr txBox="1">
            <a:spLocks noChangeArrowheads="1"/>
          </p:cNvSpPr>
          <p:nvPr/>
        </p:nvSpPr>
        <p:spPr bwMode="auto">
          <a:xfrm>
            <a:off x="5173663" y="4171950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RD</a:t>
            </a:r>
          </a:p>
        </p:txBody>
      </p:sp>
      <p:sp>
        <p:nvSpPr>
          <p:cNvPr id="112" name="Line 114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" name="Text Box 115"/>
          <p:cNvSpPr txBox="1">
            <a:spLocks noChangeArrowheads="1"/>
          </p:cNvSpPr>
          <p:nvPr/>
        </p:nvSpPr>
        <p:spPr bwMode="auto">
          <a:xfrm>
            <a:off x="279400" y="2708275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RD</a:t>
            </a:r>
          </a:p>
        </p:txBody>
      </p:sp>
      <p:sp>
        <p:nvSpPr>
          <p:cNvPr id="114" name="Line 118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" name="Text Box 119"/>
          <p:cNvSpPr txBox="1">
            <a:spLocks noChangeArrowheads="1"/>
          </p:cNvSpPr>
          <p:nvPr/>
        </p:nvSpPr>
        <p:spPr bwMode="auto">
          <a:xfrm>
            <a:off x="34925" y="4676775"/>
            <a:ext cx="522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0000CC"/>
                </a:solidFill>
              </a:rPr>
              <a:t>WR</a:t>
            </a:r>
          </a:p>
        </p:txBody>
      </p:sp>
      <p:sp>
        <p:nvSpPr>
          <p:cNvPr id="116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117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Control signals (e.g. 20 in total)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8" name="Slide Number Placeholder 1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1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LDA – assembler mnemonic for ‘load accumulator </a:t>
            </a:r>
            <a:r>
              <a:rPr lang="en-US" i="1" dirty="0" smtClean="0"/>
              <a:t>register</a:t>
            </a:r>
            <a:r>
              <a:rPr lang="en-US" dirty="0" smtClean="0"/>
              <a:t>’, e.g. for performing arithmetic operation, etc.</a:t>
            </a:r>
            <a:endParaRPr lang="en-US" dirty="0"/>
          </a:p>
        </p:txBody>
      </p:sp>
      <p:sp>
        <p:nvSpPr>
          <p:cNvPr id="120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Example of execution sequence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59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1060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62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301063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301064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301065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301066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301067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301068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301069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301071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1072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3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4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5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6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7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8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9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80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81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82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83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084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301085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86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301088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1089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0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1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2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3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4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5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6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7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8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9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00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101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1102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1103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4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5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6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7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8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9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0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1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2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3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4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5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6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7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8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9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20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21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22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301123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301124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301125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301126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301127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28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29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30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31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301132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33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4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5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6" name="Line 80"/>
          <p:cNvSpPr>
            <a:spLocks noChangeShapeType="1"/>
          </p:cNvSpPr>
          <p:nvPr/>
        </p:nvSpPr>
        <p:spPr bwMode="auto">
          <a:xfrm rot="-54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7" name="Line 81"/>
          <p:cNvSpPr>
            <a:spLocks noChangeShapeType="1"/>
          </p:cNvSpPr>
          <p:nvPr/>
        </p:nvSpPr>
        <p:spPr bwMode="auto">
          <a:xfrm rot="-54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8" name="Line 82"/>
          <p:cNvSpPr>
            <a:spLocks noChangeShapeType="1"/>
          </p:cNvSpPr>
          <p:nvPr/>
        </p:nvSpPr>
        <p:spPr bwMode="auto">
          <a:xfrm rot="-54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301140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41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42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1143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44" name="Line 88"/>
          <p:cNvSpPr>
            <a:spLocks noChangeShapeType="1"/>
          </p:cNvSpPr>
          <p:nvPr/>
        </p:nvSpPr>
        <p:spPr bwMode="auto">
          <a:xfrm rot="-54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49" name="Line 93"/>
          <p:cNvSpPr>
            <a:spLocks noChangeShapeType="1"/>
          </p:cNvSpPr>
          <p:nvPr/>
        </p:nvSpPr>
        <p:spPr bwMode="auto">
          <a:xfrm rot="-54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52" name="Line 96"/>
          <p:cNvSpPr>
            <a:spLocks noChangeShapeType="1"/>
          </p:cNvSpPr>
          <p:nvPr/>
        </p:nvSpPr>
        <p:spPr bwMode="auto">
          <a:xfrm rot="-54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53" name="Line 97"/>
          <p:cNvSpPr>
            <a:spLocks noChangeShapeType="1"/>
          </p:cNvSpPr>
          <p:nvPr/>
        </p:nvSpPr>
        <p:spPr bwMode="auto">
          <a:xfrm rot="-54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61" name="Line 105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63" name="Line 107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65" name="Line 109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67" name="Line 111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74" name="Text Box 118"/>
          <p:cNvSpPr txBox="1">
            <a:spLocks noChangeArrowheads="1"/>
          </p:cNvSpPr>
          <p:nvPr/>
        </p:nvSpPr>
        <p:spPr bwMode="auto">
          <a:xfrm>
            <a:off x="279400" y="155733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RD</a:t>
            </a:r>
          </a:p>
        </p:txBody>
      </p:sp>
      <p:sp>
        <p:nvSpPr>
          <p:cNvPr id="301175" name="Line 119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LDA (execution cycle 1): IR</a:t>
            </a:r>
            <a:r>
              <a:rPr lang="en-US" baseline="-25000" dirty="0" smtClean="0">
                <a:solidFill>
                  <a:srgbClr val="FF0000"/>
                </a:solidFill>
              </a:rPr>
              <a:t>RD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3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6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302087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302088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302089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302090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302091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302092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302095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2096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097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098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099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0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1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2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3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4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5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6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7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2108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302109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10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302112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2113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4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5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6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7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8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9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0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1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2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3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4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2125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2126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2127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28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29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0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1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2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3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4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5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6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7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8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9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0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1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2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3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4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5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46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302147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302148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302149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302150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302151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2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3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4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5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302156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7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58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59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0" name="Line 80"/>
          <p:cNvSpPr>
            <a:spLocks noChangeShapeType="1"/>
          </p:cNvSpPr>
          <p:nvPr/>
        </p:nvSpPr>
        <p:spPr bwMode="auto">
          <a:xfrm rot="-54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1" name="Line 81"/>
          <p:cNvSpPr>
            <a:spLocks noChangeShapeType="1"/>
          </p:cNvSpPr>
          <p:nvPr/>
        </p:nvSpPr>
        <p:spPr bwMode="auto">
          <a:xfrm rot="-54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2" name="Line 82"/>
          <p:cNvSpPr>
            <a:spLocks noChangeShapeType="1"/>
          </p:cNvSpPr>
          <p:nvPr/>
        </p:nvSpPr>
        <p:spPr bwMode="auto">
          <a:xfrm rot="-54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302164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65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66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2167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8" name="Line 88"/>
          <p:cNvSpPr>
            <a:spLocks noChangeShapeType="1"/>
          </p:cNvSpPr>
          <p:nvPr/>
        </p:nvSpPr>
        <p:spPr bwMode="auto">
          <a:xfrm rot="-54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9" name="Line 89"/>
          <p:cNvSpPr>
            <a:spLocks noChangeShapeType="1"/>
          </p:cNvSpPr>
          <p:nvPr/>
        </p:nvSpPr>
        <p:spPr bwMode="auto">
          <a:xfrm rot="-54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0" name="Line 90"/>
          <p:cNvSpPr>
            <a:spLocks noChangeShapeType="1"/>
          </p:cNvSpPr>
          <p:nvPr/>
        </p:nvSpPr>
        <p:spPr bwMode="auto">
          <a:xfrm rot="-54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1" name="Line 91"/>
          <p:cNvSpPr>
            <a:spLocks noChangeShapeType="1"/>
          </p:cNvSpPr>
          <p:nvPr/>
        </p:nvSpPr>
        <p:spPr bwMode="auto">
          <a:xfrm rot="-54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2" name="Line 92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3" name="Line 93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4" name="Line 94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5" name="Line 95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9" name="Text Box 99"/>
          <p:cNvSpPr txBox="1">
            <a:spLocks noChangeArrowheads="1"/>
          </p:cNvSpPr>
          <p:nvPr/>
        </p:nvSpPr>
        <p:spPr bwMode="auto">
          <a:xfrm>
            <a:off x="6111875" y="537368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RD</a:t>
            </a:r>
          </a:p>
        </p:txBody>
      </p:sp>
      <p:sp>
        <p:nvSpPr>
          <p:cNvPr id="302180" name="Line 100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143000"/>
          </a:xfrm>
          <a:ln/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LDA (execution cycle 2): MEM</a:t>
            </a:r>
            <a:r>
              <a:rPr lang="en-US" baseline="-25000" dirty="0" smtClean="0">
                <a:solidFill>
                  <a:srgbClr val="FF0000"/>
                </a:solidFill>
              </a:rPr>
              <a:t>RD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9" name="Slide Number Placeholder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07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3108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0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303111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303112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303113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303114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303115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303116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303117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303119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3120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21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22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23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24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25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26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27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28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29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30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31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3132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303133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34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303136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3137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38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39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40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41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42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43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44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45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46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47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3148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3149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3150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3151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52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53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54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55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56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57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58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59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0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1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2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3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4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5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6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7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8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69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70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303171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303172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303173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303174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303175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76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77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78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79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303180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81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82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83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84" name="Line 80"/>
          <p:cNvSpPr>
            <a:spLocks noChangeShapeType="1"/>
          </p:cNvSpPr>
          <p:nvPr/>
        </p:nvSpPr>
        <p:spPr bwMode="auto">
          <a:xfrm rot="-54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85" name="Line 81"/>
          <p:cNvSpPr>
            <a:spLocks noChangeShapeType="1"/>
          </p:cNvSpPr>
          <p:nvPr/>
        </p:nvSpPr>
        <p:spPr bwMode="auto">
          <a:xfrm rot="-54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86" name="Line 82"/>
          <p:cNvSpPr>
            <a:spLocks noChangeShapeType="1"/>
          </p:cNvSpPr>
          <p:nvPr/>
        </p:nvSpPr>
        <p:spPr bwMode="auto">
          <a:xfrm rot="-54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303188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89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90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3191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92" name="Line 88"/>
          <p:cNvSpPr>
            <a:spLocks noChangeShapeType="1"/>
          </p:cNvSpPr>
          <p:nvPr/>
        </p:nvSpPr>
        <p:spPr bwMode="auto">
          <a:xfrm rot="-54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93" name="Line 89"/>
          <p:cNvSpPr>
            <a:spLocks noChangeShapeType="1"/>
          </p:cNvSpPr>
          <p:nvPr/>
        </p:nvSpPr>
        <p:spPr bwMode="auto">
          <a:xfrm rot="-54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94" name="Line 90"/>
          <p:cNvSpPr>
            <a:spLocks noChangeShapeType="1"/>
          </p:cNvSpPr>
          <p:nvPr/>
        </p:nvSpPr>
        <p:spPr bwMode="auto">
          <a:xfrm rot="-54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95" name="Line 91"/>
          <p:cNvSpPr>
            <a:spLocks noChangeShapeType="1"/>
          </p:cNvSpPr>
          <p:nvPr/>
        </p:nvSpPr>
        <p:spPr bwMode="auto">
          <a:xfrm rot="-54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96" name="Line 92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97" name="Line 93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98" name="Line 94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199" name="Line 95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203" name="Text Box 99"/>
          <p:cNvSpPr txBox="1">
            <a:spLocks noChangeArrowheads="1"/>
          </p:cNvSpPr>
          <p:nvPr/>
        </p:nvSpPr>
        <p:spPr bwMode="auto">
          <a:xfrm>
            <a:off x="3328988" y="981075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WR</a:t>
            </a:r>
          </a:p>
        </p:txBody>
      </p:sp>
      <p:sp>
        <p:nvSpPr>
          <p:cNvPr id="303204" name="Line 100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143000"/>
          </a:xfrm>
          <a:ln/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LDA (execution cycle 3): ACC</a:t>
            </a:r>
            <a:r>
              <a:rPr lang="en-US" baseline="-25000" dirty="0" smtClean="0">
                <a:solidFill>
                  <a:srgbClr val="FF0000"/>
                </a:solidFill>
              </a:rPr>
              <a:t>WR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1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– adds a number (ALU function) to one already stored in ACC</a:t>
            </a:r>
            <a:endParaRPr lang="en-US" dirty="0"/>
          </a:p>
        </p:txBody>
      </p:sp>
      <p:sp>
        <p:nvSpPr>
          <p:cNvPr id="120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Example of execution sequence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59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1060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62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301063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301064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301065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301066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301067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301068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301069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301071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1072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3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4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5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6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7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8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79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80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81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82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83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084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301085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86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301088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1089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0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1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2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3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4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5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6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7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8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099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00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101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1102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1103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4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5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6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7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8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09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0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1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2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3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4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5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6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7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8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19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20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21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22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301123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301124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301125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301126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301127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28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29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30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31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301132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33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4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5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6" name="Line 80"/>
          <p:cNvSpPr>
            <a:spLocks noChangeShapeType="1"/>
          </p:cNvSpPr>
          <p:nvPr/>
        </p:nvSpPr>
        <p:spPr bwMode="auto">
          <a:xfrm rot="-54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7" name="Line 81"/>
          <p:cNvSpPr>
            <a:spLocks noChangeShapeType="1"/>
          </p:cNvSpPr>
          <p:nvPr/>
        </p:nvSpPr>
        <p:spPr bwMode="auto">
          <a:xfrm rot="-54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38" name="Line 82"/>
          <p:cNvSpPr>
            <a:spLocks noChangeShapeType="1"/>
          </p:cNvSpPr>
          <p:nvPr/>
        </p:nvSpPr>
        <p:spPr bwMode="auto">
          <a:xfrm rot="-54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301140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41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42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1143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44" name="Line 88"/>
          <p:cNvSpPr>
            <a:spLocks noChangeShapeType="1"/>
          </p:cNvSpPr>
          <p:nvPr/>
        </p:nvSpPr>
        <p:spPr bwMode="auto">
          <a:xfrm rot="-54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49" name="Line 93"/>
          <p:cNvSpPr>
            <a:spLocks noChangeShapeType="1"/>
          </p:cNvSpPr>
          <p:nvPr/>
        </p:nvSpPr>
        <p:spPr bwMode="auto">
          <a:xfrm rot="-54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52" name="Line 96"/>
          <p:cNvSpPr>
            <a:spLocks noChangeShapeType="1"/>
          </p:cNvSpPr>
          <p:nvPr/>
        </p:nvSpPr>
        <p:spPr bwMode="auto">
          <a:xfrm rot="-54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53" name="Line 97"/>
          <p:cNvSpPr>
            <a:spLocks noChangeShapeType="1"/>
          </p:cNvSpPr>
          <p:nvPr/>
        </p:nvSpPr>
        <p:spPr bwMode="auto">
          <a:xfrm rot="-54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61" name="Line 105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63" name="Line 107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65" name="Line 109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67" name="Line 111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74" name="Text Box 118"/>
          <p:cNvSpPr txBox="1">
            <a:spLocks noChangeArrowheads="1"/>
          </p:cNvSpPr>
          <p:nvPr/>
        </p:nvSpPr>
        <p:spPr bwMode="auto">
          <a:xfrm>
            <a:off x="279400" y="155733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RD</a:t>
            </a:r>
          </a:p>
        </p:txBody>
      </p:sp>
      <p:sp>
        <p:nvSpPr>
          <p:cNvPr id="301175" name="Line 119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ADD (execution cycle 1): IR</a:t>
            </a:r>
            <a:r>
              <a:rPr lang="en-US" baseline="-25000" dirty="0" smtClean="0">
                <a:solidFill>
                  <a:srgbClr val="FF0000"/>
                </a:solidFill>
              </a:rPr>
              <a:t>RD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EEF8-989F-4572-8B2D-E81C56D074E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Contents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52400" y="11430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Computer architecture / experiment control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Microprocessor </a:t>
            </a:r>
            <a:r>
              <a:rPr lang="en-US" sz="2800" dirty="0"/>
              <a:t>organization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Basic computer components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Memory modes for x86 series of microprocessors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3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6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302087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302088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302089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302090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302091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302092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302095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2096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097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098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099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0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1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2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3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4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5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6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7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2108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302109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10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302112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2113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4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5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6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7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8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19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0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1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2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3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24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2125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2126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02127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28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29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0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1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2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3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4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5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6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7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8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39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0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1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2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3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4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45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46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302147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302148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302149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302150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302151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2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3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4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5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302156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7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58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59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0" name="Line 80"/>
          <p:cNvSpPr>
            <a:spLocks noChangeShapeType="1"/>
          </p:cNvSpPr>
          <p:nvPr/>
        </p:nvSpPr>
        <p:spPr bwMode="auto">
          <a:xfrm rot="-54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1" name="Line 81"/>
          <p:cNvSpPr>
            <a:spLocks noChangeShapeType="1"/>
          </p:cNvSpPr>
          <p:nvPr/>
        </p:nvSpPr>
        <p:spPr bwMode="auto">
          <a:xfrm rot="-54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2" name="Line 82"/>
          <p:cNvSpPr>
            <a:spLocks noChangeShapeType="1"/>
          </p:cNvSpPr>
          <p:nvPr/>
        </p:nvSpPr>
        <p:spPr bwMode="auto">
          <a:xfrm rot="-54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302164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65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66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2167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8" name="Line 88"/>
          <p:cNvSpPr>
            <a:spLocks noChangeShapeType="1"/>
          </p:cNvSpPr>
          <p:nvPr/>
        </p:nvSpPr>
        <p:spPr bwMode="auto">
          <a:xfrm rot="-54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69" name="Line 89"/>
          <p:cNvSpPr>
            <a:spLocks noChangeShapeType="1"/>
          </p:cNvSpPr>
          <p:nvPr/>
        </p:nvSpPr>
        <p:spPr bwMode="auto">
          <a:xfrm rot="-54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0" name="Line 90"/>
          <p:cNvSpPr>
            <a:spLocks noChangeShapeType="1"/>
          </p:cNvSpPr>
          <p:nvPr/>
        </p:nvSpPr>
        <p:spPr bwMode="auto">
          <a:xfrm rot="-54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1" name="Line 91"/>
          <p:cNvSpPr>
            <a:spLocks noChangeShapeType="1"/>
          </p:cNvSpPr>
          <p:nvPr/>
        </p:nvSpPr>
        <p:spPr bwMode="auto">
          <a:xfrm rot="-54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2" name="Line 92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3" name="Line 93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4" name="Line 94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5" name="Line 95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79" name="Text Box 99"/>
          <p:cNvSpPr txBox="1">
            <a:spLocks noChangeArrowheads="1"/>
          </p:cNvSpPr>
          <p:nvPr/>
        </p:nvSpPr>
        <p:spPr bwMode="auto">
          <a:xfrm>
            <a:off x="6111875" y="537368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RD</a:t>
            </a:r>
          </a:p>
        </p:txBody>
      </p:sp>
      <p:sp>
        <p:nvSpPr>
          <p:cNvPr id="302180" name="Line 100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143000"/>
          </a:xfrm>
          <a:ln/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ADD (execution cycle 2): MEM</a:t>
            </a:r>
            <a:r>
              <a:rPr lang="en-US" baseline="-25000" dirty="0" smtClean="0">
                <a:solidFill>
                  <a:srgbClr val="FF0000"/>
                </a:solidFill>
              </a:rPr>
              <a:t>RD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9" name="Slide Number Placeholder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143000"/>
          </a:xfrm>
          <a:ln/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ADD (execution cycle 3): B</a:t>
            </a:r>
            <a:r>
              <a:rPr lang="en-US" baseline="-25000" dirty="0" smtClean="0">
                <a:solidFill>
                  <a:srgbClr val="FF0000"/>
                </a:solidFill>
              </a:rPr>
              <a:t>WR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95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7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199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200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201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202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203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204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205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6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207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8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0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221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224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25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7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238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239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2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3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8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0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3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8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259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260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261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262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263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7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268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0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1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2" name="Line 80"/>
          <p:cNvSpPr>
            <a:spLocks noChangeShapeType="1"/>
          </p:cNvSpPr>
          <p:nvPr/>
        </p:nvSpPr>
        <p:spPr bwMode="auto">
          <a:xfrm rot="162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3" name="Line 81"/>
          <p:cNvSpPr>
            <a:spLocks noChangeShapeType="1"/>
          </p:cNvSpPr>
          <p:nvPr/>
        </p:nvSpPr>
        <p:spPr bwMode="auto">
          <a:xfrm rot="162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4" name="Line 82"/>
          <p:cNvSpPr>
            <a:spLocks noChangeShapeType="1"/>
          </p:cNvSpPr>
          <p:nvPr/>
        </p:nvSpPr>
        <p:spPr bwMode="auto">
          <a:xfrm rot="162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5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276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9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88"/>
          <p:cNvSpPr>
            <a:spLocks noChangeShapeType="1"/>
          </p:cNvSpPr>
          <p:nvPr/>
        </p:nvSpPr>
        <p:spPr bwMode="auto">
          <a:xfrm rot="162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89"/>
          <p:cNvSpPr>
            <a:spLocks noChangeShapeType="1"/>
          </p:cNvSpPr>
          <p:nvPr/>
        </p:nvSpPr>
        <p:spPr bwMode="auto">
          <a:xfrm rot="162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90"/>
          <p:cNvSpPr>
            <a:spLocks noChangeShapeType="1"/>
          </p:cNvSpPr>
          <p:nvPr/>
        </p:nvSpPr>
        <p:spPr bwMode="auto">
          <a:xfrm rot="162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91"/>
          <p:cNvSpPr>
            <a:spLocks noChangeShapeType="1"/>
          </p:cNvSpPr>
          <p:nvPr/>
        </p:nvSpPr>
        <p:spPr bwMode="auto">
          <a:xfrm rot="162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92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93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94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95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8" name="Text Box 98"/>
          <p:cNvSpPr txBox="1">
            <a:spLocks noChangeArrowheads="1"/>
          </p:cNvSpPr>
          <p:nvPr/>
        </p:nvSpPr>
        <p:spPr bwMode="auto">
          <a:xfrm>
            <a:off x="6111875" y="537368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RD</a:t>
            </a:r>
          </a:p>
        </p:txBody>
      </p:sp>
      <p:sp>
        <p:nvSpPr>
          <p:cNvPr id="289" name="Text Box 99"/>
          <p:cNvSpPr txBox="1">
            <a:spLocks noChangeArrowheads="1"/>
          </p:cNvSpPr>
          <p:nvPr/>
        </p:nvSpPr>
        <p:spPr bwMode="auto">
          <a:xfrm>
            <a:off x="4140200" y="981075"/>
            <a:ext cx="522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WR</a:t>
            </a:r>
          </a:p>
        </p:txBody>
      </p:sp>
      <p:sp>
        <p:nvSpPr>
          <p:cNvPr id="290" name="Line 100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Slide Number Placeholder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69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70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71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72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80"/>
          <p:cNvSpPr>
            <a:spLocks noChangeShapeType="1"/>
          </p:cNvSpPr>
          <p:nvPr/>
        </p:nvSpPr>
        <p:spPr bwMode="auto">
          <a:xfrm rot="162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Line 81"/>
          <p:cNvSpPr>
            <a:spLocks noChangeShapeType="1"/>
          </p:cNvSpPr>
          <p:nvPr/>
        </p:nvSpPr>
        <p:spPr bwMode="auto">
          <a:xfrm rot="162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Line 82"/>
          <p:cNvSpPr>
            <a:spLocks noChangeShapeType="1"/>
          </p:cNvSpPr>
          <p:nvPr/>
        </p:nvSpPr>
        <p:spPr bwMode="auto">
          <a:xfrm rot="162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5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86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" name="Line 88"/>
          <p:cNvSpPr>
            <a:spLocks noChangeShapeType="1"/>
          </p:cNvSpPr>
          <p:nvPr/>
        </p:nvSpPr>
        <p:spPr bwMode="auto">
          <a:xfrm rot="162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Line 89"/>
          <p:cNvSpPr>
            <a:spLocks noChangeShapeType="1"/>
          </p:cNvSpPr>
          <p:nvPr/>
        </p:nvSpPr>
        <p:spPr bwMode="auto">
          <a:xfrm rot="162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" name="Line 90"/>
          <p:cNvSpPr>
            <a:spLocks noChangeShapeType="1"/>
          </p:cNvSpPr>
          <p:nvPr/>
        </p:nvSpPr>
        <p:spPr bwMode="auto">
          <a:xfrm rot="162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" name="Line 91"/>
          <p:cNvSpPr>
            <a:spLocks noChangeShapeType="1"/>
          </p:cNvSpPr>
          <p:nvPr/>
        </p:nvSpPr>
        <p:spPr bwMode="auto">
          <a:xfrm rot="162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" name="Line 92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" name="Line 93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" name="Line 94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" name="Line 95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" name="Text Box 98"/>
          <p:cNvSpPr txBox="1">
            <a:spLocks noChangeArrowheads="1"/>
          </p:cNvSpPr>
          <p:nvPr/>
        </p:nvSpPr>
        <p:spPr bwMode="auto">
          <a:xfrm>
            <a:off x="6111875" y="537368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RD</a:t>
            </a:r>
          </a:p>
        </p:txBody>
      </p:sp>
      <p:sp>
        <p:nvSpPr>
          <p:cNvPr id="99" name="Text Box 99"/>
          <p:cNvSpPr txBox="1">
            <a:spLocks noChangeArrowheads="1"/>
          </p:cNvSpPr>
          <p:nvPr/>
        </p:nvSpPr>
        <p:spPr bwMode="auto">
          <a:xfrm>
            <a:off x="3348038" y="981075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WR</a:t>
            </a:r>
          </a:p>
        </p:txBody>
      </p:sp>
      <p:sp>
        <p:nvSpPr>
          <p:cNvPr id="100" name="Line 100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152400" y="-76200"/>
            <a:ext cx="8915400" cy="1143000"/>
          </a:xfrm>
          <a:ln/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ADD (execution cycle 4): ALU</a:t>
            </a:r>
            <a:r>
              <a:rPr lang="en-US" sz="4000" baseline="-25000" dirty="0" smtClean="0">
                <a:solidFill>
                  <a:srgbClr val="FF0000"/>
                </a:solidFill>
              </a:rPr>
              <a:t>10</a:t>
            </a:r>
            <a:r>
              <a:rPr lang="en-US" sz="4000" dirty="0" smtClean="0">
                <a:solidFill>
                  <a:srgbClr val="FF0000"/>
                </a:solidFill>
              </a:rPr>
              <a:t>, ACC</a:t>
            </a:r>
            <a:r>
              <a:rPr lang="en-US" sz="4000" baseline="-25000" dirty="0" smtClean="0">
                <a:solidFill>
                  <a:srgbClr val="FF0000"/>
                </a:solidFill>
              </a:rPr>
              <a:t>WR</a:t>
            </a:r>
            <a:endParaRPr lang="en-US" sz="4000" baseline="-25000" dirty="0">
              <a:solidFill>
                <a:srgbClr val="FF0000"/>
              </a:solidFill>
            </a:endParaRPr>
          </a:p>
        </p:txBody>
      </p:sp>
      <p:sp>
        <p:nvSpPr>
          <p:cNvPr id="102" name="Slide Number Placeholder 10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1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JMP – jump to another command (aka GOTO)</a:t>
            </a:r>
            <a:endParaRPr lang="en-US" dirty="0"/>
          </a:p>
        </p:txBody>
      </p:sp>
      <p:sp>
        <p:nvSpPr>
          <p:cNvPr id="120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Example of execution sequence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371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4372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374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314376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314377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314378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314379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314380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314381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314383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4384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85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86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87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88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89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90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91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92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93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94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95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4396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314397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398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314400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4401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02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03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04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05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06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07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08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09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10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11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12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4413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14414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14415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16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17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18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19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0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1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2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3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4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5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6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7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8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29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30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31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32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33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34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314435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314436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314437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314438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314439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40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41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42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43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314444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4445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46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47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48" name="Line 80"/>
          <p:cNvSpPr>
            <a:spLocks noChangeShapeType="1"/>
          </p:cNvSpPr>
          <p:nvPr/>
        </p:nvSpPr>
        <p:spPr bwMode="auto">
          <a:xfrm rot="-54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49" name="Line 81"/>
          <p:cNvSpPr>
            <a:spLocks noChangeShapeType="1"/>
          </p:cNvSpPr>
          <p:nvPr/>
        </p:nvSpPr>
        <p:spPr bwMode="auto">
          <a:xfrm rot="-54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50" name="Line 82"/>
          <p:cNvSpPr>
            <a:spLocks noChangeShapeType="1"/>
          </p:cNvSpPr>
          <p:nvPr/>
        </p:nvSpPr>
        <p:spPr bwMode="auto">
          <a:xfrm rot="-54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314452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53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54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4455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56" name="Line 88"/>
          <p:cNvSpPr>
            <a:spLocks noChangeShapeType="1"/>
          </p:cNvSpPr>
          <p:nvPr/>
        </p:nvSpPr>
        <p:spPr bwMode="auto">
          <a:xfrm rot="-54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57" name="Line 89"/>
          <p:cNvSpPr>
            <a:spLocks noChangeShapeType="1"/>
          </p:cNvSpPr>
          <p:nvPr/>
        </p:nvSpPr>
        <p:spPr bwMode="auto">
          <a:xfrm rot="-54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58" name="Line 90"/>
          <p:cNvSpPr>
            <a:spLocks noChangeShapeType="1"/>
          </p:cNvSpPr>
          <p:nvPr/>
        </p:nvSpPr>
        <p:spPr bwMode="auto">
          <a:xfrm rot="-54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59" name="Line 91"/>
          <p:cNvSpPr>
            <a:spLocks noChangeShapeType="1"/>
          </p:cNvSpPr>
          <p:nvPr/>
        </p:nvSpPr>
        <p:spPr bwMode="auto">
          <a:xfrm rot="-54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60" name="Line 92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61" name="Line 93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62" name="Line 94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63" name="Line 95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66" name="Text Box 98"/>
          <p:cNvSpPr txBox="1">
            <a:spLocks noChangeArrowheads="1"/>
          </p:cNvSpPr>
          <p:nvPr/>
        </p:nvSpPr>
        <p:spPr bwMode="auto">
          <a:xfrm>
            <a:off x="279400" y="155733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RD</a:t>
            </a:r>
          </a:p>
        </p:txBody>
      </p:sp>
      <p:sp>
        <p:nvSpPr>
          <p:cNvPr id="314468" name="Line 100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JMP (execution cycle 1): IR</a:t>
            </a:r>
            <a:r>
              <a:rPr lang="en-US" baseline="-25000" dirty="0" smtClean="0">
                <a:solidFill>
                  <a:srgbClr val="FF0000"/>
                </a:solidFill>
              </a:rPr>
              <a:t>RD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ChangeArrowheads="1"/>
          </p:cNvSpPr>
          <p:nvPr/>
        </p:nvSpPr>
        <p:spPr bwMode="auto">
          <a:xfrm>
            <a:off x="7235825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395" name="Rectangle 3"/>
          <p:cNvSpPr>
            <a:spLocks noChangeArrowheads="1"/>
          </p:cNvSpPr>
          <p:nvPr/>
        </p:nvSpPr>
        <p:spPr bwMode="auto">
          <a:xfrm>
            <a:off x="395288" y="1125538"/>
            <a:ext cx="4752975" cy="4751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5396" name="Rectangle 4"/>
          <p:cNvSpPr>
            <a:spLocks noChangeArrowheads="1"/>
          </p:cNvSpPr>
          <p:nvPr/>
        </p:nvSpPr>
        <p:spPr bwMode="auto">
          <a:xfrm>
            <a:off x="6084888" y="5013325"/>
            <a:ext cx="107950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398" name="Rectangle 6"/>
          <p:cNvSpPr>
            <a:spLocks noChangeArrowheads="1"/>
          </p:cNvSpPr>
          <p:nvPr/>
        </p:nvSpPr>
        <p:spPr bwMode="auto">
          <a:xfrm>
            <a:off x="684213" y="1700213"/>
            <a:ext cx="8636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IR</a:t>
            </a:r>
          </a:p>
        </p:txBody>
      </p:sp>
      <p:sp>
        <p:nvSpPr>
          <p:cNvPr id="315399" name="Rectangle 7"/>
          <p:cNvSpPr>
            <a:spLocks noChangeArrowheads="1"/>
          </p:cNvSpPr>
          <p:nvPr/>
        </p:nvSpPr>
        <p:spPr bwMode="auto">
          <a:xfrm>
            <a:off x="684213" y="2779713"/>
            <a:ext cx="863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DECODE</a:t>
            </a:r>
          </a:p>
        </p:txBody>
      </p:sp>
      <p:sp>
        <p:nvSpPr>
          <p:cNvPr id="315400" name="Rectangle 8"/>
          <p:cNvSpPr>
            <a:spLocks noChangeArrowheads="1"/>
          </p:cNvSpPr>
          <p:nvPr/>
        </p:nvSpPr>
        <p:spPr bwMode="auto">
          <a:xfrm>
            <a:off x="468313" y="4435475"/>
            <a:ext cx="1439862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CONTROL</a:t>
            </a:r>
          </a:p>
          <a:p>
            <a:pPr algn="ctr"/>
            <a:r>
              <a:rPr lang="en-US" altLang="zh-TW" sz="1600"/>
              <a:t>AND</a:t>
            </a:r>
          </a:p>
          <a:p>
            <a:pPr algn="ctr"/>
            <a:r>
              <a:rPr lang="en-US" altLang="zh-TW" sz="1600"/>
              <a:t>SEQUENCING</a:t>
            </a:r>
          </a:p>
        </p:txBody>
      </p:sp>
      <p:sp>
        <p:nvSpPr>
          <p:cNvPr id="315401" name="Rectangle 9"/>
          <p:cNvSpPr>
            <a:spLocks noChangeArrowheads="1"/>
          </p:cNvSpPr>
          <p:nvPr/>
        </p:nvSpPr>
        <p:spPr bwMode="auto">
          <a:xfrm>
            <a:off x="2411413" y="3068638"/>
            <a:ext cx="792162" cy="431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PC</a:t>
            </a:r>
          </a:p>
        </p:txBody>
      </p:sp>
      <p:sp>
        <p:nvSpPr>
          <p:cNvPr id="315402" name="Rectangle 10"/>
          <p:cNvSpPr>
            <a:spLocks noChangeArrowheads="1"/>
          </p:cNvSpPr>
          <p:nvPr/>
        </p:nvSpPr>
        <p:spPr bwMode="auto">
          <a:xfrm>
            <a:off x="3563938" y="1700213"/>
            <a:ext cx="720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ACC</a:t>
            </a:r>
          </a:p>
        </p:txBody>
      </p:sp>
      <p:sp>
        <p:nvSpPr>
          <p:cNvPr id="315403" name="Rectangle 11"/>
          <p:cNvSpPr>
            <a:spLocks noChangeArrowheads="1"/>
          </p:cNvSpPr>
          <p:nvPr/>
        </p:nvSpPr>
        <p:spPr bwMode="auto">
          <a:xfrm>
            <a:off x="4357688" y="1700213"/>
            <a:ext cx="71913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315404" name="Rectangle 12"/>
          <p:cNvSpPr>
            <a:spLocks noChangeArrowheads="1"/>
          </p:cNvSpPr>
          <p:nvPr/>
        </p:nvSpPr>
        <p:spPr bwMode="auto">
          <a:xfrm>
            <a:off x="3706813" y="3068638"/>
            <a:ext cx="1296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ALU</a:t>
            </a:r>
          </a:p>
        </p:txBody>
      </p:sp>
      <p:sp>
        <p:nvSpPr>
          <p:cNvPr id="315405" name="Rectangle 13"/>
          <p:cNvSpPr>
            <a:spLocks noChangeArrowheads="1"/>
          </p:cNvSpPr>
          <p:nvPr/>
        </p:nvSpPr>
        <p:spPr bwMode="auto">
          <a:xfrm>
            <a:off x="1042988" y="1268413"/>
            <a:ext cx="7129462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940425" y="2205038"/>
            <a:ext cx="720725" cy="2808287"/>
            <a:chOff x="4195" y="1570"/>
            <a:chExt cx="454" cy="1769"/>
          </a:xfrm>
        </p:grpSpPr>
        <p:sp>
          <p:nvSpPr>
            <p:cNvPr id="315407" name="Rectangle 15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5408" name="Line 16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09" name="Line 17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0" name="Line 18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1" name="Line 19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2" name="Line 20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3" name="Line 21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4" name="Line 22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5" name="Line 23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6" name="Line 24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7" name="Line 25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8" name="Line 26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19" name="Line 27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5420" name="Rectangle 28"/>
          <p:cNvSpPr>
            <a:spLocks noChangeArrowheads="1"/>
          </p:cNvSpPr>
          <p:nvPr/>
        </p:nvSpPr>
        <p:spPr bwMode="auto">
          <a:xfrm>
            <a:off x="684213" y="6019800"/>
            <a:ext cx="10080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CLOCK</a:t>
            </a:r>
          </a:p>
        </p:txBody>
      </p:sp>
      <p:sp>
        <p:nvSpPr>
          <p:cNvPr id="315421" name="Rectangle 29"/>
          <p:cNvSpPr>
            <a:spLocks noChangeArrowheads="1"/>
          </p:cNvSpPr>
          <p:nvPr/>
        </p:nvSpPr>
        <p:spPr bwMode="auto">
          <a:xfrm>
            <a:off x="388778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22" name="Rectangle 30"/>
          <p:cNvSpPr>
            <a:spLocks noChangeArrowheads="1"/>
          </p:cNvSpPr>
          <p:nvPr/>
        </p:nvSpPr>
        <p:spPr bwMode="auto">
          <a:xfrm>
            <a:off x="4643438" y="2133600"/>
            <a:ext cx="107950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7091363" y="2205038"/>
            <a:ext cx="720725" cy="2808287"/>
            <a:chOff x="4195" y="1570"/>
            <a:chExt cx="454" cy="1769"/>
          </a:xfrm>
        </p:grpSpPr>
        <p:sp>
          <p:nvSpPr>
            <p:cNvPr id="315424" name="Rectangle 32"/>
            <p:cNvSpPr>
              <a:spLocks noChangeArrowheads="1"/>
            </p:cNvSpPr>
            <p:nvPr/>
          </p:nvSpPr>
          <p:spPr bwMode="auto">
            <a:xfrm>
              <a:off x="4195" y="1570"/>
              <a:ext cx="454" cy="1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5425" name="Line 33"/>
            <p:cNvSpPr>
              <a:spLocks noChangeShapeType="1"/>
            </p:cNvSpPr>
            <p:nvPr/>
          </p:nvSpPr>
          <p:spPr bwMode="auto">
            <a:xfrm>
              <a:off x="4195" y="170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26" name="Line 34"/>
            <p:cNvSpPr>
              <a:spLocks noChangeShapeType="1"/>
            </p:cNvSpPr>
            <p:nvPr/>
          </p:nvSpPr>
          <p:spPr bwMode="auto">
            <a:xfrm>
              <a:off x="4195" y="184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27" name="Line 35"/>
            <p:cNvSpPr>
              <a:spLocks noChangeShapeType="1"/>
            </p:cNvSpPr>
            <p:nvPr/>
          </p:nvSpPr>
          <p:spPr bwMode="auto">
            <a:xfrm>
              <a:off x="4195" y="197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28" name="Line 36"/>
            <p:cNvSpPr>
              <a:spLocks noChangeShapeType="1"/>
            </p:cNvSpPr>
            <p:nvPr/>
          </p:nvSpPr>
          <p:spPr bwMode="auto">
            <a:xfrm>
              <a:off x="4195" y="211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29" name="Line 37"/>
            <p:cNvSpPr>
              <a:spLocks noChangeShapeType="1"/>
            </p:cNvSpPr>
            <p:nvPr/>
          </p:nvSpPr>
          <p:spPr bwMode="auto">
            <a:xfrm>
              <a:off x="4195" y="225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30" name="Line 38"/>
            <p:cNvSpPr>
              <a:spLocks noChangeShapeType="1"/>
            </p:cNvSpPr>
            <p:nvPr/>
          </p:nvSpPr>
          <p:spPr bwMode="auto">
            <a:xfrm>
              <a:off x="4195" y="238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31" name="Line 39"/>
            <p:cNvSpPr>
              <a:spLocks noChangeShapeType="1"/>
            </p:cNvSpPr>
            <p:nvPr/>
          </p:nvSpPr>
          <p:spPr bwMode="auto">
            <a:xfrm>
              <a:off x="4195" y="252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32" name="Line 40"/>
            <p:cNvSpPr>
              <a:spLocks noChangeShapeType="1"/>
            </p:cNvSpPr>
            <p:nvPr/>
          </p:nvSpPr>
          <p:spPr bwMode="auto">
            <a:xfrm>
              <a:off x="4195" y="2658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33" name="Line 41"/>
            <p:cNvSpPr>
              <a:spLocks noChangeShapeType="1"/>
            </p:cNvSpPr>
            <p:nvPr/>
          </p:nvSpPr>
          <p:spPr bwMode="auto">
            <a:xfrm>
              <a:off x="4195" y="2794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34" name="Line 42"/>
            <p:cNvSpPr>
              <a:spLocks noChangeShapeType="1"/>
            </p:cNvSpPr>
            <p:nvPr/>
          </p:nvSpPr>
          <p:spPr bwMode="auto">
            <a:xfrm>
              <a:off x="4195" y="2930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35" name="Line 43"/>
            <p:cNvSpPr>
              <a:spLocks noChangeShapeType="1"/>
            </p:cNvSpPr>
            <p:nvPr/>
          </p:nvSpPr>
          <p:spPr bwMode="auto">
            <a:xfrm>
              <a:off x="4195" y="3066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36" name="Line 44"/>
            <p:cNvSpPr>
              <a:spLocks noChangeShapeType="1"/>
            </p:cNvSpPr>
            <p:nvPr/>
          </p:nvSpPr>
          <p:spPr bwMode="auto">
            <a:xfrm>
              <a:off x="4195" y="3202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5437" name="Rectangle 45"/>
          <p:cNvSpPr>
            <a:spLocks noChangeArrowheads="1"/>
          </p:cNvSpPr>
          <p:nvPr/>
        </p:nvSpPr>
        <p:spPr bwMode="auto">
          <a:xfrm rot="5400000">
            <a:off x="7920832" y="2601119"/>
            <a:ext cx="10795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15438" name="Rectangle 46"/>
          <p:cNvSpPr>
            <a:spLocks noChangeArrowheads="1"/>
          </p:cNvSpPr>
          <p:nvPr/>
        </p:nvSpPr>
        <p:spPr bwMode="auto">
          <a:xfrm rot="5400000">
            <a:off x="7993063" y="4114800"/>
            <a:ext cx="9350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600"/>
              <a:t>I/O</a:t>
            </a:r>
          </a:p>
          <a:p>
            <a:pPr algn="ctr"/>
            <a:r>
              <a:rPr lang="en-US" altLang="zh-TW" sz="1600"/>
              <a:t>DEVICE</a:t>
            </a:r>
          </a:p>
        </p:txBody>
      </p:sp>
      <p:sp>
        <p:nvSpPr>
          <p:cNvPr id="315439" name="Rectangle 47"/>
          <p:cNvSpPr>
            <a:spLocks noChangeArrowheads="1"/>
          </p:cNvSpPr>
          <p:nvPr/>
        </p:nvSpPr>
        <p:spPr bwMode="auto">
          <a:xfrm>
            <a:off x="7812088" y="29241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0" name="Rectangle 48"/>
          <p:cNvSpPr>
            <a:spLocks noChangeArrowheads="1"/>
          </p:cNvSpPr>
          <p:nvPr/>
        </p:nvSpPr>
        <p:spPr bwMode="auto">
          <a:xfrm>
            <a:off x="7812088" y="4435475"/>
            <a:ext cx="288925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1" name="Rectangle 49"/>
          <p:cNvSpPr>
            <a:spLocks noChangeArrowheads="1"/>
          </p:cNvSpPr>
          <p:nvPr/>
        </p:nvSpPr>
        <p:spPr bwMode="auto">
          <a:xfrm>
            <a:off x="6264275" y="1268413"/>
            <a:ext cx="107950" cy="9350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2" name="Rectangle 50"/>
          <p:cNvSpPr>
            <a:spLocks noChangeArrowheads="1"/>
          </p:cNvSpPr>
          <p:nvPr/>
        </p:nvSpPr>
        <p:spPr bwMode="auto">
          <a:xfrm>
            <a:off x="7416800" y="1270000"/>
            <a:ext cx="107950" cy="9350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3" name="Rectangle 51"/>
          <p:cNvSpPr>
            <a:spLocks noChangeArrowheads="1"/>
          </p:cNvSpPr>
          <p:nvPr/>
        </p:nvSpPr>
        <p:spPr bwMode="auto">
          <a:xfrm>
            <a:off x="1042988" y="1268413"/>
            <a:ext cx="107950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4" name="Rectangle 52"/>
          <p:cNvSpPr>
            <a:spLocks noChangeArrowheads="1"/>
          </p:cNvSpPr>
          <p:nvPr/>
        </p:nvSpPr>
        <p:spPr bwMode="auto">
          <a:xfrm>
            <a:off x="3897313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5" name="Rectangle 53"/>
          <p:cNvSpPr>
            <a:spLocks noChangeArrowheads="1"/>
          </p:cNvSpPr>
          <p:nvPr/>
        </p:nvSpPr>
        <p:spPr bwMode="auto">
          <a:xfrm>
            <a:off x="4643438" y="1268413"/>
            <a:ext cx="98425" cy="431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6" name="Rectangle 54"/>
          <p:cNvSpPr>
            <a:spLocks noChangeArrowheads="1"/>
          </p:cNvSpPr>
          <p:nvPr/>
        </p:nvSpPr>
        <p:spPr bwMode="auto">
          <a:xfrm>
            <a:off x="4284663" y="3933825"/>
            <a:ext cx="107950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7" name="Rectangle 55"/>
          <p:cNvSpPr>
            <a:spLocks noChangeArrowheads="1"/>
          </p:cNvSpPr>
          <p:nvPr/>
        </p:nvSpPr>
        <p:spPr bwMode="auto">
          <a:xfrm>
            <a:off x="3348038" y="1341438"/>
            <a:ext cx="107950" cy="28082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8" name="Rectangle 56"/>
          <p:cNvSpPr>
            <a:spLocks noChangeArrowheads="1"/>
          </p:cNvSpPr>
          <p:nvPr/>
        </p:nvSpPr>
        <p:spPr bwMode="auto">
          <a:xfrm>
            <a:off x="3348038" y="4076700"/>
            <a:ext cx="936625" cy="73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49" name="Rectangle 57"/>
          <p:cNvSpPr>
            <a:spLocks noChangeArrowheads="1"/>
          </p:cNvSpPr>
          <p:nvPr/>
        </p:nvSpPr>
        <p:spPr bwMode="auto">
          <a:xfrm>
            <a:off x="2770188" y="3500438"/>
            <a:ext cx="107950" cy="18002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50" name="Rectangle 58"/>
          <p:cNvSpPr>
            <a:spLocks noChangeArrowheads="1"/>
          </p:cNvSpPr>
          <p:nvPr/>
        </p:nvSpPr>
        <p:spPr bwMode="auto">
          <a:xfrm>
            <a:off x="2195513" y="5229225"/>
            <a:ext cx="5905500" cy="71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51" name="Rectangle 59"/>
          <p:cNvSpPr>
            <a:spLocks noChangeArrowheads="1"/>
          </p:cNvSpPr>
          <p:nvPr/>
        </p:nvSpPr>
        <p:spPr bwMode="auto">
          <a:xfrm>
            <a:off x="6408738" y="5013325"/>
            <a:ext cx="107950" cy="2159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52" name="Rectangle 60"/>
          <p:cNvSpPr>
            <a:spLocks noChangeArrowheads="1"/>
          </p:cNvSpPr>
          <p:nvPr/>
        </p:nvSpPr>
        <p:spPr bwMode="auto">
          <a:xfrm>
            <a:off x="7559675" y="5013325"/>
            <a:ext cx="107950" cy="287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53" name="Rectangle 61"/>
          <p:cNvSpPr>
            <a:spLocks noChangeArrowheads="1"/>
          </p:cNvSpPr>
          <p:nvPr/>
        </p:nvSpPr>
        <p:spPr bwMode="auto">
          <a:xfrm>
            <a:off x="7235825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54" name="Rectangle 62"/>
          <p:cNvSpPr>
            <a:spLocks noChangeArrowheads="1"/>
          </p:cNvSpPr>
          <p:nvPr/>
        </p:nvSpPr>
        <p:spPr bwMode="auto">
          <a:xfrm>
            <a:off x="6084888" y="5300663"/>
            <a:ext cx="107950" cy="4333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55" name="Rectangle 63"/>
          <p:cNvSpPr>
            <a:spLocks noChangeArrowheads="1"/>
          </p:cNvSpPr>
          <p:nvPr/>
        </p:nvSpPr>
        <p:spPr bwMode="auto">
          <a:xfrm>
            <a:off x="1042988" y="5734050"/>
            <a:ext cx="7129462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56" name="Rectangle 64"/>
          <p:cNvSpPr>
            <a:spLocks noChangeArrowheads="1"/>
          </p:cNvSpPr>
          <p:nvPr/>
        </p:nvSpPr>
        <p:spPr bwMode="auto">
          <a:xfrm>
            <a:off x="1042988" y="5516563"/>
            <a:ext cx="107950" cy="2174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57" name="Line 65"/>
          <p:cNvSpPr>
            <a:spLocks noChangeShapeType="1"/>
          </p:cNvSpPr>
          <p:nvPr/>
        </p:nvSpPr>
        <p:spPr bwMode="auto">
          <a:xfrm flipV="1">
            <a:off x="1187450" y="58769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58" name="Text Box 66"/>
          <p:cNvSpPr txBox="1">
            <a:spLocks noChangeArrowheads="1"/>
          </p:cNvSpPr>
          <p:nvPr/>
        </p:nvSpPr>
        <p:spPr bwMode="auto">
          <a:xfrm>
            <a:off x="6230938" y="97472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8000"/>
                </a:solidFill>
              </a:rPr>
              <a:t>DATA BUS</a:t>
            </a:r>
          </a:p>
        </p:txBody>
      </p:sp>
      <p:sp>
        <p:nvSpPr>
          <p:cNvPr id="315459" name="Text Box 67"/>
          <p:cNvSpPr txBox="1">
            <a:spLocks noChangeArrowheads="1"/>
          </p:cNvSpPr>
          <p:nvPr/>
        </p:nvSpPr>
        <p:spPr bwMode="auto">
          <a:xfrm>
            <a:off x="5795963" y="5876925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</a:rPr>
              <a:t>CONTROL BUS</a:t>
            </a:r>
          </a:p>
        </p:txBody>
      </p:sp>
      <p:sp>
        <p:nvSpPr>
          <p:cNvPr id="315460" name="Text Box 68"/>
          <p:cNvSpPr txBox="1">
            <a:spLocks noChangeArrowheads="1"/>
          </p:cNvSpPr>
          <p:nvPr/>
        </p:nvSpPr>
        <p:spPr bwMode="auto">
          <a:xfrm>
            <a:off x="3924300" y="4868863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CC"/>
                </a:solidFill>
              </a:rPr>
              <a:t>ADDRESS BUS</a:t>
            </a:r>
          </a:p>
        </p:txBody>
      </p:sp>
      <p:sp>
        <p:nvSpPr>
          <p:cNvPr id="315461" name="Text Box 69"/>
          <p:cNvSpPr txBox="1">
            <a:spLocks noChangeArrowheads="1"/>
          </p:cNvSpPr>
          <p:nvPr/>
        </p:nvSpPr>
        <p:spPr bwMode="auto">
          <a:xfrm>
            <a:off x="5148263" y="17668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MEMORY</a:t>
            </a:r>
          </a:p>
        </p:txBody>
      </p:sp>
      <p:sp>
        <p:nvSpPr>
          <p:cNvPr id="315462" name="Text Box 70"/>
          <p:cNvSpPr txBox="1">
            <a:spLocks noChangeArrowheads="1"/>
          </p:cNvSpPr>
          <p:nvPr/>
        </p:nvSpPr>
        <p:spPr bwMode="auto">
          <a:xfrm>
            <a:off x="7497763" y="1563688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I/O</a:t>
            </a:r>
          </a:p>
          <a:p>
            <a:r>
              <a:rPr lang="en-US" altLang="zh-TW"/>
              <a:t>PORT</a:t>
            </a:r>
          </a:p>
        </p:txBody>
      </p:sp>
      <p:sp>
        <p:nvSpPr>
          <p:cNvPr id="315463" name="Rectangle 71"/>
          <p:cNvSpPr>
            <a:spLocks noChangeArrowheads="1"/>
          </p:cNvSpPr>
          <p:nvPr/>
        </p:nvSpPr>
        <p:spPr bwMode="auto">
          <a:xfrm>
            <a:off x="1042988" y="2133600"/>
            <a:ext cx="1079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64" name="Rectangle 72"/>
          <p:cNvSpPr>
            <a:spLocks noChangeArrowheads="1"/>
          </p:cNvSpPr>
          <p:nvPr/>
        </p:nvSpPr>
        <p:spPr bwMode="auto">
          <a:xfrm>
            <a:off x="1042988" y="3286125"/>
            <a:ext cx="10795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65" name="Rectangle 73"/>
          <p:cNvSpPr>
            <a:spLocks noChangeArrowheads="1"/>
          </p:cNvSpPr>
          <p:nvPr/>
        </p:nvSpPr>
        <p:spPr bwMode="auto">
          <a:xfrm>
            <a:off x="2124075" y="1916113"/>
            <a:ext cx="107950" cy="33845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66" name="Rectangle 74"/>
          <p:cNvSpPr>
            <a:spLocks noChangeArrowheads="1"/>
          </p:cNvSpPr>
          <p:nvPr/>
        </p:nvSpPr>
        <p:spPr bwMode="auto">
          <a:xfrm>
            <a:off x="1547813" y="1916113"/>
            <a:ext cx="647700" cy="73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67" name="Rectangle 75"/>
          <p:cNvSpPr>
            <a:spLocks noChangeArrowheads="1"/>
          </p:cNvSpPr>
          <p:nvPr/>
        </p:nvSpPr>
        <p:spPr bwMode="auto">
          <a:xfrm>
            <a:off x="4211638" y="4292600"/>
            <a:ext cx="7921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/>
              <a:t>FLAG</a:t>
            </a:r>
          </a:p>
        </p:txBody>
      </p:sp>
      <p:sp>
        <p:nvSpPr>
          <p:cNvPr id="315468" name="Rectangle 76"/>
          <p:cNvSpPr>
            <a:spLocks noChangeArrowheads="1"/>
          </p:cNvSpPr>
          <p:nvPr/>
        </p:nvSpPr>
        <p:spPr bwMode="auto">
          <a:xfrm>
            <a:off x="4500563" y="3933825"/>
            <a:ext cx="107950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469" name="Line 77"/>
          <p:cNvSpPr>
            <a:spLocks noChangeShapeType="1"/>
          </p:cNvSpPr>
          <p:nvPr/>
        </p:nvSpPr>
        <p:spPr bwMode="auto">
          <a:xfrm>
            <a:off x="468313" y="29972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70" name="Line 78"/>
          <p:cNvSpPr>
            <a:spLocks noChangeShapeType="1"/>
          </p:cNvSpPr>
          <p:nvPr/>
        </p:nvSpPr>
        <p:spPr bwMode="auto">
          <a:xfrm>
            <a:off x="468313" y="184467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71" name="Line 79"/>
          <p:cNvSpPr>
            <a:spLocks noChangeShapeType="1"/>
          </p:cNvSpPr>
          <p:nvPr/>
        </p:nvSpPr>
        <p:spPr bwMode="auto">
          <a:xfrm>
            <a:off x="5003800" y="35004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72" name="Line 80"/>
          <p:cNvSpPr>
            <a:spLocks noChangeShapeType="1"/>
          </p:cNvSpPr>
          <p:nvPr/>
        </p:nvSpPr>
        <p:spPr bwMode="auto">
          <a:xfrm rot="-5400000">
            <a:off x="2663825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73" name="Line 81"/>
          <p:cNvSpPr>
            <a:spLocks noChangeShapeType="1"/>
          </p:cNvSpPr>
          <p:nvPr/>
        </p:nvSpPr>
        <p:spPr bwMode="auto">
          <a:xfrm rot="-5400000">
            <a:off x="36718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74" name="Line 82"/>
          <p:cNvSpPr>
            <a:spLocks noChangeShapeType="1"/>
          </p:cNvSpPr>
          <p:nvPr/>
        </p:nvSpPr>
        <p:spPr bwMode="auto">
          <a:xfrm rot="-5400000">
            <a:off x="4464050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2990850" y="3500438"/>
            <a:ext cx="1220788" cy="1081087"/>
            <a:chOff x="1746" y="2568"/>
            <a:chExt cx="769" cy="681"/>
          </a:xfrm>
        </p:grpSpPr>
        <p:sp>
          <p:nvSpPr>
            <p:cNvPr id="315476" name="Rectangle 84"/>
            <p:cNvSpPr>
              <a:spLocks noChangeArrowheads="1"/>
            </p:cNvSpPr>
            <p:nvPr/>
          </p:nvSpPr>
          <p:spPr bwMode="auto">
            <a:xfrm>
              <a:off x="1746" y="2568"/>
              <a:ext cx="5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77" name="Rectangle 85"/>
            <p:cNvSpPr>
              <a:spLocks noChangeArrowheads="1"/>
            </p:cNvSpPr>
            <p:nvPr/>
          </p:nvSpPr>
          <p:spPr bwMode="auto">
            <a:xfrm rot="5400000">
              <a:off x="2093" y="2826"/>
              <a:ext cx="76" cy="7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78" name="Rectangle 86"/>
            <p:cNvSpPr>
              <a:spLocks noChangeArrowheads="1"/>
            </p:cNvSpPr>
            <p:nvPr/>
          </p:nvSpPr>
          <p:spPr bwMode="auto">
            <a:xfrm>
              <a:off x="1749" y="3159"/>
              <a:ext cx="53" cy="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5479" name="Line 87"/>
          <p:cNvSpPr>
            <a:spLocks noChangeShapeType="1"/>
          </p:cNvSpPr>
          <p:nvPr/>
        </p:nvSpPr>
        <p:spPr bwMode="auto">
          <a:xfrm>
            <a:off x="468313" y="19891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80" name="Line 88"/>
          <p:cNvSpPr>
            <a:spLocks noChangeShapeType="1"/>
          </p:cNvSpPr>
          <p:nvPr/>
        </p:nvSpPr>
        <p:spPr bwMode="auto">
          <a:xfrm rot="-5400000">
            <a:off x="3527425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81" name="Line 89"/>
          <p:cNvSpPr>
            <a:spLocks noChangeShapeType="1"/>
          </p:cNvSpPr>
          <p:nvPr/>
        </p:nvSpPr>
        <p:spPr bwMode="auto">
          <a:xfrm rot="-5400000">
            <a:off x="4319588" y="15922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82" name="Line 90"/>
          <p:cNvSpPr>
            <a:spLocks noChangeShapeType="1"/>
          </p:cNvSpPr>
          <p:nvPr/>
        </p:nvSpPr>
        <p:spPr bwMode="auto">
          <a:xfrm rot="-5400000">
            <a:off x="30241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83" name="Line 91"/>
          <p:cNvSpPr>
            <a:spLocks noChangeShapeType="1"/>
          </p:cNvSpPr>
          <p:nvPr/>
        </p:nvSpPr>
        <p:spPr bwMode="auto">
          <a:xfrm rot="-5400000">
            <a:off x="2376488" y="296068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84" name="Line 92"/>
          <p:cNvSpPr>
            <a:spLocks noChangeShapeType="1"/>
          </p:cNvSpPr>
          <p:nvPr/>
        </p:nvSpPr>
        <p:spPr bwMode="auto">
          <a:xfrm>
            <a:off x="5003800" y="36449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85" name="Line 93"/>
          <p:cNvSpPr>
            <a:spLocks noChangeShapeType="1"/>
          </p:cNvSpPr>
          <p:nvPr/>
        </p:nvSpPr>
        <p:spPr bwMode="auto">
          <a:xfrm>
            <a:off x="5003800" y="43656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86" name="Line 94"/>
          <p:cNvSpPr>
            <a:spLocks noChangeShapeType="1"/>
          </p:cNvSpPr>
          <p:nvPr/>
        </p:nvSpPr>
        <p:spPr bwMode="auto">
          <a:xfrm>
            <a:off x="5003800" y="465296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87" name="Line 95"/>
          <p:cNvSpPr>
            <a:spLocks noChangeShapeType="1"/>
          </p:cNvSpPr>
          <p:nvPr/>
        </p:nvSpPr>
        <p:spPr bwMode="auto">
          <a:xfrm>
            <a:off x="5003800" y="4581525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90" name="Text Box 98"/>
          <p:cNvSpPr txBox="1">
            <a:spLocks noChangeArrowheads="1"/>
          </p:cNvSpPr>
          <p:nvPr/>
        </p:nvSpPr>
        <p:spPr bwMode="auto">
          <a:xfrm>
            <a:off x="2195513" y="2492375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FF0000"/>
                </a:solidFill>
              </a:rPr>
              <a:t>WR</a:t>
            </a:r>
          </a:p>
        </p:txBody>
      </p:sp>
      <p:sp>
        <p:nvSpPr>
          <p:cNvPr id="315491" name="Line 99"/>
          <p:cNvSpPr>
            <a:spLocks noChangeShapeType="1"/>
          </p:cNvSpPr>
          <p:nvPr/>
        </p:nvSpPr>
        <p:spPr bwMode="auto">
          <a:xfrm>
            <a:off x="252413" y="4965700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JMP (execution cycle 2): PC</a:t>
            </a:r>
            <a:r>
              <a:rPr lang="en-US" baseline="-25000" dirty="0" smtClean="0">
                <a:solidFill>
                  <a:srgbClr val="FF0000"/>
                </a:solidFill>
              </a:rPr>
              <a:t>WR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DE84-73D0-4C2A-9D1F-1CAA8541D471}" type="slidenum">
              <a:rPr lang="en-US"/>
              <a:pPr/>
              <a:t>26</a:t>
            </a:fld>
            <a:endParaRPr lang="en-US"/>
          </a:p>
        </p:txBody>
      </p:sp>
      <p:sp>
        <p:nvSpPr>
          <p:cNvPr id="962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Intel Architecture 32 (IA-32)</a:t>
            </a:r>
          </a:p>
        </p:txBody>
      </p:sp>
      <p:sp>
        <p:nvSpPr>
          <p:cNvPr id="96262" name="Rectangle 1030"/>
          <p:cNvSpPr>
            <a:spLocks noChangeArrowheads="1"/>
          </p:cNvSpPr>
          <p:nvPr/>
        </p:nvSpPr>
        <p:spPr bwMode="auto">
          <a:xfrm>
            <a:off x="457200" y="1052513"/>
            <a:ext cx="8229600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3200" dirty="0">
                <a:ea typeface="新細明體" pitchFamily="18" charset="-120"/>
              </a:rPr>
              <a:t>Instruction set for CPUs from 386 to the latest 32-bit </a:t>
            </a:r>
            <a:r>
              <a:rPr lang="en-US" altLang="zh-TW" sz="3200" dirty="0" smtClean="0">
                <a:ea typeface="新細明體" pitchFamily="18" charset="-120"/>
              </a:rPr>
              <a:t>processor, </a:t>
            </a:r>
            <a:r>
              <a:rPr lang="en-US" altLang="zh-TW" sz="3200" dirty="0">
                <a:ea typeface="新細明體" pitchFamily="18" charset="-120"/>
              </a:rPr>
              <a:t>also known as x86-32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3200" dirty="0">
                <a:ea typeface="新細明體" pitchFamily="18" charset="-120"/>
              </a:rPr>
              <a:t>From programmer’s point of view, IA-32 has not changed all that much except for the introduction of high-performance instructions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3200" dirty="0">
                <a:ea typeface="新細明體" pitchFamily="18" charset="-120"/>
              </a:rPr>
              <a:t>Now being succeeded by IA-64 and AMD-64 (but not everything needs a bleeding-edge speed, memory, etc. so many applications </a:t>
            </a:r>
            <a:r>
              <a:rPr lang="en-US" altLang="zh-TW" sz="3200" dirty="0" smtClean="0">
                <a:ea typeface="新細明體" pitchFamily="18" charset="-120"/>
              </a:rPr>
              <a:t>/ </a:t>
            </a:r>
            <a:r>
              <a:rPr lang="en-US" altLang="zh-TW" sz="3200" i="1" dirty="0" smtClean="0">
                <a:ea typeface="新細明體" pitchFamily="18" charset="-120"/>
              </a:rPr>
              <a:t>embedded controllers </a:t>
            </a:r>
            <a:r>
              <a:rPr lang="en-US" altLang="zh-TW" sz="3200" dirty="0" smtClean="0">
                <a:ea typeface="新細明體" pitchFamily="18" charset="-120"/>
              </a:rPr>
              <a:t>are </a:t>
            </a:r>
            <a:r>
              <a:rPr lang="en-US" altLang="zh-TW" sz="3200" dirty="0">
                <a:ea typeface="新細明體" pitchFamily="18" charset="-120"/>
              </a:rPr>
              <a:t>just fine with </a:t>
            </a:r>
            <a:r>
              <a:rPr lang="en-US" altLang="zh-TW" sz="3200" dirty="0" smtClean="0">
                <a:ea typeface="新細明體" pitchFamily="18" charset="-120"/>
              </a:rPr>
              <a:t>32-bit, 16-bit or even 8-bit processors</a:t>
            </a:r>
            <a:r>
              <a:rPr lang="en-US" altLang="zh-TW" sz="3200" dirty="0">
                <a:ea typeface="新細明體" pitchFamily="18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B63B-48C3-456B-A916-5DDC3B8AF012}" type="slidenum">
              <a:rPr lang="en-US"/>
              <a:pPr/>
              <a:t>27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268413"/>
            <a:ext cx="7913688" cy="2160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Chassis</a:t>
            </a: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Controller board / Motherboard</a:t>
            </a:r>
            <a:endParaRPr lang="en-US" altLang="zh-TW" dirty="0">
              <a:solidFill>
                <a:srgbClr val="0000FF"/>
              </a:solidFill>
              <a:latin typeface="Arial" pitchFamily="34" charset="0"/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 </a:t>
            </a:r>
            <a:r>
              <a:rPr lang="en-US" altLang="zh-TW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Peripheries: video, disk, etc. optional</a:t>
            </a:r>
            <a:endParaRPr lang="en-US" altLang="zh-TW" dirty="0">
              <a:solidFill>
                <a:srgbClr val="0000FF"/>
              </a:solidFill>
              <a:latin typeface="Arial" pitchFamily="34" charset="0"/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 </a:t>
            </a:r>
            <a:r>
              <a:rPr lang="en-US" altLang="zh-TW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Memory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 </a:t>
            </a:r>
            <a:r>
              <a:rPr lang="en-US" altLang="zh-TW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I/O ports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Basic hardware constituents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259C-5551-42E4-B510-AE926C8F99DC}" type="slidenum">
              <a:rPr lang="en-US"/>
              <a:pPr/>
              <a:t>28</a:t>
            </a:fld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4114800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zh-TW" sz="2800" dirty="0">
                <a:ea typeface="新細明體" pitchFamily="18" charset="-120"/>
              </a:rPr>
              <a:t>CPU socket</a:t>
            </a:r>
          </a:p>
          <a:p>
            <a:pPr>
              <a:spcBef>
                <a:spcPct val="10000"/>
              </a:spcBef>
            </a:pPr>
            <a:r>
              <a:rPr lang="en-US" altLang="zh-TW" sz="2800" dirty="0" smtClean="0">
                <a:ea typeface="新細明體" pitchFamily="18" charset="-120"/>
              </a:rPr>
              <a:t>External </a:t>
            </a:r>
            <a:r>
              <a:rPr lang="en-US" altLang="zh-TW" sz="2800" dirty="0">
                <a:ea typeface="新細明體" pitchFamily="18" charset="-120"/>
              </a:rPr>
              <a:t>cache memory slots</a:t>
            </a:r>
          </a:p>
          <a:p>
            <a:pPr>
              <a:spcBef>
                <a:spcPct val="10000"/>
              </a:spcBef>
            </a:pPr>
            <a:r>
              <a:rPr lang="en-US" altLang="zh-TW" sz="2800" dirty="0">
                <a:ea typeface="新細明體" pitchFamily="18" charset="-120"/>
              </a:rPr>
              <a:t>Main memory slots</a:t>
            </a:r>
          </a:p>
          <a:p>
            <a:pPr>
              <a:spcBef>
                <a:spcPct val="10000"/>
              </a:spcBef>
            </a:pPr>
            <a:r>
              <a:rPr lang="en-US" altLang="zh-TW" sz="2800" dirty="0">
                <a:ea typeface="新細明體" pitchFamily="18" charset="-120"/>
              </a:rPr>
              <a:t>BIOS chips</a:t>
            </a:r>
          </a:p>
          <a:p>
            <a:pPr>
              <a:spcBef>
                <a:spcPct val="10000"/>
              </a:spcBef>
            </a:pPr>
            <a:r>
              <a:rPr lang="en-US" altLang="zh-TW" sz="2800" i="1" dirty="0" smtClean="0">
                <a:ea typeface="新細明體" pitchFamily="18" charset="-120"/>
              </a:rPr>
              <a:t>Video/sound </a:t>
            </a:r>
            <a:r>
              <a:rPr lang="en-US" altLang="zh-TW" sz="2800" i="1" dirty="0">
                <a:ea typeface="新細明體" pitchFamily="18" charset="-120"/>
              </a:rPr>
              <a:t>synthesizer chip (optional)</a:t>
            </a:r>
          </a:p>
          <a:p>
            <a:pPr>
              <a:spcBef>
                <a:spcPct val="10000"/>
              </a:spcBef>
            </a:pPr>
            <a:r>
              <a:rPr lang="en-US" altLang="zh-TW" sz="2800" dirty="0" smtClean="0">
                <a:ea typeface="新細明體" pitchFamily="18" charset="-120"/>
              </a:rPr>
              <a:t>I/O ports and bus standards:</a:t>
            </a:r>
            <a:endParaRPr lang="en-US" altLang="zh-TW" sz="2800" dirty="0">
              <a:ea typeface="新細明體" pitchFamily="18" charset="-120"/>
            </a:endParaRPr>
          </a:p>
          <a:p>
            <a:pPr lvl="1">
              <a:spcBef>
                <a:spcPct val="10000"/>
              </a:spcBef>
            </a:pPr>
            <a:r>
              <a:rPr lang="en-US" altLang="zh-TW" sz="2400" u="sng" dirty="0">
                <a:ea typeface="新細明體" pitchFamily="18" charset="-120"/>
              </a:rPr>
              <a:t>I</a:t>
            </a:r>
            <a:r>
              <a:rPr lang="en-US" altLang="zh-TW" sz="2400" dirty="0">
                <a:ea typeface="新細明體" pitchFamily="18" charset="-120"/>
              </a:rPr>
              <a:t>ntegrated </a:t>
            </a:r>
            <a:r>
              <a:rPr lang="en-US" altLang="zh-TW" sz="2400" u="sng" dirty="0">
                <a:ea typeface="新細明體" pitchFamily="18" charset="-120"/>
              </a:rPr>
              <a:t>D</a:t>
            </a:r>
            <a:r>
              <a:rPr lang="en-US" altLang="zh-TW" sz="2400" dirty="0">
                <a:ea typeface="新細明體" pitchFamily="18" charset="-120"/>
              </a:rPr>
              <a:t>rive </a:t>
            </a:r>
            <a:r>
              <a:rPr lang="en-US" altLang="zh-TW" sz="2400" u="sng" dirty="0" smtClean="0">
                <a:ea typeface="新細明體" pitchFamily="18" charset="-120"/>
              </a:rPr>
              <a:t>E</a:t>
            </a:r>
            <a:r>
              <a:rPr lang="en-US" altLang="zh-TW" sz="2400" dirty="0" smtClean="0">
                <a:ea typeface="新細明體" pitchFamily="18" charset="-120"/>
              </a:rPr>
              <a:t>lectronics (IDE), </a:t>
            </a:r>
            <a:r>
              <a:rPr lang="en-US" altLang="zh-TW" sz="2400" dirty="0">
                <a:ea typeface="新細明體" pitchFamily="18" charset="-120"/>
              </a:rPr>
              <a:t>parallel, serial, </a:t>
            </a:r>
            <a:r>
              <a:rPr lang="en-US" altLang="zh-TW" sz="2400" u="sng" dirty="0">
                <a:ea typeface="新細明體" pitchFamily="18" charset="-120"/>
              </a:rPr>
              <a:t>U</a:t>
            </a:r>
            <a:r>
              <a:rPr lang="en-US" altLang="zh-TW" sz="2400" dirty="0">
                <a:ea typeface="新細明體" pitchFamily="18" charset="-120"/>
              </a:rPr>
              <a:t>niversal </a:t>
            </a:r>
            <a:r>
              <a:rPr lang="en-US" altLang="zh-TW" sz="2400" u="sng" dirty="0">
                <a:ea typeface="新細明體" pitchFamily="18" charset="-120"/>
              </a:rPr>
              <a:t>S</a:t>
            </a:r>
            <a:r>
              <a:rPr lang="en-US" altLang="zh-TW" sz="2400" dirty="0">
                <a:ea typeface="新細明體" pitchFamily="18" charset="-120"/>
              </a:rPr>
              <a:t>erial </a:t>
            </a:r>
            <a:r>
              <a:rPr lang="en-US" altLang="zh-TW" sz="2400" u="sng" dirty="0">
                <a:ea typeface="新細明體" pitchFamily="18" charset="-120"/>
              </a:rPr>
              <a:t>B</a:t>
            </a:r>
            <a:r>
              <a:rPr lang="en-US" altLang="zh-TW" sz="2400" dirty="0">
                <a:ea typeface="新細明體" pitchFamily="18" charset="-120"/>
              </a:rPr>
              <a:t>us, (</a:t>
            </a:r>
            <a:r>
              <a:rPr lang="en-US" altLang="zh-TW" sz="2400" dirty="0" smtClean="0">
                <a:ea typeface="新細明體" pitchFamily="18" charset="-120"/>
              </a:rPr>
              <a:t>video</a:t>
            </a:r>
            <a:r>
              <a:rPr lang="en-US" altLang="zh-TW" sz="2400" dirty="0">
                <a:ea typeface="新細明體" pitchFamily="18" charset="-120"/>
              </a:rPr>
              <a:t>, keyboard, network, and mouse </a:t>
            </a:r>
            <a:r>
              <a:rPr lang="en-US" altLang="zh-TW" sz="2400" dirty="0" smtClean="0">
                <a:ea typeface="新細明體" pitchFamily="18" charset="-120"/>
              </a:rPr>
              <a:t>connectors)</a:t>
            </a:r>
            <a:endParaRPr lang="en-US" altLang="zh-TW" sz="2400" dirty="0">
              <a:ea typeface="新細明體" pitchFamily="18" charset="-120"/>
            </a:endParaRPr>
          </a:p>
          <a:p>
            <a:pPr lvl="1">
              <a:spcBef>
                <a:spcPct val="10000"/>
              </a:spcBef>
            </a:pPr>
            <a:r>
              <a:rPr lang="en-US" altLang="zh-TW" sz="2400" u="sng" dirty="0">
                <a:ea typeface="新細明體" pitchFamily="18" charset="-120"/>
              </a:rPr>
              <a:t>P</a:t>
            </a:r>
            <a:r>
              <a:rPr lang="en-US" altLang="zh-TW" sz="2400" dirty="0">
                <a:ea typeface="新細明體" pitchFamily="18" charset="-120"/>
              </a:rPr>
              <a:t>eripheral </a:t>
            </a:r>
            <a:r>
              <a:rPr lang="en-US" altLang="zh-TW" sz="2400" u="sng" dirty="0">
                <a:ea typeface="新細明體" pitchFamily="18" charset="-120"/>
              </a:rPr>
              <a:t>C</a:t>
            </a:r>
            <a:r>
              <a:rPr lang="en-US" altLang="zh-TW" sz="2400" dirty="0">
                <a:ea typeface="新細明體" pitchFamily="18" charset="-120"/>
              </a:rPr>
              <a:t>omponent </a:t>
            </a:r>
            <a:r>
              <a:rPr lang="en-US" altLang="zh-TW" sz="2400" u="sng" dirty="0">
                <a:ea typeface="新細明體" pitchFamily="18" charset="-120"/>
              </a:rPr>
              <a:t>I</a:t>
            </a:r>
            <a:r>
              <a:rPr lang="en-US" altLang="zh-TW" sz="2400" dirty="0">
                <a:ea typeface="新細明體" pitchFamily="18" charset="-120"/>
              </a:rPr>
              <a:t>nterconnect bus connectors (expansion cards</a:t>
            </a:r>
            <a:r>
              <a:rPr lang="en-US" altLang="zh-TW" sz="2400" dirty="0" smtClean="0">
                <a:ea typeface="新細明體" pitchFamily="18" charset="-120"/>
              </a:rPr>
              <a:t>)</a:t>
            </a:r>
          </a:p>
          <a:p>
            <a:pPr lvl="1">
              <a:spcBef>
                <a:spcPct val="10000"/>
              </a:spcBef>
            </a:pPr>
            <a:r>
              <a:rPr lang="en-US" altLang="zh-TW" sz="2400" dirty="0" smtClean="0">
                <a:ea typeface="新細明體" pitchFamily="18" charset="-120"/>
              </a:rPr>
              <a:t>Other bus standards such as </a:t>
            </a:r>
            <a:r>
              <a:rPr lang="en-US" altLang="zh-TW" sz="2400" dirty="0" err="1" smtClean="0">
                <a:ea typeface="新細明體" pitchFamily="18" charset="-120"/>
              </a:rPr>
              <a:t>VMEbus</a:t>
            </a:r>
            <a:endParaRPr lang="en-US" altLang="zh-TW" sz="2400" dirty="0" smtClean="0">
              <a:ea typeface="新細明體" pitchFamily="18" charset="-120"/>
            </a:endParaRP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Motherboard / controller board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7791-F73D-4D9E-BA1D-9E002EC56C57}" type="slidenum">
              <a:rPr lang="en-US"/>
              <a:pPr/>
              <a:t>29</a:t>
            </a:fld>
            <a:endParaRPr lang="en-US"/>
          </a:p>
        </p:txBody>
      </p:sp>
      <p:pic>
        <p:nvPicPr>
          <p:cNvPr id="98306" name="Picture 2" descr="d850m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149350"/>
            <a:ext cx="4965700" cy="5105400"/>
          </a:xfrm>
          <a:prstGeom prst="rect">
            <a:avLst/>
          </a:prstGeom>
          <a:noFill/>
        </p:spPr>
      </p:pic>
      <p:sp>
        <p:nvSpPr>
          <p:cNvPr id="98307" name="Line 3"/>
          <p:cNvSpPr>
            <a:spLocks noChangeShapeType="1"/>
          </p:cNvSpPr>
          <p:nvPr/>
        </p:nvSpPr>
        <p:spPr bwMode="auto">
          <a:xfrm flipH="1">
            <a:off x="6324600" y="4349750"/>
            <a:ext cx="9144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7239000" y="4076700"/>
            <a:ext cx="14478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dynamic RAM </a:t>
            </a:r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 flipH="1">
            <a:off x="5867400" y="3511550"/>
            <a:ext cx="10668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6934200" y="3308350"/>
            <a:ext cx="16764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Intel 486 socket</a:t>
            </a:r>
          </a:p>
        </p:txBody>
      </p:sp>
      <p:sp>
        <p:nvSpPr>
          <p:cNvPr id="98311" name="Line 7"/>
          <p:cNvSpPr>
            <a:spLocks noChangeShapeType="1"/>
          </p:cNvSpPr>
          <p:nvPr/>
        </p:nvSpPr>
        <p:spPr bwMode="auto">
          <a:xfrm>
            <a:off x="1676400" y="2901950"/>
            <a:ext cx="9906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228600" y="5448300"/>
            <a:ext cx="11430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Speaker</a:t>
            </a:r>
          </a:p>
        </p:txBody>
      </p:sp>
      <p:sp>
        <p:nvSpPr>
          <p:cNvPr id="98313" name="Line 9"/>
          <p:cNvSpPr>
            <a:spLocks noChangeShapeType="1"/>
          </p:cNvSpPr>
          <p:nvPr/>
        </p:nvSpPr>
        <p:spPr bwMode="auto">
          <a:xfrm flipH="1" flipV="1">
            <a:off x="4800600" y="5873750"/>
            <a:ext cx="2286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4953000" y="6280150"/>
            <a:ext cx="22860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IDE drive connectors</a:t>
            </a:r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6858000" y="981075"/>
            <a:ext cx="22860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mouse, keyboard, parallel, serial, and USB connectors</a:t>
            </a:r>
          </a:p>
        </p:txBody>
      </p:sp>
      <p:sp>
        <p:nvSpPr>
          <p:cNvPr id="98316" name="Line 12"/>
          <p:cNvSpPr>
            <a:spLocks noChangeShapeType="1"/>
          </p:cNvSpPr>
          <p:nvPr/>
        </p:nvSpPr>
        <p:spPr bwMode="auto">
          <a:xfrm>
            <a:off x="1676400" y="3663950"/>
            <a:ext cx="18288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228600" y="3390900"/>
            <a:ext cx="14478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AGP slot</a:t>
            </a:r>
          </a:p>
        </p:txBody>
      </p:sp>
      <p:sp>
        <p:nvSpPr>
          <p:cNvPr id="98318" name="Line 14"/>
          <p:cNvSpPr>
            <a:spLocks noChangeShapeType="1"/>
          </p:cNvSpPr>
          <p:nvPr/>
        </p:nvSpPr>
        <p:spPr bwMode="auto">
          <a:xfrm>
            <a:off x="1600200" y="5949950"/>
            <a:ext cx="381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19" name="Text Box 15"/>
          <p:cNvSpPr txBox="1">
            <a:spLocks noChangeArrowheads="1"/>
          </p:cNvSpPr>
          <p:nvPr/>
        </p:nvSpPr>
        <p:spPr bwMode="auto">
          <a:xfrm>
            <a:off x="609600" y="5711825"/>
            <a:ext cx="990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Battery</a:t>
            </a:r>
          </a:p>
        </p:txBody>
      </p:sp>
      <p:sp>
        <p:nvSpPr>
          <p:cNvPr id="98320" name="Line 16"/>
          <p:cNvSpPr>
            <a:spLocks noChangeShapeType="1"/>
          </p:cNvSpPr>
          <p:nvPr/>
        </p:nvSpPr>
        <p:spPr bwMode="auto">
          <a:xfrm>
            <a:off x="1447800" y="1301750"/>
            <a:ext cx="24384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21" name="Text Box 17"/>
          <p:cNvSpPr txBox="1">
            <a:spLocks noChangeArrowheads="1"/>
          </p:cNvSpPr>
          <p:nvPr/>
        </p:nvSpPr>
        <p:spPr bwMode="auto">
          <a:xfrm>
            <a:off x="609600" y="1028700"/>
            <a:ext cx="838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Video</a:t>
            </a:r>
          </a:p>
        </p:txBody>
      </p:sp>
      <p:sp>
        <p:nvSpPr>
          <p:cNvPr id="98322" name="Line 18"/>
          <p:cNvSpPr>
            <a:spLocks noChangeShapeType="1"/>
          </p:cNvSpPr>
          <p:nvPr/>
        </p:nvSpPr>
        <p:spPr bwMode="auto">
          <a:xfrm flipH="1" flipV="1">
            <a:off x="5943600" y="5797550"/>
            <a:ext cx="9906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23" name="Text Box 19"/>
          <p:cNvSpPr txBox="1">
            <a:spLocks noChangeArrowheads="1"/>
          </p:cNvSpPr>
          <p:nvPr/>
        </p:nvSpPr>
        <p:spPr bwMode="auto">
          <a:xfrm>
            <a:off x="6934200" y="5524500"/>
            <a:ext cx="18288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Power connector</a:t>
            </a:r>
          </a:p>
        </p:txBody>
      </p:sp>
      <p:sp>
        <p:nvSpPr>
          <p:cNvPr id="98324" name="Line 20"/>
          <p:cNvSpPr>
            <a:spLocks noChangeShapeType="1"/>
          </p:cNvSpPr>
          <p:nvPr/>
        </p:nvSpPr>
        <p:spPr bwMode="auto">
          <a:xfrm flipH="1">
            <a:off x="4572000" y="3130550"/>
            <a:ext cx="2362200" cy="2286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25" name="Text Box 21"/>
          <p:cNvSpPr txBox="1">
            <a:spLocks noChangeArrowheads="1"/>
          </p:cNvSpPr>
          <p:nvPr/>
        </p:nvSpPr>
        <p:spPr bwMode="auto">
          <a:xfrm>
            <a:off x="6934200" y="2857500"/>
            <a:ext cx="2133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memory controller hub</a:t>
            </a:r>
          </a:p>
        </p:txBody>
      </p:sp>
      <p:sp>
        <p:nvSpPr>
          <p:cNvPr id="98326" name="Line 22"/>
          <p:cNvSpPr>
            <a:spLocks noChangeShapeType="1"/>
          </p:cNvSpPr>
          <p:nvPr/>
        </p:nvSpPr>
        <p:spPr bwMode="auto">
          <a:xfrm flipH="1">
            <a:off x="6324600" y="4349750"/>
            <a:ext cx="9144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27" name="Line 23"/>
          <p:cNvSpPr>
            <a:spLocks noChangeShapeType="1"/>
          </p:cNvSpPr>
          <p:nvPr/>
        </p:nvSpPr>
        <p:spPr bwMode="auto">
          <a:xfrm flipH="1" flipV="1">
            <a:off x="5943600" y="6026150"/>
            <a:ext cx="990600" cy="19685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28" name="Text Box 24"/>
          <p:cNvSpPr txBox="1">
            <a:spLocks noChangeArrowheads="1"/>
          </p:cNvSpPr>
          <p:nvPr/>
        </p:nvSpPr>
        <p:spPr bwMode="auto">
          <a:xfrm>
            <a:off x="6934200" y="5794375"/>
            <a:ext cx="1828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Diskette connector</a:t>
            </a:r>
          </a:p>
        </p:txBody>
      </p:sp>
      <p:sp>
        <p:nvSpPr>
          <p:cNvPr id="98329" name="Line 25"/>
          <p:cNvSpPr>
            <a:spLocks noChangeShapeType="1"/>
          </p:cNvSpPr>
          <p:nvPr/>
        </p:nvSpPr>
        <p:spPr bwMode="auto">
          <a:xfrm>
            <a:off x="1371600" y="5721350"/>
            <a:ext cx="9906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30" name="Text Box 26"/>
          <p:cNvSpPr txBox="1">
            <a:spLocks noChangeArrowheads="1"/>
          </p:cNvSpPr>
          <p:nvPr/>
        </p:nvSpPr>
        <p:spPr bwMode="auto">
          <a:xfrm>
            <a:off x="228600" y="2616200"/>
            <a:ext cx="14478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PCI slots</a:t>
            </a:r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>
            <a:off x="1371600" y="5416550"/>
            <a:ext cx="18288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32" name="Text Box 28"/>
          <p:cNvSpPr txBox="1">
            <a:spLocks noChangeArrowheads="1"/>
          </p:cNvSpPr>
          <p:nvPr/>
        </p:nvSpPr>
        <p:spPr bwMode="auto">
          <a:xfrm>
            <a:off x="31750" y="4941888"/>
            <a:ext cx="1371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I/O Controller</a:t>
            </a:r>
          </a:p>
        </p:txBody>
      </p:sp>
      <p:sp>
        <p:nvSpPr>
          <p:cNvPr id="98333" name="Line 29"/>
          <p:cNvSpPr>
            <a:spLocks noChangeShapeType="1"/>
          </p:cNvSpPr>
          <p:nvPr/>
        </p:nvSpPr>
        <p:spPr bwMode="auto">
          <a:xfrm>
            <a:off x="4114800" y="1225550"/>
            <a:ext cx="28194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34" name="Line 30"/>
          <p:cNvSpPr>
            <a:spLocks noChangeShapeType="1"/>
          </p:cNvSpPr>
          <p:nvPr/>
        </p:nvSpPr>
        <p:spPr bwMode="auto">
          <a:xfrm>
            <a:off x="1600200" y="4730750"/>
            <a:ext cx="12954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35" name="Text Box 31"/>
          <p:cNvSpPr txBox="1">
            <a:spLocks noChangeArrowheads="1"/>
          </p:cNvSpPr>
          <p:nvPr/>
        </p:nvSpPr>
        <p:spPr bwMode="auto">
          <a:xfrm>
            <a:off x="152400" y="4457700"/>
            <a:ext cx="14478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Firmware hub</a:t>
            </a:r>
          </a:p>
        </p:txBody>
      </p:sp>
      <p:sp>
        <p:nvSpPr>
          <p:cNvPr id="98336" name="Line 32"/>
          <p:cNvSpPr>
            <a:spLocks noChangeShapeType="1"/>
          </p:cNvSpPr>
          <p:nvPr/>
        </p:nvSpPr>
        <p:spPr bwMode="auto">
          <a:xfrm>
            <a:off x="1600200" y="1758950"/>
            <a:ext cx="6096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98337" name="Text Box 33"/>
          <p:cNvSpPr txBox="1">
            <a:spLocks noChangeArrowheads="1"/>
          </p:cNvSpPr>
          <p:nvPr/>
        </p:nvSpPr>
        <p:spPr bwMode="auto">
          <a:xfrm>
            <a:off x="323850" y="1485900"/>
            <a:ext cx="127635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500" b="1">
                <a:latin typeface="Arial" pitchFamily="34" charset="0"/>
                <a:ea typeface="新細明體" pitchFamily="18" charset="-120"/>
              </a:rPr>
              <a:t>Audio chip</a:t>
            </a:r>
          </a:p>
        </p:txBody>
      </p:sp>
      <p:sp>
        <p:nvSpPr>
          <p:cNvPr id="98338" name="Text Box 34"/>
          <p:cNvSpPr txBox="1">
            <a:spLocks noChangeArrowheads="1"/>
          </p:cNvSpPr>
          <p:nvPr/>
        </p:nvSpPr>
        <p:spPr bwMode="auto">
          <a:xfrm>
            <a:off x="76200" y="6178550"/>
            <a:ext cx="480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1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rPr>
              <a:t>Source: Intel® Desktop Board D850MD/D850MV Technical Product Specification</a:t>
            </a:r>
          </a:p>
        </p:txBody>
      </p:sp>
      <p:sp>
        <p:nvSpPr>
          <p:cNvPr id="98340" name="Rectangle 3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Intel D850MD Motherboard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EEF8-989F-4572-8B2D-E81C56D074E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Laboratory computers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52400" y="11430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Many experiments utilize computers interfaced to the physical world via 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transducers</a:t>
            </a:r>
            <a:r>
              <a:rPr lang="en-US" sz="2800" i="1" dirty="0" smtClean="0"/>
              <a:t> </a:t>
            </a:r>
            <a:r>
              <a:rPr lang="en-US" sz="2800" dirty="0" smtClean="0"/>
              <a:t>(previous lecture) </a:t>
            </a:r>
            <a:endParaRPr lang="en-US" sz="2800" i="1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This allows 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control of experiment conditions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data acquisition</a:t>
            </a:r>
            <a:r>
              <a:rPr lang="en-US" sz="2800" i="1" dirty="0" smtClean="0"/>
              <a:t> </a:t>
            </a:r>
            <a:r>
              <a:rPr lang="en-US" sz="2800" dirty="0" smtClean="0"/>
              <a:t>not otherwise possible (e.g. nonlinear control of a measured parameter, various feedback/readout loops, setup procedures)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Computers</a:t>
            </a:r>
            <a:r>
              <a:rPr lang="en-US" sz="2800" i="1" dirty="0" smtClean="0"/>
              <a:t> </a:t>
            </a:r>
            <a:r>
              <a:rPr lang="en-US" sz="2800" dirty="0" smtClean="0"/>
              <a:t>can be either 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standalone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embedded</a:t>
            </a:r>
            <a:r>
              <a:rPr lang="en-US" sz="2800" dirty="0" smtClean="0"/>
              <a:t> (sometimes also called 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controllers</a:t>
            </a:r>
            <a:r>
              <a:rPr lang="en-US" sz="2800" dirty="0" smtClean="0"/>
              <a:t>)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7791-F73D-4D9E-BA1D-9E002EC56C57}" type="slidenum">
              <a:rPr lang="en-US"/>
              <a:pPr/>
              <a:t>30</a:t>
            </a:fld>
            <a:endParaRPr lang="en-US"/>
          </a:p>
        </p:txBody>
      </p:sp>
      <p:sp>
        <p:nvSpPr>
          <p:cNvPr id="98340" name="Rectangle 36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VME Controller Board &amp; Chassis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43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371600"/>
            <a:ext cx="59531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981200"/>
            <a:ext cx="338229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8FC8-9CC6-49AA-AC76-DC6939E5A055}" type="slidenum">
              <a:rPr lang="en-US"/>
              <a:pPr/>
              <a:t>31</a:t>
            </a:fld>
            <a:endParaRPr lang="en-US"/>
          </a:p>
        </p:txBody>
      </p:sp>
      <p:sp>
        <p:nvSpPr>
          <p:cNvPr id="10137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</a:pPr>
            <a:r>
              <a:rPr lang="en-US" altLang="zh-TW" sz="28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Dynamic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RAM (DRAM)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zh-TW" dirty="0">
                <a:ea typeface="新細明體" pitchFamily="18" charset="-120"/>
              </a:rPr>
              <a:t>stores each bit of data on tiny capacitors on IC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zh-TW" dirty="0">
                <a:ea typeface="新細明體" pitchFamily="18" charset="-120"/>
              </a:rPr>
              <a:t>inexpensive, but must be </a:t>
            </a:r>
            <a:r>
              <a:rPr lang="en-US" altLang="zh-TW" u="sng" dirty="0">
                <a:ea typeface="新細明體" pitchFamily="18" charset="-120"/>
              </a:rPr>
              <a:t>refreshed</a:t>
            </a:r>
            <a:r>
              <a:rPr lang="en-US" altLang="zh-TW" dirty="0">
                <a:ea typeface="新細明體" pitchFamily="18" charset="-120"/>
              </a:rPr>
              <a:t> constantly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Static RAM (SRAM)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zh-TW" dirty="0" smtClean="0">
                <a:ea typeface="新細明體" pitchFamily="18" charset="-120"/>
              </a:rPr>
              <a:t>uses RS</a:t>
            </a:r>
            <a:r>
              <a:rPr lang="en-US" altLang="zh-TW" dirty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or </a:t>
            </a:r>
            <a:r>
              <a:rPr lang="en-US" altLang="zh-TW" dirty="0">
                <a:ea typeface="新細明體" pitchFamily="18" charset="-120"/>
              </a:rPr>
              <a:t>JK </a:t>
            </a:r>
            <a:r>
              <a:rPr lang="en-US" altLang="zh-TW" dirty="0" smtClean="0">
                <a:ea typeface="新細明體" pitchFamily="18" charset="-120"/>
              </a:rPr>
              <a:t>latches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zh-TW" dirty="0">
                <a:ea typeface="新細明體" pitchFamily="18" charset="-120"/>
              </a:rPr>
              <a:t>expensive; used for cache memory; no refresh required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Video RAM (VRAM)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zh-TW" dirty="0">
                <a:ea typeface="新細明體" pitchFamily="18" charset="-120"/>
              </a:rPr>
              <a:t>dual ported (multiple read/writes occurring at the same time); optimized for constant video refresh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CMOS RAM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zh-TW" dirty="0">
                <a:ea typeface="新細明體" pitchFamily="18" charset="-120"/>
              </a:rPr>
              <a:t>refreshed by a battery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altLang="zh-TW" dirty="0">
                <a:ea typeface="新細明體" pitchFamily="18" charset="-120"/>
              </a:rPr>
              <a:t>system setup information</a:t>
            </a:r>
          </a:p>
        </p:txBody>
      </p:sp>
      <p:sp>
        <p:nvSpPr>
          <p:cNvPr id="101381" name="Rectangle 205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Reading from memory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95288" y="1052513"/>
            <a:ext cx="8229600" cy="250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Multiple machine cycles are required when reading from memory, because it responds much more slowly than the CPU. The steps are: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address placed on address bus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Read Line (RD) set low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CPU waits one cycle for memory to respond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Read Line (RD) goes to 1, indicating that the data is on the data bus</a:t>
            </a:r>
            <a:endParaRPr kumimoji="0" lang="en-US" altLang="zh-TW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495800" y="4191000"/>
          <a:ext cx="4336349" cy="2362200"/>
        </p:xfrm>
        <a:graphic>
          <a:graphicData uri="http://schemas.openxmlformats.org/presentationml/2006/ole">
            <p:oleObj spid="_x0000_s167939" name="VISIO" r:id="rId3" imgW="4692240" imgH="2555280" progId="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Cache memory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052513"/>
            <a:ext cx="8229600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34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High-speed expensive static RAM both inside and outside the CPU.</a:t>
            </a:r>
          </a:p>
          <a:p>
            <a:pPr marL="742950" marR="0" lvl="1" indent="-285750" algn="l" defTabSz="914400" rtl="0" eaLnBrk="1" fontAlgn="base" latinLnBrk="0" hangingPunct="1">
              <a:lnSpc>
                <a:spcPts val="34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Level-1 cache: inside the CPU</a:t>
            </a:r>
          </a:p>
          <a:p>
            <a:pPr marL="742950" marR="0" lvl="1" indent="-285750" algn="l" defTabSz="914400" rtl="0" eaLnBrk="1" fontAlgn="base" latinLnBrk="0" hangingPunct="1">
              <a:lnSpc>
                <a:spcPts val="34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Level-2 cache: outside the CPU</a:t>
            </a:r>
          </a:p>
          <a:p>
            <a:pPr marL="342900" marR="0" lvl="0" indent="-342900" algn="l" defTabSz="914400" rtl="0" eaLnBrk="1" fontAlgn="base" latinLnBrk="0" hangingPunct="1">
              <a:lnSpc>
                <a:spcPts val="34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Cache hit: when data to be read is already in cache memory</a:t>
            </a:r>
          </a:p>
          <a:p>
            <a:pPr marL="342900" marR="0" lvl="0" indent="-342900" algn="l" defTabSz="914400" rtl="0" eaLnBrk="1" fontAlgn="base" latinLnBrk="0" hangingPunct="1">
              <a:lnSpc>
                <a:spcPts val="34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Cache miss: when data to be read is not in cache memory</a:t>
            </a:r>
          </a:p>
          <a:p>
            <a:pPr marL="342900" marR="0" lvl="0" indent="-342900" algn="l" defTabSz="914400" rtl="0" eaLnBrk="1" fontAlgn="base" latinLnBrk="0" hangingPunct="1">
              <a:lnSpc>
                <a:spcPts val="34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TW" sz="3200" kern="0" dirty="0" smtClean="0">
                <a:latin typeface="+mn-lt"/>
              </a:rPr>
              <a:t>Main design problem: minimize cache misses at a reasonable cost (compulsory, capacity, conflict)</a:t>
            </a:r>
            <a:endParaRPr kumimoji="0" lang="en-US" altLang="zh-TW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7537-7209-4A42-93AF-F81B4BD57EE7}" type="slidenum">
              <a:rPr lang="en-US"/>
              <a:pPr/>
              <a:t>34</a:t>
            </a:fld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9144000" cy="4114800"/>
          </a:xfrm>
        </p:spPr>
        <p:txBody>
          <a:bodyPr/>
          <a:lstStyle/>
          <a:p>
            <a:r>
              <a:rPr lang="en-US" dirty="0"/>
              <a:t>1 MB RAM maximum addressable (20-bit address)</a:t>
            </a:r>
          </a:p>
          <a:p>
            <a:r>
              <a:rPr lang="en-US" dirty="0"/>
              <a:t>Application programs can access any area of memory</a:t>
            </a:r>
          </a:p>
          <a:p>
            <a:r>
              <a:rPr lang="en-US" dirty="0"/>
              <a:t>Early 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/>
              <a:t>-processors; single tasking; supported by MS-DOS operating system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Memory </a:t>
            </a:r>
            <a:r>
              <a:rPr lang="en-US" dirty="0" smtClean="0">
                <a:solidFill>
                  <a:srgbClr val="FF0000"/>
                </a:solidFill>
              </a:rPr>
              <a:t>access: real </a:t>
            </a:r>
            <a:r>
              <a:rPr lang="en-US" dirty="0">
                <a:solidFill>
                  <a:srgbClr val="FF0000"/>
                </a:solidFill>
              </a:rPr>
              <a:t>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825-E297-4ABC-A661-37640E70FD3A}" type="slidenum">
              <a:rPr lang="en-US"/>
              <a:pPr/>
              <a:t>35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9144000" cy="5638800"/>
          </a:xfrm>
        </p:spPr>
        <p:txBody>
          <a:bodyPr/>
          <a:lstStyle/>
          <a:p>
            <a:r>
              <a:rPr lang="en-US"/>
              <a:t>4 GB addressable RAM (32-bit address)</a:t>
            </a:r>
          </a:p>
          <a:p>
            <a:pPr lvl="1"/>
            <a:r>
              <a:rPr lang="en-US"/>
              <a:t>(00000000 to FFFFFFFF</a:t>
            </a:r>
            <a:r>
              <a:rPr lang="en-US" baseline="-25000"/>
              <a:t>H</a:t>
            </a:r>
            <a:r>
              <a:rPr lang="en-US"/>
              <a:t>)</a:t>
            </a:r>
          </a:p>
          <a:p>
            <a:r>
              <a:rPr lang="en-US"/>
              <a:t>Each program assigned a memory partition which is protected from other programs</a:t>
            </a:r>
          </a:p>
          <a:p>
            <a:r>
              <a:rPr lang="en-US"/>
              <a:t>Designed for multitasking; supported by Linux &amp; Windows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Memory access: protected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Multi-segment model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8313" y="1052513"/>
            <a:ext cx="82073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program has a local descriptor table (LDT)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holds descriptor for each segment used by the program</a:t>
            </a:r>
            <a:endParaRPr kumimoji="0" lang="en-US" altLang="zh-TW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411413" y="1963738"/>
          <a:ext cx="5759450" cy="4483100"/>
        </p:xfrm>
        <a:graphic>
          <a:graphicData uri="http://schemas.openxmlformats.org/presentationml/2006/ole">
            <p:oleObj spid="_x0000_s168962" name="VISIO" r:id="rId3" imgW="3325680" imgH="2365200" progId="">
              <p:embed/>
            </p:oleObj>
          </a:graphicData>
        </a:graphic>
      </p:graphicFrame>
      <p:sp>
        <p:nvSpPr>
          <p:cNvPr id="8" name="Freeform 5"/>
          <p:cNvSpPr>
            <a:spLocks/>
          </p:cNvSpPr>
          <p:nvPr/>
        </p:nvSpPr>
        <p:spPr bwMode="auto">
          <a:xfrm>
            <a:off x="2122488" y="5589588"/>
            <a:ext cx="2016125" cy="360362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270" y="227"/>
              </a:cxn>
              <a:cxn ang="0">
                <a:pos x="1270" y="0"/>
              </a:cxn>
            </a:cxnLst>
            <a:rect l="0" t="0" r="r" b="b"/>
            <a:pathLst>
              <a:path w="1270" h="227">
                <a:moveTo>
                  <a:pt x="0" y="227"/>
                </a:moveTo>
                <a:lnTo>
                  <a:pt x="1270" y="227"/>
                </a:lnTo>
                <a:lnTo>
                  <a:pt x="1270" y="0"/>
                </a:ln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55650" y="5346700"/>
            <a:ext cx="1752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/>
              <a:t>multiplied by</a:t>
            </a:r>
          </a:p>
          <a:p>
            <a:pPr>
              <a:spcBef>
                <a:spcPct val="50000"/>
              </a:spcBef>
            </a:pPr>
            <a:r>
              <a:rPr kumimoji="0" lang="en-US" altLang="zh-TW" sz="2000"/>
              <a:t>1000h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Labs this week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8313" y="1052513"/>
            <a:ext cx="82073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TW" sz="3200" kern="0" noProof="0" dirty="0" smtClean="0">
                <a:latin typeface="+mn-lt"/>
              </a:rPr>
              <a:t>Learn about CPU operations by inspecting a simple assembler program execution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Control</a:t>
            </a:r>
            <a:r>
              <a:rPr kumimoji="0" lang="en-US" altLang="zh-TW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USB device with digital inputs/outputs</a:t>
            </a:r>
            <a:r>
              <a:rPr lang="en-US" altLang="zh-TW" sz="3200" kern="0" dirty="0">
                <a:latin typeface="+mn-lt"/>
              </a:rPr>
              <a:t> </a:t>
            </a:r>
            <a:r>
              <a:rPr lang="en-US" altLang="zh-TW" sz="3200" kern="0" dirty="0" smtClean="0">
                <a:latin typeface="+mn-lt"/>
              </a:rPr>
              <a:t>(C++ code with National Instruments driver for Windows XP/Vista)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3200" b="0" i="0" u="none" strike="noStrike" kern="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LTspice</a:t>
            </a:r>
            <a:r>
              <a:rPr kumimoji="0" lang="en-US" altLang="zh-TW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experiment: encryption/decryption of digital information using a pseudo-random number generator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C3C6-16C1-41A0-A6A5-2E8692069971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Computer Abstraction Layers</a:t>
            </a:r>
          </a:p>
        </p:txBody>
      </p:sp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4900" y="1162050"/>
            <a:ext cx="36957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76200" y="1141413"/>
            <a:ext cx="48768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Basic Computer Organization</a:t>
            </a:r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Has </a:t>
            </a:r>
            <a:r>
              <a:rPr lang="en-US" sz="2800" dirty="0" smtClean="0"/>
              <a:t>several </a:t>
            </a:r>
            <a:r>
              <a:rPr lang="en-US" sz="2800" i="1" dirty="0" smtClean="0"/>
              <a:t>abstraction </a:t>
            </a:r>
            <a:r>
              <a:rPr lang="en-US" sz="2800" i="1" dirty="0"/>
              <a:t>layers</a:t>
            </a:r>
            <a:r>
              <a:rPr lang="en-US" sz="2800" dirty="0"/>
              <a:t> that </a:t>
            </a:r>
            <a:r>
              <a:rPr lang="en-US" sz="2800" i="1" dirty="0"/>
              <a:t>hide implementation details</a:t>
            </a:r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OS &amp; applications</a:t>
            </a:r>
            <a:r>
              <a:rPr lang="en-US" sz="2800" dirty="0"/>
              <a:t>: a gateway for human interaction</a:t>
            </a:r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kernel</a:t>
            </a:r>
            <a:r>
              <a:rPr lang="en-US" sz="2800" dirty="0"/>
              <a:t>: mandatory part of OS common to all software; CPU tasks, memory, I/O interrupts; drivers for various devices</a:t>
            </a:r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assembler</a:t>
            </a:r>
            <a:r>
              <a:rPr lang="en-US" sz="2800" dirty="0"/>
              <a:t>: turns </a:t>
            </a:r>
            <a:r>
              <a:rPr lang="en-US" sz="2800" i="1" dirty="0"/>
              <a:t>assembly language</a:t>
            </a:r>
            <a:r>
              <a:rPr lang="en-US" sz="2800" dirty="0"/>
              <a:t> instr. into </a:t>
            </a:r>
            <a:r>
              <a:rPr lang="en-US" sz="2800" i="1" dirty="0" err="1"/>
              <a:t>opcodes</a:t>
            </a:r>
            <a:r>
              <a:rPr lang="en-US" sz="2800" dirty="0"/>
              <a:t> (binary stream of commands that CPU understands)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2D58-6AFF-4416-865B-DBDE70E8E22F}" type="slidenum">
              <a:rPr lang="en-US"/>
              <a:pPr/>
              <a:t>5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Computer Abstraction Layers (2)</a:t>
            </a:r>
          </a:p>
        </p:txBody>
      </p:sp>
      <p:pic>
        <p:nvPicPr>
          <p:cNvPr id="880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4900" y="1162050"/>
            <a:ext cx="36957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76200" y="1141413"/>
            <a:ext cx="4876800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/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firmware</a:t>
            </a:r>
            <a:r>
              <a:rPr lang="en-US" sz="2800"/>
              <a:t>: a low-level program embedded into a hardware that enables its functionality; hardware specific.</a:t>
            </a:r>
          </a:p>
          <a:p>
            <a:r>
              <a:rPr lang="en-US" sz="2800"/>
              <a:t>  Ex: </a:t>
            </a:r>
            <a:r>
              <a:rPr lang="en-US" sz="2800" u="sng"/>
              <a:t>B</a:t>
            </a:r>
            <a:r>
              <a:rPr lang="en-US" sz="2800"/>
              <a:t>asic </a:t>
            </a:r>
            <a:r>
              <a:rPr lang="en-US" sz="2800" u="sng"/>
              <a:t>I</a:t>
            </a:r>
            <a:r>
              <a:rPr lang="en-US" sz="2800"/>
              <a:t>nput/</a:t>
            </a:r>
            <a:r>
              <a:rPr lang="en-US" sz="2800" u="sng"/>
              <a:t>O</a:t>
            </a:r>
            <a:r>
              <a:rPr lang="en-US" sz="2800"/>
              <a:t>utput </a:t>
            </a:r>
            <a:r>
              <a:rPr lang="en-US" sz="2800" u="sng"/>
              <a:t>S</a:t>
            </a:r>
            <a:r>
              <a:rPr lang="en-US" sz="2800"/>
              <a:t>ystem</a:t>
            </a:r>
          </a:p>
          <a:p>
            <a:r>
              <a:rPr lang="en-US" sz="2800"/>
              <a:t>         Microcode</a:t>
            </a:r>
          </a:p>
          <a:p>
            <a:endParaRPr lang="en-US" sz="2800"/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hardware</a:t>
            </a:r>
            <a:r>
              <a:rPr lang="en-US" sz="2800"/>
              <a:t>: microprocessors, buses, memory, input/output devices, ports,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F48A-2F87-4B3D-9FF7-5F848A5E942E}" type="slidenum">
              <a:rPr lang="en-US"/>
              <a:pPr/>
              <a:t>6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Computer Organization</a:t>
            </a:r>
          </a:p>
        </p:txBody>
      </p:sp>
      <p:graphicFrame>
        <p:nvGraphicFramePr>
          <p:cNvPr id="141312" name="Object 0"/>
          <p:cNvGraphicFramePr>
            <a:graphicFrameLocks noChangeAspect="1"/>
          </p:cNvGraphicFramePr>
          <p:nvPr/>
        </p:nvGraphicFramePr>
        <p:xfrm>
          <a:off x="679450" y="3121025"/>
          <a:ext cx="7137400" cy="3467100"/>
        </p:xfrm>
        <a:graphic>
          <a:graphicData uri="http://schemas.openxmlformats.org/presentationml/2006/ole">
            <p:oleObj spid="_x0000_s141312" name="VISIO" r:id="rId3" imgW="4390200" imgH="2033280" progId="">
              <p:embed/>
            </p:oleObj>
          </a:graphicData>
        </a:graphic>
      </p:graphicFrame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152400" y="592138"/>
            <a:ext cx="89154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control unit (CU)</a:t>
            </a:r>
            <a:r>
              <a:rPr lang="en-US" sz="2800" dirty="0"/>
              <a:t>: controls operation timing / sequencing</a:t>
            </a:r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arithmetic logic unit (ALU)</a:t>
            </a:r>
            <a:r>
              <a:rPr lang="en-US" sz="2800" dirty="0"/>
              <a:t>: performs all math &amp; logic </a:t>
            </a:r>
            <a:r>
              <a:rPr lang="en-US" sz="2800" dirty="0" smtClean="0"/>
              <a:t>operations, receives command sequence from CU</a:t>
            </a:r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clock</a:t>
            </a:r>
            <a:r>
              <a:rPr lang="en-US" sz="2800" dirty="0"/>
              <a:t>: synchronizes CPU operation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762000" y="5105400"/>
            <a:ext cx="2438400" cy="6096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DAD-0E30-47FF-AC5E-A5128149B6E4}" type="slidenum">
              <a:rPr lang="en-US"/>
              <a:pPr/>
              <a:t>7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Central Processing Unit (CPU)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52400" y="439738"/>
            <a:ext cx="89154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/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CPU = ALU + CU + registers</a:t>
            </a:r>
            <a:endParaRPr lang="en-US" sz="2800"/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Registers</a:t>
            </a:r>
            <a:r>
              <a:rPr lang="en-US" sz="2800"/>
              <a:t>: arrays of D flip-flops for storage of operands, addresses, and instructions, characterized by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quick access</a:t>
            </a:r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Microprocessor</a:t>
            </a:r>
            <a:r>
              <a:rPr lang="en-US" sz="2800"/>
              <a:t>: CPU on a single chip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2514600" y="2787650"/>
            <a:ext cx="21336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general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2514600" y="3092450"/>
            <a:ext cx="21336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addressing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2514600" y="3397250"/>
            <a:ext cx="21336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control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2438400" y="4768850"/>
            <a:ext cx="2209800" cy="1066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control &amp; timing</a:t>
            </a: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533400" y="4737100"/>
            <a:ext cx="1295400" cy="762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ALU</a:t>
            </a:r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5486400" y="4584700"/>
            <a:ext cx="1295400" cy="1143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/>
              <a:t>bus</a:t>
            </a:r>
          </a:p>
          <a:p>
            <a:pPr algn="ctr">
              <a:lnSpc>
                <a:spcPct val="80000"/>
              </a:lnSpc>
            </a:pPr>
            <a:r>
              <a:rPr lang="en-US"/>
              <a:t>interface</a:t>
            </a:r>
          </a:p>
          <a:p>
            <a:pPr algn="ctr">
              <a:lnSpc>
                <a:spcPct val="80000"/>
              </a:lnSpc>
            </a:pPr>
            <a:r>
              <a:rPr lang="en-US"/>
              <a:t>unit</a:t>
            </a:r>
          </a:p>
        </p:txBody>
      </p:sp>
      <p:sp>
        <p:nvSpPr>
          <p:cNvPr id="90126" name="AutoShape 14"/>
          <p:cNvSpPr>
            <a:spLocks noChangeArrowheads="1"/>
          </p:cNvSpPr>
          <p:nvPr/>
        </p:nvSpPr>
        <p:spPr bwMode="auto">
          <a:xfrm>
            <a:off x="2667000" y="5835650"/>
            <a:ext cx="228600" cy="457200"/>
          </a:xfrm>
          <a:prstGeom prst="upDownArrow">
            <a:avLst>
              <a:gd name="adj1" fmla="val 50000"/>
              <a:gd name="adj2" fmla="val 4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7" name="Line 15"/>
          <p:cNvSpPr>
            <a:spLocks noChangeShapeType="1"/>
          </p:cNvSpPr>
          <p:nvPr/>
        </p:nvSpPr>
        <p:spPr bwMode="auto">
          <a:xfrm flipV="1">
            <a:off x="4191000" y="5835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8" name="Text Box 16"/>
          <p:cNvSpPr txBox="1">
            <a:spLocks noChangeArrowheads="1"/>
          </p:cNvSpPr>
          <p:nvPr/>
        </p:nvSpPr>
        <p:spPr bwMode="auto">
          <a:xfrm>
            <a:off x="2298700" y="6156325"/>
            <a:ext cx="97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timing</a:t>
            </a:r>
          </a:p>
        </p:txBody>
      </p:sp>
      <p:sp>
        <p:nvSpPr>
          <p:cNvPr id="90129" name="Text Box 17"/>
          <p:cNvSpPr txBox="1">
            <a:spLocks noChangeArrowheads="1"/>
          </p:cNvSpPr>
          <p:nvPr/>
        </p:nvSpPr>
        <p:spPr bwMode="auto">
          <a:xfrm>
            <a:off x="3549650" y="6172200"/>
            <a:ext cx="2306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interrupt requests</a:t>
            </a:r>
          </a:p>
        </p:txBody>
      </p:sp>
      <p:sp>
        <p:nvSpPr>
          <p:cNvPr id="90130" name="AutoShape 18"/>
          <p:cNvSpPr>
            <a:spLocks noChangeArrowheads="1"/>
          </p:cNvSpPr>
          <p:nvPr/>
        </p:nvSpPr>
        <p:spPr bwMode="auto">
          <a:xfrm>
            <a:off x="6794500" y="4673600"/>
            <a:ext cx="457200" cy="152400"/>
          </a:xfrm>
          <a:prstGeom prst="leftRightArrow">
            <a:avLst>
              <a:gd name="adj1" fmla="val 50000"/>
              <a:gd name="adj2" fmla="val 6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1" name="AutoShape 19"/>
          <p:cNvSpPr>
            <a:spLocks noChangeArrowheads="1"/>
          </p:cNvSpPr>
          <p:nvPr/>
        </p:nvSpPr>
        <p:spPr bwMode="auto">
          <a:xfrm>
            <a:off x="6797675" y="5397500"/>
            <a:ext cx="457200" cy="152400"/>
          </a:xfrm>
          <a:prstGeom prst="leftRightArrow">
            <a:avLst>
              <a:gd name="adj1" fmla="val 50000"/>
              <a:gd name="adj2" fmla="val 6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2" name="AutoShape 20"/>
          <p:cNvSpPr>
            <a:spLocks noChangeArrowheads="1"/>
          </p:cNvSpPr>
          <p:nvPr/>
        </p:nvSpPr>
        <p:spPr bwMode="auto">
          <a:xfrm>
            <a:off x="6810375" y="50419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3" name="Text Box 21"/>
          <p:cNvSpPr txBox="1">
            <a:spLocks noChangeArrowheads="1"/>
          </p:cNvSpPr>
          <p:nvPr/>
        </p:nvSpPr>
        <p:spPr bwMode="auto">
          <a:xfrm>
            <a:off x="7239000" y="4505325"/>
            <a:ext cx="119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data bus</a:t>
            </a:r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7239000" y="4889500"/>
            <a:ext cx="159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address bus</a:t>
            </a:r>
          </a:p>
        </p:txBody>
      </p:sp>
      <p:sp>
        <p:nvSpPr>
          <p:cNvPr id="90135" name="Text Box 23"/>
          <p:cNvSpPr txBox="1">
            <a:spLocks noChangeArrowheads="1"/>
          </p:cNvSpPr>
          <p:nvPr/>
        </p:nvSpPr>
        <p:spPr bwMode="auto">
          <a:xfrm>
            <a:off x="7239000" y="5226050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control bus</a:t>
            </a:r>
          </a:p>
        </p:txBody>
      </p:sp>
      <p:sp>
        <p:nvSpPr>
          <p:cNvPr id="90137" name="AutoShape 25"/>
          <p:cNvSpPr>
            <a:spLocks noChangeArrowheads="1"/>
          </p:cNvSpPr>
          <p:nvPr/>
        </p:nvSpPr>
        <p:spPr bwMode="auto">
          <a:xfrm>
            <a:off x="3276600" y="3702050"/>
            <a:ext cx="685800" cy="1066800"/>
          </a:xfrm>
          <a:prstGeom prst="upDownArrow">
            <a:avLst>
              <a:gd name="adj1" fmla="val 50000"/>
              <a:gd name="adj2" fmla="val 31111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8" name="AutoShape 26"/>
          <p:cNvSpPr>
            <a:spLocks noChangeArrowheads="1"/>
          </p:cNvSpPr>
          <p:nvPr/>
        </p:nvSpPr>
        <p:spPr bwMode="auto">
          <a:xfrm>
            <a:off x="990600" y="4235450"/>
            <a:ext cx="6096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9" name="AutoShape 27"/>
          <p:cNvSpPr>
            <a:spLocks noChangeArrowheads="1"/>
          </p:cNvSpPr>
          <p:nvPr/>
        </p:nvSpPr>
        <p:spPr bwMode="auto">
          <a:xfrm>
            <a:off x="5791200" y="4098925"/>
            <a:ext cx="6096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0" name="Rectangle 28"/>
          <p:cNvSpPr>
            <a:spLocks noChangeArrowheads="1"/>
          </p:cNvSpPr>
          <p:nvPr/>
        </p:nvSpPr>
        <p:spPr bwMode="auto">
          <a:xfrm>
            <a:off x="1143000" y="4006850"/>
            <a:ext cx="5105400" cy="3048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1" name="AutoShape 29"/>
          <p:cNvSpPr>
            <a:spLocks/>
          </p:cNvSpPr>
          <p:nvPr/>
        </p:nvSpPr>
        <p:spPr bwMode="auto">
          <a:xfrm>
            <a:off x="2286000" y="27432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2" name="Text Box 30"/>
          <p:cNvSpPr txBox="1">
            <a:spLocks noChangeArrowheads="1"/>
          </p:cNvSpPr>
          <p:nvPr/>
        </p:nvSpPr>
        <p:spPr bwMode="auto">
          <a:xfrm>
            <a:off x="1101725" y="3000375"/>
            <a:ext cx="1216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registers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2622-C039-44C9-B435-09672220ABA5}" type="slidenum">
              <a:rPr lang="en-US"/>
              <a:pPr/>
              <a:t>8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Buses</a:t>
            </a: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52400" y="592138"/>
            <a:ext cx="891540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Bus</a:t>
            </a:r>
            <a:r>
              <a:rPr lang="en-US" sz="2800" dirty="0"/>
              <a:t>: a group of wires that transfer data from one part to another (data, address, control)</a:t>
            </a:r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Data bus</a:t>
            </a:r>
            <a:r>
              <a:rPr lang="en-US" sz="2800" dirty="0"/>
              <a:t>:</a:t>
            </a:r>
          </a:p>
          <a:p>
            <a:pPr lvl="1">
              <a:buFontTx/>
              <a:buChar char="–"/>
            </a:pPr>
            <a:r>
              <a:rPr lang="en-US" sz="2800" dirty="0"/>
              <a:t> </a:t>
            </a:r>
            <a:r>
              <a:rPr lang="en-US" sz="2800" dirty="0" smtClean="0"/>
              <a:t>bi-directional (read/write)</a:t>
            </a:r>
            <a:endParaRPr lang="en-US" sz="2800" dirty="0"/>
          </a:p>
          <a:p>
            <a:pPr lvl="1">
              <a:buFontTx/>
              <a:buChar char="–"/>
            </a:pPr>
            <a:r>
              <a:rPr lang="en-US" sz="2800" dirty="0"/>
              <a:t> 8, 16, 32-bit wide common (same as ‘word size’)</a:t>
            </a:r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Address bus</a:t>
            </a:r>
            <a:r>
              <a:rPr lang="en-US" sz="2800" dirty="0"/>
              <a:t>:</a:t>
            </a:r>
          </a:p>
          <a:p>
            <a:pPr lvl="1">
              <a:buFontTx/>
              <a:buChar char="–"/>
            </a:pPr>
            <a:r>
              <a:rPr lang="en-US" sz="2800" dirty="0"/>
              <a:t> specifies memory location in RAM/ROM/interface device to be accessed; </a:t>
            </a:r>
            <a:r>
              <a:rPr lang="en-US" sz="2800" dirty="0" err="1"/>
              <a:t>monodirectional</a:t>
            </a:r>
            <a:endParaRPr lang="en-US" sz="2800" dirty="0"/>
          </a:p>
          <a:p>
            <a:pPr lvl="1">
              <a:buFontTx/>
              <a:buChar char="–"/>
            </a:pPr>
            <a:r>
              <a:rPr lang="en-US" sz="2800" dirty="0"/>
              <a:t> address space: 16-bit wide </a:t>
            </a:r>
            <a:r>
              <a:rPr lang="en-US" sz="2800" dirty="0">
                <a:sym typeface="Symbol" pitchFamily="18" charset="2"/>
              </a:rPr>
              <a:t> 2</a:t>
            </a:r>
            <a:r>
              <a:rPr lang="en-US" sz="2800" baseline="30000" dirty="0">
                <a:sym typeface="Symbol" pitchFamily="18" charset="2"/>
              </a:rPr>
              <a:t>16</a:t>
            </a:r>
            <a:r>
              <a:rPr lang="en-US" sz="2800" dirty="0">
                <a:sym typeface="Symbol" pitchFamily="18" charset="2"/>
              </a:rPr>
              <a:t> = 642</a:t>
            </a:r>
            <a:r>
              <a:rPr lang="en-US" sz="2800" baseline="30000" dirty="0">
                <a:sym typeface="Symbol" pitchFamily="18" charset="2"/>
              </a:rPr>
              <a:t>10</a:t>
            </a:r>
            <a:r>
              <a:rPr lang="en-US" sz="2800" dirty="0">
                <a:sym typeface="Symbol" pitchFamily="18" charset="2"/>
              </a:rPr>
              <a:t> = 64KB</a:t>
            </a:r>
          </a:p>
          <a:p>
            <a:pPr lvl="4"/>
            <a:r>
              <a:rPr lang="en-US" sz="2800" dirty="0">
                <a:sym typeface="Symbol" pitchFamily="18" charset="2"/>
              </a:rPr>
              <a:t>	 32-bit wide  2</a:t>
            </a:r>
            <a:r>
              <a:rPr lang="en-US" sz="2800" baseline="30000" dirty="0">
                <a:sym typeface="Symbol" pitchFamily="18" charset="2"/>
              </a:rPr>
              <a:t>32</a:t>
            </a:r>
            <a:r>
              <a:rPr lang="en-US" sz="2800" dirty="0">
                <a:sym typeface="Symbol" pitchFamily="18" charset="2"/>
              </a:rPr>
              <a:t> = 4GB</a:t>
            </a:r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Control bus</a:t>
            </a:r>
            <a:r>
              <a:rPr lang="en-US" sz="2800" dirty="0"/>
              <a:t>: carries commands from the CPU and returns status signals from the devices</a:t>
            </a:r>
            <a:endParaRPr lang="en-US" sz="28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4E7-1C2D-4C84-8F4C-47FA5BD1CEFE}" type="slidenum">
              <a:rPr lang="en-US"/>
              <a:pPr/>
              <a:t>9</a:t>
            </a:fld>
            <a:endParaRPr lang="en-US"/>
          </a:p>
        </p:txBody>
      </p:sp>
      <p:sp>
        <p:nvSpPr>
          <p:cNvPr id="921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Hexadecimal</a:t>
            </a:r>
          </a:p>
        </p:txBody>
      </p:sp>
      <p:sp>
        <p:nvSpPr>
          <p:cNvPr id="92163" name="Rectangle 1027"/>
          <p:cNvSpPr>
            <a:spLocks noChangeArrowheads="1"/>
          </p:cNvSpPr>
          <p:nvPr/>
        </p:nvSpPr>
        <p:spPr bwMode="auto">
          <a:xfrm>
            <a:off x="152400" y="592138"/>
            <a:ext cx="8915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Representing data, addresses, or instructions in a computer is </a:t>
            </a:r>
            <a:r>
              <a:rPr lang="en-US" sz="2800" dirty="0" smtClean="0"/>
              <a:t>more </a:t>
            </a:r>
            <a:r>
              <a:rPr lang="en-US" sz="2800" dirty="0"/>
              <a:t>natural using hexadecimal (base-16) notation:</a:t>
            </a:r>
            <a:endParaRPr lang="en-US" sz="2800" dirty="0">
              <a:sym typeface="Symbol" pitchFamily="18" charset="2"/>
            </a:endParaRPr>
          </a:p>
        </p:txBody>
      </p:sp>
      <p:pic>
        <p:nvPicPr>
          <p:cNvPr id="92164" name="Picture 10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209800"/>
            <a:ext cx="242887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65" name="Rectangle 1029"/>
          <p:cNvSpPr>
            <a:spLocks noChangeArrowheads="1"/>
          </p:cNvSpPr>
          <p:nvPr/>
        </p:nvSpPr>
        <p:spPr bwMode="auto">
          <a:xfrm>
            <a:off x="4191000" y="2498725"/>
            <a:ext cx="48768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/>
          </a:p>
          <a:p>
            <a:r>
              <a:rPr lang="en-US" sz="2800"/>
              <a:t>Ex: 16-bit word</a:t>
            </a:r>
          </a:p>
          <a:p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1101 0011 1111 0101 </a:t>
            </a:r>
          </a:p>
          <a:p>
            <a:endParaRPr lang="en-US" sz="2800">
              <a:solidFill>
                <a:srgbClr val="0000FF"/>
              </a:solidFill>
              <a:latin typeface="Arial" pitchFamily="34" charset="0"/>
            </a:endParaRPr>
          </a:p>
          <a:p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   D       3       F       5</a:t>
            </a:r>
          </a:p>
        </p:txBody>
      </p:sp>
      <p:sp>
        <p:nvSpPr>
          <p:cNvPr id="92166" name="AutoShape 1030"/>
          <p:cNvSpPr>
            <a:spLocks/>
          </p:cNvSpPr>
          <p:nvPr/>
        </p:nvSpPr>
        <p:spPr bwMode="auto">
          <a:xfrm rot="5400000">
            <a:off x="4559300" y="37084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7" name="AutoShape 1031"/>
          <p:cNvSpPr>
            <a:spLocks/>
          </p:cNvSpPr>
          <p:nvPr/>
        </p:nvSpPr>
        <p:spPr bwMode="auto">
          <a:xfrm rot="5400000">
            <a:off x="5432425" y="37084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8" name="AutoShape 1032"/>
          <p:cNvSpPr>
            <a:spLocks/>
          </p:cNvSpPr>
          <p:nvPr/>
        </p:nvSpPr>
        <p:spPr bwMode="auto">
          <a:xfrm rot="5400000">
            <a:off x="6315075" y="37084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9" name="AutoShape 1033"/>
          <p:cNvSpPr>
            <a:spLocks/>
          </p:cNvSpPr>
          <p:nvPr/>
        </p:nvSpPr>
        <p:spPr bwMode="auto">
          <a:xfrm rot="5400000">
            <a:off x="7235825" y="37084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0" name="Text Box 1034"/>
          <p:cNvSpPr txBox="1">
            <a:spLocks noChangeArrowheads="1"/>
          </p:cNvSpPr>
          <p:nvPr/>
        </p:nvSpPr>
        <p:spPr bwMode="auto">
          <a:xfrm>
            <a:off x="7470775" y="4464050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  <a:latin typeface="Arial" pitchFamily="34" charset="0"/>
              </a:rPr>
              <a:t>H</a:t>
            </a:r>
          </a:p>
        </p:txBody>
      </p:sp>
      <p:sp>
        <p:nvSpPr>
          <p:cNvPr id="92171" name="Text Box 1035"/>
          <p:cNvSpPr txBox="1">
            <a:spLocks noChangeArrowheads="1"/>
          </p:cNvSpPr>
          <p:nvPr/>
        </p:nvSpPr>
        <p:spPr bwMode="auto">
          <a:xfrm>
            <a:off x="7702550" y="36417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  <a:latin typeface="Arial" pitchFamily="34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1054262</TotalTime>
  <Words>1581</Words>
  <Application>Microsoft Office PowerPoint</Application>
  <PresentationFormat>On-screen Show (4:3)</PresentationFormat>
  <Paragraphs>491</Paragraphs>
  <Slides>37</Slides>
  <Notes>6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Default Design</vt:lpstr>
      <vt:lpstr>VISIO</vt:lpstr>
      <vt:lpstr>Computers and Microprocessors</vt:lpstr>
      <vt:lpstr>Contents</vt:lpstr>
      <vt:lpstr>Laboratory computers</vt:lpstr>
      <vt:lpstr>Computer Abstraction Layers</vt:lpstr>
      <vt:lpstr>Computer Abstraction Layers (2)</vt:lpstr>
      <vt:lpstr>Computer Organization</vt:lpstr>
      <vt:lpstr>Central Processing Unit (CPU)</vt:lpstr>
      <vt:lpstr>Buses</vt:lpstr>
      <vt:lpstr>Hexadecimal</vt:lpstr>
      <vt:lpstr>Clock</vt:lpstr>
      <vt:lpstr>Instruction execution cycle</vt:lpstr>
      <vt:lpstr>Simple microcomputer</vt:lpstr>
      <vt:lpstr>Control signals (e.g. 20 in total)</vt:lpstr>
      <vt:lpstr>Example of execution sequence</vt:lpstr>
      <vt:lpstr>LDA (execution cycle 1): IRRD</vt:lpstr>
      <vt:lpstr>LDA (execution cycle 2): MEMRD</vt:lpstr>
      <vt:lpstr>LDA (execution cycle 3): ACCWR</vt:lpstr>
      <vt:lpstr>Example of execution sequence</vt:lpstr>
      <vt:lpstr>ADD (execution cycle 1): IRRD</vt:lpstr>
      <vt:lpstr>ADD (execution cycle 2): MEMRD</vt:lpstr>
      <vt:lpstr>ADD (execution cycle 3): BWR</vt:lpstr>
      <vt:lpstr>ADD (execution cycle 4): ALU10, ACCWR</vt:lpstr>
      <vt:lpstr>Example of execution sequence</vt:lpstr>
      <vt:lpstr>JMP (execution cycle 1): IRRD</vt:lpstr>
      <vt:lpstr>JMP (execution cycle 2): PCWR</vt:lpstr>
      <vt:lpstr>Intel Architecture 32 (IA-32)</vt:lpstr>
      <vt:lpstr>Basic hardware constituents</vt:lpstr>
      <vt:lpstr>Motherboard / controller board</vt:lpstr>
      <vt:lpstr>Intel D850MD Motherboard</vt:lpstr>
      <vt:lpstr>VME Controller Board &amp; Chassis</vt:lpstr>
      <vt:lpstr>Memory</vt:lpstr>
      <vt:lpstr>Reading from memory</vt:lpstr>
      <vt:lpstr>Cache memory</vt:lpstr>
      <vt:lpstr>Memory access: real mode</vt:lpstr>
      <vt:lpstr>Memory access: protected mode</vt:lpstr>
      <vt:lpstr>Multi-segment model</vt:lpstr>
      <vt:lpstr>Labs this week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Windows User</cp:lastModifiedBy>
  <cp:revision>273</cp:revision>
  <dcterms:created xsi:type="dcterms:W3CDTF">1601-01-01T00:00:00Z</dcterms:created>
  <dcterms:modified xsi:type="dcterms:W3CDTF">2011-04-17T22:33:47Z</dcterms:modified>
</cp:coreProperties>
</file>