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8" r:id="rId3"/>
    <p:sldId id="315" r:id="rId4"/>
    <p:sldId id="359" r:id="rId5"/>
    <p:sldId id="316" r:id="rId6"/>
    <p:sldId id="317" r:id="rId7"/>
    <p:sldId id="360" r:id="rId8"/>
    <p:sldId id="361" r:id="rId9"/>
    <p:sldId id="318" r:id="rId10"/>
    <p:sldId id="362" r:id="rId11"/>
    <p:sldId id="319" r:id="rId12"/>
    <p:sldId id="320" r:id="rId13"/>
    <p:sldId id="363" r:id="rId14"/>
    <p:sldId id="325" r:id="rId15"/>
    <p:sldId id="326" r:id="rId16"/>
    <p:sldId id="327" r:id="rId17"/>
    <p:sldId id="323" r:id="rId18"/>
    <p:sldId id="324" r:id="rId19"/>
    <p:sldId id="328" r:id="rId20"/>
    <p:sldId id="329" r:id="rId21"/>
    <p:sldId id="330" r:id="rId22"/>
    <p:sldId id="331" r:id="rId23"/>
    <p:sldId id="333" r:id="rId24"/>
    <p:sldId id="332" r:id="rId25"/>
    <p:sldId id="334" r:id="rId26"/>
    <p:sldId id="335" r:id="rId27"/>
    <p:sldId id="336" r:id="rId28"/>
    <p:sldId id="337" r:id="rId29"/>
    <p:sldId id="364" r:id="rId30"/>
    <p:sldId id="366" r:id="rId31"/>
    <p:sldId id="365" r:id="rId32"/>
    <p:sldId id="367" r:id="rId33"/>
    <p:sldId id="368" r:id="rId34"/>
    <p:sldId id="369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333399"/>
    <a:srgbClr val="00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87" autoAdjust="0"/>
    <p:restoredTop sz="90929"/>
  </p:normalViewPr>
  <p:slideViewPr>
    <p:cSldViewPr>
      <p:cViewPr varScale="1">
        <p:scale>
          <a:sx n="71" d="100"/>
          <a:sy n="71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7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062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062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F07DB4C-9D73-4006-B955-C9200EA9F5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2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2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65D3C14A-5213-49A1-B43F-890AB0FE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04009-ACCC-417E-A6F3-65ED39801627}" type="slidenum">
              <a:rPr lang="en-US"/>
              <a:pPr/>
              <a:t>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F71CC-26CD-432B-B538-956FFD518251}" type="slidenum">
              <a:rPr lang="en-US"/>
              <a:pPr/>
              <a:t>22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F5449-EC7E-4431-84C5-284664761BE7}" type="slidenum">
              <a:rPr lang="en-US"/>
              <a:pPr/>
              <a:t>23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C1647-A80E-420D-9786-6DDDE39AA990}" type="slidenum">
              <a:rPr lang="en-US"/>
              <a:pPr/>
              <a:t>24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BDFD4-9BF3-40B4-AF60-8EB200A10377}" type="slidenum">
              <a:rPr lang="en-US"/>
              <a:pPr/>
              <a:t>25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F187D-391B-45A4-8177-08F3259D1211}" type="slidenum">
              <a:rPr lang="en-US"/>
              <a:pPr/>
              <a:t>26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F9B29-54A3-4820-A983-5FE95133DD40}" type="slidenum">
              <a:rPr lang="en-US"/>
              <a:pPr/>
              <a:t>27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0783-D985-487D-88BC-F189EC4C98F6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0783-D985-487D-88BC-F189EC4C98F6}" type="slidenum">
              <a:rPr lang="en-US"/>
              <a:pPr/>
              <a:t>29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0783-D985-487D-88BC-F189EC4C98F6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0783-D985-487D-88BC-F189EC4C98F6}" type="slidenum">
              <a:rPr lang="en-US"/>
              <a:pPr/>
              <a:t>31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3D480-A4B6-44BA-B3D2-26A2CFC9F045}" type="slidenum">
              <a:rPr lang="en-US"/>
              <a:pPr/>
              <a:t>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GPIB – general purpose interface bus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0783-D985-487D-88BC-F189EC4C98F6}" type="slidenum">
              <a:rPr lang="en-US"/>
              <a:pPr/>
              <a:t>32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3D480-A4B6-44BA-B3D2-26A2CFC9F045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GPIB – general purpose interface bus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FPU – </a:t>
            </a:r>
            <a:r>
              <a:rPr lang="en-US" smtClean="0"/>
              <a:t>floating</a:t>
            </a:r>
            <a:r>
              <a:rPr lang="en-US" baseline="0" smtClean="0"/>
              <a:t> point unit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3C14A-5213-49A1-B43F-890AB0FEA4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SIMD – single instruction multiple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3C14A-5213-49A1-B43F-890AB0FEA4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5C106-5EB8-4570-9C44-43DB6596F5EF}" type="slidenum">
              <a:rPr lang="en-US"/>
              <a:pPr/>
              <a:t>18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Stack – set of memory locations in RAM used for temporary storage of micro-processor registers, intermediate results, etc.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99D59-79A7-4907-8853-59EF5E120FFB}" type="slidenum">
              <a:rPr lang="en-US"/>
              <a:pPr/>
              <a:t>19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75FE2-A2D9-4552-BB8A-C97AC3051F9F}" type="slidenum">
              <a:rPr lang="en-US"/>
              <a:pPr/>
              <a:t>20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98A4D-B345-47F7-A8F9-ADAF481487A8}" type="slidenum">
              <a:rPr lang="en-US"/>
              <a:pPr/>
              <a:t>21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65E67-57B9-4D83-96E2-91CEF3705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C69D2-E248-479D-8CE9-514E780B5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D5444-A52D-472B-B315-07A2DAC93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DE83-3861-44E7-AC9A-849D164D0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F148F-48A3-4688-B2F5-2D2435296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D34E-BB9C-4EBB-B53C-2701C55FF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AF560-5671-4E58-9BB6-72D57C353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8E87-F2A8-4C96-A25A-58A100A4E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2F281-91D5-47AB-A0D8-F765AEE2A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4BCD5-4A58-490E-BFAA-BBFC47640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F47AC-30D9-4247-A2E0-8D6BB7F2A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AFF702-6121-437D-81BD-E9ECD43A6D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bedded.com/shared/printableArticle.jhtml?articleID=990086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08EB-30B8-4CF2-BABE-0D26DFC2462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Computers and </a:t>
            </a:r>
            <a:r>
              <a:rPr lang="en-US" dirty="0" smtClean="0">
                <a:solidFill>
                  <a:srgbClr val="FF0000"/>
                </a:solidFill>
              </a:rPr>
              <a:t>Microprocessors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Lecture 35</a:t>
            </a:r>
          </a:p>
          <a:p>
            <a:r>
              <a:rPr lang="en-US" dirty="0" smtClean="0"/>
              <a:t>PHYS3360/AEP3630</a:t>
            </a:r>
          </a:p>
        </p:txBody>
      </p:sp>
      <p:pic>
        <p:nvPicPr>
          <p:cNvPr id="1751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95250"/>
            <a:ext cx="4095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0126-BB16-4476-A915-941C8D5D5A51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 smtClean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Motorola 680x0 series</a:t>
            </a:r>
            <a:endParaRPr lang="en-US" altLang="zh-TW" sz="28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6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32-bit</a:t>
            </a:r>
            <a:r>
              <a:rPr lang="en-US" altLang="zh-TW" sz="2600" dirty="0" smtClean="0">
                <a:ea typeface="新細明體" pitchFamily="18" charset="-120"/>
              </a:rPr>
              <a:t> registers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 smtClean="0">
                <a:ea typeface="新細明體" pitchFamily="18" charset="-120"/>
              </a:rPr>
              <a:t>68010 (1982) adds virtual memory support</a:t>
            </a:r>
            <a:endParaRPr lang="en-US" altLang="zh-TW" sz="26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2600" dirty="0" smtClean="0">
                <a:ea typeface="新細明體" pitchFamily="18" charset="-120"/>
              </a:rPr>
              <a:t>Other successors </a:t>
            </a:r>
            <a:r>
              <a:rPr lang="en-US" altLang="zh-TW" sz="26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68020</a:t>
            </a:r>
            <a:r>
              <a:rPr lang="en-US" altLang="zh-TW" sz="2600" dirty="0" smtClean="0">
                <a:ea typeface="新細明體" pitchFamily="18" charset="-120"/>
              </a:rPr>
              <a:t>/68030/68040/68060</a:t>
            </a:r>
            <a:endParaRPr lang="en-US" altLang="zh-TW" sz="26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2600" dirty="0" smtClean="0">
                <a:ea typeface="新細明體" pitchFamily="18" charset="-120"/>
              </a:rPr>
              <a:t>Popular with UNIX operating systems in late 1980’s/early 1990’s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 smtClean="0">
                <a:ea typeface="新細明體" pitchFamily="18" charset="-120"/>
              </a:rPr>
              <a:t>Faded from computer desktop market, but had a strong standing in embedded / controller equipment (still used)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latin typeface="Arial" pitchFamily="34" charset="0"/>
                <a:ea typeface="新細明體" pitchFamily="18" charset="-120"/>
              </a:rPr>
              <a:t> “</a:t>
            </a: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Microprocessor wars”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smtClean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400" dirty="0" smtClean="0">
                <a:latin typeface="+mj-lt"/>
                <a:ea typeface="新細明體" pitchFamily="18" charset="-120"/>
              </a:rPr>
              <a:t>leads to elimination of some / survival of the fittest. In aftermath, the PC market to be largely dominated by IA-32; however, much more diversity exists for the controllers</a:t>
            </a:r>
            <a:endParaRPr lang="en-US" altLang="zh-TW" sz="2400" dirty="0">
              <a:latin typeface="+mj-lt"/>
              <a:ea typeface="新細明體" pitchFamily="18" charset="-12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32-bit processors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3604-E9D9-4226-943A-7D0854FB5B09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50175" cy="54102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Intel386</a:t>
            </a:r>
            <a:r>
              <a:rPr lang="en-US" altLang="zh-TW" sz="2800" dirty="0">
                <a:ea typeface="新細明體" pitchFamily="18" charset="-120"/>
              </a:rPr>
              <a:t> (1985)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4 GB addressable RAM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32-bit registers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paging (virtual memory)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Up to 33MHz</a:t>
            </a:r>
          </a:p>
          <a:p>
            <a:pPr>
              <a:lnSpc>
                <a:spcPts val="3000"/>
              </a:lnSpc>
              <a:spcBef>
                <a:spcPct val="30000"/>
              </a:spcBef>
              <a:spcAft>
                <a:spcPct val="15000"/>
              </a:spcAft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Intel486</a:t>
            </a:r>
            <a:r>
              <a:rPr lang="en-US" altLang="zh-TW" sz="2800" dirty="0">
                <a:ea typeface="新細明體" pitchFamily="18" charset="-120"/>
              </a:rPr>
              <a:t> (1989)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instruction pipelining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Integrated FPU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8K cache</a:t>
            </a:r>
          </a:p>
          <a:p>
            <a:pPr>
              <a:lnSpc>
                <a:spcPts val="3000"/>
              </a:lnSpc>
              <a:spcBef>
                <a:spcPct val="30000"/>
              </a:spcBef>
              <a:spcAft>
                <a:spcPct val="15000"/>
              </a:spcAft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Pentium</a:t>
            </a:r>
            <a:r>
              <a:rPr lang="en-US" altLang="zh-TW" sz="2800" dirty="0">
                <a:ea typeface="新細明體" pitchFamily="18" charset="-120"/>
              </a:rPr>
              <a:t> (1993)</a:t>
            </a: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Superscalar (two parallel pipelines</a:t>
            </a:r>
            <a:r>
              <a:rPr lang="en-US" altLang="zh-TW" dirty="0" smtClean="0">
                <a:ea typeface="新細明體" pitchFamily="18" charset="-120"/>
              </a:rPr>
              <a:t>)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ts val="3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Intel declines to license Pentium to others, AMD and Cyrix start their own designs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IA-32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F2EB-4EF9-48AE-8A1B-AF136DB5ED7B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80400" cy="525621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Pentium Pro</a:t>
            </a:r>
            <a:r>
              <a:rPr lang="en-US" altLang="zh-TW" sz="2400" dirty="0">
                <a:ea typeface="新細明體" pitchFamily="18" charset="-120"/>
              </a:rPr>
              <a:t> (1995)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advanced optimization techniques in </a:t>
            </a:r>
            <a:r>
              <a:rPr lang="en-US" altLang="zh-TW" sz="2400" dirty="0">
                <a:latin typeface="Symbol" pitchFamily="18" charset="2"/>
                <a:ea typeface="新細明體" pitchFamily="18" charset="-120"/>
              </a:rPr>
              <a:t>m</a:t>
            </a:r>
            <a:r>
              <a:rPr lang="en-US" altLang="zh-TW" sz="2400" dirty="0">
                <a:ea typeface="新細明體" pitchFamily="18" charset="-120"/>
              </a:rPr>
              <a:t>-code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More pipeline stages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On-board L2 cache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Pentium II</a:t>
            </a:r>
            <a:r>
              <a:rPr lang="en-US" altLang="zh-TW" sz="2400" dirty="0">
                <a:ea typeface="新細明體" pitchFamily="18" charset="-120"/>
              </a:rPr>
              <a:t> (1997)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MMX (multimedia) instruction set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Up to 450MHz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Pentium III</a:t>
            </a:r>
            <a:r>
              <a:rPr lang="en-US" altLang="zh-TW" sz="2400" dirty="0">
                <a:ea typeface="新細明體" pitchFamily="18" charset="-120"/>
              </a:rPr>
              <a:t> (1999)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SIMD (streaming extensions) instructions (SSE)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Up to 1+GHz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Pentium 4</a:t>
            </a:r>
            <a:r>
              <a:rPr lang="en-US" altLang="zh-TW" sz="2400" dirty="0">
                <a:ea typeface="新細明體" pitchFamily="18" charset="-120"/>
              </a:rPr>
              <a:t> (2000)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 err="1">
                <a:ea typeface="新細明體" pitchFamily="18" charset="-120"/>
              </a:rPr>
              <a:t>NetBurst</a:t>
            </a:r>
            <a:r>
              <a:rPr lang="en-US" altLang="zh-TW" sz="2400" dirty="0">
                <a:ea typeface="新細明體" pitchFamily="18" charset="-120"/>
              </a:rPr>
              <a:t> micro-architecture, tuned for multimedia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3.8+GHz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Pentium D</a:t>
            </a:r>
            <a:r>
              <a:rPr lang="en-US" altLang="zh-TW" sz="2400" dirty="0">
                <a:ea typeface="新細明體" pitchFamily="18" charset="-120"/>
              </a:rPr>
              <a:t> (Dual core</a:t>
            </a:r>
            <a:r>
              <a:rPr lang="en-US" altLang="zh-TW" sz="2400" dirty="0" smtClean="0">
                <a:ea typeface="新細明體" pitchFamily="18" charset="-120"/>
              </a:rPr>
              <a:t>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sz="2400" dirty="0" smtClean="0">
                <a:ea typeface="新細明體" pitchFamily="18" charset="-120"/>
              </a:rPr>
              <a:t>…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Intel Pentium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F2EB-4EF9-48AE-8A1B-AF136DB5ED7B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80400" cy="525621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2003 data</a:t>
            </a:r>
            <a:r>
              <a:rPr lang="ru-RU" altLang="zh-TW" dirty="0" smtClean="0">
                <a:ea typeface="新細明體" pitchFamily="18" charset="-120"/>
              </a:rPr>
              <a:t> (</a:t>
            </a:r>
            <a:r>
              <a:rPr lang="en-US" altLang="zh-TW" dirty="0" smtClean="0">
                <a:ea typeface="新細明體" pitchFamily="18" charset="-120"/>
              </a:rPr>
              <a:t>from Wikipedia)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$44 billion dealt in business on microprocessors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Personal computers account for 50% of cost but only 0.2% of all CPU’s sold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55% of all CPU’s sold are 8-bit controllers (many billions sold overall)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Less than 10% of all CPU’s are 32-bit or more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Of all 32-bit processors sold, only 2% are used in personal computers (laptops/desktops)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“Taken as a whole, the average price for microprocessor, microcontroller, or DSP is just over $6”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Read more at </a:t>
            </a:r>
            <a:r>
              <a:rPr lang="en-US" altLang="zh-TW" sz="1800" dirty="0" smtClean="0">
                <a:ea typeface="新細明體" pitchFamily="18" charset="-120"/>
                <a:hlinkClick r:id="rId2"/>
              </a:rPr>
              <a:t>http://www.embedded.com/shared/printableArticle.jhtml?articleID=9900861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endParaRPr lang="en-US" altLang="zh-TW" sz="1800" dirty="0">
              <a:ea typeface="新細明體" pitchFamily="18" charset="-120"/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Some interesting statistics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8C99-974F-4BBD-8AB8-BA35270E6CF0}" type="slidenum">
              <a:rPr lang="en-US"/>
              <a:pPr/>
              <a:t>14</a:t>
            </a:fld>
            <a:endParaRPr lang="en-US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1162050"/>
            <a:ext cx="36957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Programming</a:t>
            </a: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4343400" y="18288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>
            <a:off x="4343400" y="28956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4343400" y="39624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152400" y="1109663"/>
            <a:ext cx="4419600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en-US" sz="2800"/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Interpreted High Level Language</a:t>
            </a:r>
            <a:endParaRPr lang="en-US" sz="2800"/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Compiled High Level Language</a:t>
            </a:r>
            <a:endParaRPr lang="en-US" sz="2800"/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Assembly Language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Machine Language</a:t>
            </a:r>
          </a:p>
        </p:txBody>
      </p:sp>
      <p:sp>
        <p:nvSpPr>
          <p:cNvPr id="116748" name="AutoShape 12"/>
          <p:cNvSpPr>
            <a:spLocks/>
          </p:cNvSpPr>
          <p:nvPr/>
        </p:nvSpPr>
        <p:spPr bwMode="auto">
          <a:xfrm>
            <a:off x="3962400" y="1676400"/>
            <a:ext cx="152400" cy="2819400"/>
          </a:xfrm>
          <a:prstGeom prst="leftBrace">
            <a:avLst>
              <a:gd name="adj1" fmla="val 1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609D-D14A-40F7-9C6C-2E9A65D20D38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Programming (2)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228600" y="455613"/>
            <a:ext cx="8686800" cy="63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Machine Language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binary instructions (op codes) actually read and interpreted by the CPU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800" dirty="0"/>
              <a:t>	Ex: </a:t>
            </a:r>
            <a:r>
              <a:rPr lang="en-US" sz="2800" dirty="0">
                <a:latin typeface="Arial" pitchFamily="34" charset="0"/>
              </a:rPr>
              <a:t>1000 1011 0000 0101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800" dirty="0"/>
              <a:t>	    ‘move value from memory to AX register’ on 386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different for </a:t>
            </a:r>
            <a:r>
              <a:rPr lang="en-US" sz="2800" dirty="0" smtClean="0"/>
              <a:t>each </a:t>
            </a:r>
            <a:r>
              <a:rPr lang="en-US" sz="2800" dirty="0"/>
              <a:t>CPU type</a:t>
            </a:r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Assembly Language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CPU instructions represented by mnemonics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800" dirty="0"/>
              <a:t>	Ex: </a:t>
            </a:r>
            <a:r>
              <a:rPr lang="en-US" sz="2800" dirty="0">
                <a:latin typeface="Arial" pitchFamily="34" charset="0"/>
              </a:rPr>
              <a:t>MOV AX, M </a:t>
            </a:r>
            <a:r>
              <a:rPr lang="en-US" sz="2800" dirty="0"/>
              <a:t>same as above</a:t>
            </a:r>
            <a:endParaRPr lang="en-US" sz="28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each AL instruction converts to one ML instruction by assembler program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Efficient fast execution, inconvenient to program in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Allows access to instructions not available with higher level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27A2-6408-4E4B-BE13-43399F0DA095}" type="slidenum">
              <a:rPr lang="en-US"/>
              <a:pPr/>
              <a:t>16</a:t>
            </a:fld>
            <a:endParaRPr lang="en-US"/>
          </a:p>
        </p:txBody>
      </p:sp>
      <p:sp>
        <p:nvSpPr>
          <p:cNvPr id="1187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Programming (3)</a:t>
            </a:r>
          </a:p>
        </p:txBody>
      </p:sp>
      <p:sp>
        <p:nvSpPr>
          <p:cNvPr id="118787" name="Rectangle 1027"/>
          <p:cNvSpPr>
            <a:spLocks noChangeArrowheads="1"/>
          </p:cNvSpPr>
          <p:nvPr/>
        </p:nvSpPr>
        <p:spPr bwMode="auto">
          <a:xfrm>
            <a:off x="228600" y="669925"/>
            <a:ext cx="86868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High Level Language, e.g. C/C++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easier to use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it’s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compiler</a:t>
            </a:r>
            <a:r>
              <a:rPr lang="en-US" sz="2800" dirty="0"/>
              <a:t>’s job to translates (one) HLL instruction into (many) ML instructions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portable</a:t>
            </a:r>
            <a:r>
              <a:rPr lang="en-US" sz="2800" dirty="0"/>
              <a:t>: can compile the same source (HLL instructions) on different OS platforms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slower and more restricted</a:t>
            </a:r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Interpreted Languages, e.g. JAVA, scripting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on-the-fly translation of high level language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  <a:buFontTx/>
              <a:buChar char="–"/>
            </a:pPr>
            <a:r>
              <a:rPr lang="en-US" sz="2800" dirty="0"/>
              <a:t> slowest of the above, but </a:t>
            </a:r>
            <a:r>
              <a:rPr lang="en-US" sz="2800" dirty="0" smtClean="0"/>
              <a:t>often </a:t>
            </a:r>
            <a:r>
              <a:rPr lang="en-US" sz="2800" dirty="0"/>
              <a:t>a good place to start with a new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6D82-3EAC-4628-8AF3-4D2FFF5E9AB6}" type="slidenum">
              <a:rPr lang="en-US"/>
              <a:pPr/>
              <a:t>17</a:t>
            </a:fld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rgbClr val="FF0000"/>
                </a:solidFill>
              </a:rPr>
              <a:t>-processor: registers</a:t>
            </a:r>
          </a:p>
        </p:txBody>
      </p:sp>
      <p:sp>
        <p:nvSpPr>
          <p:cNvPr id="111623" name="Freeform 7"/>
          <p:cNvSpPr>
            <a:spLocks/>
          </p:cNvSpPr>
          <p:nvPr/>
        </p:nvSpPr>
        <p:spPr bwMode="auto">
          <a:xfrm>
            <a:off x="4673600" y="5335588"/>
            <a:ext cx="1612900" cy="95250"/>
          </a:xfrm>
          <a:custGeom>
            <a:avLst/>
            <a:gdLst/>
            <a:ahLst/>
            <a:cxnLst>
              <a:cxn ang="0">
                <a:pos x="955" y="0"/>
              </a:cxn>
              <a:cxn ang="0">
                <a:pos x="0" y="0"/>
              </a:cxn>
              <a:cxn ang="0">
                <a:pos x="60" y="60"/>
              </a:cxn>
              <a:cxn ang="0">
                <a:pos x="1016" y="60"/>
              </a:cxn>
              <a:cxn ang="0">
                <a:pos x="955" y="0"/>
              </a:cxn>
            </a:cxnLst>
            <a:rect l="0" t="0" r="r" b="b"/>
            <a:pathLst>
              <a:path w="1016" h="60">
                <a:moveTo>
                  <a:pt x="955" y="0"/>
                </a:moveTo>
                <a:lnTo>
                  <a:pt x="0" y="0"/>
                </a:lnTo>
                <a:lnTo>
                  <a:pt x="60" y="60"/>
                </a:lnTo>
                <a:lnTo>
                  <a:pt x="1016" y="60"/>
                </a:lnTo>
                <a:lnTo>
                  <a:pt x="955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4" name="Freeform 8"/>
          <p:cNvSpPr>
            <a:spLocks/>
          </p:cNvSpPr>
          <p:nvPr/>
        </p:nvSpPr>
        <p:spPr bwMode="auto">
          <a:xfrm>
            <a:off x="6189663" y="4954588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40"/>
              </a:cxn>
              <a:cxn ang="0">
                <a:pos x="0" y="0"/>
              </a:cxn>
              <a:cxn ang="0">
                <a:pos x="61" y="61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40"/>
                </a:lnTo>
                <a:lnTo>
                  <a:pt x="0" y="0"/>
                </a:lnTo>
                <a:lnTo>
                  <a:pt x="61" y="61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4673600" y="4954588"/>
            <a:ext cx="1516063" cy="381000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5287963" y="5021263"/>
            <a:ext cx="3937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CS</a:t>
            </a:r>
            <a:endParaRPr lang="en-US"/>
          </a:p>
        </p:txBody>
      </p:sp>
      <p:sp>
        <p:nvSpPr>
          <p:cNvPr id="111627" name="Freeform 11"/>
          <p:cNvSpPr>
            <a:spLocks/>
          </p:cNvSpPr>
          <p:nvPr/>
        </p:nvSpPr>
        <p:spPr bwMode="auto">
          <a:xfrm>
            <a:off x="4673600" y="5715000"/>
            <a:ext cx="1612900" cy="96838"/>
          </a:xfrm>
          <a:custGeom>
            <a:avLst/>
            <a:gdLst/>
            <a:ahLst/>
            <a:cxnLst>
              <a:cxn ang="0">
                <a:pos x="955" y="0"/>
              </a:cxn>
              <a:cxn ang="0">
                <a:pos x="0" y="0"/>
              </a:cxn>
              <a:cxn ang="0">
                <a:pos x="60" y="61"/>
              </a:cxn>
              <a:cxn ang="0">
                <a:pos x="1016" y="61"/>
              </a:cxn>
              <a:cxn ang="0">
                <a:pos x="955" y="0"/>
              </a:cxn>
            </a:cxnLst>
            <a:rect l="0" t="0" r="r" b="b"/>
            <a:pathLst>
              <a:path w="1016" h="61">
                <a:moveTo>
                  <a:pt x="955" y="0"/>
                </a:moveTo>
                <a:lnTo>
                  <a:pt x="0" y="0"/>
                </a:lnTo>
                <a:lnTo>
                  <a:pt x="60" y="61"/>
                </a:lnTo>
                <a:lnTo>
                  <a:pt x="1016" y="61"/>
                </a:lnTo>
                <a:lnTo>
                  <a:pt x="955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8" name="Freeform 12"/>
          <p:cNvSpPr>
            <a:spLocks/>
          </p:cNvSpPr>
          <p:nvPr/>
        </p:nvSpPr>
        <p:spPr bwMode="auto">
          <a:xfrm>
            <a:off x="6189663" y="5335588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39"/>
              </a:cxn>
              <a:cxn ang="0">
                <a:pos x="0" y="0"/>
              </a:cxn>
              <a:cxn ang="0">
                <a:pos x="61" y="60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39"/>
                </a:lnTo>
                <a:lnTo>
                  <a:pt x="0" y="0"/>
                </a:lnTo>
                <a:lnTo>
                  <a:pt x="61" y="60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4673600" y="5335588"/>
            <a:ext cx="1516063" cy="379412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5292725" y="5400675"/>
            <a:ext cx="3841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SS</a:t>
            </a:r>
            <a:endParaRPr lang="en-US"/>
          </a:p>
        </p:txBody>
      </p:sp>
      <p:sp>
        <p:nvSpPr>
          <p:cNvPr id="111631" name="Freeform 15"/>
          <p:cNvSpPr>
            <a:spLocks/>
          </p:cNvSpPr>
          <p:nvPr/>
        </p:nvSpPr>
        <p:spPr bwMode="auto">
          <a:xfrm>
            <a:off x="4673600" y="6094413"/>
            <a:ext cx="1612900" cy="96837"/>
          </a:xfrm>
          <a:custGeom>
            <a:avLst/>
            <a:gdLst/>
            <a:ahLst/>
            <a:cxnLst>
              <a:cxn ang="0">
                <a:pos x="955" y="0"/>
              </a:cxn>
              <a:cxn ang="0">
                <a:pos x="0" y="0"/>
              </a:cxn>
              <a:cxn ang="0">
                <a:pos x="60" y="61"/>
              </a:cxn>
              <a:cxn ang="0">
                <a:pos x="1016" y="61"/>
              </a:cxn>
              <a:cxn ang="0">
                <a:pos x="955" y="0"/>
              </a:cxn>
            </a:cxnLst>
            <a:rect l="0" t="0" r="r" b="b"/>
            <a:pathLst>
              <a:path w="1016" h="61">
                <a:moveTo>
                  <a:pt x="955" y="0"/>
                </a:moveTo>
                <a:lnTo>
                  <a:pt x="0" y="0"/>
                </a:lnTo>
                <a:lnTo>
                  <a:pt x="60" y="61"/>
                </a:lnTo>
                <a:lnTo>
                  <a:pt x="1016" y="61"/>
                </a:lnTo>
                <a:lnTo>
                  <a:pt x="955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2" name="Freeform 16"/>
          <p:cNvSpPr>
            <a:spLocks/>
          </p:cNvSpPr>
          <p:nvPr/>
        </p:nvSpPr>
        <p:spPr bwMode="auto">
          <a:xfrm>
            <a:off x="6189663" y="5715000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39"/>
              </a:cxn>
              <a:cxn ang="0">
                <a:pos x="0" y="0"/>
              </a:cxn>
              <a:cxn ang="0">
                <a:pos x="61" y="61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39"/>
                </a:lnTo>
                <a:lnTo>
                  <a:pt x="0" y="0"/>
                </a:lnTo>
                <a:lnTo>
                  <a:pt x="61" y="61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4673600" y="5715000"/>
            <a:ext cx="1516063" cy="379413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5287963" y="5781675"/>
            <a:ext cx="3937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DS</a:t>
            </a:r>
            <a:endParaRPr lang="en-US"/>
          </a:p>
        </p:txBody>
      </p:sp>
      <p:sp>
        <p:nvSpPr>
          <p:cNvPr id="111635" name="Freeform 19"/>
          <p:cNvSpPr>
            <a:spLocks/>
          </p:cNvSpPr>
          <p:nvPr/>
        </p:nvSpPr>
        <p:spPr bwMode="auto">
          <a:xfrm>
            <a:off x="6380163" y="5335588"/>
            <a:ext cx="1612900" cy="95250"/>
          </a:xfrm>
          <a:custGeom>
            <a:avLst/>
            <a:gdLst/>
            <a:ahLst/>
            <a:cxnLst>
              <a:cxn ang="0">
                <a:pos x="957" y="0"/>
              </a:cxn>
              <a:cxn ang="0">
                <a:pos x="0" y="0"/>
              </a:cxn>
              <a:cxn ang="0">
                <a:pos x="60" y="60"/>
              </a:cxn>
              <a:cxn ang="0">
                <a:pos x="1016" y="60"/>
              </a:cxn>
              <a:cxn ang="0">
                <a:pos x="957" y="0"/>
              </a:cxn>
            </a:cxnLst>
            <a:rect l="0" t="0" r="r" b="b"/>
            <a:pathLst>
              <a:path w="1016" h="60">
                <a:moveTo>
                  <a:pt x="957" y="0"/>
                </a:moveTo>
                <a:lnTo>
                  <a:pt x="0" y="0"/>
                </a:lnTo>
                <a:lnTo>
                  <a:pt x="60" y="60"/>
                </a:lnTo>
                <a:lnTo>
                  <a:pt x="1016" y="60"/>
                </a:lnTo>
                <a:lnTo>
                  <a:pt x="957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6" name="Freeform 20"/>
          <p:cNvSpPr>
            <a:spLocks/>
          </p:cNvSpPr>
          <p:nvPr/>
        </p:nvSpPr>
        <p:spPr bwMode="auto">
          <a:xfrm>
            <a:off x="7899400" y="4954588"/>
            <a:ext cx="93663" cy="476250"/>
          </a:xfrm>
          <a:custGeom>
            <a:avLst/>
            <a:gdLst/>
            <a:ahLst/>
            <a:cxnLst>
              <a:cxn ang="0">
                <a:pos x="59" y="300"/>
              </a:cxn>
              <a:cxn ang="0">
                <a:pos x="0" y="240"/>
              </a:cxn>
              <a:cxn ang="0">
                <a:pos x="0" y="0"/>
              </a:cxn>
              <a:cxn ang="0">
                <a:pos x="59" y="61"/>
              </a:cxn>
              <a:cxn ang="0">
                <a:pos x="59" y="300"/>
              </a:cxn>
            </a:cxnLst>
            <a:rect l="0" t="0" r="r" b="b"/>
            <a:pathLst>
              <a:path w="59" h="300">
                <a:moveTo>
                  <a:pt x="59" y="300"/>
                </a:moveTo>
                <a:lnTo>
                  <a:pt x="0" y="240"/>
                </a:lnTo>
                <a:lnTo>
                  <a:pt x="0" y="0"/>
                </a:lnTo>
                <a:lnTo>
                  <a:pt x="59" y="61"/>
                </a:lnTo>
                <a:lnTo>
                  <a:pt x="59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6380163" y="4954588"/>
            <a:ext cx="1519237" cy="381000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6999288" y="5021263"/>
            <a:ext cx="3841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ES</a:t>
            </a:r>
            <a:endParaRPr lang="en-US"/>
          </a:p>
        </p:txBody>
      </p:sp>
      <p:sp>
        <p:nvSpPr>
          <p:cNvPr id="111639" name="Freeform 23"/>
          <p:cNvSpPr>
            <a:spLocks/>
          </p:cNvSpPr>
          <p:nvPr/>
        </p:nvSpPr>
        <p:spPr bwMode="auto">
          <a:xfrm>
            <a:off x="1071563" y="5981700"/>
            <a:ext cx="3128962" cy="95250"/>
          </a:xfrm>
          <a:custGeom>
            <a:avLst/>
            <a:gdLst/>
            <a:ahLst/>
            <a:cxnLst>
              <a:cxn ang="0">
                <a:pos x="1910" y="0"/>
              </a:cxn>
              <a:cxn ang="0">
                <a:pos x="0" y="0"/>
              </a:cxn>
              <a:cxn ang="0">
                <a:pos x="58" y="60"/>
              </a:cxn>
              <a:cxn ang="0">
                <a:pos x="1971" y="60"/>
              </a:cxn>
              <a:cxn ang="0">
                <a:pos x="1910" y="0"/>
              </a:cxn>
            </a:cxnLst>
            <a:rect l="0" t="0" r="r" b="b"/>
            <a:pathLst>
              <a:path w="1971" h="60">
                <a:moveTo>
                  <a:pt x="1910" y="0"/>
                </a:moveTo>
                <a:lnTo>
                  <a:pt x="0" y="0"/>
                </a:lnTo>
                <a:lnTo>
                  <a:pt x="58" y="60"/>
                </a:lnTo>
                <a:lnTo>
                  <a:pt x="1971" y="60"/>
                </a:lnTo>
                <a:lnTo>
                  <a:pt x="1910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0" name="Freeform 24"/>
          <p:cNvSpPr>
            <a:spLocks/>
          </p:cNvSpPr>
          <p:nvPr/>
        </p:nvSpPr>
        <p:spPr bwMode="auto">
          <a:xfrm>
            <a:off x="4103688" y="5600700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40"/>
              </a:cxn>
              <a:cxn ang="0">
                <a:pos x="0" y="0"/>
              </a:cxn>
              <a:cxn ang="0">
                <a:pos x="61" y="61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40"/>
                </a:lnTo>
                <a:lnTo>
                  <a:pt x="0" y="0"/>
                </a:lnTo>
                <a:lnTo>
                  <a:pt x="61" y="61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1" name="Rectangle 25"/>
          <p:cNvSpPr>
            <a:spLocks noChangeArrowheads="1"/>
          </p:cNvSpPr>
          <p:nvPr/>
        </p:nvSpPr>
        <p:spPr bwMode="auto">
          <a:xfrm>
            <a:off x="1071563" y="5600700"/>
            <a:ext cx="3032125" cy="381000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2417763" y="5667375"/>
            <a:ext cx="4445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EIP</a:t>
            </a:r>
            <a:endParaRPr lang="en-US"/>
          </a:p>
        </p:txBody>
      </p:sp>
      <p:sp>
        <p:nvSpPr>
          <p:cNvPr id="111643" name="Freeform 27"/>
          <p:cNvSpPr>
            <a:spLocks/>
          </p:cNvSpPr>
          <p:nvPr/>
        </p:nvSpPr>
        <p:spPr bwMode="auto">
          <a:xfrm>
            <a:off x="1071563" y="5330825"/>
            <a:ext cx="3128962" cy="93663"/>
          </a:xfrm>
          <a:custGeom>
            <a:avLst/>
            <a:gdLst/>
            <a:ahLst/>
            <a:cxnLst>
              <a:cxn ang="0">
                <a:pos x="1910" y="0"/>
              </a:cxn>
              <a:cxn ang="0">
                <a:pos x="0" y="0"/>
              </a:cxn>
              <a:cxn ang="0">
                <a:pos x="58" y="59"/>
              </a:cxn>
              <a:cxn ang="0">
                <a:pos x="1971" y="59"/>
              </a:cxn>
              <a:cxn ang="0">
                <a:pos x="1910" y="0"/>
              </a:cxn>
            </a:cxnLst>
            <a:rect l="0" t="0" r="r" b="b"/>
            <a:pathLst>
              <a:path w="1971" h="59">
                <a:moveTo>
                  <a:pt x="1910" y="0"/>
                </a:moveTo>
                <a:lnTo>
                  <a:pt x="0" y="0"/>
                </a:lnTo>
                <a:lnTo>
                  <a:pt x="58" y="59"/>
                </a:lnTo>
                <a:lnTo>
                  <a:pt x="1971" y="59"/>
                </a:lnTo>
                <a:lnTo>
                  <a:pt x="1910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4" name="Freeform 28"/>
          <p:cNvSpPr>
            <a:spLocks/>
          </p:cNvSpPr>
          <p:nvPr/>
        </p:nvSpPr>
        <p:spPr bwMode="auto">
          <a:xfrm>
            <a:off x="4103688" y="4949825"/>
            <a:ext cx="96837" cy="474663"/>
          </a:xfrm>
          <a:custGeom>
            <a:avLst/>
            <a:gdLst/>
            <a:ahLst/>
            <a:cxnLst>
              <a:cxn ang="0">
                <a:pos x="61" y="299"/>
              </a:cxn>
              <a:cxn ang="0">
                <a:pos x="0" y="240"/>
              </a:cxn>
              <a:cxn ang="0">
                <a:pos x="0" y="0"/>
              </a:cxn>
              <a:cxn ang="0">
                <a:pos x="61" y="59"/>
              </a:cxn>
              <a:cxn ang="0">
                <a:pos x="61" y="299"/>
              </a:cxn>
            </a:cxnLst>
            <a:rect l="0" t="0" r="r" b="b"/>
            <a:pathLst>
              <a:path w="61" h="299">
                <a:moveTo>
                  <a:pt x="61" y="299"/>
                </a:moveTo>
                <a:lnTo>
                  <a:pt x="0" y="240"/>
                </a:lnTo>
                <a:lnTo>
                  <a:pt x="0" y="0"/>
                </a:lnTo>
                <a:lnTo>
                  <a:pt x="61" y="59"/>
                </a:lnTo>
                <a:lnTo>
                  <a:pt x="61" y="299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1071563" y="4949825"/>
            <a:ext cx="3032125" cy="381000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2173288" y="5016500"/>
            <a:ext cx="9461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EFLAGS</a:t>
            </a:r>
            <a:endParaRPr lang="en-US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4946650" y="4554538"/>
            <a:ext cx="2563813" cy="284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4968875" y="4570413"/>
            <a:ext cx="26797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Helvetica" charset="0"/>
              </a:rPr>
              <a:t>16-bit Segment Registers</a:t>
            </a:r>
            <a:endParaRPr lang="en-US"/>
          </a:p>
        </p:txBody>
      </p:sp>
      <p:sp>
        <p:nvSpPr>
          <p:cNvPr id="111649" name="Freeform 33"/>
          <p:cNvSpPr>
            <a:spLocks/>
          </p:cNvSpPr>
          <p:nvPr/>
        </p:nvSpPr>
        <p:spPr bwMode="auto">
          <a:xfrm>
            <a:off x="1071563" y="3008313"/>
            <a:ext cx="3128962" cy="95250"/>
          </a:xfrm>
          <a:custGeom>
            <a:avLst/>
            <a:gdLst/>
            <a:ahLst/>
            <a:cxnLst>
              <a:cxn ang="0">
                <a:pos x="1910" y="0"/>
              </a:cxn>
              <a:cxn ang="0">
                <a:pos x="0" y="0"/>
              </a:cxn>
              <a:cxn ang="0">
                <a:pos x="58" y="60"/>
              </a:cxn>
              <a:cxn ang="0">
                <a:pos x="1971" y="60"/>
              </a:cxn>
              <a:cxn ang="0">
                <a:pos x="1910" y="0"/>
              </a:cxn>
            </a:cxnLst>
            <a:rect l="0" t="0" r="r" b="b"/>
            <a:pathLst>
              <a:path w="1971" h="60">
                <a:moveTo>
                  <a:pt x="1910" y="0"/>
                </a:moveTo>
                <a:lnTo>
                  <a:pt x="0" y="0"/>
                </a:lnTo>
                <a:lnTo>
                  <a:pt x="58" y="60"/>
                </a:lnTo>
                <a:lnTo>
                  <a:pt x="1971" y="60"/>
                </a:lnTo>
                <a:lnTo>
                  <a:pt x="1910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0" name="Freeform 34"/>
          <p:cNvSpPr>
            <a:spLocks/>
          </p:cNvSpPr>
          <p:nvPr/>
        </p:nvSpPr>
        <p:spPr bwMode="auto">
          <a:xfrm>
            <a:off x="4103688" y="2638425"/>
            <a:ext cx="96837" cy="465138"/>
          </a:xfrm>
          <a:custGeom>
            <a:avLst/>
            <a:gdLst/>
            <a:ahLst/>
            <a:cxnLst>
              <a:cxn ang="0">
                <a:pos x="61" y="293"/>
              </a:cxn>
              <a:cxn ang="0">
                <a:pos x="0" y="233"/>
              </a:cxn>
              <a:cxn ang="0">
                <a:pos x="0" y="0"/>
              </a:cxn>
              <a:cxn ang="0">
                <a:pos x="61" y="60"/>
              </a:cxn>
              <a:cxn ang="0">
                <a:pos x="61" y="293"/>
              </a:cxn>
            </a:cxnLst>
            <a:rect l="0" t="0" r="r" b="b"/>
            <a:pathLst>
              <a:path w="61" h="293">
                <a:moveTo>
                  <a:pt x="61" y="293"/>
                </a:moveTo>
                <a:lnTo>
                  <a:pt x="0" y="233"/>
                </a:lnTo>
                <a:lnTo>
                  <a:pt x="0" y="0"/>
                </a:lnTo>
                <a:lnTo>
                  <a:pt x="61" y="60"/>
                </a:lnTo>
                <a:lnTo>
                  <a:pt x="61" y="293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1071563" y="2638425"/>
            <a:ext cx="3032125" cy="369888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2" name="Rectangle 36"/>
          <p:cNvSpPr>
            <a:spLocks noChangeArrowheads="1"/>
          </p:cNvSpPr>
          <p:nvPr/>
        </p:nvSpPr>
        <p:spPr bwMode="auto">
          <a:xfrm>
            <a:off x="2378075" y="2698750"/>
            <a:ext cx="525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EAX</a:t>
            </a:r>
            <a:endParaRPr lang="en-US"/>
          </a:p>
        </p:txBody>
      </p:sp>
      <p:sp>
        <p:nvSpPr>
          <p:cNvPr id="111653" name="Freeform 37"/>
          <p:cNvSpPr>
            <a:spLocks/>
          </p:cNvSpPr>
          <p:nvPr/>
        </p:nvSpPr>
        <p:spPr bwMode="auto">
          <a:xfrm>
            <a:off x="1071563" y="3359150"/>
            <a:ext cx="3128962" cy="96838"/>
          </a:xfrm>
          <a:custGeom>
            <a:avLst/>
            <a:gdLst/>
            <a:ahLst/>
            <a:cxnLst>
              <a:cxn ang="0">
                <a:pos x="1910" y="0"/>
              </a:cxn>
              <a:cxn ang="0">
                <a:pos x="0" y="0"/>
              </a:cxn>
              <a:cxn ang="0">
                <a:pos x="58" y="61"/>
              </a:cxn>
              <a:cxn ang="0">
                <a:pos x="1971" y="61"/>
              </a:cxn>
              <a:cxn ang="0">
                <a:pos x="1910" y="0"/>
              </a:cxn>
            </a:cxnLst>
            <a:rect l="0" t="0" r="r" b="b"/>
            <a:pathLst>
              <a:path w="1971" h="61">
                <a:moveTo>
                  <a:pt x="1910" y="0"/>
                </a:moveTo>
                <a:lnTo>
                  <a:pt x="0" y="0"/>
                </a:lnTo>
                <a:lnTo>
                  <a:pt x="58" y="61"/>
                </a:lnTo>
                <a:lnTo>
                  <a:pt x="1971" y="61"/>
                </a:lnTo>
                <a:lnTo>
                  <a:pt x="1910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4" name="Freeform 38"/>
          <p:cNvSpPr>
            <a:spLocks/>
          </p:cNvSpPr>
          <p:nvPr/>
        </p:nvSpPr>
        <p:spPr bwMode="auto">
          <a:xfrm>
            <a:off x="4103688" y="2979738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39"/>
              </a:cxn>
              <a:cxn ang="0">
                <a:pos x="0" y="0"/>
              </a:cxn>
              <a:cxn ang="0">
                <a:pos x="61" y="61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39"/>
                </a:lnTo>
                <a:lnTo>
                  <a:pt x="0" y="0"/>
                </a:lnTo>
                <a:lnTo>
                  <a:pt x="61" y="61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5" name="Rectangle 39"/>
          <p:cNvSpPr>
            <a:spLocks noChangeArrowheads="1"/>
          </p:cNvSpPr>
          <p:nvPr/>
        </p:nvSpPr>
        <p:spPr bwMode="auto">
          <a:xfrm>
            <a:off x="1071563" y="2979738"/>
            <a:ext cx="3032125" cy="379412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6" name="Rectangle 40"/>
          <p:cNvSpPr>
            <a:spLocks noChangeArrowheads="1"/>
          </p:cNvSpPr>
          <p:nvPr/>
        </p:nvSpPr>
        <p:spPr bwMode="auto">
          <a:xfrm>
            <a:off x="2378075" y="3046413"/>
            <a:ext cx="525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EBX</a:t>
            </a:r>
            <a:endParaRPr lang="en-US"/>
          </a:p>
        </p:txBody>
      </p:sp>
      <p:sp>
        <p:nvSpPr>
          <p:cNvPr id="111657" name="Freeform 41"/>
          <p:cNvSpPr>
            <a:spLocks/>
          </p:cNvSpPr>
          <p:nvPr/>
        </p:nvSpPr>
        <p:spPr bwMode="auto">
          <a:xfrm>
            <a:off x="1071563" y="3727450"/>
            <a:ext cx="3128962" cy="95250"/>
          </a:xfrm>
          <a:custGeom>
            <a:avLst/>
            <a:gdLst/>
            <a:ahLst/>
            <a:cxnLst>
              <a:cxn ang="0">
                <a:pos x="1910" y="0"/>
              </a:cxn>
              <a:cxn ang="0">
                <a:pos x="0" y="0"/>
              </a:cxn>
              <a:cxn ang="0">
                <a:pos x="58" y="60"/>
              </a:cxn>
              <a:cxn ang="0">
                <a:pos x="1971" y="60"/>
              </a:cxn>
              <a:cxn ang="0">
                <a:pos x="1910" y="0"/>
              </a:cxn>
            </a:cxnLst>
            <a:rect l="0" t="0" r="r" b="b"/>
            <a:pathLst>
              <a:path w="1971" h="60">
                <a:moveTo>
                  <a:pt x="1910" y="0"/>
                </a:moveTo>
                <a:lnTo>
                  <a:pt x="0" y="0"/>
                </a:lnTo>
                <a:lnTo>
                  <a:pt x="58" y="60"/>
                </a:lnTo>
                <a:lnTo>
                  <a:pt x="1971" y="60"/>
                </a:lnTo>
                <a:lnTo>
                  <a:pt x="1910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8" name="Freeform 42"/>
          <p:cNvSpPr>
            <a:spLocks/>
          </p:cNvSpPr>
          <p:nvPr/>
        </p:nvSpPr>
        <p:spPr bwMode="auto">
          <a:xfrm>
            <a:off x="4103688" y="3346450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40"/>
              </a:cxn>
              <a:cxn ang="0">
                <a:pos x="0" y="0"/>
              </a:cxn>
              <a:cxn ang="0">
                <a:pos x="61" y="61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40"/>
                </a:lnTo>
                <a:lnTo>
                  <a:pt x="0" y="0"/>
                </a:lnTo>
                <a:lnTo>
                  <a:pt x="61" y="61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9" name="Rectangle 43"/>
          <p:cNvSpPr>
            <a:spLocks noChangeArrowheads="1"/>
          </p:cNvSpPr>
          <p:nvPr/>
        </p:nvSpPr>
        <p:spPr bwMode="auto">
          <a:xfrm>
            <a:off x="1071563" y="3346450"/>
            <a:ext cx="3032125" cy="381000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0" name="Rectangle 44"/>
          <p:cNvSpPr>
            <a:spLocks noChangeArrowheads="1"/>
          </p:cNvSpPr>
          <p:nvPr/>
        </p:nvSpPr>
        <p:spPr bwMode="auto">
          <a:xfrm>
            <a:off x="2373313" y="3413125"/>
            <a:ext cx="5365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ECX</a:t>
            </a:r>
            <a:endParaRPr lang="en-US"/>
          </a:p>
        </p:txBody>
      </p:sp>
      <p:sp>
        <p:nvSpPr>
          <p:cNvPr id="111661" name="Freeform 45"/>
          <p:cNvSpPr>
            <a:spLocks/>
          </p:cNvSpPr>
          <p:nvPr/>
        </p:nvSpPr>
        <p:spPr bwMode="auto">
          <a:xfrm>
            <a:off x="1071563" y="4106863"/>
            <a:ext cx="3128962" cy="96837"/>
          </a:xfrm>
          <a:custGeom>
            <a:avLst/>
            <a:gdLst/>
            <a:ahLst/>
            <a:cxnLst>
              <a:cxn ang="0">
                <a:pos x="1910" y="0"/>
              </a:cxn>
              <a:cxn ang="0">
                <a:pos x="0" y="0"/>
              </a:cxn>
              <a:cxn ang="0">
                <a:pos x="58" y="61"/>
              </a:cxn>
              <a:cxn ang="0">
                <a:pos x="1971" y="61"/>
              </a:cxn>
              <a:cxn ang="0">
                <a:pos x="1910" y="0"/>
              </a:cxn>
            </a:cxnLst>
            <a:rect l="0" t="0" r="r" b="b"/>
            <a:pathLst>
              <a:path w="1971" h="61">
                <a:moveTo>
                  <a:pt x="1910" y="0"/>
                </a:moveTo>
                <a:lnTo>
                  <a:pt x="0" y="0"/>
                </a:lnTo>
                <a:lnTo>
                  <a:pt x="58" y="61"/>
                </a:lnTo>
                <a:lnTo>
                  <a:pt x="1971" y="61"/>
                </a:lnTo>
                <a:lnTo>
                  <a:pt x="1910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2" name="Freeform 46"/>
          <p:cNvSpPr>
            <a:spLocks/>
          </p:cNvSpPr>
          <p:nvPr/>
        </p:nvSpPr>
        <p:spPr bwMode="auto">
          <a:xfrm>
            <a:off x="4103688" y="3727450"/>
            <a:ext cx="96837" cy="476250"/>
          </a:xfrm>
          <a:custGeom>
            <a:avLst/>
            <a:gdLst/>
            <a:ahLst/>
            <a:cxnLst>
              <a:cxn ang="0">
                <a:pos x="61" y="300"/>
              </a:cxn>
              <a:cxn ang="0">
                <a:pos x="0" y="239"/>
              </a:cxn>
              <a:cxn ang="0">
                <a:pos x="0" y="0"/>
              </a:cxn>
              <a:cxn ang="0">
                <a:pos x="61" y="60"/>
              </a:cxn>
              <a:cxn ang="0">
                <a:pos x="61" y="300"/>
              </a:cxn>
            </a:cxnLst>
            <a:rect l="0" t="0" r="r" b="b"/>
            <a:pathLst>
              <a:path w="61" h="300">
                <a:moveTo>
                  <a:pt x="61" y="300"/>
                </a:moveTo>
                <a:lnTo>
                  <a:pt x="0" y="239"/>
                </a:lnTo>
                <a:lnTo>
                  <a:pt x="0" y="0"/>
                </a:lnTo>
                <a:lnTo>
                  <a:pt x="61" y="60"/>
                </a:lnTo>
                <a:lnTo>
                  <a:pt x="61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3" name="Rectangle 47"/>
          <p:cNvSpPr>
            <a:spLocks noChangeArrowheads="1"/>
          </p:cNvSpPr>
          <p:nvPr/>
        </p:nvSpPr>
        <p:spPr bwMode="auto">
          <a:xfrm>
            <a:off x="1071563" y="3727450"/>
            <a:ext cx="3032125" cy="379413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4" name="Rectangle 48"/>
          <p:cNvSpPr>
            <a:spLocks noChangeArrowheads="1"/>
          </p:cNvSpPr>
          <p:nvPr/>
        </p:nvSpPr>
        <p:spPr bwMode="auto">
          <a:xfrm>
            <a:off x="2373313" y="3792538"/>
            <a:ext cx="5365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EDX</a:t>
            </a:r>
            <a:endParaRPr lang="en-US"/>
          </a:p>
        </p:txBody>
      </p:sp>
      <p:sp>
        <p:nvSpPr>
          <p:cNvPr id="111665" name="Rectangle 49"/>
          <p:cNvSpPr>
            <a:spLocks noChangeArrowheads="1"/>
          </p:cNvSpPr>
          <p:nvPr/>
        </p:nvSpPr>
        <p:spPr bwMode="auto">
          <a:xfrm>
            <a:off x="2516188" y="2149475"/>
            <a:ext cx="3368675" cy="284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6" name="Rectangle 50"/>
          <p:cNvSpPr>
            <a:spLocks noChangeArrowheads="1"/>
          </p:cNvSpPr>
          <p:nvPr/>
        </p:nvSpPr>
        <p:spPr bwMode="auto">
          <a:xfrm>
            <a:off x="2536825" y="2163763"/>
            <a:ext cx="35020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Helvetica" charset="0"/>
              </a:rPr>
              <a:t>32-bit General-Purpose Registers</a:t>
            </a:r>
            <a:endParaRPr lang="en-US"/>
          </a:p>
        </p:txBody>
      </p:sp>
      <p:sp>
        <p:nvSpPr>
          <p:cNvPr id="111667" name="Freeform 51"/>
          <p:cNvSpPr>
            <a:spLocks/>
          </p:cNvSpPr>
          <p:nvPr/>
        </p:nvSpPr>
        <p:spPr bwMode="auto">
          <a:xfrm>
            <a:off x="6380163" y="5715000"/>
            <a:ext cx="1612900" cy="96838"/>
          </a:xfrm>
          <a:custGeom>
            <a:avLst/>
            <a:gdLst/>
            <a:ahLst/>
            <a:cxnLst>
              <a:cxn ang="0">
                <a:pos x="957" y="0"/>
              </a:cxn>
              <a:cxn ang="0">
                <a:pos x="0" y="0"/>
              </a:cxn>
              <a:cxn ang="0">
                <a:pos x="60" y="61"/>
              </a:cxn>
              <a:cxn ang="0">
                <a:pos x="1016" y="61"/>
              </a:cxn>
              <a:cxn ang="0">
                <a:pos x="957" y="0"/>
              </a:cxn>
            </a:cxnLst>
            <a:rect l="0" t="0" r="r" b="b"/>
            <a:pathLst>
              <a:path w="1016" h="61">
                <a:moveTo>
                  <a:pt x="957" y="0"/>
                </a:moveTo>
                <a:lnTo>
                  <a:pt x="0" y="0"/>
                </a:lnTo>
                <a:lnTo>
                  <a:pt x="60" y="61"/>
                </a:lnTo>
                <a:lnTo>
                  <a:pt x="1016" y="61"/>
                </a:lnTo>
                <a:lnTo>
                  <a:pt x="957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8" name="Freeform 52"/>
          <p:cNvSpPr>
            <a:spLocks/>
          </p:cNvSpPr>
          <p:nvPr/>
        </p:nvSpPr>
        <p:spPr bwMode="auto">
          <a:xfrm>
            <a:off x="7899400" y="5335588"/>
            <a:ext cx="93663" cy="476250"/>
          </a:xfrm>
          <a:custGeom>
            <a:avLst/>
            <a:gdLst/>
            <a:ahLst/>
            <a:cxnLst>
              <a:cxn ang="0">
                <a:pos x="59" y="300"/>
              </a:cxn>
              <a:cxn ang="0">
                <a:pos x="0" y="239"/>
              </a:cxn>
              <a:cxn ang="0">
                <a:pos x="0" y="0"/>
              </a:cxn>
              <a:cxn ang="0">
                <a:pos x="59" y="60"/>
              </a:cxn>
              <a:cxn ang="0">
                <a:pos x="59" y="300"/>
              </a:cxn>
            </a:cxnLst>
            <a:rect l="0" t="0" r="r" b="b"/>
            <a:pathLst>
              <a:path w="59" h="300">
                <a:moveTo>
                  <a:pt x="59" y="300"/>
                </a:moveTo>
                <a:lnTo>
                  <a:pt x="0" y="239"/>
                </a:lnTo>
                <a:lnTo>
                  <a:pt x="0" y="0"/>
                </a:lnTo>
                <a:lnTo>
                  <a:pt x="59" y="60"/>
                </a:lnTo>
                <a:lnTo>
                  <a:pt x="59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69" name="Rectangle 53"/>
          <p:cNvSpPr>
            <a:spLocks noChangeArrowheads="1"/>
          </p:cNvSpPr>
          <p:nvPr/>
        </p:nvSpPr>
        <p:spPr bwMode="auto">
          <a:xfrm>
            <a:off x="6380163" y="5335588"/>
            <a:ext cx="1519237" cy="379412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0" name="Rectangle 54"/>
          <p:cNvSpPr>
            <a:spLocks noChangeArrowheads="1"/>
          </p:cNvSpPr>
          <p:nvPr/>
        </p:nvSpPr>
        <p:spPr bwMode="auto">
          <a:xfrm>
            <a:off x="7004050" y="5400675"/>
            <a:ext cx="3714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FS</a:t>
            </a:r>
            <a:endParaRPr lang="en-US"/>
          </a:p>
        </p:txBody>
      </p:sp>
      <p:sp>
        <p:nvSpPr>
          <p:cNvPr id="111671" name="Freeform 55"/>
          <p:cNvSpPr>
            <a:spLocks/>
          </p:cNvSpPr>
          <p:nvPr/>
        </p:nvSpPr>
        <p:spPr bwMode="auto">
          <a:xfrm>
            <a:off x="6380163" y="6094413"/>
            <a:ext cx="1612900" cy="96837"/>
          </a:xfrm>
          <a:custGeom>
            <a:avLst/>
            <a:gdLst/>
            <a:ahLst/>
            <a:cxnLst>
              <a:cxn ang="0">
                <a:pos x="957" y="0"/>
              </a:cxn>
              <a:cxn ang="0">
                <a:pos x="0" y="0"/>
              </a:cxn>
              <a:cxn ang="0">
                <a:pos x="60" y="61"/>
              </a:cxn>
              <a:cxn ang="0">
                <a:pos x="1016" y="61"/>
              </a:cxn>
              <a:cxn ang="0">
                <a:pos x="957" y="0"/>
              </a:cxn>
            </a:cxnLst>
            <a:rect l="0" t="0" r="r" b="b"/>
            <a:pathLst>
              <a:path w="1016" h="61">
                <a:moveTo>
                  <a:pt x="957" y="0"/>
                </a:moveTo>
                <a:lnTo>
                  <a:pt x="0" y="0"/>
                </a:lnTo>
                <a:lnTo>
                  <a:pt x="60" y="61"/>
                </a:lnTo>
                <a:lnTo>
                  <a:pt x="1016" y="61"/>
                </a:lnTo>
                <a:lnTo>
                  <a:pt x="957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2" name="Freeform 56"/>
          <p:cNvSpPr>
            <a:spLocks/>
          </p:cNvSpPr>
          <p:nvPr/>
        </p:nvSpPr>
        <p:spPr bwMode="auto">
          <a:xfrm>
            <a:off x="7899400" y="5715000"/>
            <a:ext cx="93663" cy="476250"/>
          </a:xfrm>
          <a:custGeom>
            <a:avLst/>
            <a:gdLst/>
            <a:ahLst/>
            <a:cxnLst>
              <a:cxn ang="0">
                <a:pos x="59" y="300"/>
              </a:cxn>
              <a:cxn ang="0">
                <a:pos x="0" y="239"/>
              </a:cxn>
              <a:cxn ang="0">
                <a:pos x="0" y="0"/>
              </a:cxn>
              <a:cxn ang="0">
                <a:pos x="59" y="61"/>
              </a:cxn>
              <a:cxn ang="0">
                <a:pos x="59" y="300"/>
              </a:cxn>
            </a:cxnLst>
            <a:rect l="0" t="0" r="r" b="b"/>
            <a:pathLst>
              <a:path w="59" h="300">
                <a:moveTo>
                  <a:pt x="59" y="300"/>
                </a:moveTo>
                <a:lnTo>
                  <a:pt x="0" y="239"/>
                </a:lnTo>
                <a:lnTo>
                  <a:pt x="0" y="0"/>
                </a:lnTo>
                <a:lnTo>
                  <a:pt x="59" y="61"/>
                </a:lnTo>
                <a:lnTo>
                  <a:pt x="59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3" name="Rectangle 57"/>
          <p:cNvSpPr>
            <a:spLocks noChangeArrowheads="1"/>
          </p:cNvSpPr>
          <p:nvPr/>
        </p:nvSpPr>
        <p:spPr bwMode="auto">
          <a:xfrm>
            <a:off x="6380163" y="5715000"/>
            <a:ext cx="1519237" cy="379413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4" name="Rectangle 58"/>
          <p:cNvSpPr>
            <a:spLocks noChangeArrowheads="1"/>
          </p:cNvSpPr>
          <p:nvPr/>
        </p:nvSpPr>
        <p:spPr bwMode="auto">
          <a:xfrm>
            <a:off x="6986588" y="5781675"/>
            <a:ext cx="406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GS</a:t>
            </a:r>
            <a:endParaRPr lang="en-US"/>
          </a:p>
        </p:txBody>
      </p:sp>
      <p:sp>
        <p:nvSpPr>
          <p:cNvPr id="111675" name="Freeform 59"/>
          <p:cNvSpPr>
            <a:spLocks/>
          </p:cNvSpPr>
          <p:nvPr/>
        </p:nvSpPr>
        <p:spPr bwMode="auto">
          <a:xfrm>
            <a:off x="4673600" y="3008313"/>
            <a:ext cx="3128963" cy="95250"/>
          </a:xfrm>
          <a:custGeom>
            <a:avLst/>
            <a:gdLst/>
            <a:ahLst/>
            <a:cxnLst>
              <a:cxn ang="0">
                <a:pos x="1912" y="0"/>
              </a:cxn>
              <a:cxn ang="0">
                <a:pos x="0" y="0"/>
              </a:cxn>
              <a:cxn ang="0">
                <a:pos x="60" y="60"/>
              </a:cxn>
              <a:cxn ang="0">
                <a:pos x="1971" y="60"/>
              </a:cxn>
              <a:cxn ang="0">
                <a:pos x="1912" y="0"/>
              </a:cxn>
            </a:cxnLst>
            <a:rect l="0" t="0" r="r" b="b"/>
            <a:pathLst>
              <a:path w="1971" h="60">
                <a:moveTo>
                  <a:pt x="1912" y="0"/>
                </a:moveTo>
                <a:lnTo>
                  <a:pt x="0" y="0"/>
                </a:lnTo>
                <a:lnTo>
                  <a:pt x="60" y="60"/>
                </a:lnTo>
                <a:lnTo>
                  <a:pt x="1971" y="60"/>
                </a:lnTo>
                <a:lnTo>
                  <a:pt x="1912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6" name="Freeform 60"/>
          <p:cNvSpPr>
            <a:spLocks/>
          </p:cNvSpPr>
          <p:nvPr/>
        </p:nvSpPr>
        <p:spPr bwMode="auto">
          <a:xfrm>
            <a:off x="7708900" y="2638425"/>
            <a:ext cx="93663" cy="465138"/>
          </a:xfrm>
          <a:custGeom>
            <a:avLst/>
            <a:gdLst/>
            <a:ahLst/>
            <a:cxnLst>
              <a:cxn ang="0">
                <a:pos x="59" y="293"/>
              </a:cxn>
              <a:cxn ang="0">
                <a:pos x="0" y="233"/>
              </a:cxn>
              <a:cxn ang="0">
                <a:pos x="0" y="0"/>
              </a:cxn>
              <a:cxn ang="0">
                <a:pos x="59" y="60"/>
              </a:cxn>
              <a:cxn ang="0">
                <a:pos x="59" y="293"/>
              </a:cxn>
            </a:cxnLst>
            <a:rect l="0" t="0" r="r" b="b"/>
            <a:pathLst>
              <a:path w="59" h="293">
                <a:moveTo>
                  <a:pt x="59" y="293"/>
                </a:moveTo>
                <a:lnTo>
                  <a:pt x="0" y="233"/>
                </a:lnTo>
                <a:lnTo>
                  <a:pt x="0" y="0"/>
                </a:lnTo>
                <a:lnTo>
                  <a:pt x="59" y="60"/>
                </a:lnTo>
                <a:lnTo>
                  <a:pt x="59" y="293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7" name="Rectangle 61"/>
          <p:cNvSpPr>
            <a:spLocks noChangeArrowheads="1"/>
          </p:cNvSpPr>
          <p:nvPr/>
        </p:nvSpPr>
        <p:spPr bwMode="auto">
          <a:xfrm>
            <a:off x="4673600" y="2638425"/>
            <a:ext cx="3035300" cy="369888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78" name="Rectangle 62"/>
          <p:cNvSpPr>
            <a:spLocks noChangeArrowheads="1"/>
          </p:cNvSpPr>
          <p:nvPr/>
        </p:nvSpPr>
        <p:spPr bwMode="auto">
          <a:xfrm>
            <a:off x="5983288" y="2698750"/>
            <a:ext cx="5286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EBP</a:t>
            </a:r>
            <a:endParaRPr lang="en-US"/>
          </a:p>
        </p:txBody>
      </p:sp>
      <p:sp>
        <p:nvSpPr>
          <p:cNvPr id="111679" name="Freeform 63"/>
          <p:cNvSpPr>
            <a:spLocks/>
          </p:cNvSpPr>
          <p:nvPr/>
        </p:nvSpPr>
        <p:spPr bwMode="auto">
          <a:xfrm>
            <a:off x="4673600" y="3375025"/>
            <a:ext cx="3128963" cy="96838"/>
          </a:xfrm>
          <a:custGeom>
            <a:avLst/>
            <a:gdLst/>
            <a:ahLst/>
            <a:cxnLst>
              <a:cxn ang="0">
                <a:pos x="1912" y="0"/>
              </a:cxn>
              <a:cxn ang="0">
                <a:pos x="0" y="0"/>
              </a:cxn>
              <a:cxn ang="0">
                <a:pos x="60" y="61"/>
              </a:cxn>
              <a:cxn ang="0">
                <a:pos x="1971" y="61"/>
              </a:cxn>
              <a:cxn ang="0">
                <a:pos x="1912" y="0"/>
              </a:cxn>
            </a:cxnLst>
            <a:rect l="0" t="0" r="r" b="b"/>
            <a:pathLst>
              <a:path w="1971" h="61">
                <a:moveTo>
                  <a:pt x="1912" y="0"/>
                </a:moveTo>
                <a:lnTo>
                  <a:pt x="0" y="0"/>
                </a:lnTo>
                <a:lnTo>
                  <a:pt x="60" y="61"/>
                </a:lnTo>
                <a:lnTo>
                  <a:pt x="1971" y="61"/>
                </a:lnTo>
                <a:lnTo>
                  <a:pt x="1912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0" name="Freeform 64"/>
          <p:cNvSpPr>
            <a:spLocks/>
          </p:cNvSpPr>
          <p:nvPr/>
        </p:nvSpPr>
        <p:spPr bwMode="auto">
          <a:xfrm>
            <a:off x="7708900" y="2997200"/>
            <a:ext cx="93663" cy="474663"/>
          </a:xfrm>
          <a:custGeom>
            <a:avLst/>
            <a:gdLst/>
            <a:ahLst/>
            <a:cxnLst>
              <a:cxn ang="0">
                <a:pos x="59" y="299"/>
              </a:cxn>
              <a:cxn ang="0">
                <a:pos x="0" y="238"/>
              </a:cxn>
              <a:cxn ang="0">
                <a:pos x="0" y="0"/>
              </a:cxn>
              <a:cxn ang="0">
                <a:pos x="59" y="59"/>
              </a:cxn>
              <a:cxn ang="0">
                <a:pos x="59" y="299"/>
              </a:cxn>
            </a:cxnLst>
            <a:rect l="0" t="0" r="r" b="b"/>
            <a:pathLst>
              <a:path w="59" h="299">
                <a:moveTo>
                  <a:pt x="59" y="299"/>
                </a:moveTo>
                <a:lnTo>
                  <a:pt x="0" y="238"/>
                </a:lnTo>
                <a:lnTo>
                  <a:pt x="0" y="0"/>
                </a:lnTo>
                <a:lnTo>
                  <a:pt x="59" y="59"/>
                </a:lnTo>
                <a:lnTo>
                  <a:pt x="59" y="299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1" name="Rectangle 65"/>
          <p:cNvSpPr>
            <a:spLocks noChangeArrowheads="1"/>
          </p:cNvSpPr>
          <p:nvPr/>
        </p:nvSpPr>
        <p:spPr bwMode="auto">
          <a:xfrm>
            <a:off x="4673600" y="2997200"/>
            <a:ext cx="3035300" cy="3778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2" name="Rectangle 66"/>
          <p:cNvSpPr>
            <a:spLocks noChangeArrowheads="1"/>
          </p:cNvSpPr>
          <p:nvPr/>
        </p:nvSpPr>
        <p:spPr bwMode="auto">
          <a:xfrm>
            <a:off x="5983288" y="3063875"/>
            <a:ext cx="5286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ESP</a:t>
            </a:r>
            <a:endParaRPr lang="en-US"/>
          </a:p>
        </p:txBody>
      </p:sp>
      <p:sp>
        <p:nvSpPr>
          <p:cNvPr id="111683" name="Freeform 67"/>
          <p:cNvSpPr>
            <a:spLocks/>
          </p:cNvSpPr>
          <p:nvPr/>
        </p:nvSpPr>
        <p:spPr bwMode="auto">
          <a:xfrm>
            <a:off x="4673600" y="3754438"/>
            <a:ext cx="3128963" cy="96837"/>
          </a:xfrm>
          <a:custGeom>
            <a:avLst/>
            <a:gdLst/>
            <a:ahLst/>
            <a:cxnLst>
              <a:cxn ang="0">
                <a:pos x="1912" y="0"/>
              </a:cxn>
              <a:cxn ang="0">
                <a:pos x="0" y="0"/>
              </a:cxn>
              <a:cxn ang="0">
                <a:pos x="60" y="61"/>
              </a:cxn>
              <a:cxn ang="0">
                <a:pos x="1971" y="61"/>
              </a:cxn>
              <a:cxn ang="0">
                <a:pos x="1912" y="0"/>
              </a:cxn>
            </a:cxnLst>
            <a:rect l="0" t="0" r="r" b="b"/>
            <a:pathLst>
              <a:path w="1971" h="61">
                <a:moveTo>
                  <a:pt x="1912" y="0"/>
                </a:moveTo>
                <a:lnTo>
                  <a:pt x="0" y="0"/>
                </a:lnTo>
                <a:lnTo>
                  <a:pt x="60" y="61"/>
                </a:lnTo>
                <a:lnTo>
                  <a:pt x="1971" y="61"/>
                </a:lnTo>
                <a:lnTo>
                  <a:pt x="1912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4" name="Freeform 68"/>
          <p:cNvSpPr>
            <a:spLocks/>
          </p:cNvSpPr>
          <p:nvPr/>
        </p:nvSpPr>
        <p:spPr bwMode="auto">
          <a:xfrm>
            <a:off x="7708900" y="3375025"/>
            <a:ext cx="93663" cy="476250"/>
          </a:xfrm>
          <a:custGeom>
            <a:avLst/>
            <a:gdLst/>
            <a:ahLst/>
            <a:cxnLst>
              <a:cxn ang="0">
                <a:pos x="59" y="300"/>
              </a:cxn>
              <a:cxn ang="0">
                <a:pos x="0" y="239"/>
              </a:cxn>
              <a:cxn ang="0">
                <a:pos x="0" y="0"/>
              </a:cxn>
              <a:cxn ang="0">
                <a:pos x="59" y="61"/>
              </a:cxn>
              <a:cxn ang="0">
                <a:pos x="59" y="300"/>
              </a:cxn>
            </a:cxnLst>
            <a:rect l="0" t="0" r="r" b="b"/>
            <a:pathLst>
              <a:path w="59" h="300">
                <a:moveTo>
                  <a:pt x="59" y="300"/>
                </a:moveTo>
                <a:lnTo>
                  <a:pt x="0" y="239"/>
                </a:lnTo>
                <a:lnTo>
                  <a:pt x="0" y="0"/>
                </a:lnTo>
                <a:lnTo>
                  <a:pt x="59" y="61"/>
                </a:lnTo>
                <a:lnTo>
                  <a:pt x="59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5" name="Rectangle 69"/>
          <p:cNvSpPr>
            <a:spLocks noChangeArrowheads="1"/>
          </p:cNvSpPr>
          <p:nvPr/>
        </p:nvSpPr>
        <p:spPr bwMode="auto">
          <a:xfrm>
            <a:off x="4673600" y="3375025"/>
            <a:ext cx="3035300" cy="379413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6" name="Rectangle 70"/>
          <p:cNvSpPr>
            <a:spLocks noChangeArrowheads="1"/>
          </p:cNvSpPr>
          <p:nvPr/>
        </p:nvSpPr>
        <p:spPr bwMode="auto">
          <a:xfrm>
            <a:off x="6022975" y="3441700"/>
            <a:ext cx="4445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ESI</a:t>
            </a:r>
            <a:endParaRPr lang="en-US"/>
          </a:p>
        </p:txBody>
      </p:sp>
      <p:sp>
        <p:nvSpPr>
          <p:cNvPr id="111687" name="Freeform 71"/>
          <p:cNvSpPr>
            <a:spLocks/>
          </p:cNvSpPr>
          <p:nvPr/>
        </p:nvSpPr>
        <p:spPr bwMode="auto">
          <a:xfrm>
            <a:off x="4673600" y="4135438"/>
            <a:ext cx="3128963" cy="95250"/>
          </a:xfrm>
          <a:custGeom>
            <a:avLst/>
            <a:gdLst/>
            <a:ahLst/>
            <a:cxnLst>
              <a:cxn ang="0">
                <a:pos x="1912" y="0"/>
              </a:cxn>
              <a:cxn ang="0">
                <a:pos x="0" y="0"/>
              </a:cxn>
              <a:cxn ang="0">
                <a:pos x="60" y="60"/>
              </a:cxn>
              <a:cxn ang="0">
                <a:pos x="1971" y="60"/>
              </a:cxn>
              <a:cxn ang="0">
                <a:pos x="1912" y="0"/>
              </a:cxn>
            </a:cxnLst>
            <a:rect l="0" t="0" r="r" b="b"/>
            <a:pathLst>
              <a:path w="1971" h="60">
                <a:moveTo>
                  <a:pt x="1912" y="0"/>
                </a:moveTo>
                <a:lnTo>
                  <a:pt x="0" y="0"/>
                </a:lnTo>
                <a:lnTo>
                  <a:pt x="60" y="60"/>
                </a:lnTo>
                <a:lnTo>
                  <a:pt x="1971" y="60"/>
                </a:lnTo>
                <a:lnTo>
                  <a:pt x="1912" y="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8" name="Freeform 72"/>
          <p:cNvSpPr>
            <a:spLocks/>
          </p:cNvSpPr>
          <p:nvPr/>
        </p:nvSpPr>
        <p:spPr bwMode="auto">
          <a:xfrm>
            <a:off x="7708900" y="3754438"/>
            <a:ext cx="93663" cy="476250"/>
          </a:xfrm>
          <a:custGeom>
            <a:avLst/>
            <a:gdLst/>
            <a:ahLst/>
            <a:cxnLst>
              <a:cxn ang="0">
                <a:pos x="59" y="300"/>
              </a:cxn>
              <a:cxn ang="0">
                <a:pos x="0" y="240"/>
              </a:cxn>
              <a:cxn ang="0">
                <a:pos x="0" y="0"/>
              </a:cxn>
              <a:cxn ang="0">
                <a:pos x="59" y="61"/>
              </a:cxn>
              <a:cxn ang="0">
                <a:pos x="59" y="300"/>
              </a:cxn>
            </a:cxnLst>
            <a:rect l="0" t="0" r="r" b="b"/>
            <a:pathLst>
              <a:path w="59" h="300">
                <a:moveTo>
                  <a:pt x="59" y="300"/>
                </a:moveTo>
                <a:lnTo>
                  <a:pt x="0" y="240"/>
                </a:lnTo>
                <a:lnTo>
                  <a:pt x="0" y="0"/>
                </a:lnTo>
                <a:lnTo>
                  <a:pt x="59" y="61"/>
                </a:lnTo>
                <a:lnTo>
                  <a:pt x="59" y="300"/>
                </a:lnTo>
                <a:close/>
              </a:path>
            </a:pathLst>
          </a:custGeom>
          <a:solidFill>
            <a:srgbClr val="C0C0C0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89" name="Rectangle 73"/>
          <p:cNvSpPr>
            <a:spLocks noChangeArrowheads="1"/>
          </p:cNvSpPr>
          <p:nvPr/>
        </p:nvSpPr>
        <p:spPr bwMode="auto">
          <a:xfrm>
            <a:off x="4673600" y="3754438"/>
            <a:ext cx="3035300" cy="381000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90" name="Rectangle 74"/>
          <p:cNvSpPr>
            <a:spLocks noChangeArrowheads="1"/>
          </p:cNvSpPr>
          <p:nvPr/>
        </p:nvSpPr>
        <p:spPr bwMode="auto">
          <a:xfrm>
            <a:off x="6015038" y="3821113"/>
            <a:ext cx="45561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Helvetica" charset="0"/>
              </a:rPr>
              <a:t>EDI</a:t>
            </a:r>
            <a:endParaRPr lang="en-U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81000" y="1128713"/>
            <a:ext cx="86106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ea typeface="新細明體" pitchFamily="18" charset="-120"/>
              </a:rPr>
              <a:t>Storage locations inside the CPU, optimized for speed.</a:t>
            </a:r>
          </a:p>
        </p:txBody>
      </p:sp>
      <p:sp>
        <p:nvSpPr>
          <p:cNvPr id="111691" name="Rectangle 75"/>
          <p:cNvSpPr>
            <a:spLocks noChangeArrowheads="1"/>
          </p:cNvSpPr>
          <p:nvPr/>
        </p:nvSpPr>
        <p:spPr bwMode="auto">
          <a:xfrm>
            <a:off x="1790700" y="4572000"/>
            <a:ext cx="15621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Helvetica" charset="0"/>
              </a:rPr>
              <a:t>Control registers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9583-11B5-4D0B-948D-F6D7510EE885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rgbClr val="FF0000"/>
                </a:solidFill>
              </a:rPr>
              <a:t>-processor: registers (2)</a:t>
            </a:r>
          </a:p>
        </p:txBody>
      </p:sp>
      <p:sp>
        <p:nvSpPr>
          <p:cNvPr id="112714" name="Rectangle 74"/>
          <p:cNvSpPr>
            <a:spLocks noChangeArrowheads="1"/>
          </p:cNvSpPr>
          <p:nvPr/>
        </p:nvSpPr>
        <p:spPr bwMode="auto">
          <a:xfrm>
            <a:off x="273050" y="533400"/>
            <a:ext cx="8870950" cy="61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5000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General Purpose Registers</a:t>
            </a:r>
            <a:r>
              <a:rPr lang="en-US" sz="2800" dirty="0"/>
              <a:t>: used to contain arithmetic and logical operands used by ALU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Segment Registers</a:t>
            </a:r>
            <a:r>
              <a:rPr lang="en-US" sz="2800" dirty="0"/>
              <a:t>: indicate segments of memory currently in use.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CS</a:t>
            </a:r>
            <a:r>
              <a:rPr lang="en-US" sz="2800" dirty="0"/>
              <a:t>: (code segment) memory segment where 	</a:t>
            </a:r>
            <a:r>
              <a:rPr lang="en-US" sz="2800" dirty="0" smtClean="0"/>
              <a:t>instructions/program are located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DS</a:t>
            </a:r>
            <a:r>
              <a:rPr lang="en-US" sz="2800" dirty="0"/>
              <a:t>: (data segment) …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SS</a:t>
            </a:r>
            <a:r>
              <a:rPr lang="en-US" sz="2800" dirty="0"/>
              <a:t>: (stack segment) …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ES</a:t>
            </a:r>
            <a:r>
              <a:rPr lang="en-US" sz="2800" dirty="0"/>
              <a:t>: (extra segment) …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Pointer &amp; Index Registers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BP</a:t>
            </a:r>
            <a:r>
              <a:rPr lang="en-US" sz="2800" dirty="0"/>
              <a:t>: base pointer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SP</a:t>
            </a:r>
            <a:r>
              <a:rPr lang="en-US" sz="2800" dirty="0"/>
              <a:t>: stack pointer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SI</a:t>
            </a:r>
            <a:r>
              <a:rPr lang="en-US" sz="2800" dirty="0"/>
              <a:t>: source index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DI</a:t>
            </a:r>
            <a:r>
              <a:rPr lang="en-US" sz="2800" dirty="0"/>
              <a:t>: destination index</a:t>
            </a:r>
          </a:p>
        </p:txBody>
      </p:sp>
      <p:sp>
        <p:nvSpPr>
          <p:cNvPr id="112716" name="Text Box 76"/>
          <p:cNvSpPr txBox="1">
            <a:spLocks noChangeArrowheads="1"/>
          </p:cNvSpPr>
          <p:nvPr/>
        </p:nvSpPr>
        <p:spPr bwMode="auto">
          <a:xfrm>
            <a:off x="6096000" y="4070350"/>
            <a:ext cx="2590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complete address = segment + pointer/index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EA0-E984-442F-AFA3-2C88ED7F8318}" type="slidenum">
              <a:rPr lang="en-US"/>
              <a:pPr/>
              <a:t>19</a:t>
            </a:fld>
            <a:endParaRPr 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273050" y="609600"/>
            <a:ext cx="88709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Control Registers</a:t>
            </a:r>
            <a:r>
              <a:rPr lang="en-US" sz="2800" dirty="0"/>
              <a:t>:</a:t>
            </a:r>
          </a:p>
          <a:p>
            <a:pPr lvl="1">
              <a:buFontTx/>
              <a:buChar char="–"/>
            </a:pPr>
            <a:r>
              <a:rPr lang="en-US" sz="2800" dirty="0"/>
              <a:t>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</a:rPr>
              <a:t>IP/IR</a:t>
            </a:r>
            <a:r>
              <a:rPr lang="en-US" sz="2800" dirty="0" smtClean="0"/>
              <a:t>: </a:t>
            </a:r>
            <a:r>
              <a:rPr lang="en-US" sz="2800" dirty="0"/>
              <a:t>instruction </a:t>
            </a:r>
            <a:r>
              <a:rPr lang="en-US" sz="2800" dirty="0" smtClean="0"/>
              <a:t>pointer held in instruction register (memory </a:t>
            </a:r>
            <a:r>
              <a:rPr lang="en-US" sz="2800" dirty="0"/>
              <a:t>address of next instruction to be executed)</a:t>
            </a:r>
          </a:p>
          <a:p>
            <a:pPr lvl="1">
              <a:buFontTx/>
              <a:buChar char="–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FLAGS</a:t>
            </a:r>
            <a:r>
              <a:rPr lang="en-US" sz="2800" dirty="0"/>
              <a:t>: status and control flags; used to indicate processor status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rgbClr val="FF0000"/>
                </a:solidFill>
              </a:rPr>
              <a:t>-processor: registers (3)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1447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1828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2209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2590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971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3352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3733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4114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495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4876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5257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5638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1447800" y="3824288"/>
            <a:ext cx="452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11   10   9     8    7     6     5    4     3     2    1     0</a:t>
            </a:r>
          </a:p>
        </p:txBody>
      </p:sp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1066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35" name="Rectangle 27"/>
          <p:cNvSpPr>
            <a:spLocks noChangeArrowheads="1"/>
          </p:cNvSpPr>
          <p:nvPr/>
        </p:nvSpPr>
        <p:spPr bwMode="auto">
          <a:xfrm>
            <a:off x="685800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9836" name="Rectangle 28"/>
          <p:cNvSpPr>
            <a:spLocks noChangeArrowheads="1"/>
          </p:cNvSpPr>
          <p:nvPr/>
        </p:nvSpPr>
        <p:spPr bwMode="auto">
          <a:xfrm>
            <a:off x="533400" y="4097338"/>
            <a:ext cx="6781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 = 1</a:t>
            </a:r>
            <a:r>
              <a:rPr lang="en-US" sz="2800" dirty="0"/>
              <a:t>: if operand produced carry</a:t>
            </a:r>
          </a:p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p = 1</a:t>
            </a:r>
            <a:r>
              <a:rPr lang="en-US" sz="2800" dirty="0"/>
              <a:t>: if operand has parity of 1</a:t>
            </a:r>
          </a:p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z = 1</a:t>
            </a:r>
            <a:r>
              <a:rPr lang="en-US" sz="2800" dirty="0"/>
              <a:t>: if result = 0</a:t>
            </a:r>
          </a:p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s = 1</a:t>
            </a:r>
            <a:r>
              <a:rPr lang="en-US" sz="2800" dirty="0"/>
              <a:t>: if result &lt; 0</a:t>
            </a:r>
          </a:p>
          <a:p>
            <a:r>
              <a:rPr lang="en-US" sz="2800" dirty="0" err="1">
                <a:solidFill>
                  <a:srgbClr val="0000FF"/>
                </a:solidFill>
                <a:latin typeface="Arial" pitchFamily="34" charset="0"/>
              </a:rPr>
              <a:t>i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 = 1</a:t>
            </a:r>
            <a:r>
              <a:rPr lang="en-US" sz="2800" dirty="0"/>
              <a:t>: </a:t>
            </a:r>
            <a:r>
              <a:rPr lang="en-US" sz="2800" dirty="0">
                <a:latin typeface="Symbol" pitchFamily="18" charset="2"/>
              </a:rPr>
              <a:t>m</a:t>
            </a:r>
            <a:r>
              <a:rPr lang="en-US" sz="2800" dirty="0"/>
              <a:t>-processor will respond to interrupts</a:t>
            </a:r>
          </a:p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o = 1</a:t>
            </a:r>
            <a:r>
              <a:rPr lang="en-US" sz="2800" dirty="0"/>
              <a:t>: if result produced 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EEF8-989F-4572-8B2D-E81C56D074E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Contents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" y="11430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Input/output standards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Microprocessor evolution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Computer languages &amp; operating systems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Information encryption/decryption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797F-DA7C-4F08-8949-5353E218807A}" type="slidenum">
              <a:rPr lang="en-US"/>
              <a:pPr/>
              <a:t>20</a:t>
            </a:fld>
            <a:endParaRPr lang="en-US"/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73050" y="971550"/>
            <a:ext cx="88709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Fetch</a:t>
            </a:r>
            <a:r>
              <a:rPr lang="en-US" sz="2800" dirty="0"/>
              <a:t> the next instruction (address is held </a:t>
            </a:r>
            <a:r>
              <a:rPr lang="en-US" sz="2800" dirty="0" smtClean="0"/>
              <a:t>in </a:t>
            </a:r>
            <a:r>
              <a:rPr lang="en-US" sz="2800" dirty="0"/>
              <a:t>instruction </a:t>
            </a:r>
            <a:r>
              <a:rPr lang="en-US" sz="2800" dirty="0" smtClean="0"/>
              <a:t>pointer / register</a:t>
            </a:r>
            <a:r>
              <a:rPr lang="en-US" sz="2800" dirty="0"/>
              <a:t>); instruction pointer is incremented to the next value or branched, conditional statements may throw it elsewhere</a:t>
            </a:r>
          </a:p>
          <a:p>
            <a:pPr>
              <a:buFontTx/>
              <a:buChar char="•"/>
            </a:pP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Decode</a:t>
            </a:r>
            <a:r>
              <a:rPr lang="en-US" sz="2800" dirty="0"/>
              <a:t>: what do 1’s and 0’s mean?</a:t>
            </a:r>
          </a:p>
          <a:p>
            <a:pPr>
              <a:buFontTx/>
              <a:buChar char="•"/>
            </a:pPr>
            <a:endParaRPr lang="en-US" sz="2800" dirty="0"/>
          </a:p>
          <a:p>
            <a:pPr>
              <a:buFontTx/>
              <a:buChar char="•"/>
            </a:pP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Execute</a:t>
            </a:r>
            <a:r>
              <a:rPr lang="en-US" sz="2800" dirty="0"/>
              <a:t>: the instruction</a:t>
            </a:r>
          </a:p>
          <a:p>
            <a:pPr>
              <a:buFontTx/>
              <a:buChar char="•"/>
            </a:pPr>
            <a:endParaRPr lang="en-US" sz="28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-processor </a:t>
            </a:r>
            <a:r>
              <a:rPr lang="en-US" dirty="0" smtClean="0">
                <a:solidFill>
                  <a:srgbClr val="FF0000"/>
                </a:solidFill>
              </a:rPr>
              <a:t>instruction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ycle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79DD-F841-4DBE-9F30-F7C1EE975FDF}" type="slidenum">
              <a:rPr lang="en-US"/>
              <a:pPr/>
              <a:t>21</a:t>
            </a:fld>
            <a:endParaRPr lang="en-US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73050" y="609600"/>
            <a:ext cx="887095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Data Transfer</a:t>
            </a:r>
            <a:r>
              <a:rPr lang="en-US" sz="2800"/>
              <a:t>: </a:t>
            </a:r>
          </a:p>
          <a:p>
            <a:pPr lvl="1"/>
            <a:r>
              <a:rPr lang="en-US" sz="2800">
                <a:latin typeface="Arial" pitchFamily="34" charset="0"/>
              </a:rPr>
              <a:t>MOV d,s </a:t>
            </a:r>
            <a:r>
              <a:rPr lang="en-US" sz="2800"/>
              <a:t>    move (s)ource to (d)estination</a:t>
            </a:r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Arithmetic</a:t>
            </a:r>
            <a:r>
              <a:rPr lang="en-US" sz="2800"/>
              <a:t>:</a:t>
            </a:r>
          </a:p>
          <a:p>
            <a:pPr lvl="1"/>
            <a:r>
              <a:rPr lang="en-US" sz="2800">
                <a:latin typeface="Arial" pitchFamily="34" charset="0"/>
              </a:rPr>
              <a:t>ADD d,s </a:t>
            </a:r>
            <a:r>
              <a:rPr lang="en-US" sz="2800"/>
              <a:t>     add s to d and store it in d</a:t>
            </a:r>
          </a:p>
          <a:p>
            <a:pPr lvl="1"/>
            <a:r>
              <a:rPr lang="en-US" sz="2800">
                <a:latin typeface="Arial" pitchFamily="34" charset="0"/>
              </a:rPr>
              <a:t>INC d </a:t>
            </a:r>
            <a:r>
              <a:rPr lang="en-US" sz="2800"/>
              <a:t>         increment contents of d by 1</a:t>
            </a:r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Logical and Shifts</a:t>
            </a:r>
            <a:r>
              <a:rPr lang="en-US" sz="2800"/>
              <a:t>:</a:t>
            </a:r>
          </a:p>
          <a:p>
            <a:pPr lvl="1"/>
            <a:r>
              <a:rPr lang="en-US" sz="2800">
                <a:latin typeface="Arial" pitchFamily="34" charset="0"/>
              </a:rPr>
              <a:t>AND d,s </a:t>
            </a:r>
            <a:r>
              <a:rPr lang="en-US" sz="2800"/>
              <a:t>     bitwise AND of s with d, store in d</a:t>
            </a:r>
          </a:p>
          <a:p>
            <a:pPr lvl="1"/>
            <a:r>
              <a:rPr lang="en-US" sz="2800">
                <a:latin typeface="Arial" pitchFamily="34" charset="0"/>
              </a:rPr>
              <a:t>SHL d </a:t>
            </a:r>
            <a:r>
              <a:rPr lang="en-US" sz="2800"/>
              <a:t>         shift d left one bit</a:t>
            </a:r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Control Transfer</a:t>
            </a:r>
            <a:r>
              <a:rPr lang="en-US" sz="2800"/>
              <a:t>:</a:t>
            </a:r>
          </a:p>
          <a:p>
            <a:pPr lvl="1"/>
            <a:r>
              <a:rPr lang="en-US" sz="2800">
                <a:latin typeface="Arial" pitchFamily="34" charset="0"/>
              </a:rPr>
              <a:t>JMP loc </a:t>
            </a:r>
            <a:r>
              <a:rPr lang="en-US" sz="2800"/>
              <a:t>      jump to memory location loc</a:t>
            </a:r>
          </a:p>
          <a:p>
            <a:pPr lvl="1"/>
            <a:r>
              <a:rPr lang="en-US" sz="2800">
                <a:latin typeface="Arial" pitchFamily="34" charset="0"/>
              </a:rPr>
              <a:t>JE loc </a:t>
            </a:r>
            <a:r>
              <a:rPr lang="en-US" sz="2800"/>
              <a:t>         jump to loc if result of last operation = 0</a:t>
            </a:r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I/O</a:t>
            </a:r>
            <a:r>
              <a:rPr lang="en-US" sz="2800"/>
              <a:t>:</a:t>
            </a:r>
          </a:p>
          <a:p>
            <a:pPr lvl="1"/>
            <a:r>
              <a:rPr lang="en-US" sz="2800">
                <a:latin typeface="Arial" pitchFamily="34" charset="0"/>
              </a:rPr>
              <a:t>OUT d,s </a:t>
            </a:r>
            <a:r>
              <a:rPr lang="en-US" sz="2800"/>
              <a:t>     output to the I/O space (address d)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some basic assembler instructions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7B34-ED86-446A-B281-3E3203CC7BA0}" type="slidenum">
              <a:rPr lang="en-US"/>
              <a:pPr/>
              <a:t>22</a:t>
            </a:fld>
            <a:endParaRPr lang="en-US"/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152400" y="609600"/>
            <a:ext cx="9067800" cy="61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Location of the operand of an instruction may be obtained: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Immediate</a:t>
            </a:r>
            <a:r>
              <a:rPr lang="en-US" sz="2800" dirty="0"/>
              <a:t>: e.g. </a:t>
            </a:r>
            <a:r>
              <a:rPr lang="en-US" sz="2800" dirty="0" smtClean="0"/>
              <a:t>200 (hex!)</a:t>
            </a:r>
            <a:endParaRPr lang="en-US" sz="2800" dirty="0"/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Operand contained in 2</a:t>
            </a:r>
            <a:r>
              <a:rPr lang="en-US" sz="2800" baseline="30000" dirty="0"/>
              <a:t>nd</a:t>
            </a:r>
            <a:r>
              <a:rPr lang="en-US" sz="2800" dirty="0"/>
              <a:t> part of the instruction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Register</a:t>
            </a:r>
            <a:r>
              <a:rPr lang="en-US" sz="2800" dirty="0"/>
              <a:t>: e.g. BX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Operand is contained in </a:t>
            </a:r>
            <a:r>
              <a:rPr lang="en-US" sz="2800" dirty="0" smtClean="0"/>
              <a:t>one of </a:t>
            </a:r>
            <a:r>
              <a:rPr lang="en-US" sz="2800" dirty="0"/>
              <a:t>the general registers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</a:rPr>
              <a:t>Indirect</a:t>
            </a:r>
            <a:r>
              <a:rPr lang="en-US" sz="2800" dirty="0"/>
              <a:t>: e.g. [200]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Operand’s address is contained in the 2</a:t>
            </a:r>
            <a:r>
              <a:rPr lang="en-US" sz="2800" baseline="30000" dirty="0"/>
              <a:t>nd</a:t>
            </a:r>
            <a:r>
              <a:rPr lang="en-US" sz="2800" dirty="0"/>
              <a:t> part of the instr.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Register indirect</a:t>
            </a:r>
            <a:r>
              <a:rPr lang="en-US" sz="2800" dirty="0"/>
              <a:t>: e.g. [BX]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Operand’s address is contained in one of the general pointers or pointer/index registers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Indexed</a:t>
            </a:r>
            <a:r>
              <a:rPr lang="en-US" sz="2800" dirty="0"/>
              <a:t>: e.g. [BX+1]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Operand’s address is formed by adding displacement contained in 2</a:t>
            </a:r>
            <a:r>
              <a:rPr lang="en-US" sz="2800" baseline="30000" dirty="0"/>
              <a:t>nd</a:t>
            </a:r>
            <a:r>
              <a:rPr lang="en-US" sz="2800" dirty="0"/>
              <a:t> part of the instr. to the contents of one of the index registers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D4C9-1E90-4826-8FC3-50E19510AD05}" type="slidenum">
              <a:rPr lang="en-US"/>
              <a:pPr/>
              <a:t>23</a:t>
            </a:fld>
            <a:endParaRPr 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52400" y="609600"/>
            <a:ext cx="90678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"/>
              </a:spcBef>
            </a:pPr>
            <a:endParaRPr lang="en-US" sz="2800"/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sz="2800"/>
              <a:t>Addr.        ML            	 AL      	 Meaning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Assembler example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73050" y="1689100"/>
            <a:ext cx="871745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100	BB 00 02	  </a:t>
            </a:r>
            <a:r>
              <a:rPr lang="en-US" dirty="0">
                <a:latin typeface="Arial" pitchFamily="34" charset="0"/>
              </a:rPr>
              <a:t>MOV BX,200	</a:t>
            </a:r>
            <a:r>
              <a:rPr lang="en-US" dirty="0"/>
              <a:t>BX </a:t>
            </a: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>
                <a:sym typeface="Symbol" pitchFamily="18" charset="2"/>
              </a:rPr>
              <a:t>200h (load </a:t>
            </a:r>
            <a:r>
              <a:rPr lang="en-US" dirty="0" err="1" smtClean="0">
                <a:sym typeface="Symbol" pitchFamily="18" charset="2"/>
              </a:rPr>
              <a:t>addr</a:t>
            </a:r>
            <a:r>
              <a:rPr lang="en-US" dirty="0" smtClean="0">
                <a:sym typeface="Symbol" pitchFamily="18" charset="2"/>
              </a:rPr>
              <a:t>.)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latin typeface="Courier New" pitchFamily="49" charset="0"/>
              </a:rPr>
              <a:t>103	8A 2F	  	  </a:t>
            </a:r>
            <a:r>
              <a:rPr lang="en-US" dirty="0">
                <a:latin typeface="Arial" pitchFamily="34" charset="0"/>
              </a:rPr>
              <a:t>MOV CH,[BX]	</a:t>
            </a:r>
            <a:r>
              <a:rPr lang="en-US" dirty="0"/>
              <a:t>CH </a:t>
            </a:r>
            <a:r>
              <a:rPr lang="en-US" dirty="0">
                <a:sym typeface="Symbol" pitchFamily="18" charset="2"/>
              </a:rPr>
              <a:t> value at loc 200h</a:t>
            </a:r>
          </a:p>
          <a:p>
            <a:r>
              <a:rPr lang="en-US" dirty="0">
                <a:latin typeface="Courier New" pitchFamily="49" charset="0"/>
              </a:rPr>
              <a:t>105	8A 4F 01	  </a:t>
            </a:r>
            <a:r>
              <a:rPr lang="en-US" dirty="0">
                <a:latin typeface="Arial" pitchFamily="34" charset="0"/>
              </a:rPr>
              <a:t>MOV CL,[BX+1]	</a:t>
            </a:r>
            <a:r>
              <a:rPr lang="en-US" dirty="0"/>
              <a:t>CL </a:t>
            </a:r>
            <a:r>
              <a:rPr lang="en-US" dirty="0">
                <a:sym typeface="Symbol" pitchFamily="18" charset="2"/>
              </a:rPr>
              <a:t> value at loc 201h</a:t>
            </a:r>
          </a:p>
          <a:p>
            <a:r>
              <a:rPr lang="en-US" dirty="0">
                <a:latin typeface="Courier New" pitchFamily="49" charset="0"/>
              </a:rPr>
              <a:t>108	88 0F	  	  </a:t>
            </a:r>
            <a:r>
              <a:rPr lang="en-US" dirty="0">
                <a:latin typeface="Arial" pitchFamily="34" charset="0"/>
              </a:rPr>
              <a:t>MOV [BX],CL	</a:t>
            </a:r>
            <a:r>
              <a:rPr lang="en-US" dirty="0"/>
              <a:t>loc 200h </a:t>
            </a:r>
            <a:r>
              <a:rPr lang="en-US" dirty="0">
                <a:sym typeface="Symbol" pitchFamily="18" charset="2"/>
              </a:rPr>
              <a:t> CL</a:t>
            </a:r>
          </a:p>
          <a:p>
            <a:r>
              <a:rPr lang="en-US" dirty="0">
                <a:latin typeface="Courier New" pitchFamily="49" charset="0"/>
              </a:rPr>
              <a:t>10A	88 6F 01	  </a:t>
            </a:r>
            <a:r>
              <a:rPr lang="en-US" dirty="0">
                <a:latin typeface="Arial" pitchFamily="34" charset="0"/>
              </a:rPr>
              <a:t>MOV [BX+1],CH	</a:t>
            </a:r>
            <a:r>
              <a:rPr lang="en-US" dirty="0"/>
              <a:t>loc 201h </a:t>
            </a:r>
            <a:r>
              <a:rPr lang="en-US" dirty="0">
                <a:sym typeface="Symbol" pitchFamily="18" charset="2"/>
              </a:rPr>
              <a:t> CH</a:t>
            </a:r>
          </a:p>
          <a:p>
            <a:r>
              <a:rPr lang="en-US" dirty="0">
                <a:latin typeface="Courier New" pitchFamily="49" charset="0"/>
              </a:rPr>
              <a:t>10D	CD 20	  	  </a:t>
            </a:r>
            <a:r>
              <a:rPr lang="en-US" dirty="0">
                <a:latin typeface="Arial" pitchFamily="34" charset="0"/>
              </a:rPr>
              <a:t>INT 20		</a:t>
            </a:r>
            <a:r>
              <a:rPr lang="en-US" dirty="0"/>
              <a:t>software interrupt (exit)</a:t>
            </a:r>
          </a:p>
          <a:p>
            <a:endParaRPr lang="en-US" dirty="0"/>
          </a:p>
          <a:p>
            <a:r>
              <a:rPr lang="en-US" dirty="0"/>
              <a:t>Location		Value before		Value after</a:t>
            </a:r>
            <a:endParaRPr lang="en-US" dirty="0">
              <a:latin typeface="Courier New" pitchFamily="49" charset="0"/>
            </a:endParaRPr>
          </a:p>
          <a:p>
            <a:r>
              <a:rPr lang="en-US" dirty="0">
                <a:sym typeface="Symbol" pitchFamily="18" charset="2"/>
              </a:rPr>
              <a:t>200				A1			B2</a:t>
            </a:r>
          </a:p>
          <a:p>
            <a:r>
              <a:rPr lang="en-US" dirty="0">
                <a:sym typeface="Symbol" pitchFamily="18" charset="2"/>
              </a:rPr>
              <a:t>201				B2			A1</a:t>
            </a:r>
          </a:p>
          <a:p>
            <a:r>
              <a:rPr lang="en-US" dirty="0">
                <a:sym typeface="Symbol" pitchFamily="18" charset="2"/>
              </a:rPr>
              <a:t>202				?			?</a:t>
            </a: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/>
              <a:t>         The program swaps values in locations 200 and 201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143000" y="1477963"/>
            <a:ext cx="625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opcode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873250" y="1477963"/>
            <a:ext cx="303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lo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39988" y="1479550"/>
            <a:ext cx="3032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1295-5BAD-4B36-9F84-33A7DC3B7CD4}" type="slidenum">
              <a:rPr lang="en-US"/>
              <a:pPr/>
              <a:t>24</a:t>
            </a:fld>
            <a:endParaRPr lang="en-US"/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152400" y="839788"/>
            <a:ext cx="9067800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I/O devices usually have </a:t>
            </a:r>
            <a:r>
              <a:rPr lang="en-US" sz="2800" dirty="0" smtClean="0"/>
              <a:t>their own registers </a:t>
            </a:r>
            <a:r>
              <a:rPr lang="en-US" sz="2800" dirty="0"/>
              <a:t>which are assigned or mapped to addresses in memory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I/O is achieved by </a:t>
            </a:r>
            <a:r>
              <a:rPr lang="en-US" sz="2800" dirty="0">
                <a:latin typeface="Symbol" pitchFamily="18" charset="2"/>
              </a:rPr>
              <a:t>m</a:t>
            </a:r>
            <a:r>
              <a:rPr lang="en-US" sz="2800" dirty="0"/>
              <a:t>-processor reading from / writing to </a:t>
            </a:r>
            <a:r>
              <a:rPr lang="en-US" sz="2800" dirty="0" smtClean="0"/>
              <a:t>the corresponding memory </a:t>
            </a:r>
            <a:r>
              <a:rPr lang="en-US" sz="2800" dirty="0"/>
              <a:t>addresses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sz="2800" dirty="0"/>
              <a:t>Ex: I/O user port used in the lab </a:t>
            </a:r>
            <a:r>
              <a:rPr lang="en-US" sz="2800" dirty="0" smtClean="0"/>
              <a:t>this week has </a:t>
            </a:r>
            <a:r>
              <a:rPr lang="en-US" sz="2800" dirty="0"/>
              <a:t>8 registers at addresses 2A0</a:t>
            </a:r>
            <a:r>
              <a:rPr lang="en-US" sz="2800" baseline="-25000" dirty="0"/>
              <a:t>H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/>
              <a:t>2A7</a:t>
            </a:r>
            <a:r>
              <a:rPr lang="en-US" sz="2800" baseline="-25000" dirty="0"/>
              <a:t>H</a:t>
            </a:r>
            <a:r>
              <a:rPr lang="en-US" sz="2800" dirty="0"/>
              <a:t>. Used to control ADC, DAC and digital I/O functions of the port.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Input/Outputs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DE2-6613-4273-AFB9-E62807ED43E6}" type="slidenum">
              <a:rPr lang="en-US"/>
              <a:pPr/>
              <a:t>25</a:t>
            </a:fld>
            <a:endParaRPr lang="en-US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152400" y="741363"/>
            <a:ext cx="90678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endParaRPr lang="en-US" sz="2800"/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/>
              <a:t> Provides a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level of abstraction</a:t>
            </a:r>
            <a:r>
              <a:rPr lang="en-US" sz="2800"/>
              <a:t> and security for higher level applications; interrupts, memory handling, etc.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/>
              <a:t> I/O are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privileged operations</a:t>
            </a:r>
            <a:r>
              <a:rPr lang="en-US" sz="2800"/>
              <a:t>, usually only OS can do I/O 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/>
              <a:t> A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device driver</a:t>
            </a:r>
            <a:r>
              <a:rPr lang="en-US" sz="2800"/>
              <a:t> is provided, which runs as part of the OS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/>
              <a:t> User’s program then communicates to the device through the driver and OS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4C22-876E-4D03-BFE2-A90188088C8F}" type="slidenum">
              <a:rPr lang="en-US"/>
              <a:pPr/>
              <a:t>26</a:t>
            </a:fld>
            <a:endParaRPr lang="en-US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52400" y="609600"/>
            <a:ext cx="90678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endParaRPr lang="en-US" sz="2800" dirty="0"/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Most OS </a:t>
            </a:r>
            <a:r>
              <a:rPr lang="en-US" sz="2800" dirty="0"/>
              <a:t>can run multiple programs at the same time.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 dirty="0"/>
              <a:t> Multiple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threads</a:t>
            </a:r>
            <a:r>
              <a:rPr lang="en-US" sz="2800" dirty="0"/>
              <a:t> of execution within the same program.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Scheduler</a:t>
            </a:r>
            <a:r>
              <a:rPr lang="en-US" sz="2800" dirty="0"/>
              <a:t> utility assigns a given amount of CPU time to each running program.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 dirty="0"/>
              <a:t> Rapid switching of tasks gives illusion that all programs are running at once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 dirty="0"/>
              <a:t> The processor must support task switching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800" dirty="0"/>
              <a:t> Scheduling policy, priority, etc.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OS: multitasking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C6D8-15C3-4F6C-948B-7AD7479E3134}" type="slidenum">
              <a:rPr lang="en-US"/>
              <a:pPr/>
              <a:t>27</a:t>
            </a:fld>
            <a:endParaRPr lang="en-US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152400" y="333375"/>
            <a:ext cx="90678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endParaRPr lang="en-US" sz="2800" dirty="0"/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dirty="0"/>
              <a:t>Used for handling peripheral I/O asynchronously (orders of magnitude </a:t>
            </a:r>
            <a:r>
              <a:rPr lang="en-US" sz="2800" dirty="0" smtClean="0"/>
              <a:t>differences in time </a:t>
            </a:r>
            <a:r>
              <a:rPr lang="en-US" sz="2800" dirty="0"/>
              <a:t>required for access, enable/disable, read/write, etc.)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dirty="0"/>
              <a:t>Device requiring services asserts Interrupt Request.</a:t>
            </a:r>
          </a:p>
          <a:p>
            <a:pPr>
              <a:spcBef>
                <a:spcPct val="20000"/>
              </a:spcBef>
            </a:pPr>
            <a:r>
              <a:rPr lang="en-US" sz="2800" dirty="0"/>
              <a:t>When INTR asserted: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m</a:t>
            </a:r>
            <a:r>
              <a:rPr lang="en-US" sz="2800" dirty="0"/>
              <a:t>-processor completes execution of current instruction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IP/IR </a:t>
            </a:r>
            <a:r>
              <a:rPr lang="en-US" sz="2800" dirty="0"/>
              <a:t>&amp; other registers pushed onto stack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IP/IR </a:t>
            </a:r>
            <a:r>
              <a:rPr lang="en-US" sz="2800" dirty="0"/>
              <a:t>loaded with address of interrupt routine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800" dirty="0"/>
              <a:t> interrupt routine executed to identify and service the device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800" dirty="0"/>
              <a:t> when completed, IP &amp; registers popped from stack, and program execution resumes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Interrupts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5277-069B-48DE-AB5B-2988464F1E60}" type="slidenum">
              <a:rPr lang="en-US"/>
              <a:pPr/>
              <a:t>28</a:t>
            </a:fld>
            <a:endParaRPr lang="en-US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76200" y="381000"/>
            <a:ext cx="90678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tabLst>
                <a:tab pos="454025" algn="l"/>
              </a:tabLst>
            </a:pPr>
            <a:endParaRPr lang="en-US" sz="2800" dirty="0"/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r>
              <a:rPr lang="en-US" sz="2800" dirty="0"/>
              <a:t>General purpose OS systems such as Linux, Windows, Mac OS do not guarantee ‘real-time’ execution of instructions</a:t>
            </a:r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r>
              <a:rPr lang="en-US" sz="2800" dirty="0"/>
              <a:t>	i.e. they don’t necessarily have any operational 	deadlines  	from event to system response</a:t>
            </a:r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r>
              <a:rPr lang="en-US" sz="2800" dirty="0"/>
              <a:t>		e.g. various interrupts, multitasking, etc. are usually 		handled with the illusion of smooth running for a casual 		user, but the behavior is not deterministic</a:t>
            </a:r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r>
              <a:rPr lang="en-US" sz="2800" dirty="0"/>
              <a:t>Multitasking operating systems are available that provide tools to ensure that certain deadlines from event to system response are met.</a:t>
            </a:r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r>
              <a:rPr lang="en-US" sz="2800" dirty="0"/>
              <a:t>Examples:	</a:t>
            </a:r>
            <a:r>
              <a:rPr lang="en-US" sz="2800" dirty="0" err="1">
                <a:solidFill>
                  <a:srgbClr val="0000FF"/>
                </a:solidFill>
                <a:latin typeface="Arial" pitchFamily="34" charset="0"/>
              </a:rPr>
              <a:t>VxWorks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800" dirty="0"/>
              <a:t>(Wind River) – used on Mars rovers 			</a:t>
            </a:r>
            <a:r>
              <a:rPr lang="en-US" sz="2800" dirty="0" err="1">
                <a:solidFill>
                  <a:srgbClr val="0000FF"/>
                </a:solidFill>
                <a:latin typeface="Arial" pitchFamily="34" charset="0"/>
              </a:rPr>
              <a:t>RTLinux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, RTEMS</a:t>
            </a:r>
            <a:r>
              <a:rPr lang="en-US" sz="2800" dirty="0"/>
              <a:t> (</a:t>
            </a:r>
            <a:r>
              <a:rPr lang="en-US" sz="2800" dirty="0" err="1"/>
              <a:t>o.source</a:t>
            </a:r>
            <a:r>
              <a:rPr lang="en-US" sz="2800" dirty="0"/>
              <a:t>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Real Time Operating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5277-069B-48DE-AB5B-2988464F1E60}" type="slidenum">
              <a:rPr lang="en-US"/>
              <a:pPr/>
              <a:t>29</a:t>
            </a:fld>
            <a:endParaRPr lang="en-US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76200" y="381000"/>
            <a:ext cx="9067800" cy="60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tabLst>
                <a:tab pos="454025" algn="l"/>
              </a:tabLst>
            </a:pPr>
            <a:endParaRPr lang="en-US" sz="2800" dirty="0"/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r>
              <a:rPr lang="en-US" sz="2800" i="1" dirty="0" smtClean="0"/>
              <a:t>Signal encryption using a sequence of pseudo-random numbers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Uses linear feedback </a:t>
            </a:r>
            <a:r>
              <a:rPr lang="en-US" sz="2800" i="1" dirty="0" smtClean="0"/>
              <a:t>shift registers </a:t>
            </a:r>
            <a:r>
              <a:rPr lang="en-US" sz="2800" dirty="0" smtClean="0"/>
              <a:t>(LFSR) to generate a sequence of pseudo-random numbers (deterministic sequence that </a:t>
            </a:r>
            <a:r>
              <a:rPr lang="en-US" sz="2800" i="1" dirty="0" smtClean="0"/>
              <a:t>looks</a:t>
            </a:r>
            <a:r>
              <a:rPr lang="en-US" sz="2800" dirty="0" smtClean="0"/>
              <a:t> random)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If LFSR has N bits, the max sequence will be 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– 1 long, then repeats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E.g. 8-bit LFSR can produce 255 long sequence, 32-bit LFSR can produce 4,294,967,295 pseudo-random sequence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XOR gates are used to tap certain outputs into the serial input</a:t>
            </a:r>
            <a:r>
              <a:rPr lang="en-US" sz="2800" dirty="0"/>
              <a:t> </a:t>
            </a:r>
            <a:r>
              <a:rPr lang="en-US" sz="2800" dirty="0" smtClean="0"/>
              <a:t>(see the table in the Supplement)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LTspice</a:t>
            </a:r>
            <a:r>
              <a:rPr lang="en-US" dirty="0" smtClean="0">
                <a:solidFill>
                  <a:srgbClr val="FF0000"/>
                </a:solidFill>
              </a:rPr>
              <a:t> experiment 11.1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BC6B-E334-4FEE-81C3-2C799282942F}" type="slidenum">
              <a:rPr lang="en-US"/>
              <a:pPr/>
              <a:t>3</a:t>
            </a:fld>
            <a:endParaRPr lang="en-US"/>
          </a:p>
        </p:txBody>
      </p:sp>
      <p:sp>
        <p:nvSpPr>
          <p:cNvPr id="10240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458200" cy="55626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USB (universal serial bus)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intelligent high-speed connection to devices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up to 480 </a:t>
            </a:r>
            <a:r>
              <a:rPr lang="en-US" altLang="zh-TW" dirty="0" err="1">
                <a:ea typeface="新細明體" pitchFamily="18" charset="-120"/>
              </a:rPr>
              <a:t>Mbit</a:t>
            </a:r>
            <a:r>
              <a:rPr lang="en-US" altLang="zh-TW" dirty="0">
                <a:ea typeface="新細明體" pitchFamily="18" charset="-120"/>
              </a:rPr>
              <a:t>/s (USB 2.0 Hi-Speed)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USB hub connects multiple devices</a:t>
            </a:r>
          </a:p>
          <a:p>
            <a:pPr lvl="1">
              <a:spcBef>
                <a:spcPct val="0"/>
              </a:spcBef>
            </a:pPr>
            <a:r>
              <a:rPr lang="en-US" altLang="zh-TW" i="1" dirty="0">
                <a:ea typeface="新細明體" pitchFamily="18" charset="-120"/>
              </a:rPr>
              <a:t>enumeration</a:t>
            </a:r>
            <a:r>
              <a:rPr lang="en-US" altLang="zh-TW" dirty="0">
                <a:ea typeface="新細明體" pitchFamily="18" charset="-120"/>
              </a:rPr>
              <a:t>: computer queries devices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supports </a:t>
            </a:r>
            <a:r>
              <a:rPr lang="en-US" altLang="zh-TW" i="1" dirty="0">
                <a:ea typeface="新細明體" pitchFamily="18" charset="-120"/>
              </a:rPr>
              <a:t>hot swapping, hot plugging</a:t>
            </a:r>
            <a:endParaRPr lang="en-US" altLang="zh-TW" dirty="0">
              <a:ea typeface="新細明體" pitchFamily="18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Parallel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short cable, </a:t>
            </a:r>
            <a:r>
              <a:rPr lang="en-US" altLang="zh-TW" dirty="0" smtClean="0">
                <a:ea typeface="新細明體" pitchFamily="18" charset="-120"/>
              </a:rPr>
              <a:t>Enhanced PP up to 2 </a:t>
            </a:r>
            <a:r>
              <a:rPr lang="en-US" altLang="zh-TW" dirty="0" err="1" smtClean="0">
                <a:ea typeface="新細明體" pitchFamily="18" charset="-120"/>
              </a:rPr>
              <a:t>Mbit</a:t>
            </a:r>
            <a:r>
              <a:rPr lang="en-US" altLang="zh-TW" dirty="0" smtClean="0">
                <a:ea typeface="新細明體" pitchFamily="18" charset="-120"/>
              </a:rPr>
              <a:t>/s</a:t>
            </a:r>
            <a:endParaRPr lang="en-US" altLang="zh-TW" dirty="0">
              <a:ea typeface="新細明體" pitchFamily="18" charset="-120"/>
            </a:endParaRP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common for </a:t>
            </a:r>
            <a:r>
              <a:rPr lang="en-US" altLang="zh-TW" dirty="0" smtClean="0">
                <a:ea typeface="新細明體" pitchFamily="18" charset="-120"/>
              </a:rPr>
              <a:t>printers, simpler devices</a:t>
            </a:r>
            <a:endParaRPr lang="en-US" altLang="zh-TW" dirty="0">
              <a:ea typeface="新細明體" pitchFamily="18" charset="-120"/>
            </a:endParaRP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bidirectional, parallel data </a:t>
            </a:r>
            <a:r>
              <a:rPr lang="en-US" altLang="zh-TW" dirty="0" smtClean="0">
                <a:ea typeface="新細明體" pitchFamily="18" charset="-120"/>
              </a:rPr>
              <a:t>transfer (</a:t>
            </a:r>
            <a:r>
              <a:rPr lang="en-US" dirty="0" smtClean="0"/>
              <a:t>IEEE 1284)</a:t>
            </a:r>
            <a:endParaRPr lang="en-US" altLang="zh-TW" dirty="0">
              <a:ea typeface="新細明體" pitchFamily="18" charset="-120"/>
            </a:endParaRP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Intel 8255 controller </a:t>
            </a:r>
            <a:r>
              <a:rPr lang="en-US" altLang="zh-TW" dirty="0" smtClean="0">
                <a:ea typeface="新細明體" pitchFamily="18" charset="-120"/>
              </a:rPr>
              <a:t>chip</a:t>
            </a:r>
          </a:p>
        </p:txBody>
      </p:sp>
      <p:sp>
        <p:nvSpPr>
          <p:cNvPr id="102405" name="Rectangle 205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Input/Output Ports</a:t>
            </a:r>
          </a:p>
        </p:txBody>
      </p:sp>
      <p:pic>
        <p:nvPicPr>
          <p:cNvPr id="102406" name="Picture 2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09800"/>
            <a:ext cx="14001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7" name="Picture 20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4114800"/>
            <a:ext cx="1190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5277-069B-48DE-AB5B-2988464F1E60}" type="slidenum">
              <a:rPr lang="en-US"/>
              <a:pPr/>
              <a:t>30</a:t>
            </a:fld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Pseudo-random number generator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1600200"/>
            <a:ext cx="81343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81000" y="1143000"/>
            <a:ext cx="4177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8-bit pseudo-random generator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8006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Output random number is (Q</a:t>
            </a:r>
            <a:r>
              <a:rPr lang="en-US" baseline="-25000" dirty="0" smtClean="0"/>
              <a:t>7</a:t>
            </a:r>
            <a:r>
              <a:rPr lang="en-US" dirty="0" smtClean="0"/>
              <a:t>Q</a:t>
            </a:r>
            <a:r>
              <a:rPr lang="en-US" baseline="-25000" dirty="0" smtClean="0"/>
              <a:t>6</a:t>
            </a:r>
            <a:r>
              <a:rPr lang="en-US" dirty="0" smtClean="0"/>
              <a:t>Q</a:t>
            </a:r>
            <a:r>
              <a:rPr lang="en-US" baseline="-25000" dirty="0" smtClean="0"/>
              <a:t>5</a:t>
            </a:r>
            <a:r>
              <a:rPr lang="en-US" dirty="0" smtClean="0"/>
              <a:t>Q</a:t>
            </a:r>
            <a:r>
              <a:rPr lang="en-US" baseline="-25000" dirty="0" smtClean="0"/>
              <a:t>4</a:t>
            </a:r>
            <a:r>
              <a:rPr lang="en-US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At least one </a:t>
            </a:r>
            <a:r>
              <a:rPr lang="en-US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 bit must be non-zero initially for non-trivial (other than always 0’s) pattern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The initial state of </a:t>
            </a:r>
            <a:r>
              <a:rPr lang="en-US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 bits is known as </a:t>
            </a:r>
            <a:r>
              <a:rPr lang="en-US" i="1" dirty="0" smtClean="0"/>
              <a:t>seed</a:t>
            </a:r>
            <a:r>
              <a:rPr lang="en-US" dirty="0" smtClean="0"/>
              <a:t>, which uniquely defines the sequence of pseudo-random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5277-069B-48DE-AB5B-2988464F1E60}" type="slidenum">
              <a:rPr lang="en-US"/>
              <a:pPr/>
              <a:t>31</a:t>
            </a:fld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Encrypting/decrypting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encrypt</a:t>
            </a:r>
            <a:r>
              <a:rPr lang="en-US" dirty="0" smtClean="0"/>
              <a:t> scramble the stream of data bits with pseudo-random sequence: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	</a:t>
            </a:r>
            <a:r>
              <a:rPr lang="en-US" dirty="0" err="1" smtClean="0"/>
              <a:t>EN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A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P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i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How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decrypt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			A</a:t>
            </a:r>
            <a:r>
              <a:rPr lang="en-US" i="1" baseline="-25000" dirty="0" smtClean="0"/>
              <a:t>i </a:t>
            </a:r>
            <a:r>
              <a:rPr lang="en-US" dirty="0" smtClean="0"/>
              <a:t>= </a:t>
            </a:r>
            <a:r>
              <a:rPr lang="en-US" dirty="0" err="1" smtClean="0"/>
              <a:t>EN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P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i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Need the </a:t>
            </a:r>
            <a:r>
              <a:rPr lang="en-US" i="1" dirty="0" smtClean="0"/>
              <a:t>same unique sequence</a:t>
            </a:r>
            <a:r>
              <a:rPr lang="en-US" dirty="0" smtClean="0"/>
              <a:t> of  pseudo-random numbers used for encryption (</a:t>
            </a:r>
            <a:r>
              <a:rPr lang="en-US" i="1" dirty="0" smtClean="0"/>
              <a:t>seed</a:t>
            </a:r>
            <a:r>
              <a:rPr lang="en-US" dirty="0" smtClean="0"/>
              <a:t> becomes encryption/decryption password).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3924300" y="3310235"/>
            <a:ext cx="457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35769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Information bit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1246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encrypted bit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2433935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20529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P-random bit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5105400" y="2433935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5277-069B-48DE-AB5B-2988464F1E60}" type="slidenum">
              <a:rPr lang="en-US"/>
              <a:pPr/>
              <a:t>32</a:t>
            </a:fld>
            <a:endParaRPr lang="en-US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76200" y="381000"/>
            <a:ext cx="9067800" cy="638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endParaRPr lang="en-US" sz="2800" i="1" dirty="0" smtClean="0"/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Implement pseudo-random number generator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Decrypt an encrypted 8-bit data stream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Perform digital-to-analog conversion and plot a parametric curve (x(t), y(t)) to display the secret message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endParaRPr lang="en-US" sz="2800" dirty="0" smtClean="0"/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endParaRPr lang="en-US" sz="2800" dirty="0" smtClean="0"/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E.g. explain how RSA encryption/decryption works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RSA = </a:t>
            </a:r>
            <a:r>
              <a:rPr lang="en-US" sz="2800" dirty="0" err="1" smtClean="0"/>
              <a:t>Rivest</a:t>
            </a:r>
            <a:r>
              <a:rPr lang="en-US" sz="2800" dirty="0" smtClean="0"/>
              <a:t>, Shamir, </a:t>
            </a:r>
            <a:r>
              <a:rPr lang="en-US" sz="2800" dirty="0" err="1" smtClean="0"/>
              <a:t>Adleman</a:t>
            </a:r>
            <a:endParaRPr lang="en-US" sz="2800" dirty="0" smtClean="0"/>
          </a:p>
          <a:p>
            <a:pPr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tabLst>
                <a:tab pos="454025" algn="l"/>
              </a:tabLst>
            </a:pPr>
            <a:r>
              <a:rPr lang="en-US" sz="2800" dirty="0" smtClean="0"/>
              <a:t> Public key cryptography</a:t>
            </a:r>
          </a:p>
          <a:p>
            <a:pPr>
              <a:spcBef>
                <a:spcPct val="20000"/>
              </a:spcBef>
              <a:spcAft>
                <a:spcPct val="20000"/>
              </a:spcAft>
              <a:tabLst>
                <a:tab pos="454025" algn="l"/>
              </a:tabLst>
            </a:pPr>
            <a:endParaRPr lang="en-US" sz="2800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LTspice</a:t>
            </a:r>
            <a:r>
              <a:rPr lang="en-US" dirty="0" smtClean="0">
                <a:solidFill>
                  <a:srgbClr val="FF0000"/>
                </a:solidFill>
              </a:rPr>
              <a:t> experiment 11.1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429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Things to read/think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about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849978"/>
            <a:ext cx="2057400" cy="200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8579"/>
          <a:stretch>
            <a:fillRect/>
          </a:stretch>
        </p:blipFill>
        <p:spPr bwMode="auto">
          <a:xfrm>
            <a:off x="1476375" y="914400"/>
            <a:ext cx="61912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-62753" y="0"/>
            <a:ext cx="9296400" cy="1143000"/>
          </a:xfrm>
          <a:ln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Arduino</a:t>
            </a:r>
            <a:r>
              <a:rPr lang="en-US" dirty="0" smtClean="0">
                <a:solidFill>
                  <a:srgbClr val="FF0000"/>
                </a:solidFill>
              </a:rPr>
              <a:t> – 30$ </a:t>
            </a:r>
            <a:r>
              <a:rPr lang="en-US" dirty="0" smtClean="0">
                <a:solidFill>
                  <a:srgbClr val="FF0000"/>
                </a:solidFill>
              </a:rPr>
              <a:t>computer (</a:t>
            </a:r>
            <a:r>
              <a:rPr lang="en-US" dirty="0" smtClean="0">
                <a:solidFill>
                  <a:srgbClr val="FF0000"/>
                </a:solidFill>
              </a:rPr>
              <a:t>Teensy – </a:t>
            </a:r>
            <a:r>
              <a:rPr lang="en-US" dirty="0" smtClean="0">
                <a:solidFill>
                  <a:srgbClr val="FF0000"/>
                </a:solidFill>
              </a:rPr>
              <a:t>19</a:t>
            </a:r>
            <a:r>
              <a:rPr lang="en-US" dirty="0" smtClean="0">
                <a:solidFill>
                  <a:srgbClr val="FF0000"/>
                </a:solidFill>
              </a:rPr>
              <a:t>$)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0300" y="2424112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QCO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114800"/>
            <a:ext cx="71250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Microcontroller		ATmega328</a:t>
            </a:r>
          </a:p>
          <a:p>
            <a:r>
              <a:rPr lang="en-US" sz="1400" dirty="0" smtClean="0"/>
              <a:t>Operating Voltage		5V</a:t>
            </a:r>
          </a:p>
          <a:p>
            <a:r>
              <a:rPr lang="en-US" sz="1400" dirty="0" smtClean="0"/>
              <a:t>Input Voltage (recommended)	7-12V</a:t>
            </a:r>
          </a:p>
          <a:p>
            <a:r>
              <a:rPr lang="en-US" sz="1400" dirty="0" smtClean="0"/>
              <a:t>Input Voltage (limits)		6-20V</a:t>
            </a:r>
          </a:p>
          <a:p>
            <a:r>
              <a:rPr lang="en-US" sz="1400" dirty="0" smtClean="0"/>
              <a:t>Digital I/O Pins		14 (of which 6 provide PWM output)</a:t>
            </a:r>
          </a:p>
          <a:p>
            <a:r>
              <a:rPr lang="en-US" sz="1400" dirty="0" smtClean="0"/>
              <a:t>Analog Input Pins		6</a:t>
            </a:r>
          </a:p>
          <a:p>
            <a:r>
              <a:rPr lang="en-US" sz="1400" dirty="0" smtClean="0"/>
              <a:t>DC Current per I/O Pin		40 </a:t>
            </a:r>
            <a:r>
              <a:rPr lang="en-US" sz="1400" dirty="0" err="1" smtClean="0"/>
              <a:t>mA</a:t>
            </a:r>
            <a:endParaRPr lang="en-US" sz="1400" dirty="0" smtClean="0"/>
          </a:p>
          <a:p>
            <a:r>
              <a:rPr lang="en-US" sz="1400" dirty="0" smtClean="0"/>
              <a:t>DC Current for 3.3V Pin		50 </a:t>
            </a:r>
            <a:r>
              <a:rPr lang="en-US" sz="1400" dirty="0" err="1" smtClean="0"/>
              <a:t>mA</a:t>
            </a:r>
            <a:endParaRPr lang="en-US" sz="1400" dirty="0" smtClean="0"/>
          </a:p>
          <a:p>
            <a:r>
              <a:rPr lang="en-US" sz="1400" dirty="0" smtClean="0"/>
              <a:t>Flash Memory		32 KB (ATmega328) of which 0.5 KB used by </a:t>
            </a:r>
            <a:r>
              <a:rPr lang="en-US" sz="1400" dirty="0" err="1" smtClean="0"/>
              <a:t>bootloader</a:t>
            </a:r>
            <a:endParaRPr lang="en-US" sz="1400" dirty="0" smtClean="0"/>
          </a:p>
          <a:p>
            <a:r>
              <a:rPr lang="en-US" sz="1400" dirty="0" smtClean="0"/>
              <a:t>SRAM			2 KB (ATmega328)</a:t>
            </a:r>
          </a:p>
          <a:p>
            <a:r>
              <a:rPr lang="en-US" sz="1400" dirty="0" smtClean="0"/>
              <a:t>EEPROM			1 KB (ATmega328)</a:t>
            </a:r>
          </a:p>
          <a:p>
            <a:r>
              <a:rPr lang="en-US" sz="1400" dirty="0" smtClean="0"/>
              <a:t>Clock Frequency		16 MHz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733800"/>
            <a:ext cx="2561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Uno specs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914400"/>
            <a:ext cx="2198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www.arduino.cc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17683"/>
            <a:ext cx="830002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2000" y="3322683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Arduino Mega		Arduino UNO	       Arduino Mini/Nano          Lilypad</a:t>
            </a:r>
            <a:endParaRPr lang="en-US" sz="14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Different </a:t>
            </a:r>
            <a:r>
              <a:rPr lang="en-US" dirty="0" err="1" smtClean="0">
                <a:solidFill>
                  <a:srgbClr val="FF0000"/>
                </a:solidFill>
              </a:rPr>
              <a:t>Arduinos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pjrc.com/teensy/featur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648200"/>
            <a:ext cx="4229944" cy="137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097A-F8FD-4E46-A3D1-27E898659445}" type="slidenum">
              <a:rPr lang="en-US"/>
              <a:pPr/>
              <a:t>4</a:t>
            </a:fld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56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Serial</a:t>
            </a: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one bit at a time</a:t>
            </a: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RS-232 (recommended standard 232) serial </a:t>
            </a:r>
            <a:r>
              <a:rPr lang="en-US" altLang="zh-TW" dirty="0">
                <a:ea typeface="新細明體" pitchFamily="18" charset="-120"/>
              </a:rPr>
              <a:t>port</a:t>
            </a: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used with </a:t>
            </a:r>
            <a:r>
              <a:rPr lang="en-US" altLang="zh-TW" dirty="0">
                <a:ea typeface="新細明體" pitchFamily="18" charset="-120"/>
              </a:rPr>
              <a:t>long </a:t>
            </a:r>
            <a:r>
              <a:rPr lang="en-US" altLang="zh-TW" dirty="0" smtClean="0">
                <a:ea typeface="新細明體" pitchFamily="18" charset="-120"/>
              </a:rPr>
              <a:t>cables (not longer than ~15 m OK)</a:t>
            </a:r>
            <a:endParaRPr lang="en-US" altLang="zh-TW" dirty="0">
              <a:ea typeface="新細明體" pitchFamily="18" charset="-120"/>
            </a:endParaRP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low speeds (up to 115 </a:t>
            </a:r>
            <a:r>
              <a:rPr lang="en-US" altLang="zh-TW" dirty="0" err="1" smtClean="0">
                <a:ea typeface="新細明體" pitchFamily="18" charset="-120"/>
              </a:rPr>
              <a:t>kbit</a:t>
            </a:r>
            <a:r>
              <a:rPr lang="en-US" altLang="zh-TW" dirty="0" smtClean="0">
                <a:ea typeface="新細明體" pitchFamily="18" charset="-120"/>
              </a:rPr>
              <a:t>/s)</a:t>
            </a:r>
            <a:endParaRPr lang="en-US" altLang="zh-TW" dirty="0" smtClean="0">
              <a:solidFill>
                <a:srgbClr val="0000FF"/>
              </a:solidFill>
              <a:latin typeface="Arial" pitchFamily="34" charset="0"/>
              <a:ea typeface="新細明體" pitchFamily="18" charset="-120"/>
            </a:endParaRP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still </a:t>
            </a:r>
            <a:r>
              <a:rPr lang="en-US" altLang="zh-TW" dirty="0">
                <a:ea typeface="新細明體" pitchFamily="18" charset="-120"/>
              </a:rPr>
              <a:t>widely used to interface </a:t>
            </a:r>
            <a:r>
              <a:rPr lang="en-US" altLang="zh-TW" dirty="0" smtClean="0">
                <a:ea typeface="新細明體" pitchFamily="18" charset="-120"/>
              </a:rPr>
              <a:t>instruments</a:t>
            </a: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additional standards available:</a:t>
            </a:r>
          </a:p>
          <a:p>
            <a:pPr lvl="2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E.g. RS-422/485 differential signals for better noise immunity, can support speeds in access of 10 </a:t>
            </a:r>
            <a:r>
              <a:rPr lang="en-US" altLang="zh-TW" dirty="0" err="1" smtClean="0">
                <a:ea typeface="新細明體" pitchFamily="18" charset="-120"/>
              </a:rPr>
              <a:t>Mbit</a:t>
            </a:r>
            <a:r>
              <a:rPr lang="en-US" altLang="zh-TW" dirty="0" smtClean="0">
                <a:ea typeface="新細明體" pitchFamily="18" charset="-120"/>
              </a:rPr>
              <a:t>/s (becomes cable-length dependent)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Input/Output Ports (2)</a:t>
            </a:r>
          </a:p>
        </p:txBody>
      </p:sp>
      <p:pic>
        <p:nvPicPr>
          <p:cNvPr id="1034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219200"/>
            <a:ext cx="1219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8097A-F8FD-4E46-A3D1-27E898659445}" type="slidenum">
              <a:rPr lang="en-US"/>
              <a:pPr/>
              <a:t>5</a:t>
            </a:fld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5626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IEEE-488 </a:t>
            </a:r>
            <a:r>
              <a:rPr lang="en-US" altLang="zh-TW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(GPIB)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Has been around for 30 years, </a:t>
            </a:r>
            <a:r>
              <a:rPr lang="en-US" altLang="zh-TW" dirty="0" smtClean="0">
                <a:ea typeface="新細明體" pitchFamily="18" charset="-120"/>
              </a:rPr>
              <a:t>many                                   instruments </a:t>
            </a:r>
            <a:r>
              <a:rPr lang="en-US" altLang="zh-TW" dirty="0">
                <a:ea typeface="新細明體" pitchFamily="18" charset="-120"/>
              </a:rPr>
              <a:t>are equipped with it</a:t>
            </a:r>
          </a:p>
          <a:p>
            <a:pPr lvl="1"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Allows </a:t>
            </a:r>
            <a:r>
              <a:rPr lang="en-US" altLang="zh-TW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daisy-chaining</a:t>
            </a:r>
            <a:r>
              <a:rPr lang="en-US" altLang="zh-TW" dirty="0">
                <a:ea typeface="新細明體" pitchFamily="18" charset="-120"/>
              </a:rPr>
              <a:t> up to 15 </a:t>
            </a:r>
            <a:r>
              <a:rPr lang="en-US" altLang="zh-TW" dirty="0" smtClean="0">
                <a:ea typeface="新細明體" pitchFamily="18" charset="-120"/>
              </a:rPr>
              <a:t>devices</a:t>
            </a: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Updated versions have speeds up to 10Mbit/s</a:t>
            </a:r>
            <a:endParaRPr lang="en-US" altLang="zh-TW" dirty="0">
              <a:ea typeface="新細明體" pitchFamily="18" charset="-120"/>
            </a:endParaRPr>
          </a:p>
          <a:p>
            <a:pPr lvl="1">
              <a:spcBef>
                <a:spcPct val="0"/>
              </a:spcBef>
            </a:pP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Input/Output</a:t>
            </a:r>
            <a:r>
              <a:rPr lang="en-US" dirty="0">
                <a:solidFill>
                  <a:srgbClr val="FF0000"/>
                </a:solidFill>
              </a:rPr>
              <a:t> Ports </a:t>
            </a:r>
            <a:r>
              <a:rPr lang="en-US" dirty="0" smtClean="0">
                <a:solidFill>
                  <a:srgbClr val="FF0000"/>
                </a:solidFill>
              </a:rPr>
              <a:t>(3)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4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00200"/>
            <a:ext cx="1314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56A3-B498-4ADE-8C82-5B216CEC2D56}" type="slidenum">
              <a:rPr lang="en-US"/>
              <a:pPr/>
              <a:t>6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8375"/>
            <a:ext cx="7683500" cy="58896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2800" dirty="0" smtClean="0">
                <a:ea typeface="新細明體" pitchFamily="18" charset="-120"/>
              </a:rPr>
              <a:t> </a:t>
            </a: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Generally characterized by the “word” size (registers and data bus)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8-bit, 16-bit, 32-bit, 64-bit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addressable memory related to the word size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</a:pPr>
            <a:r>
              <a:rPr lang="en-US" altLang="zh-TW" sz="2800" dirty="0" smtClean="0">
                <a:ea typeface="新細明體" pitchFamily="18" charset="-120"/>
              </a:rPr>
              <a:t> </a:t>
            </a: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Intel 8080</a:t>
            </a:r>
            <a:r>
              <a:rPr lang="en-US" altLang="zh-TW" sz="2800" dirty="0" smtClean="0">
                <a:ea typeface="新細明體" pitchFamily="18" charset="-120"/>
              </a:rPr>
              <a:t> (1974)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8-bit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i="1" dirty="0" smtClean="0">
                <a:ea typeface="新細明體" pitchFamily="18" charset="-120"/>
              </a:rPr>
              <a:t>first truly usable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</a:rPr>
              <a:t>m-</a:t>
            </a:r>
            <a:r>
              <a:rPr lang="en-US" altLang="zh-TW" dirty="0" smtClean="0">
                <a:ea typeface="新細明體" pitchFamily="18" charset="-120"/>
              </a:rPr>
              <a:t>processor (40 DIP)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seven 8-bit registers (six of which can be combined as three 16-bit registers)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6K transistors, 2MHz clock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Other notable 8-bit processors include </a:t>
            </a:r>
            <a:r>
              <a:rPr lang="en-US" altLang="zh-TW" dirty="0" err="1" smtClean="0">
                <a:ea typeface="新細明體" pitchFamily="18" charset="-120"/>
              </a:rPr>
              <a:t>Zilog</a:t>
            </a:r>
            <a:r>
              <a:rPr lang="en-US" altLang="zh-TW" dirty="0" smtClean="0">
                <a:ea typeface="新細明體" pitchFamily="18" charset="-120"/>
              </a:rPr>
              <a:t> Z80 (1976) (used in Osborne 1, first portable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</a:rPr>
              <a:t>m</a:t>
            </a:r>
            <a:r>
              <a:rPr lang="en-US" altLang="zh-TW" dirty="0" smtClean="0">
                <a:ea typeface="新細明體" pitchFamily="18" charset="-120"/>
              </a:rPr>
              <a:t>-computer) and Motorola 6800/6809 (1978)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Small cost, compact packaging allowed </a:t>
            </a: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home computer revolution</a:t>
            </a:r>
            <a:endParaRPr lang="en-US" altLang="zh-TW" dirty="0">
              <a:solidFill>
                <a:srgbClr val="0000FF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Microprocessor Evolution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56A3-B498-4ADE-8C82-5B216CEC2D56}" type="slidenum">
              <a:rPr lang="en-US"/>
              <a:pPr/>
              <a:t>7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8375"/>
            <a:ext cx="7683500" cy="58896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Intel </a:t>
            </a: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8080 later variants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64K addressable RAM (16-bit bus address)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8-bit registers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CP/M (control program for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</a:rPr>
              <a:t>m-</a:t>
            </a:r>
            <a:r>
              <a:rPr lang="en-US" altLang="zh-TW" dirty="0" smtClean="0">
                <a:ea typeface="新細明體" pitchFamily="18" charset="-120"/>
              </a:rPr>
              <a:t>computers) OS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5,6,8,10 MHz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29K transistors</a:t>
            </a:r>
            <a:endParaRPr lang="en-US" altLang="zh-TW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</a:pPr>
            <a:r>
              <a:rPr lang="en-US" altLang="zh-TW" sz="2800" dirty="0" smtClean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Intel 8086/8088</a:t>
            </a:r>
            <a:r>
              <a:rPr lang="en-US" altLang="zh-TW" sz="2800" dirty="0">
                <a:ea typeface="新細明體" pitchFamily="18" charset="-120"/>
              </a:rPr>
              <a:t> (1978)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16-bit</a:t>
            </a:r>
            <a:r>
              <a:rPr lang="en-US" altLang="zh-TW" dirty="0" smtClean="0">
                <a:ea typeface="新細明體" pitchFamily="18" charset="-120"/>
              </a:rPr>
              <a:t> processor, IBM-PC </a:t>
            </a:r>
            <a:r>
              <a:rPr lang="en-US" altLang="zh-TW" dirty="0">
                <a:ea typeface="新細明體" pitchFamily="18" charset="-120"/>
              </a:rPr>
              <a:t>used 8088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1 MB addressable </a:t>
            </a:r>
            <a:r>
              <a:rPr lang="en-US" altLang="zh-TW" dirty="0" smtClean="0">
                <a:ea typeface="新細明體" pitchFamily="18" charset="-120"/>
              </a:rPr>
              <a:t>RAM (20-bit addresses)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16-bit registers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16-bit data bus (8-bit for 8088)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separate floating-point unit (8087)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>
                <a:ea typeface="新細明體" pitchFamily="18" charset="-120"/>
              </a:rPr>
              <a:t>used in </a:t>
            </a:r>
            <a:r>
              <a:rPr lang="en-US" altLang="zh-TW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low-cost microcontrollers now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Early Intel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56A3-B498-4ADE-8C82-5B216CEC2D56}" type="slidenum">
              <a:rPr lang="en-US"/>
              <a:pPr/>
              <a:t>8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8375"/>
            <a:ext cx="7924800" cy="58896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Western Design Center (WDC 65816)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used in Apple II and Super Nintendo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fully CMOS, low power consumption (300 </a:t>
            </a:r>
            <a:r>
              <a:rPr lang="en-US" altLang="zh-TW" dirty="0" err="1" smtClean="0">
                <a:latin typeface="Symbol" pitchFamily="18" charset="2"/>
                <a:ea typeface="新細明體" pitchFamily="18" charset="-120"/>
              </a:rPr>
              <a:t>m</a:t>
            </a:r>
            <a:r>
              <a:rPr lang="en-US" altLang="zh-TW" dirty="0" err="1" smtClean="0">
                <a:ea typeface="新細明體" pitchFamily="18" charset="-120"/>
              </a:rPr>
              <a:t>A</a:t>
            </a:r>
            <a:r>
              <a:rPr lang="en-US" altLang="zh-TW" dirty="0" smtClean="0">
                <a:ea typeface="新細明體" pitchFamily="18" charset="-120"/>
              </a:rPr>
              <a:t> at 1MHz, operating voltage as low as 1.8V)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Wait-for-Interrupt and Stop-the-Clock instructions further reduce power consumption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one of the most popular (made in huge numbers)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Still sold today (original 1984), used as a controller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TW" dirty="0" smtClean="0">
                <a:ea typeface="新細明體" pitchFamily="18" charset="-120"/>
              </a:rPr>
              <a:t>24-bit address bus (16MB of memory space)</a:t>
            </a:r>
            <a:endParaRPr lang="en-US" altLang="zh-TW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</a:pP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Texas Instrument TM9900, National Semiconductor IMP-16, etc.</a:t>
            </a:r>
            <a:endParaRPr lang="en-US" altLang="zh-TW" dirty="0">
              <a:solidFill>
                <a:srgbClr val="0000FF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Other 16-bit processors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0126-BB16-4476-A915-941C8D5D5A51}" type="slidenum">
              <a:rPr lang="en-US"/>
              <a:pPr/>
              <a:t>9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1722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Intel 80286</a:t>
            </a:r>
            <a:r>
              <a:rPr lang="en-US" altLang="zh-TW" sz="2800" dirty="0">
                <a:ea typeface="新細明體" pitchFamily="18" charset="-120"/>
              </a:rPr>
              <a:t> (1982)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 smtClean="0">
                <a:ea typeface="新細明體" pitchFamily="18" charset="-120"/>
              </a:rPr>
              <a:t>Still largely a </a:t>
            </a:r>
            <a:r>
              <a:rPr lang="en-US" altLang="zh-TW" sz="26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16-bit</a:t>
            </a:r>
            <a:r>
              <a:rPr lang="en-US" altLang="zh-TW" sz="2600" dirty="0" smtClean="0">
                <a:ea typeface="新細明體" pitchFamily="18" charset="-120"/>
              </a:rPr>
              <a:t> processor 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 smtClean="0">
                <a:ea typeface="新細明體" pitchFamily="18" charset="-120"/>
              </a:rPr>
              <a:t>16 </a:t>
            </a:r>
            <a:r>
              <a:rPr lang="en-US" altLang="zh-TW" sz="2600" dirty="0">
                <a:ea typeface="新細明體" pitchFamily="18" charset="-120"/>
              </a:rPr>
              <a:t>MB addressable RAM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>
                <a:ea typeface="新細明體" pitchFamily="18" charset="-120"/>
              </a:rPr>
              <a:t>Protected memory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>
                <a:ea typeface="新細明體" pitchFamily="18" charset="-120"/>
              </a:rPr>
              <a:t>several times faster than 8086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>
                <a:ea typeface="新細明體" pitchFamily="18" charset="-120"/>
              </a:rPr>
              <a:t>introduced IDE bus architecture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>
                <a:ea typeface="新細明體" pitchFamily="18" charset="-120"/>
              </a:rPr>
              <a:t>80287 floating point unit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>
                <a:ea typeface="新細明體" pitchFamily="18" charset="-120"/>
              </a:rPr>
              <a:t>Up to 20MHz</a:t>
            </a:r>
          </a:p>
          <a:p>
            <a:pPr lvl="1">
              <a:lnSpc>
                <a:spcPct val="90000"/>
              </a:lnSpc>
            </a:pPr>
            <a:r>
              <a:rPr lang="en-US" altLang="zh-TW" sz="2600" dirty="0">
                <a:ea typeface="新細明體" pitchFamily="18" charset="-120"/>
              </a:rPr>
              <a:t>134K transistors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IBM-AT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1054649</TotalTime>
  <Words>2064</Words>
  <Application>Microsoft Office PowerPoint</Application>
  <PresentationFormat>On-screen Show (4:3)</PresentationFormat>
  <Paragraphs>412</Paragraphs>
  <Slides>34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Computers and Microprocessors</vt:lpstr>
      <vt:lpstr>Contents</vt:lpstr>
      <vt:lpstr>Input/Output Ports</vt:lpstr>
      <vt:lpstr>Input/Output Ports (2)</vt:lpstr>
      <vt:lpstr>Input/Output Ports (3)</vt:lpstr>
      <vt:lpstr>Microprocessor Evolution</vt:lpstr>
      <vt:lpstr>Early Intel Processors</vt:lpstr>
      <vt:lpstr>Other 16-bit processors</vt:lpstr>
      <vt:lpstr>IBM-AT</vt:lpstr>
      <vt:lpstr>32-bit processors</vt:lpstr>
      <vt:lpstr>IA-32</vt:lpstr>
      <vt:lpstr>Intel Pentium Family</vt:lpstr>
      <vt:lpstr>Some interesting statistics</vt:lpstr>
      <vt:lpstr>Programming</vt:lpstr>
      <vt:lpstr>Programming (2)</vt:lpstr>
      <vt:lpstr>Programming (3)</vt:lpstr>
      <vt:lpstr>m-processor: registers</vt:lpstr>
      <vt:lpstr>m-processor: registers (2)</vt:lpstr>
      <vt:lpstr>m-processor: registers (3)</vt:lpstr>
      <vt:lpstr>m-processor instruction cycle</vt:lpstr>
      <vt:lpstr>some basic assembler instructions </vt:lpstr>
      <vt:lpstr>Addressing modes</vt:lpstr>
      <vt:lpstr>Assembler example</vt:lpstr>
      <vt:lpstr>Input/Outputs</vt:lpstr>
      <vt:lpstr>Operating System</vt:lpstr>
      <vt:lpstr>OS: multitasking</vt:lpstr>
      <vt:lpstr>Interrupts</vt:lpstr>
      <vt:lpstr>Real Time Operating Systems</vt:lpstr>
      <vt:lpstr>LTspice experiment 11.1</vt:lpstr>
      <vt:lpstr>Pseudo-random number generator</vt:lpstr>
      <vt:lpstr>Encrypting/decrypting</vt:lpstr>
      <vt:lpstr>LTspice experiment 11.1</vt:lpstr>
      <vt:lpstr>Arduino – 30$ computer (Teensy – 19$)</vt:lpstr>
      <vt:lpstr>Different Arduinos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Ivan Bazarov</cp:lastModifiedBy>
  <cp:revision>338</cp:revision>
  <dcterms:created xsi:type="dcterms:W3CDTF">1601-01-01T00:00:00Z</dcterms:created>
  <dcterms:modified xsi:type="dcterms:W3CDTF">2013-04-10T17:13:48Z</dcterms:modified>
</cp:coreProperties>
</file>