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Default Extension="gif" ContentType="image/gif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6"/>
  </p:notesMasterIdLst>
  <p:handoutMasterIdLst>
    <p:handoutMasterId r:id="rId37"/>
  </p:handoutMasterIdLst>
  <p:sldIdLst>
    <p:sldId id="256" r:id="rId2"/>
    <p:sldId id="358" r:id="rId3"/>
    <p:sldId id="315" r:id="rId4"/>
    <p:sldId id="359" r:id="rId5"/>
    <p:sldId id="316" r:id="rId6"/>
    <p:sldId id="317" r:id="rId7"/>
    <p:sldId id="360" r:id="rId8"/>
    <p:sldId id="361" r:id="rId9"/>
    <p:sldId id="318" r:id="rId10"/>
    <p:sldId id="362" r:id="rId11"/>
    <p:sldId id="319" r:id="rId12"/>
    <p:sldId id="320" r:id="rId13"/>
    <p:sldId id="363" r:id="rId14"/>
    <p:sldId id="325" r:id="rId15"/>
    <p:sldId id="326" r:id="rId16"/>
    <p:sldId id="327" r:id="rId17"/>
    <p:sldId id="323" r:id="rId18"/>
    <p:sldId id="324" r:id="rId19"/>
    <p:sldId id="328" r:id="rId20"/>
    <p:sldId id="329" r:id="rId21"/>
    <p:sldId id="330" r:id="rId22"/>
    <p:sldId id="331" r:id="rId23"/>
    <p:sldId id="333" r:id="rId24"/>
    <p:sldId id="332" r:id="rId25"/>
    <p:sldId id="334" r:id="rId26"/>
    <p:sldId id="335" r:id="rId27"/>
    <p:sldId id="336" r:id="rId28"/>
    <p:sldId id="337" r:id="rId29"/>
    <p:sldId id="364" r:id="rId30"/>
    <p:sldId id="366" r:id="rId31"/>
    <p:sldId id="365" r:id="rId32"/>
    <p:sldId id="367" r:id="rId33"/>
    <p:sldId id="368" r:id="rId34"/>
    <p:sldId id="369" r:id="rId35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0000FF"/>
    <a:srgbClr val="008000"/>
    <a:srgbClr val="333399"/>
    <a:srgbClr val="0033CC"/>
    <a:srgbClr val="FFFF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8487" autoAdjust="0"/>
    <p:restoredTop sz="90929"/>
  </p:normalViewPr>
  <p:slideViewPr>
    <p:cSldViewPr>
      <p:cViewPr varScale="1">
        <p:scale>
          <a:sx n="71" d="100"/>
          <a:sy n="71" d="100"/>
        </p:scale>
        <p:origin x="-768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  <p:sld r:id="rId7" collapse="1"/>
      <p:sld r:id="rId8" collapse="1"/>
      <p:sld r:id="rId9" collapse="1"/>
      <p:sld r:id="rId10" collapse="1"/>
      <p:sld r:id="rId11" collapse="1"/>
      <p:sld r:id="rId12" collapse="1"/>
      <p:sld r:id="rId13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handoutMaster" Target="handoutMasters/handout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_rels/viewProps.xml.rels><?xml version="1.0" encoding="UTF-8" standalone="yes"?>
<Relationships xmlns="http://schemas.openxmlformats.org/package/2006/relationships"><Relationship Id="rId8" Type="http://schemas.openxmlformats.org/officeDocument/2006/relationships/slide" Target="slides/slide9.xml"/><Relationship Id="rId13" Type="http://schemas.openxmlformats.org/officeDocument/2006/relationships/slide" Target="slides/slide17.xml"/><Relationship Id="rId3" Type="http://schemas.openxmlformats.org/officeDocument/2006/relationships/slide" Target="slides/slide4.xml"/><Relationship Id="rId7" Type="http://schemas.openxmlformats.org/officeDocument/2006/relationships/slide" Target="slides/slide8.xml"/><Relationship Id="rId12" Type="http://schemas.openxmlformats.org/officeDocument/2006/relationships/slide" Target="slides/slide13.xml"/><Relationship Id="rId2" Type="http://schemas.openxmlformats.org/officeDocument/2006/relationships/slide" Target="slides/slide3.xml"/><Relationship Id="rId1" Type="http://schemas.openxmlformats.org/officeDocument/2006/relationships/slide" Target="slides/slide1.xml"/><Relationship Id="rId6" Type="http://schemas.openxmlformats.org/officeDocument/2006/relationships/slide" Target="slides/slide7.xml"/><Relationship Id="rId11" Type="http://schemas.openxmlformats.org/officeDocument/2006/relationships/slide" Target="slides/slide12.xml"/><Relationship Id="rId5" Type="http://schemas.openxmlformats.org/officeDocument/2006/relationships/slide" Target="slides/slide6.xml"/><Relationship Id="rId10" Type="http://schemas.openxmlformats.org/officeDocument/2006/relationships/slide" Target="slides/slide11.xml"/><Relationship Id="rId4" Type="http://schemas.openxmlformats.org/officeDocument/2006/relationships/slide" Target="slides/slide5.xml"/><Relationship Id="rId9" Type="http://schemas.openxmlformats.org/officeDocument/2006/relationships/slide" Target="slides/slide1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3170138" cy="4795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endParaRPr lang="en-US"/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5062" y="0"/>
            <a:ext cx="3170138" cy="4795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endParaRPr lang="en-US"/>
          </a:p>
        </p:txBody>
      </p:sp>
      <p:sp>
        <p:nvSpPr>
          <p:cNvPr id="532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121662"/>
            <a:ext cx="3170138" cy="4795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endParaRPr lang="en-US"/>
          </a:p>
        </p:txBody>
      </p:sp>
      <p:sp>
        <p:nvSpPr>
          <p:cNvPr id="532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5062" y="9121662"/>
            <a:ext cx="3170138" cy="4795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fld id="{CF07DB4C-9D73-4006-B955-C9200EA9F5E4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3170138" cy="4795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endParaRPr lang="en-US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5062" y="0"/>
            <a:ext cx="3170138" cy="4795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endParaRPr lang="en-US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8888" y="720725"/>
            <a:ext cx="4797425" cy="35988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536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924" y="4560086"/>
            <a:ext cx="5365352" cy="43203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536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121662"/>
            <a:ext cx="3170138" cy="4795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endParaRPr lang="en-US"/>
          </a:p>
        </p:txBody>
      </p:sp>
      <p:sp>
        <p:nvSpPr>
          <p:cNvPr id="1536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5062" y="9121662"/>
            <a:ext cx="3170138" cy="4795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fld id="{65D3C14A-5213-49A1-B43F-890AB0FEA43B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BB04009-ACCC-417E-A6F3-65ED39801627}" type="slidenum">
              <a:rPr lang="en-US"/>
              <a:pPr/>
              <a:t>1</a:t>
            </a:fld>
            <a:endParaRPr lang="en-US"/>
          </a:p>
        </p:txBody>
      </p:sp>
      <p:sp>
        <p:nvSpPr>
          <p:cNvPr id="140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8888" y="720725"/>
            <a:ext cx="4797425" cy="3598863"/>
          </a:xfrm>
          <a:ln/>
        </p:spPr>
      </p:sp>
      <p:sp>
        <p:nvSpPr>
          <p:cNvPr id="140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18F71CC-26CD-432B-B538-956FFD518251}" type="slidenum">
              <a:rPr lang="en-US"/>
              <a:pPr/>
              <a:t>22</a:t>
            </a:fld>
            <a:endParaRPr lang="en-US"/>
          </a:p>
        </p:txBody>
      </p:sp>
      <p:sp>
        <p:nvSpPr>
          <p:cNvPr id="1269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258888" y="720725"/>
            <a:ext cx="4797425" cy="359886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697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74924" y="4560086"/>
            <a:ext cx="5365352" cy="432031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2FF5449-EC7E-4431-84C5-284664761BE7}" type="slidenum">
              <a:rPr lang="en-US"/>
              <a:pPr/>
              <a:t>23</a:t>
            </a:fld>
            <a:endParaRPr lang="en-US"/>
          </a:p>
        </p:txBody>
      </p:sp>
      <p:sp>
        <p:nvSpPr>
          <p:cNvPr id="1310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258888" y="720725"/>
            <a:ext cx="4797425" cy="359886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1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74924" y="4560086"/>
            <a:ext cx="5365352" cy="432031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94C1647-A80E-420D-9786-6DDDE39AA990}" type="slidenum">
              <a:rPr lang="en-US"/>
              <a:pPr/>
              <a:t>24</a:t>
            </a:fld>
            <a:endParaRPr lang="en-US"/>
          </a:p>
        </p:txBody>
      </p:sp>
      <p:sp>
        <p:nvSpPr>
          <p:cNvPr id="1290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258888" y="720725"/>
            <a:ext cx="4797425" cy="359886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9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74924" y="4560086"/>
            <a:ext cx="5365352" cy="432031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FDBDFD4-9BF3-40B4-AF60-8EB200A10377}" type="slidenum">
              <a:rPr lang="en-US"/>
              <a:pPr/>
              <a:t>25</a:t>
            </a:fld>
            <a:endParaRPr lang="en-US"/>
          </a:p>
        </p:txBody>
      </p:sp>
      <p:sp>
        <p:nvSpPr>
          <p:cNvPr id="133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258888" y="720725"/>
            <a:ext cx="4797425" cy="359886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3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74924" y="4560086"/>
            <a:ext cx="5365352" cy="432031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FEF187D-391B-45A4-8177-08F3259D1211}" type="slidenum">
              <a:rPr lang="en-US"/>
              <a:pPr/>
              <a:t>26</a:t>
            </a:fld>
            <a:endParaRPr lang="en-US"/>
          </a:p>
        </p:txBody>
      </p:sp>
      <p:sp>
        <p:nvSpPr>
          <p:cNvPr id="135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258888" y="720725"/>
            <a:ext cx="4797425" cy="359886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517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74924" y="4560086"/>
            <a:ext cx="5365352" cy="432031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B0F9B29-54A3-4820-A983-5FE95133DD40}" type="slidenum">
              <a:rPr lang="en-US"/>
              <a:pPr/>
              <a:t>27</a:t>
            </a:fld>
            <a:endParaRPr lang="en-US"/>
          </a:p>
        </p:txBody>
      </p:sp>
      <p:sp>
        <p:nvSpPr>
          <p:cNvPr id="137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258888" y="720725"/>
            <a:ext cx="4797425" cy="359886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721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74924" y="4560086"/>
            <a:ext cx="5365352" cy="432031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1640783-D985-487D-88BC-F189EC4C98F6}" type="slidenum">
              <a:rPr lang="en-US"/>
              <a:pPr/>
              <a:t>28</a:t>
            </a:fld>
            <a:endParaRPr lang="en-US"/>
          </a:p>
        </p:txBody>
      </p:sp>
      <p:sp>
        <p:nvSpPr>
          <p:cNvPr id="139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258888" y="720725"/>
            <a:ext cx="4797425" cy="359886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926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74924" y="4560086"/>
            <a:ext cx="5365352" cy="432031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1640783-D985-487D-88BC-F189EC4C98F6}" type="slidenum">
              <a:rPr lang="en-US"/>
              <a:pPr/>
              <a:t>29</a:t>
            </a:fld>
            <a:endParaRPr lang="en-US"/>
          </a:p>
        </p:txBody>
      </p:sp>
      <p:sp>
        <p:nvSpPr>
          <p:cNvPr id="139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258888" y="720725"/>
            <a:ext cx="4797425" cy="359886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926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74924" y="4560086"/>
            <a:ext cx="5365352" cy="432031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1640783-D985-487D-88BC-F189EC4C98F6}" type="slidenum">
              <a:rPr lang="en-US"/>
              <a:pPr/>
              <a:t>30</a:t>
            </a:fld>
            <a:endParaRPr lang="en-US"/>
          </a:p>
        </p:txBody>
      </p:sp>
      <p:sp>
        <p:nvSpPr>
          <p:cNvPr id="139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258888" y="720725"/>
            <a:ext cx="4797425" cy="359886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926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74924" y="4560086"/>
            <a:ext cx="5365352" cy="432031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1640783-D985-487D-88BC-F189EC4C98F6}" type="slidenum">
              <a:rPr lang="en-US"/>
              <a:pPr/>
              <a:t>31</a:t>
            </a:fld>
            <a:endParaRPr lang="en-US"/>
          </a:p>
        </p:txBody>
      </p:sp>
      <p:sp>
        <p:nvSpPr>
          <p:cNvPr id="139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258888" y="720725"/>
            <a:ext cx="4797425" cy="359886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926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74924" y="4560086"/>
            <a:ext cx="5365352" cy="432031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CE3D480-A4B6-44BA-B3D2-26A2CFC9F045}" type="slidenum">
              <a:rPr lang="en-US"/>
              <a:pPr/>
              <a:t>4</a:t>
            </a:fld>
            <a:endParaRPr lang="en-US"/>
          </a:p>
        </p:txBody>
      </p:sp>
      <p:sp>
        <p:nvSpPr>
          <p:cNvPr id="1044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8888" y="720725"/>
            <a:ext cx="4797425" cy="3598863"/>
          </a:xfrm>
          <a:ln/>
        </p:spPr>
      </p:sp>
      <p:sp>
        <p:nvSpPr>
          <p:cNvPr id="1044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GPIB – general purpose interface bus</a:t>
            </a: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1640783-D985-487D-88BC-F189EC4C98F6}" type="slidenum">
              <a:rPr lang="en-US"/>
              <a:pPr/>
              <a:t>32</a:t>
            </a:fld>
            <a:endParaRPr lang="en-US"/>
          </a:p>
        </p:txBody>
      </p:sp>
      <p:sp>
        <p:nvSpPr>
          <p:cNvPr id="139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258888" y="720725"/>
            <a:ext cx="4797425" cy="359886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926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74924" y="4560086"/>
            <a:ext cx="5365352" cy="432031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CE3D480-A4B6-44BA-B3D2-26A2CFC9F045}" type="slidenum">
              <a:rPr lang="en-US"/>
              <a:pPr/>
              <a:t>5</a:t>
            </a:fld>
            <a:endParaRPr lang="en-US"/>
          </a:p>
        </p:txBody>
      </p:sp>
      <p:sp>
        <p:nvSpPr>
          <p:cNvPr id="1044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8888" y="720725"/>
            <a:ext cx="4797425" cy="3598863"/>
          </a:xfrm>
          <a:ln/>
        </p:spPr>
      </p:sp>
      <p:sp>
        <p:nvSpPr>
          <p:cNvPr id="1044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GPIB – general purpose interface bus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FPU – </a:t>
            </a:r>
            <a:r>
              <a:rPr lang="en-US" smtClean="0"/>
              <a:t>floating</a:t>
            </a:r>
            <a:r>
              <a:rPr lang="en-US" baseline="0" smtClean="0"/>
              <a:t> point unit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D3C14A-5213-49A1-B43F-890AB0FEA43B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SIMD – single instruction multiple data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D3C14A-5213-49A1-B43F-890AB0FEA43B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CF5C106-5EB8-4570-9C44-43DB6596F5EF}" type="slidenum">
              <a:rPr lang="en-US"/>
              <a:pPr/>
              <a:t>18</a:t>
            </a:fld>
            <a:endParaRPr lang="en-US"/>
          </a:p>
        </p:txBody>
      </p:sp>
      <p:sp>
        <p:nvSpPr>
          <p:cNvPr id="1136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8888" y="720725"/>
            <a:ext cx="4797425" cy="3598863"/>
          </a:xfrm>
          <a:ln/>
        </p:spPr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Stack – set of memory locations in RAM used for temporary storage of micro-processor registers, intermediate results, etc.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D199D59-79A7-4907-8853-59EF5E120FFB}" type="slidenum">
              <a:rPr lang="en-US"/>
              <a:pPr/>
              <a:t>19</a:t>
            </a:fld>
            <a:endParaRPr lang="en-US"/>
          </a:p>
        </p:txBody>
      </p:sp>
      <p:sp>
        <p:nvSpPr>
          <p:cNvPr id="1208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258888" y="720725"/>
            <a:ext cx="4797425" cy="359886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083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74924" y="4560086"/>
            <a:ext cx="5365352" cy="432031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1475FE2-A2D9-4552-BB8A-C97AC3051F9F}" type="slidenum">
              <a:rPr lang="en-US"/>
              <a:pPr/>
              <a:t>20</a:t>
            </a:fld>
            <a:endParaRPr lang="en-US"/>
          </a:p>
        </p:txBody>
      </p:sp>
      <p:sp>
        <p:nvSpPr>
          <p:cNvPr id="1228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258888" y="720725"/>
            <a:ext cx="4797425" cy="359886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88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74924" y="4560086"/>
            <a:ext cx="5365352" cy="432031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6D98A4D-B345-47F7-A8F9-ADAF481487A8}" type="slidenum">
              <a:rPr lang="en-US"/>
              <a:pPr/>
              <a:t>21</a:t>
            </a:fld>
            <a:endParaRPr lang="en-US"/>
          </a:p>
        </p:txBody>
      </p:sp>
      <p:sp>
        <p:nvSpPr>
          <p:cNvPr id="1249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258888" y="720725"/>
            <a:ext cx="4797425" cy="359886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493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74924" y="4560086"/>
            <a:ext cx="5365352" cy="432031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365E67-57B9-4D83-96E2-91CEF370598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7C69D2-E248-479D-8CE9-514E780B546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56D5444-A52D-472B-B315-07A2DAC93B7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16CDE83-3861-44E7-AC9A-849D164D0AE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F7F148F-48A3-4688-B2F5-2D2435296CF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239D34E-BB9C-4EBB-B53C-2701C55FF4D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1AF560-5671-4E58-9BB6-72D57C353C0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908E87-F2A8-4C96-A25A-58A100A4E70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42F281-91D5-47AB-A0D8-F765AEE2AA3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A4BCD5-4A58-490E-BFAA-BBFC47640FA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15F47AC-30D9-4247-A2E0-8D6BB7F2A8D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39000" y="65532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24AFF702-6121-437D-81BD-E9ECD43A6D30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mbedded.com/shared/printableArticle.jhtml?articleID=9900861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gif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008EB-30B8-4CF2-BABE-0D26DFC24625}" type="slidenum">
              <a:rPr lang="en-US"/>
              <a:pPr/>
              <a:t>1</a:t>
            </a:fld>
            <a:endParaRPr lang="en-US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3048000"/>
            <a:ext cx="7772400" cy="1143000"/>
          </a:xfrm>
        </p:spPr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Computers and </a:t>
            </a:r>
            <a:r>
              <a:rPr lang="en-US" dirty="0" smtClean="0">
                <a:solidFill>
                  <a:srgbClr val="FF0000"/>
                </a:solidFill>
              </a:rPr>
              <a:t>Microprocessors</a:t>
            </a:r>
            <a:endParaRPr lang="en-US" sz="3200" i="1" dirty="0">
              <a:solidFill>
                <a:srgbClr val="FF0000"/>
              </a:solidFill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343400"/>
            <a:ext cx="6400800" cy="1752600"/>
          </a:xfrm>
        </p:spPr>
        <p:txBody>
          <a:bodyPr/>
          <a:lstStyle/>
          <a:p>
            <a:r>
              <a:rPr lang="en-US" dirty="0" smtClean="0"/>
              <a:t>Lecture 35</a:t>
            </a:r>
          </a:p>
          <a:p>
            <a:r>
              <a:rPr lang="en-US" dirty="0" smtClean="0"/>
              <a:t>PHYS3360/AEP3630</a:t>
            </a:r>
          </a:p>
        </p:txBody>
      </p:sp>
      <p:pic>
        <p:nvPicPr>
          <p:cNvPr id="175105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90800" y="95250"/>
            <a:ext cx="4095750" cy="295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C0126-BB16-4476-A915-941C8D5D5A51}" type="slidenum">
              <a:rPr lang="en-US"/>
              <a:pPr/>
              <a:t>10</a:t>
            </a:fld>
            <a:endParaRPr lang="en-US"/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19200"/>
            <a:ext cx="8229600" cy="3733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zh-TW" sz="2800" dirty="0" smtClean="0">
                <a:latin typeface="Arial" pitchFamily="34" charset="0"/>
                <a:ea typeface="新細明體" pitchFamily="18" charset="-120"/>
              </a:rPr>
              <a:t> </a:t>
            </a:r>
            <a:r>
              <a:rPr lang="en-US" altLang="zh-TW" sz="2800" dirty="0" smtClean="0">
                <a:solidFill>
                  <a:srgbClr val="0000FF"/>
                </a:solidFill>
                <a:latin typeface="Arial" pitchFamily="34" charset="0"/>
                <a:ea typeface="新細明體" pitchFamily="18" charset="-120"/>
              </a:rPr>
              <a:t>Motorola 680x0 series</a:t>
            </a:r>
            <a:endParaRPr lang="en-US" altLang="zh-TW" sz="2800" dirty="0">
              <a:ea typeface="新細明體" pitchFamily="18" charset="-120"/>
            </a:endParaRPr>
          </a:p>
          <a:p>
            <a:pPr lvl="1">
              <a:lnSpc>
                <a:spcPct val="90000"/>
              </a:lnSpc>
            </a:pPr>
            <a:r>
              <a:rPr lang="en-US" altLang="zh-TW" sz="2400" dirty="0" smtClean="0">
                <a:latin typeface="Arial" pitchFamily="34" charset="0"/>
                <a:ea typeface="新細明體" pitchFamily="18" charset="-120"/>
              </a:rPr>
              <a:t> </a:t>
            </a:r>
            <a:r>
              <a:rPr lang="en-US" altLang="zh-TW" sz="2600" dirty="0" smtClean="0">
                <a:solidFill>
                  <a:srgbClr val="0000FF"/>
                </a:solidFill>
                <a:latin typeface="Arial" pitchFamily="34" charset="0"/>
                <a:ea typeface="新細明體" pitchFamily="18" charset="-120"/>
                <a:cs typeface="Arial" pitchFamily="34" charset="0"/>
              </a:rPr>
              <a:t>32-bit</a:t>
            </a:r>
            <a:r>
              <a:rPr lang="en-US" altLang="zh-TW" sz="2600" dirty="0" smtClean="0">
                <a:ea typeface="新細明體" pitchFamily="18" charset="-120"/>
              </a:rPr>
              <a:t> registers</a:t>
            </a:r>
          </a:p>
          <a:p>
            <a:pPr lvl="1">
              <a:lnSpc>
                <a:spcPct val="90000"/>
              </a:lnSpc>
            </a:pPr>
            <a:r>
              <a:rPr lang="en-US" altLang="zh-TW" sz="2600" dirty="0" smtClean="0">
                <a:ea typeface="新細明體" pitchFamily="18" charset="-120"/>
              </a:rPr>
              <a:t>68010 (1982) adds virtual memory support</a:t>
            </a:r>
            <a:endParaRPr lang="en-US" altLang="zh-TW" sz="2600" dirty="0">
              <a:ea typeface="新細明體" pitchFamily="18" charset="-120"/>
            </a:endParaRPr>
          </a:p>
          <a:p>
            <a:pPr lvl="1">
              <a:lnSpc>
                <a:spcPct val="90000"/>
              </a:lnSpc>
            </a:pPr>
            <a:r>
              <a:rPr lang="en-US" altLang="zh-TW" sz="2600" dirty="0" smtClean="0">
                <a:ea typeface="新細明體" pitchFamily="18" charset="-120"/>
              </a:rPr>
              <a:t>Other successors </a:t>
            </a:r>
            <a:r>
              <a:rPr lang="en-US" altLang="zh-TW" sz="2600" dirty="0" smtClean="0">
                <a:solidFill>
                  <a:srgbClr val="0000FF"/>
                </a:solidFill>
                <a:latin typeface="Arial" pitchFamily="34" charset="0"/>
                <a:ea typeface="新細明體" pitchFamily="18" charset="-120"/>
                <a:cs typeface="Arial" pitchFamily="34" charset="0"/>
              </a:rPr>
              <a:t>68020</a:t>
            </a:r>
            <a:r>
              <a:rPr lang="en-US" altLang="zh-TW" sz="2600" dirty="0" smtClean="0">
                <a:ea typeface="新細明體" pitchFamily="18" charset="-120"/>
              </a:rPr>
              <a:t>/68030/68040/68060</a:t>
            </a:r>
            <a:endParaRPr lang="en-US" altLang="zh-TW" sz="2600" dirty="0">
              <a:ea typeface="新細明體" pitchFamily="18" charset="-120"/>
            </a:endParaRPr>
          </a:p>
          <a:p>
            <a:pPr lvl="1">
              <a:lnSpc>
                <a:spcPct val="90000"/>
              </a:lnSpc>
            </a:pPr>
            <a:r>
              <a:rPr lang="en-US" altLang="zh-TW" sz="2600" dirty="0" smtClean="0">
                <a:ea typeface="新細明體" pitchFamily="18" charset="-120"/>
              </a:rPr>
              <a:t>Popular with UNIX operating systems in late 1980’s/early 1990’s</a:t>
            </a:r>
          </a:p>
          <a:p>
            <a:pPr lvl="1">
              <a:lnSpc>
                <a:spcPct val="90000"/>
              </a:lnSpc>
            </a:pPr>
            <a:r>
              <a:rPr lang="en-US" altLang="zh-TW" sz="2600" dirty="0" smtClean="0">
                <a:ea typeface="新細明體" pitchFamily="18" charset="-120"/>
              </a:rPr>
              <a:t>Faded from computer desktop market, but had a strong standing in embedded / controller equipment (still used)</a:t>
            </a:r>
          </a:p>
          <a:p>
            <a:pPr>
              <a:lnSpc>
                <a:spcPct val="90000"/>
              </a:lnSpc>
            </a:pPr>
            <a:r>
              <a:rPr lang="en-US" altLang="zh-TW" sz="2800" dirty="0" smtClean="0">
                <a:latin typeface="Arial" pitchFamily="34" charset="0"/>
                <a:ea typeface="新細明體" pitchFamily="18" charset="-120"/>
              </a:rPr>
              <a:t> “</a:t>
            </a:r>
            <a:r>
              <a:rPr lang="en-US" altLang="zh-TW" sz="2800" dirty="0" smtClean="0">
                <a:solidFill>
                  <a:srgbClr val="0000FF"/>
                </a:solidFill>
                <a:latin typeface="Arial" pitchFamily="34" charset="0"/>
                <a:ea typeface="新細明體" pitchFamily="18" charset="-120"/>
              </a:rPr>
              <a:t>Microprocessor wars”</a:t>
            </a:r>
          </a:p>
          <a:p>
            <a:pPr lvl="1">
              <a:lnSpc>
                <a:spcPct val="90000"/>
              </a:lnSpc>
            </a:pPr>
            <a:r>
              <a:rPr lang="en-US" altLang="zh-TW" sz="2400" dirty="0" smtClean="0">
                <a:latin typeface="Arial" pitchFamily="34" charset="0"/>
                <a:ea typeface="新細明體" pitchFamily="18" charset="-120"/>
              </a:rPr>
              <a:t> </a:t>
            </a:r>
            <a:r>
              <a:rPr lang="en-US" altLang="zh-TW" sz="2400" dirty="0" smtClean="0">
                <a:latin typeface="+mj-lt"/>
                <a:ea typeface="新細明體" pitchFamily="18" charset="-120"/>
              </a:rPr>
              <a:t>leads to elimination of some / survival of the fittest. In aftermath, the PC market to be largely dominated by IA-32; however, much more diversity exists for the controllers</a:t>
            </a:r>
            <a:endParaRPr lang="en-US" altLang="zh-TW" sz="2400" dirty="0">
              <a:latin typeface="+mj-lt"/>
              <a:ea typeface="新細明體" pitchFamily="18" charset="-120"/>
            </a:endParaRPr>
          </a:p>
        </p:txBody>
      </p:sp>
      <p:sp>
        <p:nvSpPr>
          <p:cNvPr id="106501" name="Rectangle 5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  <a:noFill/>
          <a:ln/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32-bit processors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3604-E9D9-4226-943A-7D0854FB5B09}" type="slidenum">
              <a:rPr lang="en-US"/>
              <a:pPr/>
              <a:t>11</a:t>
            </a:fld>
            <a:endParaRPr lang="en-US"/>
          </a:p>
        </p:txBody>
      </p:sp>
      <p:sp>
        <p:nvSpPr>
          <p:cNvPr id="1075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914400"/>
            <a:ext cx="7750175" cy="5410200"/>
          </a:xfrm>
        </p:spPr>
        <p:txBody>
          <a:bodyPr/>
          <a:lstStyle/>
          <a:p>
            <a:pPr>
              <a:lnSpc>
                <a:spcPts val="3000"/>
              </a:lnSpc>
              <a:spcBef>
                <a:spcPct val="0"/>
              </a:spcBef>
              <a:spcAft>
                <a:spcPct val="15000"/>
              </a:spcAft>
            </a:pPr>
            <a:r>
              <a:rPr lang="en-US" altLang="zh-TW" sz="2800" dirty="0">
                <a:ea typeface="新細明體" pitchFamily="18" charset="-120"/>
              </a:rPr>
              <a:t> </a:t>
            </a:r>
            <a:r>
              <a:rPr lang="en-US" altLang="zh-TW" sz="2800" dirty="0">
                <a:solidFill>
                  <a:srgbClr val="0000FF"/>
                </a:solidFill>
                <a:latin typeface="Arial" pitchFamily="34" charset="0"/>
                <a:ea typeface="新細明體" pitchFamily="18" charset="-120"/>
              </a:rPr>
              <a:t>Intel386</a:t>
            </a:r>
            <a:r>
              <a:rPr lang="en-US" altLang="zh-TW" sz="2800" dirty="0">
                <a:ea typeface="新細明體" pitchFamily="18" charset="-120"/>
              </a:rPr>
              <a:t> (1985)</a:t>
            </a:r>
          </a:p>
          <a:p>
            <a:pPr lvl="1">
              <a:lnSpc>
                <a:spcPts val="3000"/>
              </a:lnSpc>
              <a:spcBef>
                <a:spcPct val="0"/>
              </a:spcBef>
            </a:pPr>
            <a:r>
              <a:rPr lang="en-US" altLang="zh-TW" dirty="0">
                <a:ea typeface="新細明體" pitchFamily="18" charset="-120"/>
              </a:rPr>
              <a:t>4 GB addressable RAM</a:t>
            </a:r>
          </a:p>
          <a:p>
            <a:pPr lvl="1">
              <a:lnSpc>
                <a:spcPts val="3000"/>
              </a:lnSpc>
              <a:spcBef>
                <a:spcPct val="0"/>
              </a:spcBef>
            </a:pPr>
            <a:r>
              <a:rPr lang="en-US" altLang="zh-TW" dirty="0">
                <a:ea typeface="新細明體" pitchFamily="18" charset="-120"/>
              </a:rPr>
              <a:t>32-bit registers</a:t>
            </a:r>
          </a:p>
          <a:p>
            <a:pPr lvl="1">
              <a:lnSpc>
                <a:spcPts val="3000"/>
              </a:lnSpc>
              <a:spcBef>
                <a:spcPct val="0"/>
              </a:spcBef>
            </a:pPr>
            <a:r>
              <a:rPr lang="en-US" altLang="zh-TW" dirty="0">
                <a:ea typeface="新細明體" pitchFamily="18" charset="-120"/>
              </a:rPr>
              <a:t>paging (virtual memory)</a:t>
            </a:r>
          </a:p>
          <a:p>
            <a:pPr lvl="1">
              <a:lnSpc>
                <a:spcPts val="3000"/>
              </a:lnSpc>
              <a:spcBef>
                <a:spcPct val="0"/>
              </a:spcBef>
            </a:pPr>
            <a:r>
              <a:rPr lang="en-US" altLang="zh-TW" dirty="0">
                <a:ea typeface="新細明體" pitchFamily="18" charset="-120"/>
              </a:rPr>
              <a:t>Up to 33MHz</a:t>
            </a:r>
          </a:p>
          <a:p>
            <a:pPr>
              <a:lnSpc>
                <a:spcPts val="3000"/>
              </a:lnSpc>
              <a:spcBef>
                <a:spcPct val="30000"/>
              </a:spcBef>
              <a:spcAft>
                <a:spcPct val="15000"/>
              </a:spcAft>
            </a:pPr>
            <a:r>
              <a:rPr lang="en-US" altLang="zh-TW" sz="2800" dirty="0">
                <a:ea typeface="新細明體" pitchFamily="18" charset="-120"/>
              </a:rPr>
              <a:t> </a:t>
            </a:r>
            <a:r>
              <a:rPr lang="en-US" altLang="zh-TW" sz="2800" dirty="0">
                <a:solidFill>
                  <a:srgbClr val="0000FF"/>
                </a:solidFill>
                <a:latin typeface="Arial" pitchFamily="34" charset="0"/>
                <a:ea typeface="新細明體" pitchFamily="18" charset="-120"/>
              </a:rPr>
              <a:t>Intel486</a:t>
            </a:r>
            <a:r>
              <a:rPr lang="en-US" altLang="zh-TW" sz="2800" dirty="0">
                <a:ea typeface="新細明體" pitchFamily="18" charset="-120"/>
              </a:rPr>
              <a:t> (1989)</a:t>
            </a:r>
          </a:p>
          <a:p>
            <a:pPr lvl="1">
              <a:lnSpc>
                <a:spcPts val="3000"/>
              </a:lnSpc>
              <a:spcBef>
                <a:spcPct val="0"/>
              </a:spcBef>
            </a:pPr>
            <a:r>
              <a:rPr lang="en-US" altLang="zh-TW" dirty="0">
                <a:ea typeface="新細明體" pitchFamily="18" charset="-120"/>
              </a:rPr>
              <a:t>instruction pipelining</a:t>
            </a:r>
          </a:p>
          <a:p>
            <a:pPr lvl="1">
              <a:lnSpc>
                <a:spcPts val="3000"/>
              </a:lnSpc>
              <a:spcBef>
                <a:spcPct val="0"/>
              </a:spcBef>
            </a:pPr>
            <a:r>
              <a:rPr lang="en-US" altLang="zh-TW" dirty="0">
                <a:ea typeface="新細明體" pitchFamily="18" charset="-120"/>
              </a:rPr>
              <a:t>Integrated FPU</a:t>
            </a:r>
          </a:p>
          <a:p>
            <a:pPr lvl="1">
              <a:lnSpc>
                <a:spcPts val="3000"/>
              </a:lnSpc>
              <a:spcBef>
                <a:spcPct val="0"/>
              </a:spcBef>
            </a:pPr>
            <a:r>
              <a:rPr lang="en-US" altLang="zh-TW" dirty="0">
                <a:ea typeface="新細明體" pitchFamily="18" charset="-120"/>
              </a:rPr>
              <a:t>8K cache</a:t>
            </a:r>
          </a:p>
          <a:p>
            <a:pPr>
              <a:lnSpc>
                <a:spcPts val="3000"/>
              </a:lnSpc>
              <a:spcBef>
                <a:spcPct val="30000"/>
              </a:spcBef>
              <a:spcAft>
                <a:spcPct val="15000"/>
              </a:spcAft>
            </a:pPr>
            <a:r>
              <a:rPr lang="en-US" altLang="zh-TW" sz="2800" dirty="0">
                <a:ea typeface="新細明體" pitchFamily="18" charset="-120"/>
              </a:rPr>
              <a:t> </a:t>
            </a:r>
            <a:r>
              <a:rPr lang="en-US" altLang="zh-TW" sz="2800" dirty="0">
                <a:solidFill>
                  <a:srgbClr val="0000FF"/>
                </a:solidFill>
                <a:latin typeface="Arial" pitchFamily="34" charset="0"/>
                <a:ea typeface="新細明體" pitchFamily="18" charset="-120"/>
              </a:rPr>
              <a:t>Pentium</a:t>
            </a:r>
            <a:r>
              <a:rPr lang="en-US" altLang="zh-TW" sz="2800" dirty="0">
                <a:ea typeface="新細明體" pitchFamily="18" charset="-120"/>
              </a:rPr>
              <a:t> (1993)</a:t>
            </a:r>
          </a:p>
          <a:p>
            <a:pPr lvl="1">
              <a:lnSpc>
                <a:spcPts val="3000"/>
              </a:lnSpc>
              <a:spcBef>
                <a:spcPct val="0"/>
              </a:spcBef>
            </a:pPr>
            <a:r>
              <a:rPr lang="en-US" altLang="zh-TW" dirty="0">
                <a:ea typeface="新細明體" pitchFamily="18" charset="-120"/>
              </a:rPr>
              <a:t>Superscalar (two parallel pipelines</a:t>
            </a:r>
            <a:r>
              <a:rPr lang="en-US" altLang="zh-TW" dirty="0" smtClean="0">
                <a:ea typeface="新細明體" pitchFamily="18" charset="-120"/>
              </a:rPr>
              <a:t>)</a:t>
            </a:r>
            <a:endParaRPr lang="en-US" altLang="zh-TW" dirty="0">
              <a:ea typeface="新細明體" pitchFamily="18" charset="-120"/>
            </a:endParaRPr>
          </a:p>
          <a:p>
            <a:pPr lvl="1">
              <a:lnSpc>
                <a:spcPts val="3000"/>
              </a:lnSpc>
              <a:spcBef>
                <a:spcPct val="0"/>
              </a:spcBef>
            </a:pPr>
            <a:r>
              <a:rPr lang="en-US" altLang="zh-TW" dirty="0" smtClean="0">
                <a:ea typeface="新細明體" pitchFamily="18" charset="-120"/>
              </a:rPr>
              <a:t>Intel declines to license Pentium to others, AMD and Cyrix start their own designs</a:t>
            </a:r>
            <a:endParaRPr lang="en-US" altLang="zh-TW" dirty="0">
              <a:ea typeface="新細明體" pitchFamily="18" charset="-120"/>
            </a:endParaRPr>
          </a:p>
        </p:txBody>
      </p:sp>
      <p:sp>
        <p:nvSpPr>
          <p:cNvPr id="107525" name="Rectangle 5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  <a:noFill/>
          <a:ln/>
        </p:spPr>
        <p:txBody>
          <a:bodyPr/>
          <a:lstStyle/>
          <a:p>
            <a:r>
              <a:rPr lang="en-US">
                <a:solidFill>
                  <a:srgbClr val="FF0000"/>
                </a:solidFill>
              </a:rPr>
              <a:t>IA-32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1F2EB-4EF9-48AE-8A1B-AF136DB5ED7B}" type="slidenum">
              <a:rPr lang="en-US"/>
              <a:pPr/>
              <a:t>12</a:t>
            </a:fld>
            <a:endParaRPr lang="en-US"/>
          </a:p>
        </p:txBody>
      </p:sp>
      <p:sp>
        <p:nvSpPr>
          <p:cNvPr id="1085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914400"/>
            <a:ext cx="8280400" cy="5256213"/>
          </a:xfrm>
        </p:spPr>
        <p:txBody>
          <a:bodyPr/>
          <a:lstStyle/>
          <a:p>
            <a:pPr>
              <a:lnSpc>
                <a:spcPct val="95000"/>
              </a:lnSpc>
              <a:spcBef>
                <a:spcPct val="0"/>
              </a:spcBef>
            </a:pPr>
            <a:r>
              <a:rPr lang="en-US" altLang="zh-TW" sz="2400" dirty="0">
                <a:ea typeface="新細明體" pitchFamily="18" charset="-120"/>
              </a:rPr>
              <a:t> </a:t>
            </a:r>
            <a:r>
              <a:rPr lang="en-US" altLang="zh-TW" sz="2400" dirty="0">
                <a:solidFill>
                  <a:srgbClr val="0000FF"/>
                </a:solidFill>
                <a:latin typeface="Arial" pitchFamily="34" charset="0"/>
                <a:ea typeface="新細明體" pitchFamily="18" charset="-120"/>
              </a:rPr>
              <a:t>Pentium Pro</a:t>
            </a:r>
            <a:r>
              <a:rPr lang="en-US" altLang="zh-TW" sz="2400" dirty="0">
                <a:ea typeface="新細明體" pitchFamily="18" charset="-120"/>
              </a:rPr>
              <a:t> (1995)</a:t>
            </a:r>
          </a:p>
          <a:p>
            <a:pPr lvl="1">
              <a:lnSpc>
                <a:spcPct val="95000"/>
              </a:lnSpc>
              <a:spcBef>
                <a:spcPct val="0"/>
              </a:spcBef>
            </a:pPr>
            <a:r>
              <a:rPr lang="en-US" altLang="zh-TW" sz="2400" dirty="0">
                <a:ea typeface="新細明體" pitchFamily="18" charset="-120"/>
              </a:rPr>
              <a:t>advanced optimization techniques in </a:t>
            </a:r>
            <a:r>
              <a:rPr lang="en-US" altLang="zh-TW" sz="2400" dirty="0">
                <a:latin typeface="Symbol" pitchFamily="18" charset="2"/>
                <a:ea typeface="新細明體" pitchFamily="18" charset="-120"/>
              </a:rPr>
              <a:t>m</a:t>
            </a:r>
            <a:r>
              <a:rPr lang="en-US" altLang="zh-TW" sz="2400" dirty="0">
                <a:ea typeface="新細明體" pitchFamily="18" charset="-120"/>
              </a:rPr>
              <a:t>-code</a:t>
            </a:r>
          </a:p>
          <a:p>
            <a:pPr lvl="1">
              <a:lnSpc>
                <a:spcPct val="95000"/>
              </a:lnSpc>
              <a:spcBef>
                <a:spcPct val="0"/>
              </a:spcBef>
            </a:pPr>
            <a:r>
              <a:rPr lang="en-US" altLang="zh-TW" sz="2400" dirty="0">
                <a:ea typeface="新細明體" pitchFamily="18" charset="-120"/>
              </a:rPr>
              <a:t>More pipeline stages</a:t>
            </a:r>
          </a:p>
          <a:p>
            <a:pPr lvl="1">
              <a:lnSpc>
                <a:spcPct val="95000"/>
              </a:lnSpc>
              <a:spcBef>
                <a:spcPct val="0"/>
              </a:spcBef>
            </a:pPr>
            <a:r>
              <a:rPr lang="en-US" altLang="zh-TW" sz="2400" dirty="0">
                <a:ea typeface="新細明體" pitchFamily="18" charset="-120"/>
              </a:rPr>
              <a:t>On-board L2 cache</a:t>
            </a:r>
          </a:p>
          <a:p>
            <a:pPr>
              <a:lnSpc>
                <a:spcPct val="95000"/>
              </a:lnSpc>
              <a:spcBef>
                <a:spcPct val="0"/>
              </a:spcBef>
            </a:pPr>
            <a:r>
              <a:rPr lang="en-US" altLang="zh-TW" sz="2400" dirty="0">
                <a:ea typeface="新細明體" pitchFamily="18" charset="-120"/>
              </a:rPr>
              <a:t> </a:t>
            </a:r>
            <a:r>
              <a:rPr lang="en-US" altLang="zh-TW" sz="2400" dirty="0">
                <a:solidFill>
                  <a:srgbClr val="0000FF"/>
                </a:solidFill>
                <a:latin typeface="Arial" pitchFamily="34" charset="0"/>
                <a:ea typeface="新細明體" pitchFamily="18" charset="-120"/>
              </a:rPr>
              <a:t>Pentium II</a:t>
            </a:r>
            <a:r>
              <a:rPr lang="en-US" altLang="zh-TW" sz="2400" dirty="0">
                <a:ea typeface="新細明體" pitchFamily="18" charset="-120"/>
              </a:rPr>
              <a:t> (1997)</a:t>
            </a:r>
          </a:p>
          <a:p>
            <a:pPr lvl="1">
              <a:lnSpc>
                <a:spcPct val="95000"/>
              </a:lnSpc>
              <a:spcBef>
                <a:spcPct val="0"/>
              </a:spcBef>
            </a:pPr>
            <a:r>
              <a:rPr lang="en-US" altLang="zh-TW" sz="2400" dirty="0">
                <a:ea typeface="新細明體" pitchFamily="18" charset="-120"/>
              </a:rPr>
              <a:t>MMX (multimedia) instruction set</a:t>
            </a:r>
          </a:p>
          <a:p>
            <a:pPr lvl="1">
              <a:lnSpc>
                <a:spcPct val="95000"/>
              </a:lnSpc>
              <a:spcBef>
                <a:spcPct val="0"/>
              </a:spcBef>
            </a:pPr>
            <a:r>
              <a:rPr lang="en-US" altLang="zh-TW" sz="2400" dirty="0">
                <a:ea typeface="新細明體" pitchFamily="18" charset="-120"/>
              </a:rPr>
              <a:t>Up to 450MHz</a:t>
            </a:r>
          </a:p>
          <a:p>
            <a:pPr>
              <a:lnSpc>
                <a:spcPct val="95000"/>
              </a:lnSpc>
              <a:spcBef>
                <a:spcPct val="0"/>
              </a:spcBef>
            </a:pPr>
            <a:r>
              <a:rPr lang="en-US" altLang="zh-TW" sz="2400" dirty="0">
                <a:ea typeface="新細明體" pitchFamily="18" charset="-120"/>
              </a:rPr>
              <a:t> </a:t>
            </a:r>
            <a:r>
              <a:rPr lang="en-US" altLang="zh-TW" sz="2400" dirty="0">
                <a:solidFill>
                  <a:srgbClr val="0000FF"/>
                </a:solidFill>
                <a:latin typeface="Arial" pitchFamily="34" charset="0"/>
                <a:ea typeface="新細明體" pitchFamily="18" charset="-120"/>
              </a:rPr>
              <a:t>Pentium III</a:t>
            </a:r>
            <a:r>
              <a:rPr lang="en-US" altLang="zh-TW" sz="2400" dirty="0">
                <a:ea typeface="新細明體" pitchFamily="18" charset="-120"/>
              </a:rPr>
              <a:t> (1999)</a:t>
            </a:r>
          </a:p>
          <a:p>
            <a:pPr lvl="1">
              <a:lnSpc>
                <a:spcPct val="95000"/>
              </a:lnSpc>
              <a:spcBef>
                <a:spcPct val="0"/>
              </a:spcBef>
            </a:pPr>
            <a:r>
              <a:rPr lang="en-US" altLang="zh-TW" sz="2400" dirty="0">
                <a:ea typeface="新細明體" pitchFamily="18" charset="-120"/>
              </a:rPr>
              <a:t>SIMD (streaming extensions) instructions (SSE)</a:t>
            </a:r>
          </a:p>
          <a:p>
            <a:pPr lvl="1">
              <a:lnSpc>
                <a:spcPct val="95000"/>
              </a:lnSpc>
              <a:spcBef>
                <a:spcPct val="0"/>
              </a:spcBef>
            </a:pPr>
            <a:r>
              <a:rPr lang="en-US" altLang="zh-TW" sz="2400" dirty="0">
                <a:ea typeface="新細明體" pitchFamily="18" charset="-120"/>
              </a:rPr>
              <a:t>Up to 1+GHz</a:t>
            </a:r>
          </a:p>
          <a:p>
            <a:pPr>
              <a:lnSpc>
                <a:spcPct val="95000"/>
              </a:lnSpc>
              <a:spcBef>
                <a:spcPct val="0"/>
              </a:spcBef>
            </a:pPr>
            <a:r>
              <a:rPr lang="en-US" altLang="zh-TW" sz="2400" dirty="0">
                <a:ea typeface="新細明體" pitchFamily="18" charset="-120"/>
              </a:rPr>
              <a:t> </a:t>
            </a:r>
            <a:r>
              <a:rPr lang="en-US" altLang="zh-TW" sz="2400" dirty="0">
                <a:solidFill>
                  <a:srgbClr val="0000FF"/>
                </a:solidFill>
                <a:latin typeface="Arial" pitchFamily="34" charset="0"/>
                <a:ea typeface="新細明體" pitchFamily="18" charset="-120"/>
              </a:rPr>
              <a:t>Pentium 4</a:t>
            </a:r>
            <a:r>
              <a:rPr lang="en-US" altLang="zh-TW" sz="2400" dirty="0">
                <a:ea typeface="新細明體" pitchFamily="18" charset="-120"/>
              </a:rPr>
              <a:t> (2000)</a:t>
            </a:r>
          </a:p>
          <a:p>
            <a:pPr lvl="1">
              <a:lnSpc>
                <a:spcPct val="95000"/>
              </a:lnSpc>
              <a:spcBef>
                <a:spcPct val="0"/>
              </a:spcBef>
            </a:pPr>
            <a:r>
              <a:rPr lang="en-US" altLang="zh-TW" sz="2400" dirty="0" err="1">
                <a:ea typeface="新細明體" pitchFamily="18" charset="-120"/>
              </a:rPr>
              <a:t>NetBurst</a:t>
            </a:r>
            <a:r>
              <a:rPr lang="en-US" altLang="zh-TW" sz="2400" dirty="0">
                <a:ea typeface="新細明體" pitchFamily="18" charset="-120"/>
              </a:rPr>
              <a:t> micro-architecture, tuned for multimedia</a:t>
            </a:r>
          </a:p>
          <a:p>
            <a:pPr lvl="1">
              <a:lnSpc>
                <a:spcPct val="95000"/>
              </a:lnSpc>
              <a:spcBef>
                <a:spcPct val="0"/>
              </a:spcBef>
            </a:pPr>
            <a:r>
              <a:rPr lang="en-US" altLang="zh-TW" sz="2400" dirty="0">
                <a:ea typeface="新細明體" pitchFamily="18" charset="-120"/>
              </a:rPr>
              <a:t>3.8+GHz</a:t>
            </a:r>
          </a:p>
          <a:p>
            <a:pPr>
              <a:lnSpc>
                <a:spcPct val="95000"/>
              </a:lnSpc>
              <a:spcBef>
                <a:spcPct val="0"/>
              </a:spcBef>
            </a:pPr>
            <a:r>
              <a:rPr lang="en-US" altLang="zh-TW" sz="2400" dirty="0">
                <a:ea typeface="新細明體" pitchFamily="18" charset="-120"/>
              </a:rPr>
              <a:t> </a:t>
            </a:r>
            <a:r>
              <a:rPr lang="en-US" altLang="zh-TW" sz="2400" dirty="0">
                <a:solidFill>
                  <a:srgbClr val="0000FF"/>
                </a:solidFill>
                <a:latin typeface="Arial" pitchFamily="34" charset="0"/>
                <a:ea typeface="新細明體" pitchFamily="18" charset="-120"/>
              </a:rPr>
              <a:t>Pentium D</a:t>
            </a:r>
            <a:r>
              <a:rPr lang="en-US" altLang="zh-TW" sz="2400" dirty="0">
                <a:ea typeface="新細明體" pitchFamily="18" charset="-120"/>
              </a:rPr>
              <a:t> (Dual core</a:t>
            </a:r>
            <a:r>
              <a:rPr lang="en-US" altLang="zh-TW" sz="2400" dirty="0" smtClean="0">
                <a:ea typeface="新細明體" pitchFamily="18" charset="-120"/>
              </a:rPr>
              <a:t>)</a:t>
            </a:r>
          </a:p>
          <a:p>
            <a:pPr>
              <a:lnSpc>
                <a:spcPct val="95000"/>
              </a:lnSpc>
              <a:spcBef>
                <a:spcPct val="0"/>
              </a:spcBef>
            </a:pPr>
            <a:r>
              <a:rPr lang="en-US" altLang="zh-TW" sz="2400" dirty="0" smtClean="0">
                <a:ea typeface="新細明體" pitchFamily="18" charset="-120"/>
              </a:rPr>
              <a:t>…</a:t>
            </a:r>
            <a:endParaRPr lang="en-US" altLang="zh-TW" sz="2400" dirty="0">
              <a:ea typeface="新細明體" pitchFamily="18" charset="-120"/>
            </a:endParaRPr>
          </a:p>
        </p:txBody>
      </p:sp>
      <p:sp>
        <p:nvSpPr>
          <p:cNvPr id="108549" name="Rectangle 5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  <a:noFill/>
          <a:ln/>
        </p:spPr>
        <p:txBody>
          <a:bodyPr/>
          <a:lstStyle/>
          <a:p>
            <a:r>
              <a:rPr lang="en-US">
                <a:solidFill>
                  <a:srgbClr val="FF0000"/>
                </a:solidFill>
              </a:rPr>
              <a:t>Intel Pentium Family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1F2EB-4EF9-48AE-8A1B-AF136DB5ED7B}" type="slidenum">
              <a:rPr lang="en-US"/>
              <a:pPr/>
              <a:t>13</a:t>
            </a:fld>
            <a:endParaRPr lang="en-US"/>
          </a:p>
        </p:txBody>
      </p:sp>
      <p:sp>
        <p:nvSpPr>
          <p:cNvPr id="1085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914400"/>
            <a:ext cx="8280400" cy="5256213"/>
          </a:xfrm>
        </p:spPr>
        <p:txBody>
          <a:bodyPr/>
          <a:lstStyle/>
          <a:p>
            <a:pPr>
              <a:lnSpc>
                <a:spcPct val="95000"/>
              </a:lnSpc>
              <a:spcBef>
                <a:spcPct val="0"/>
              </a:spcBef>
            </a:pPr>
            <a:r>
              <a:rPr lang="en-US" altLang="zh-TW" dirty="0">
                <a:ea typeface="新細明體" pitchFamily="18" charset="-120"/>
              </a:rPr>
              <a:t> </a:t>
            </a:r>
            <a:r>
              <a:rPr lang="en-US" altLang="zh-TW" dirty="0" smtClean="0">
                <a:ea typeface="新細明體" pitchFamily="18" charset="-120"/>
              </a:rPr>
              <a:t>2003 data</a:t>
            </a:r>
            <a:r>
              <a:rPr lang="ru-RU" altLang="zh-TW" dirty="0" smtClean="0">
                <a:ea typeface="新細明體" pitchFamily="18" charset="-120"/>
              </a:rPr>
              <a:t> (</a:t>
            </a:r>
            <a:r>
              <a:rPr lang="en-US" altLang="zh-TW" dirty="0" smtClean="0">
                <a:ea typeface="新細明體" pitchFamily="18" charset="-120"/>
              </a:rPr>
              <a:t>from Wikipedia)</a:t>
            </a:r>
            <a:endParaRPr lang="en-US" altLang="zh-TW" dirty="0">
              <a:ea typeface="新細明體" pitchFamily="18" charset="-120"/>
            </a:endParaRPr>
          </a:p>
          <a:p>
            <a:pPr lvl="1">
              <a:lnSpc>
                <a:spcPct val="95000"/>
              </a:lnSpc>
              <a:spcBef>
                <a:spcPct val="0"/>
              </a:spcBef>
            </a:pPr>
            <a:r>
              <a:rPr lang="en-US" altLang="zh-TW" dirty="0" smtClean="0">
                <a:ea typeface="新細明體" pitchFamily="18" charset="-120"/>
              </a:rPr>
              <a:t>$44 billion dealt in business on microprocessors</a:t>
            </a:r>
          </a:p>
          <a:p>
            <a:pPr lvl="1">
              <a:lnSpc>
                <a:spcPct val="95000"/>
              </a:lnSpc>
              <a:spcBef>
                <a:spcPct val="0"/>
              </a:spcBef>
            </a:pPr>
            <a:r>
              <a:rPr lang="en-US" altLang="zh-TW" dirty="0" smtClean="0">
                <a:ea typeface="新細明體" pitchFamily="18" charset="-120"/>
              </a:rPr>
              <a:t>Personal computers account for 50% of cost but only 0.2% of all CPU’s sold</a:t>
            </a:r>
            <a:endParaRPr lang="en-US" altLang="zh-TW" dirty="0">
              <a:ea typeface="新細明體" pitchFamily="18" charset="-120"/>
            </a:endParaRPr>
          </a:p>
          <a:p>
            <a:pPr lvl="1">
              <a:lnSpc>
                <a:spcPct val="95000"/>
              </a:lnSpc>
              <a:spcBef>
                <a:spcPct val="0"/>
              </a:spcBef>
            </a:pPr>
            <a:r>
              <a:rPr lang="en-US" altLang="zh-TW" dirty="0" smtClean="0">
                <a:ea typeface="新細明體" pitchFamily="18" charset="-120"/>
              </a:rPr>
              <a:t>55% of all CPU’s sold are 8-bit controllers (many billions sold overall)</a:t>
            </a:r>
          </a:p>
          <a:p>
            <a:pPr lvl="1">
              <a:lnSpc>
                <a:spcPct val="95000"/>
              </a:lnSpc>
              <a:spcBef>
                <a:spcPct val="0"/>
              </a:spcBef>
            </a:pPr>
            <a:r>
              <a:rPr lang="en-US" altLang="zh-TW" dirty="0" smtClean="0">
                <a:ea typeface="新細明體" pitchFamily="18" charset="-120"/>
              </a:rPr>
              <a:t>Less than 10% of all CPU’s are 32-bit or more</a:t>
            </a:r>
          </a:p>
          <a:p>
            <a:pPr lvl="1">
              <a:lnSpc>
                <a:spcPct val="95000"/>
              </a:lnSpc>
              <a:spcBef>
                <a:spcPct val="0"/>
              </a:spcBef>
            </a:pPr>
            <a:r>
              <a:rPr lang="en-US" altLang="zh-TW" dirty="0" smtClean="0">
                <a:ea typeface="新細明體" pitchFamily="18" charset="-120"/>
              </a:rPr>
              <a:t>Of all 32-bit processors sold, only 2% are used in personal computers (laptops/desktops)</a:t>
            </a:r>
          </a:p>
          <a:p>
            <a:pPr lvl="1">
              <a:lnSpc>
                <a:spcPct val="95000"/>
              </a:lnSpc>
              <a:spcBef>
                <a:spcPct val="0"/>
              </a:spcBef>
            </a:pPr>
            <a:r>
              <a:rPr lang="en-US" altLang="zh-TW" dirty="0" smtClean="0">
                <a:ea typeface="新細明體" pitchFamily="18" charset="-120"/>
              </a:rPr>
              <a:t>“Taken as a whole, the average price for microprocessor, microcontroller, or DSP is just over $6”</a:t>
            </a:r>
          </a:p>
          <a:p>
            <a:pPr lvl="1">
              <a:lnSpc>
                <a:spcPct val="95000"/>
              </a:lnSpc>
              <a:spcBef>
                <a:spcPct val="0"/>
              </a:spcBef>
            </a:pPr>
            <a:r>
              <a:rPr lang="en-US" altLang="zh-TW" dirty="0" smtClean="0">
                <a:ea typeface="新細明體" pitchFamily="18" charset="-120"/>
              </a:rPr>
              <a:t>Read more at </a:t>
            </a:r>
            <a:r>
              <a:rPr lang="en-US" altLang="zh-TW" sz="1800" dirty="0" smtClean="0">
                <a:ea typeface="新細明體" pitchFamily="18" charset="-120"/>
                <a:hlinkClick r:id="rId2"/>
              </a:rPr>
              <a:t>http://www.embedded.com/shared/printableArticle.jhtml?articleID=9900861</a:t>
            </a:r>
            <a:r>
              <a:rPr lang="en-US" altLang="zh-TW" sz="1800" dirty="0" smtClean="0">
                <a:ea typeface="新細明體" pitchFamily="18" charset="-120"/>
              </a:rPr>
              <a:t> </a:t>
            </a:r>
            <a:endParaRPr lang="en-US" altLang="zh-TW" sz="1800" dirty="0">
              <a:ea typeface="新細明體" pitchFamily="18" charset="-120"/>
            </a:endParaRPr>
          </a:p>
        </p:txBody>
      </p:sp>
      <p:sp>
        <p:nvSpPr>
          <p:cNvPr id="108549" name="Rectangle 5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  <a:noFill/>
          <a:ln/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Some interesting statistics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A8C99-974F-4BBD-8AB8-BA35270E6CF0}" type="slidenum">
              <a:rPr lang="en-US"/>
              <a:pPr/>
              <a:t>14</a:t>
            </a:fld>
            <a:endParaRPr lang="en-US"/>
          </a:p>
        </p:txBody>
      </p:sp>
      <p:pic>
        <p:nvPicPr>
          <p:cNvPr id="116740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14900" y="1162050"/>
            <a:ext cx="3695700" cy="5314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16741" name="Rectangle 5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  <a:noFill/>
          <a:ln/>
        </p:spPr>
        <p:txBody>
          <a:bodyPr/>
          <a:lstStyle/>
          <a:p>
            <a:r>
              <a:rPr lang="en-US">
                <a:solidFill>
                  <a:srgbClr val="FF0000"/>
                </a:solidFill>
              </a:rPr>
              <a:t>Programming</a:t>
            </a:r>
          </a:p>
        </p:txBody>
      </p:sp>
      <p:sp>
        <p:nvSpPr>
          <p:cNvPr id="116743" name="AutoShape 7"/>
          <p:cNvSpPr>
            <a:spLocks noChangeArrowheads="1"/>
          </p:cNvSpPr>
          <p:nvPr/>
        </p:nvSpPr>
        <p:spPr bwMode="auto">
          <a:xfrm>
            <a:off x="4343400" y="1828800"/>
            <a:ext cx="457200" cy="533400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6744" name="AutoShape 8"/>
          <p:cNvSpPr>
            <a:spLocks noChangeArrowheads="1"/>
          </p:cNvSpPr>
          <p:nvPr/>
        </p:nvSpPr>
        <p:spPr bwMode="auto">
          <a:xfrm>
            <a:off x="4343400" y="2895600"/>
            <a:ext cx="457200" cy="533400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6745" name="AutoShape 9"/>
          <p:cNvSpPr>
            <a:spLocks noChangeArrowheads="1"/>
          </p:cNvSpPr>
          <p:nvPr/>
        </p:nvSpPr>
        <p:spPr bwMode="auto">
          <a:xfrm>
            <a:off x="4343400" y="3962400"/>
            <a:ext cx="457200" cy="533400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6747" name="Rectangle 11"/>
          <p:cNvSpPr>
            <a:spLocks noChangeArrowheads="1"/>
          </p:cNvSpPr>
          <p:nvPr/>
        </p:nvSpPr>
        <p:spPr bwMode="auto">
          <a:xfrm>
            <a:off x="152400" y="1109663"/>
            <a:ext cx="4419600" cy="3767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20000"/>
              </a:spcBef>
              <a:spcAft>
                <a:spcPct val="20000"/>
              </a:spcAft>
            </a:pPr>
            <a:endParaRPr lang="en-US" sz="2800"/>
          </a:p>
          <a:p>
            <a:pPr>
              <a:spcBef>
                <a:spcPct val="20000"/>
              </a:spcBef>
              <a:spcAft>
                <a:spcPct val="20000"/>
              </a:spcAft>
              <a:buFontTx/>
              <a:buChar char="•"/>
            </a:pPr>
            <a:r>
              <a:rPr lang="en-US" sz="2800"/>
              <a:t> </a:t>
            </a:r>
            <a:r>
              <a:rPr lang="en-US" sz="2800">
                <a:solidFill>
                  <a:srgbClr val="0000FF"/>
                </a:solidFill>
                <a:latin typeface="Arial" pitchFamily="34" charset="0"/>
              </a:rPr>
              <a:t>Interpreted High Level Language</a:t>
            </a:r>
            <a:endParaRPr lang="en-US" sz="2800"/>
          </a:p>
          <a:p>
            <a:pPr>
              <a:spcBef>
                <a:spcPct val="20000"/>
              </a:spcBef>
              <a:spcAft>
                <a:spcPct val="20000"/>
              </a:spcAft>
              <a:buFontTx/>
              <a:buChar char="•"/>
            </a:pPr>
            <a:r>
              <a:rPr lang="en-US" sz="2800"/>
              <a:t> </a:t>
            </a:r>
            <a:r>
              <a:rPr lang="en-US" sz="2800">
                <a:solidFill>
                  <a:srgbClr val="0000FF"/>
                </a:solidFill>
                <a:latin typeface="Arial" pitchFamily="34" charset="0"/>
              </a:rPr>
              <a:t>Compiled High Level Language</a:t>
            </a:r>
            <a:endParaRPr lang="en-US" sz="2800"/>
          </a:p>
          <a:p>
            <a:pPr>
              <a:spcBef>
                <a:spcPct val="20000"/>
              </a:spcBef>
              <a:spcAft>
                <a:spcPct val="20000"/>
              </a:spcAft>
              <a:buFontTx/>
              <a:buChar char="•"/>
            </a:pPr>
            <a:r>
              <a:rPr lang="en-US" sz="2800"/>
              <a:t> </a:t>
            </a:r>
            <a:r>
              <a:rPr lang="en-US" sz="2800">
                <a:solidFill>
                  <a:srgbClr val="0000FF"/>
                </a:solidFill>
                <a:latin typeface="Arial" pitchFamily="34" charset="0"/>
              </a:rPr>
              <a:t>Assembly Language</a:t>
            </a:r>
          </a:p>
          <a:p>
            <a:pPr>
              <a:spcBef>
                <a:spcPct val="20000"/>
              </a:spcBef>
              <a:spcAft>
                <a:spcPct val="20000"/>
              </a:spcAft>
              <a:buFontTx/>
              <a:buChar char="•"/>
            </a:pPr>
            <a:r>
              <a:rPr lang="en-US" sz="2800"/>
              <a:t> </a:t>
            </a:r>
            <a:r>
              <a:rPr lang="en-US" sz="2800">
                <a:solidFill>
                  <a:srgbClr val="0000FF"/>
                </a:solidFill>
                <a:latin typeface="Arial" pitchFamily="34" charset="0"/>
              </a:rPr>
              <a:t>Machine Language</a:t>
            </a:r>
          </a:p>
        </p:txBody>
      </p:sp>
      <p:sp>
        <p:nvSpPr>
          <p:cNvPr id="116748" name="AutoShape 12"/>
          <p:cNvSpPr>
            <a:spLocks/>
          </p:cNvSpPr>
          <p:nvPr/>
        </p:nvSpPr>
        <p:spPr bwMode="auto">
          <a:xfrm>
            <a:off x="3962400" y="1676400"/>
            <a:ext cx="152400" cy="2819400"/>
          </a:xfrm>
          <a:prstGeom prst="leftBrace">
            <a:avLst>
              <a:gd name="adj1" fmla="val 154167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D609D-D14A-40F7-9C6C-2E9A65D20D38}" type="slidenum">
              <a:rPr lang="en-US"/>
              <a:pPr/>
              <a:t>15</a:t>
            </a:fld>
            <a:endParaRPr lang="en-US"/>
          </a:p>
        </p:txBody>
      </p:sp>
      <p:sp>
        <p:nvSpPr>
          <p:cNvPr id="117763" name="Rectangle 3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  <a:noFill/>
          <a:ln/>
        </p:spPr>
        <p:txBody>
          <a:bodyPr/>
          <a:lstStyle/>
          <a:p>
            <a:r>
              <a:rPr lang="en-US">
                <a:solidFill>
                  <a:srgbClr val="FF0000"/>
                </a:solidFill>
              </a:rPr>
              <a:t>Programming (2)</a:t>
            </a:r>
          </a:p>
        </p:txBody>
      </p:sp>
      <p:sp>
        <p:nvSpPr>
          <p:cNvPr id="117770" name="Rectangle 10"/>
          <p:cNvSpPr>
            <a:spLocks noChangeArrowheads="1"/>
          </p:cNvSpPr>
          <p:nvPr/>
        </p:nvSpPr>
        <p:spPr bwMode="auto">
          <a:xfrm>
            <a:off x="228600" y="455613"/>
            <a:ext cx="8686800" cy="6326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90000"/>
              </a:lnSpc>
              <a:spcAft>
                <a:spcPct val="10000"/>
              </a:spcAft>
            </a:pPr>
            <a:endParaRPr lang="en-US" sz="2800" dirty="0"/>
          </a:p>
          <a:p>
            <a:pPr>
              <a:lnSpc>
                <a:spcPct val="90000"/>
              </a:lnSpc>
              <a:spcAft>
                <a:spcPct val="10000"/>
              </a:spcAft>
              <a:buFontTx/>
              <a:buChar char="•"/>
            </a:pPr>
            <a:r>
              <a:rPr lang="en-US" sz="2800" dirty="0"/>
              <a:t> </a:t>
            </a:r>
            <a:r>
              <a:rPr lang="en-US" sz="2800" dirty="0">
                <a:solidFill>
                  <a:srgbClr val="0000FF"/>
                </a:solidFill>
                <a:latin typeface="Arial" pitchFamily="34" charset="0"/>
              </a:rPr>
              <a:t>Machine Language</a:t>
            </a:r>
            <a:endParaRPr lang="en-US" sz="2800" dirty="0"/>
          </a:p>
          <a:p>
            <a:pPr lvl="1">
              <a:lnSpc>
                <a:spcPct val="90000"/>
              </a:lnSpc>
              <a:spcAft>
                <a:spcPct val="10000"/>
              </a:spcAft>
              <a:buFontTx/>
              <a:buChar char="–"/>
            </a:pPr>
            <a:r>
              <a:rPr lang="en-US" sz="2800" dirty="0"/>
              <a:t> binary instructions (op codes) actually read and interpreted by the CPU</a:t>
            </a:r>
          </a:p>
          <a:p>
            <a:pPr lvl="1">
              <a:lnSpc>
                <a:spcPct val="90000"/>
              </a:lnSpc>
              <a:spcAft>
                <a:spcPct val="10000"/>
              </a:spcAft>
            </a:pPr>
            <a:r>
              <a:rPr lang="en-US" sz="2800" dirty="0"/>
              <a:t>	Ex: </a:t>
            </a:r>
            <a:r>
              <a:rPr lang="en-US" sz="2800" dirty="0">
                <a:latin typeface="Arial" pitchFamily="34" charset="0"/>
              </a:rPr>
              <a:t>1000 1011 0000 0101</a:t>
            </a:r>
          </a:p>
          <a:p>
            <a:pPr lvl="1">
              <a:lnSpc>
                <a:spcPct val="90000"/>
              </a:lnSpc>
              <a:spcAft>
                <a:spcPct val="10000"/>
              </a:spcAft>
            </a:pPr>
            <a:r>
              <a:rPr lang="en-US" sz="2800" dirty="0"/>
              <a:t>	    ‘move value from memory to AX register’ on 386</a:t>
            </a:r>
          </a:p>
          <a:p>
            <a:pPr lvl="1">
              <a:lnSpc>
                <a:spcPct val="90000"/>
              </a:lnSpc>
              <a:spcAft>
                <a:spcPct val="10000"/>
              </a:spcAft>
              <a:buFontTx/>
              <a:buChar char="–"/>
            </a:pPr>
            <a:r>
              <a:rPr lang="en-US" sz="2800" dirty="0"/>
              <a:t> different for </a:t>
            </a:r>
            <a:r>
              <a:rPr lang="en-US" sz="2800" dirty="0" smtClean="0"/>
              <a:t>each </a:t>
            </a:r>
            <a:r>
              <a:rPr lang="en-US" sz="2800" dirty="0"/>
              <a:t>CPU type</a:t>
            </a:r>
          </a:p>
          <a:p>
            <a:pPr>
              <a:lnSpc>
                <a:spcPct val="90000"/>
              </a:lnSpc>
              <a:spcAft>
                <a:spcPct val="10000"/>
              </a:spcAft>
              <a:buFontTx/>
              <a:buChar char="•"/>
            </a:pPr>
            <a:r>
              <a:rPr lang="en-US" sz="2800" dirty="0"/>
              <a:t> </a:t>
            </a:r>
            <a:r>
              <a:rPr lang="en-US" sz="2800" dirty="0">
                <a:solidFill>
                  <a:srgbClr val="0000FF"/>
                </a:solidFill>
                <a:latin typeface="Arial" pitchFamily="34" charset="0"/>
              </a:rPr>
              <a:t>Assembly Language</a:t>
            </a:r>
          </a:p>
          <a:p>
            <a:pPr lvl="1">
              <a:lnSpc>
                <a:spcPct val="90000"/>
              </a:lnSpc>
              <a:spcAft>
                <a:spcPct val="10000"/>
              </a:spcAft>
              <a:buFontTx/>
              <a:buChar char="–"/>
            </a:pPr>
            <a:r>
              <a:rPr lang="en-US" sz="2800" dirty="0"/>
              <a:t> CPU instructions represented by mnemonics</a:t>
            </a:r>
          </a:p>
          <a:p>
            <a:pPr lvl="1">
              <a:lnSpc>
                <a:spcPct val="90000"/>
              </a:lnSpc>
              <a:spcAft>
                <a:spcPct val="10000"/>
              </a:spcAft>
            </a:pPr>
            <a:r>
              <a:rPr lang="en-US" sz="2800" dirty="0"/>
              <a:t>	Ex: </a:t>
            </a:r>
            <a:r>
              <a:rPr lang="en-US" sz="2800" dirty="0">
                <a:latin typeface="Arial" pitchFamily="34" charset="0"/>
              </a:rPr>
              <a:t>MOV AX, M </a:t>
            </a:r>
            <a:r>
              <a:rPr lang="en-US" sz="2800" dirty="0"/>
              <a:t>same as above</a:t>
            </a:r>
            <a:endParaRPr lang="en-US" sz="2800" dirty="0">
              <a:latin typeface="Arial" pitchFamily="34" charset="0"/>
            </a:endParaRPr>
          </a:p>
          <a:p>
            <a:pPr lvl="1">
              <a:lnSpc>
                <a:spcPct val="90000"/>
              </a:lnSpc>
              <a:spcAft>
                <a:spcPct val="10000"/>
              </a:spcAft>
              <a:buFontTx/>
              <a:buChar char="–"/>
            </a:pPr>
            <a:r>
              <a:rPr lang="en-US" sz="2800" dirty="0"/>
              <a:t> each AL instruction converts to one ML instruction by assembler program</a:t>
            </a:r>
          </a:p>
          <a:p>
            <a:pPr lvl="1">
              <a:lnSpc>
                <a:spcPct val="90000"/>
              </a:lnSpc>
              <a:spcAft>
                <a:spcPct val="10000"/>
              </a:spcAft>
              <a:buFontTx/>
              <a:buChar char="–"/>
            </a:pPr>
            <a:r>
              <a:rPr lang="en-US" sz="2800" dirty="0"/>
              <a:t> Efficient fast execution, inconvenient to program in</a:t>
            </a:r>
          </a:p>
          <a:p>
            <a:pPr lvl="1">
              <a:lnSpc>
                <a:spcPct val="90000"/>
              </a:lnSpc>
              <a:spcAft>
                <a:spcPct val="10000"/>
              </a:spcAft>
              <a:buFontTx/>
              <a:buChar char="–"/>
            </a:pPr>
            <a:r>
              <a:rPr lang="en-US" sz="2800" dirty="0"/>
              <a:t> Allows access to instructions not available with higher level language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4427A2-6408-4E4B-BE13-43399F0DA095}" type="slidenum">
              <a:rPr lang="en-US"/>
              <a:pPr/>
              <a:t>16</a:t>
            </a:fld>
            <a:endParaRPr lang="en-US"/>
          </a:p>
        </p:txBody>
      </p:sp>
      <p:sp>
        <p:nvSpPr>
          <p:cNvPr id="118786" name="Rectangle 1026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  <a:noFill/>
          <a:ln/>
        </p:spPr>
        <p:txBody>
          <a:bodyPr/>
          <a:lstStyle/>
          <a:p>
            <a:r>
              <a:rPr lang="en-US">
                <a:solidFill>
                  <a:srgbClr val="FF0000"/>
                </a:solidFill>
              </a:rPr>
              <a:t>Programming (3)</a:t>
            </a:r>
          </a:p>
        </p:txBody>
      </p:sp>
      <p:sp>
        <p:nvSpPr>
          <p:cNvPr id="118787" name="Rectangle 1027"/>
          <p:cNvSpPr>
            <a:spLocks noChangeArrowheads="1"/>
          </p:cNvSpPr>
          <p:nvPr/>
        </p:nvSpPr>
        <p:spPr bwMode="auto">
          <a:xfrm>
            <a:off x="228600" y="669925"/>
            <a:ext cx="8686800" cy="5045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90000"/>
              </a:lnSpc>
              <a:spcAft>
                <a:spcPct val="10000"/>
              </a:spcAft>
            </a:pPr>
            <a:endParaRPr lang="en-US" sz="2800" dirty="0"/>
          </a:p>
          <a:p>
            <a:pPr>
              <a:lnSpc>
                <a:spcPct val="90000"/>
              </a:lnSpc>
              <a:spcAft>
                <a:spcPct val="10000"/>
              </a:spcAft>
              <a:buFontTx/>
              <a:buChar char="•"/>
            </a:pPr>
            <a:r>
              <a:rPr lang="en-US" sz="2800" dirty="0"/>
              <a:t> </a:t>
            </a:r>
            <a:r>
              <a:rPr lang="en-US" sz="2800" dirty="0">
                <a:solidFill>
                  <a:srgbClr val="0000FF"/>
                </a:solidFill>
                <a:latin typeface="Arial" pitchFamily="34" charset="0"/>
              </a:rPr>
              <a:t>High Level Language, e.g. C/C++</a:t>
            </a:r>
            <a:endParaRPr lang="en-US" sz="2800" dirty="0"/>
          </a:p>
          <a:p>
            <a:pPr lvl="1">
              <a:lnSpc>
                <a:spcPct val="90000"/>
              </a:lnSpc>
              <a:spcAft>
                <a:spcPct val="10000"/>
              </a:spcAft>
              <a:buFontTx/>
              <a:buChar char="–"/>
            </a:pPr>
            <a:r>
              <a:rPr lang="en-US" sz="2800" dirty="0"/>
              <a:t> easier to use</a:t>
            </a:r>
          </a:p>
          <a:p>
            <a:pPr lvl="1">
              <a:lnSpc>
                <a:spcPct val="90000"/>
              </a:lnSpc>
              <a:spcAft>
                <a:spcPct val="10000"/>
              </a:spcAft>
              <a:buFontTx/>
              <a:buChar char="–"/>
            </a:pPr>
            <a:r>
              <a:rPr lang="en-US" sz="2800" dirty="0"/>
              <a:t> it’s </a:t>
            </a:r>
            <a:r>
              <a:rPr lang="en-US" sz="2800" dirty="0">
                <a:solidFill>
                  <a:srgbClr val="0000FF"/>
                </a:solidFill>
                <a:latin typeface="Arial" pitchFamily="34" charset="0"/>
              </a:rPr>
              <a:t>compiler</a:t>
            </a:r>
            <a:r>
              <a:rPr lang="en-US" sz="2800" dirty="0"/>
              <a:t>’s job to translates (one) HLL instruction into (many) ML instructions</a:t>
            </a:r>
          </a:p>
          <a:p>
            <a:pPr lvl="1">
              <a:lnSpc>
                <a:spcPct val="90000"/>
              </a:lnSpc>
              <a:spcAft>
                <a:spcPct val="10000"/>
              </a:spcAft>
              <a:buFontTx/>
              <a:buChar char="–"/>
            </a:pPr>
            <a:r>
              <a:rPr lang="en-US" sz="2800" dirty="0"/>
              <a:t> </a:t>
            </a:r>
            <a:r>
              <a:rPr lang="en-US" sz="2800" dirty="0">
                <a:solidFill>
                  <a:srgbClr val="0000FF"/>
                </a:solidFill>
                <a:latin typeface="Arial" pitchFamily="34" charset="0"/>
              </a:rPr>
              <a:t>portable</a:t>
            </a:r>
            <a:r>
              <a:rPr lang="en-US" sz="2800" dirty="0"/>
              <a:t>: can compile the same source (HLL instructions) on different OS platforms</a:t>
            </a:r>
          </a:p>
          <a:p>
            <a:pPr lvl="1">
              <a:lnSpc>
                <a:spcPct val="90000"/>
              </a:lnSpc>
              <a:spcAft>
                <a:spcPct val="10000"/>
              </a:spcAft>
              <a:buFontTx/>
              <a:buChar char="–"/>
            </a:pPr>
            <a:r>
              <a:rPr lang="en-US" sz="2800" dirty="0"/>
              <a:t> slower and more restricted</a:t>
            </a:r>
          </a:p>
          <a:p>
            <a:pPr>
              <a:lnSpc>
                <a:spcPct val="90000"/>
              </a:lnSpc>
              <a:spcAft>
                <a:spcPct val="10000"/>
              </a:spcAft>
              <a:buFontTx/>
              <a:buChar char="•"/>
            </a:pPr>
            <a:r>
              <a:rPr lang="en-US" sz="2800" dirty="0"/>
              <a:t> </a:t>
            </a:r>
            <a:r>
              <a:rPr lang="en-US" sz="2800" dirty="0">
                <a:solidFill>
                  <a:srgbClr val="0000FF"/>
                </a:solidFill>
                <a:latin typeface="Arial" pitchFamily="34" charset="0"/>
              </a:rPr>
              <a:t>Interpreted Languages, e.g. JAVA, scripting</a:t>
            </a:r>
          </a:p>
          <a:p>
            <a:pPr lvl="1">
              <a:lnSpc>
                <a:spcPct val="90000"/>
              </a:lnSpc>
              <a:spcAft>
                <a:spcPct val="10000"/>
              </a:spcAft>
              <a:buFontTx/>
              <a:buChar char="–"/>
            </a:pPr>
            <a:r>
              <a:rPr lang="en-US" sz="2800" dirty="0"/>
              <a:t> on-the-fly translation of high level language</a:t>
            </a:r>
          </a:p>
          <a:p>
            <a:pPr lvl="1">
              <a:lnSpc>
                <a:spcPct val="90000"/>
              </a:lnSpc>
              <a:spcAft>
                <a:spcPct val="10000"/>
              </a:spcAft>
              <a:buFontTx/>
              <a:buChar char="–"/>
            </a:pPr>
            <a:r>
              <a:rPr lang="en-US" sz="2800" dirty="0"/>
              <a:t> slowest of the above, but </a:t>
            </a:r>
            <a:r>
              <a:rPr lang="en-US" sz="2800" dirty="0" smtClean="0"/>
              <a:t>often </a:t>
            </a:r>
            <a:r>
              <a:rPr lang="en-US" sz="2800" dirty="0"/>
              <a:t>a good place to start with a new project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66D82-3EAC-4628-8AF3-4D2FFF5E9AB6}" type="slidenum">
              <a:rPr lang="en-US"/>
              <a:pPr/>
              <a:t>17</a:t>
            </a:fld>
            <a:endParaRPr lang="en-US"/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  <a:noFill/>
          <a:ln/>
        </p:spPr>
        <p:txBody>
          <a:bodyPr/>
          <a:lstStyle/>
          <a:p>
            <a:r>
              <a:rPr lang="en-US">
                <a:solidFill>
                  <a:srgbClr val="FF0000"/>
                </a:solidFill>
                <a:latin typeface="Symbol" pitchFamily="18" charset="2"/>
              </a:rPr>
              <a:t>m</a:t>
            </a:r>
            <a:r>
              <a:rPr lang="en-US">
                <a:solidFill>
                  <a:srgbClr val="FF0000"/>
                </a:solidFill>
              </a:rPr>
              <a:t>-processor: registers</a:t>
            </a:r>
          </a:p>
        </p:txBody>
      </p:sp>
      <p:sp>
        <p:nvSpPr>
          <p:cNvPr id="111623" name="Freeform 7"/>
          <p:cNvSpPr>
            <a:spLocks/>
          </p:cNvSpPr>
          <p:nvPr/>
        </p:nvSpPr>
        <p:spPr bwMode="auto">
          <a:xfrm>
            <a:off x="4673600" y="5335588"/>
            <a:ext cx="1612900" cy="95250"/>
          </a:xfrm>
          <a:custGeom>
            <a:avLst/>
            <a:gdLst/>
            <a:ahLst/>
            <a:cxnLst>
              <a:cxn ang="0">
                <a:pos x="955" y="0"/>
              </a:cxn>
              <a:cxn ang="0">
                <a:pos x="0" y="0"/>
              </a:cxn>
              <a:cxn ang="0">
                <a:pos x="60" y="60"/>
              </a:cxn>
              <a:cxn ang="0">
                <a:pos x="1016" y="60"/>
              </a:cxn>
              <a:cxn ang="0">
                <a:pos x="955" y="0"/>
              </a:cxn>
            </a:cxnLst>
            <a:rect l="0" t="0" r="r" b="b"/>
            <a:pathLst>
              <a:path w="1016" h="60">
                <a:moveTo>
                  <a:pt x="955" y="0"/>
                </a:moveTo>
                <a:lnTo>
                  <a:pt x="0" y="0"/>
                </a:lnTo>
                <a:lnTo>
                  <a:pt x="60" y="60"/>
                </a:lnTo>
                <a:lnTo>
                  <a:pt x="1016" y="60"/>
                </a:lnTo>
                <a:lnTo>
                  <a:pt x="955" y="0"/>
                </a:lnTo>
                <a:close/>
              </a:path>
            </a:pathLst>
          </a:custGeom>
          <a:solidFill>
            <a:srgbClr val="C0C0C0"/>
          </a:solidFill>
          <a:ln w="4763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1624" name="Freeform 8"/>
          <p:cNvSpPr>
            <a:spLocks/>
          </p:cNvSpPr>
          <p:nvPr/>
        </p:nvSpPr>
        <p:spPr bwMode="auto">
          <a:xfrm>
            <a:off x="6189663" y="4954588"/>
            <a:ext cx="96837" cy="476250"/>
          </a:xfrm>
          <a:custGeom>
            <a:avLst/>
            <a:gdLst/>
            <a:ahLst/>
            <a:cxnLst>
              <a:cxn ang="0">
                <a:pos x="61" y="300"/>
              </a:cxn>
              <a:cxn ang="0">
                <a:pos x="0" y="240"/>
              </a:cxn>
              <a:cxn ang="0">
                <a:pos x="0" y="0"/>
              </a:cxn>
              <a:cxn ang="0">
                <a:pos x="61" y="61"/>
              </a:cxn>
              <a:cxn ang="0">
                <a:pos x="61" y="300"/>
              </a:cxn>
            </a:cxnLst>
            <a:rect l="0" t="0" r="r" b="b"/>
            <a:pathLst>
              <a:path w="61" h="300">
                <a:moveTo>
                  <a:pt x="61" y="300"/>
                </a:moveTo>
                <a:lnTo>
                  <a:pt x="0" y="240"/>
                </a:lnTo>
                <a:lnTo>
                  <a:pt x="0" y="0"/>
                </a:lnTo>
                <a:lnTo>
                  <a:pt x="61" y="61"/>
                </a:lnTo>
                <a:lnTo>
                  <a:pt x="61" y="300"/>
                </a:lnTo>
                <a:close/>
              </a:path>
            </a:pathLst>
          </a:custGeom>
          <a:solidFill>
            <a:srgbClr val="C0C0C0"/>
          </a:solidFill>
          <a:ln w="4763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1625" name="Rectangle 9"/>
          <p:cNvSpPr>
            <a:spLocks noChangeArrowheads="1"/>
          </p:cNvSpPr>
          <p:nvPr/>
        </p:nvSpPr>
        <p:spPr bwMode="auto">
          <a:xfrm>
            <a:off x="4673600" y="4954588"/>
            <a:ext cx="1516063" cy="381000"/>
          </a:xfrm>
          <a:prstGeom prst="rect">
            <a:avLst/>
          </a:prstGeom>
          <a:solidFill>
            <a:srgbClr val="FFFFFF"/>
          </a:solidFill>
          <a:ln w="4763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1626" name="Rectangle 10"/>
          <p:cNvSpPr>
            <a:spLocks noChangeArrowheads="1"/>
          </p:cNvSpPr>
          <p:nvPr/>
        </p:nvSpPr>
        <p:spPr bwMode="auto">
          <a:xfrm>
            <a:off x="5287963" y="5021263"/>
            <a:ext cx="393700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700">
                <a:solidFill>
                  <a:srgbClr val="000000"/>
                </a:solidFill>
                <a:latin typeface="Helvetica" charset="0"/>
              </a:rPr>
              <a:t>CS</a:t>
            </a:r>
            <a:endParaRPr lang="en-US"/>
          </a:p>
        </p:txBody>
      </p:sp>
      <p:sp>
        <p:nvSpPr>
          <p:cNvPr id="111627" name="Freeform 11"/>
          <p:cNvSpPr>
            <a:spLocks/>
          </p:cNvSpPr>
          <p:nvPr/>
        </p:nvSpPr>
        <p:spPr bwMode="auto">
          <a:xfrm>
            <a:off x="4673600" y="5715000"/>
            <a:ext cx="1612900" cy="96838"/>
          </a:xfrm>
          <a:custGeom>
            <a:avLst/>
            <a:gdLst/>
            <a:ahLst/>
            <a:cxnLst>
              <a:cxn ang="0">
                <a:pos x="955" y="0"/>
              </a:cxn>
              <a:cxn ang="0">
                <a:pos x="0" y="0"/>
              </a:cxn>
              <a:cxn ang="0">
                <a:pos x="60" y="61"/>
              </a:cxn>
              <a:cxn ang="0">
                <a:pos x="1016" y="61"/>
              </a:cxn>
              <a:cxn ang="0">
                <a:pos x="955" y="0"/>
              </a:cxn>
            </a:cxnLst>
            <a:rect l="0" t="0" r="r" b="b"/>
            <a:pathLst>
              <a:path w="1016" h="61">
                <a:moveTo>
                  <a:pt x="955" y="0"/>
                </a:moveTo>
                <a:lnTo>
                  <a:pt x="0" y="0"/>
                </a:lnTo>
                <a:lnTo>
                  <a:pt x="60" y="61"/>
                </a:lnTo>
                <a:lnTo>
                  <a:pt x="1016" y="61"/>
                </a:lnTo>
                <a:lnTo>
                  <a:pt x="955" y="0"/>
                </a:lnTo>
                <a:close/>
              </a:path>
            </a:pathLst>
          </a:custGeom>
          <a:solidFill>
            <a:srgbClr val="C0C0C0"/>
          </a:solidFill>
          <a:ln w="4763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1628" name="Freeform 12"/>
          <p:cNvSpPr>
            <a:spLocks/>
          </p:cNvSpPr>
          <p:nvPr/>
        </p:nvSpPr>
        <p:spPr bwMode="auto">
          <a:xfrm>
            <a:off x="6189663" y="5335588"/>
            <a:ext cx="96837" cy="476250"/>
          </a:xfrm>
          <a:custGeom>
            <a:avLst/>
            <a:gdLst/>
            <a:ahLst/>
            <a:cxnLst>
              <a:cxn ang="0">
                <a:pos x="61" y="300"/>
              </a:cxn>
              <a:cxn ang="0">
                <a:pos x="0" y="239"/>
              </a:cxn>
              <a:cxn ang="0">
                <a:pos x="0" y="0"/>
              </a:cxn>
              <a:cxn ang="0">
                <a:pos x="61" y="60"/>
              </a:cxn>
              <a:cxn ang="0">
                <a:pos x="61" y="300"/>
              </a:cxn>
            </a:cxnLst>
            <a:rect l="0" t="0" r="r" b="b"/>
            <a:pathLst>
              <a:path w="61" h="300">
                <a:moveTo>
                  <a:pt x="61" y="300"/>
                </a:moveTo>
                <a:lnTo>
                  <a:pt x="0" y="239"/>
                </a:lnTo>
                <a:lnTo>
                  <a:pt x="0" y="0"/>
                </a:lnTo>
                <a:lnTo>
                  <a:pt x="61" y="60"/>
                </a:lnTo>
                <a:lnTo>
                  <a:pt x="61" y="300"/>
                </a:lnTo>
                <a:close/>
              </a:path>
            </a:pathLst>
          </a:custGeom>
          <a:solidFill>
            <a:srgbClr val="C0C0C0"/>
          </a:solidFill>
          <a:ln w="4763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1629" name="Rectangle 13"/>
          <p:cNvSpPr>
            <a:spLocks noChangeArrowheads="1"/>
          </p:cNvSpPr>
          <p:nvPr/>
        </p:nvSpPr>
        <p:spPr bwMode="auto">
          <a:xfrm>
            <a:off x="4673600" y="5335588"/>
            <a:ext cx="1516063" cy="379412"/>
          </a:xfrm>
          <a:prstGeom prst="rect">
            <a:avLst/>
          </a:prstGeom>
          <a:solidFill>
            <a:srgbClr val="FFFFFF"/>
          </a:solidFill>
          <a:ln w="4763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1630" name="Rectangle 14"/>
          <p:cNvSpPr>
            <a:spLocks noChangeArrowheads="1"/>
          </p:cNvSpPr>
          <p:nvPr/>
        </p:nvSpPr>
        <p:spPr bwMode="auto">
          <a:xfrm>
            <a:off x="5292725" y="5400675"/>
            <a:ext cx="384175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700">
                <a:solidFill>
                  <a:srgbClr val="000000"/>
                </a:solidFill>
                <a:latin typeface="Helvetica" charset="0"/>
              </a:rPr>
              <a:t>SS</a:t>
            </a:r>
            <a:endParaRPr lang="en-US"/>
          </a:p>
        </p:txBody>
      </p:sp>
      <p:sp>
        <p:nvSpPr>
          <p:cNvPr id="111631" name="Freeform 15"/>
          <p:cNvSpPr>
            <a:spLocks/>
          </p:cNvSpPr>
          <p:nvPr/>
        </p:nvSpPr>
        <p:spPr bwMode="auto">
          <a:xfrm>
            <a:off x="4673600" y="6094413"/>
            <a:ext cx="1612900" cy="96837"/>
          </a:xfrm>
          <a:custGeom>
            <a:avLst/>
            <a:gdLst/>
            <a:ahLst/>
            <a:cxnLst>
              <a:cxn ang="0">
                <a:pos x="955" y="0"/>
              </a:cxn>
              <a:cxn ang="0">
                <a:pos x="0" y="0"/>
              </a:cxn>
              <a:cxn ang="0">
                <a:pos x="60" y="61"/>
              </a:cxn>
              <a:cxn ang="0">
                <a:pos x="1016" y="61"/>
              </a:cxn>
              <a:cxn ang="0">
                <a:pos x="955" y="0"/>
              </a:cxn>
            </a:cxnLst>
            <a:rect l="0" t="0" r="r" b="b"/>
            <a:pathLst>
              <a:path w="1016" h="61">
                <a:moveTo>
                  <a:pt x="955" y="0"/>
                </a:moveTo>
                <a:lnTo>
                  <a:pt x="0" y="0"/>
                </a:lnTo>
                <a:lnTo>
                  <a:pt x="60" y="61"/>
                </a:lnTo>
                <a:lnTo>
                  <a:pt x="1016" y="61"/>
                </a:lnTo>
                <a:lnTo>
                  <a:pt x="955" y="0"/>
                </a:lnTo>
                <a:close/>
              </a:path>
            </a:pathLst>
          </a:custGeom>
          <a:solidFill>
            <a:srgbClr val="C0C0C0"/>
          </a:solidFill>
          <a:ln w="4763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1632" name="Freeform 16"/>
          <p:cNvSpPr>
            <a:spLocks/>
          </p:cNvSpPr>
          <p:nvPr/>
        </p:nvSpPr>
        <p:spPr bwMode="auto">
          <a:xfrm>
            <a:off x="6189663" y="5715000"/>
            <a:ext cx="96837" cy="476250"/>
          </a:xfrm>
          <a:custGeom>
            <a:avLst/>
            <a:gdLst/>
            <a:ahLst/>
            <a:cxnLst>
              <a:cxn ang="0">
                <a:pos x="61" y="300"/>
              </a:cxn>
              <a:cxn ang="0">
                <a:pos x="0" y="239"/>
              </a:cxn>
              <a:cxn ang="0">
                <a:pos x="0" y="0"/>
              </a:cxn>
              <a:cxn ang="0">
                <a:pos x="61" y="61"/>
              </a:cxn>
              <a:cxn ang="0">
                <a:pos x="61" y="300"/>
              </a:cxn>
            </a:cxnLst>
            <a:rect l="0" t="0" r="r" b="b"/>
            <a:pathLst>
              <a:path w="61" h="300">
                <a:moveTo>
                  <a:pt x="61" y="300"/>
                </a:moveTo>
                <a:lnTo>
                  <a:pt x="0" y="239"/>
                </a:lnTo>
                <a:lnTo>
                  <a:pt x="0" y="0"/>
                </a:lnTo>
                <a:lnTo>
                  <a:pt x="61" y="61"/>
                </a:lnTo>
                <a:lnTo>
                  <a:pt x="61" y="300"/>
                </a:lnTo>
                <a:close/>
              </a:path>
            </a:pathLst>
          </a:custGeom>
          <a:solidFill>
            <a:srgbClr val="C0C0C0"/>
          </a:solidFill>
          <a:ln w="4763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1633" name="Rectangle 17"/>
          <p:cNvSpPr>
            <a:spLocks noChangeArrowheads="1"/>
          </p:cNvSpPr>
          <p:nvPr/>
        </p:nvSpPr>
        <p:spPr bwMode="auto">
          <a:xfrm>
            <a:off x="4673600" y="5715000"/>
            <a:ext cx="1516063" cy="379413"/>
          </a:xfrm>
          <a:prstGeom prst="rect">
            <a:avLst/>
          </a:prstGeom>
          <a:solidFill>
            <a:srgbClr val="FFFFFF"/>
          </a:solidFill>
          <a:ln w="4763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1634" name="Rectangle 18"/>
          <p:cNvSpPr>
            <a:spLocks noChangeArrowheads="1"/>
          </p:cNvSpPr>
          <p:nvPr/>
        </p:nvSpPr>
        <p:spPr bwMode="auto">
          <a:xfrm>
            <a:off x="5287963" y="5781675"/>
            <a:ext cx="393700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700">
                <a:solidFill>
                  <a:srgbClr val="000000"/>
                </a:solidFill>
                <a:latin typeface="Helvetica" charset="0"/>
              </a:rPr>
              <a:t>DS</a:t>
            </a:r>
            <a:endParaRPr lang="en-US"/>
          </a:p>
        </p:txBody>
      </p:sp>
      <p:sp>
        <p:nvSpPr>
          <p:cNvPr id="111635" name="Freeform 19"/>
          <p:cNvSpPr>
            <a:spLocks/>
          </p:cNvSpPr>
          <p:nvPr/>
        </p:nvSpPr>
        <p:spPr bwMode="auto">
          <a:xfrm>
            <a:off x="6380163" y="5335588"/>
            <a:ext cx="1612900" cy="95250"/>
          </a:xfrm>
          <a:custGeom>
            <a:avLst/>
            <a:gdLst/>
            <a:ahLst/>
            <a:cxnLst>
              <a:cxn ang="0">
                <a:pos x="957" y="0"/>
              </a:cxn>
              <a:cxn ang="0">
                <a:pos x="0" y="0"/>
              </a:cxn>
              <a:cxn ang="0">
                <a:pos x="60" y="60"/>
              </a:cxn>
              <a:cxn ang="0">
                <a:pos x="1016" y="60"/>
              </a:cxn>
              <a:cxn ang="0">
                <a:pos x="957" y="0"/>
              </a:cxn>
            </a:cxnLst>
            <a:rect l="0" t="0" r="r" b="b"/>
            <a:pathLst>
              <a:path w="1016" h="60">
                <a:moveTo>
                  <a:pt x="957" y="0"/>
                </a:moveTo>
                <a:lnTo>
                  <a:pt x="0" y="0"/>
                </a:lnTo>
                <a:lnTo>
                  <a:pt x="60" y="60"/>
                </a:lnTo>
                <a:lnTo>
                  <a:pt x="1016" y="60"/>
                </a:lnTo>
                <a:lnTo>
                  <a:pt x="957" y="0"/>
                </a:lnTo>
                <a:close/>
              </a:path>
            </a:pathLst>
          </a:custGeom>
          <a:solidFill>
            <a:srgbClr val="C0C0C0"/>
          </a:solidFill>
          <a:ln w="4763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1636" name="Freeform 20"/>
          <p:cNvSpPr>
            <a:spLocks/>
          </p:cNvSpPr>
          <p:nvPr/>
        </p:nvSpPr>
        <p:spPr bwMode="auto">
          <a:xfrm>
            <a:off x="7899400" y="4954588"/>
            <a:ext cx="93663" cy="476250"/>
          </a:xfrm>
          <a:custGeom>
            <a:avLst/>
            <a:gdLst/>
            <a:ahLst/>
            <a:cxnLst>
              <a:cxn ang="0">
                <a:pos x="59" y="300"/>
              </a:cxn>
              <a:cxn ang="0">
                <a:pos x="0" y="240"/>
              </a:cxn>
              <a:cxn ang="0">
                <a:pos x="0" y="0"/>
              </a:cxn>
              <a:cxn ang="0">
                <a:pos x="59" y="61"/>
              </a:cxn>
              <a:cxn ang="0">
                <a:pos x="59" y="300"/>
              </a:cxn>
            </a:cxnLst>
            <a:rect l="0" t="0" r="r" b="b"/>
            <a:pathLst>
              <a:path w="59" h="300">
                <a:moveTo>
                  <a:pt x="59" y="300"/>
                </a:moveTo>
                <a:lnTo>
                  <a:pt x="0" y="240"/>
                </a:lnTo>
                <a:lnTo>
                  <a:pt x="0" y="0"/>
                </a:lnTo>
                <a:lnTo>
                  <a:pt x="59" y="61"/>
                </a:lnTo>
                <a:lnTo>
                  <a:pt x="59" y="300"/>
                </a:lnTo>
                <a:close/>
              </a:path>
            </a:pathLst>
          </a:custGeom>
          <a:solidFill>
            <a:srgbClr val="C0C0C0"/>
          </a:solidFill>
          <a:ln w="4763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1637" name="Rectangle 21"/>
          <p:cNvSpPr>
            <a:spLocks noChangeArrowheads="1"/>
          </p:cNvSpPr>
          <p:nvPr/>
        </p:nvSpPr>
        <p:spPr bwMode="auto">
          <a:xfrm>
            <a:off x="6380163" y="4954588"/>
            <a:ext cx="1519237" cy="381000"/>
          </a:xfrm>
          <a:prstGeom prst="rect">
            <a:avLst/>
          </a:prstGeom>
          <a:solidFill>
            <a:srgbClr val="FFFFFF"/>
          </a:solidFill>
          <a:ln w="4763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1638" name="Rectangle 22"/>
          <p:cNvSpPr>
            <a:spLocks noChangeArrowheads="1"/>
          </p:cNvSpPr>
          <p:nvPr/>
        </p:nvSpPr>
        <p:spPr bwMode="auto">
          <a:xfrm>
            <a:off x="6999288" y="5021263"/>
            <a:ext cx="384175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700">
                <a:solidFill>
                  <a:srgbClr val="000000"/>
                </a:solidFill>
                <a:latin typeface="Helvetica" charset="0"/>
              </a:rPr>
              <a:t>ES</a:t>
            </a:r>
            <a:endParaRPr lang="en-US"/>
          </a:p>
        </p:txBody>
      </p:sp>
      <p:sp>
        <p:nvSpPr>
          <p:cNvPr id="111639" name="Freeform 23"/>
          <p:cNvSpPr>
            <a:spLocks/>
          </p:cNvSpPr>
          <p:nvPr/>
        </p:nvSpPr>
        <p:spPr bwMode="auto">
          <a:xfrm>
            <a:off x="1071563" y="5981700"/>
            <a:ext cx="3128962" cy="95250"/>
          </a:xfrm>
          <a:custGeom>
            <a:avLst/>
            <a:gdLst/>
            <a:ahLst/>
            <a:cxnLst>
              <a:cxn ang="0">
                <a:pos x="1910" y="0"/>
              </a:cxn>
              <a:cxn ang="0">
                <a:pos x="0" y="0"/>
              </a:cxn>
              <a:cxn ang="0">
                <a:pos x="58" y="60"/>
              </a:cxn>
              <a:cxn ang="0">
                <a:pos x="1971" y="60"/>
              </a:cxn>
              <a:cxn ang="0">
                <a:pos x="1910" y="0"/>
              </a:cxn>
            </a:cxnLst>
            <a:rect l="0" t="0" r="r" b="b"/>
            <a:pathLst>
              <a:path w="1971" h="60">
                <a:moveTo>
                  <a:pt x="1910" y="0"/>
                </a:moveTo>
                <a:lnTo>
                  <a:pt x="0" y="0"/>
                </a:lnTo>
                <a:lnTo>
                  <a:pt x="58" y="60"/>
                </a:lnTo>
                <a:lnTo>
                  <a:pt x="1971" y="60"/>
                </a:lnTo>
                <a:lnTo>
                  <a:pt x="1910" y="0"/>
                </a:lnTo>
                <a:close/>
              </a:path>
            </a:pathLst>
          </a:custGeom>
          <a:solidFill>
            <a:srgbClr val="C0C0C0"/>
          </a:solidFill>
          <a:ln w="4763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1640" name="Freeform 24"/>
          <p:cNvSpPr>
            <a:spLocks/>
          </p:cNvSpPr>
          <p:nvPr/>
        </p:nvSpPr>
        <p:spPr bwMode="auto">
          <a:xfrm>
            <a:off x="4103688" y="5600700"/>
            <a:ext cx="96837" cy="476250"/>
          </a:xfrm>
          <a:custGeom>
            <a:avLst/>
            <a:gdLst/>
            <a:ahLst/>
            <a:cxnLst>
              <a:cxn ang="0">
                <a:pos x="61" y="300"/>
              </a:cxn>
              <a:cxn ang="0">
                <a:pos x="0" y="240"/>
              </a:cxn>
              <a:cxn ang="0">
                <a:pos x="0" y="0"/>
              </a:cxn>
              <a:cxn ang="0">
                <a:pos x="61" y="61"/>
              </a:cxn>
              <a:cxn ang="0">
                <a:pos x="61" y="300"/>
              </a:cxn>
            </a:cxnLst>
            <a:rect l="0" t="0" r="r" b="b"/>
            <a:pathLst>
              <a:path w="61" h="300">
                <a:moveTo>
                  <a:pt x="61" y="300"/>
                </a:moveTo>
                <a:lnTo>
                  <a:pt x="0" y="240"/>
                </a:lnTo>
                <a:lnTo>
                  <a:pt x="0" y="0"/>
                </a:lnTo>
                <a:lnTo>
                  <a:pt x="61" y="61"/>
                </a:lnTo>
                <a:lnTo>
                  <a:pt x="61" y="300"/>
                </a:lnTo>
                <a:close/>
              </a:path>
            </a:pathLst>
          </a:custGeom>
          <a:solidFill>
            <a:srgbClr val="C0C0C0"/>
          </a:solidFill>
          <a:ln w="4763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1641" name="Rectangle 25"/>
          <p:cNvSpPr>
            <a:spLocks noChangeArrowheads="1"/>
          </p:cNvSpPr>
          <p:nvPr/>
        </p:nvSpPr>
        <p:spPr bwMode="auto">
          <a:xfrm>
            <a:off x="1071563" y="5600700"/>
            <a:ext cx="3032125" cy="381000"/>
          </a:xfrm>
          <a:prstGeom prst="rect">
            <a:avLst/>
          </a:prstGeom>
          <a:solidFill>
            <a:srgbClr val="FFFFFF"/>
          </a:solidFill>
          <a:ln w="4763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1642" name="Rectangle 26"/>
          <p:cNvSpPr>
            <a:spLocks noChangeArrowheads="1"/>
          </p:cNvSpPr>
          <p:nvPr/>
        </p:nvSpPr>
        <p:spPr bwMode="auto">
          <a:xfrm>
            <a:off x="2417763" y="5667375"/>
            <a:ext cx="444500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700">
                <a:solidFill>
                  <a:srgbClr val="000000"/>
                </a:solidFill>
                <a:latin typeface="Helvetica" charset="0"/>
              </a:rPr>
              <a:t>EIP</a:t>
            </a:r>
            <a:endParaRPr lang="en-US"/>
          </a:p>
        </p:txBody>
      </p:sp>
      <p:sp>
        <p:nvSpPr>
          <p:cNvPr id="111643" name="Freeform 27"/>
          <p:cNvSpPr>
            <a:spLocks/>
          </p:cNvSpPr>
          <p:nvPr/>
        </p:nvSpPr>
        <p:spPr bwMode="auto">
          <a:xfrm>
            <a:off x="1071563" y="5330825"/>
            <a:ext cx="3128962" cy="93663"/>
          </a:xfrm>
          <a:custGeom>
            <a:avLst/>
            <a:gdLst/>
            <a:ahLst/>
            <a:cxnLst>
              <a:cxn ang="0">
                <a:pos x="1910" y="0"/>
              </a:cxn>
              <a:cxn ang="0">
                <a:pos x="0" y="0"/>
              </a:cxn>
              <a:cxn ang="0">
                <a:pos x="58" y="59"/>
              </a:cxn>
              <a:cxn ang="0">
                <a:pos x="1971" y="59"/>
              </a:cxn>
              <a:cxn ang="0">
                <a:pos x="1910" y="0"/>
              </a:cxn>
            </a:cxnLst>
            <a:rect l="0" t="0" r="r" b="b"/>
            <a:pathLst>
              <a:path w="1971" h="59">
                <a:moveTo>
                  <a:pt x="1910" y="0"/>
                </a:moveTo>
                <a:lnTo>
                  <a:pt x="0" y="0"/>
                </a:lnTo>
                <a:lnTo>
                  <a:pt x="58" y="59"/>
                </a:lnTo>
                <a:lnTo>
                  <a:pt x="1971" y="59"/>
                </a:lnTo>
                <a:lnTo>
                  <a:pt x="1910" y="0"/>
                </a:lnTo>
                <a:close/>
              </a:path>
            </a:pathLst>
          </a:custGeom>
          <a:solidFill>
            <a:srgbClr val="C0C0C0"/>
          </a:solidFill>
          <a:ln w="4763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1644" name="Freeform 28"/>
          <p:cNvSpPr>
            <a:spLocks/>
          </p:cNvSpPr>
          <p:nvPr/>
        </p:nvSpPr>
        <p:spPr bwMode="auto">
          <a:xfrm>
            <a:off x="4103688" y="4949825"/>
            <a:ext cx="96837" cy="474663"/>
          </a:xfrm>
          <a:custGeom>
            <a:avLst/>
            <a:gdLst/>
            <a:ahLst/>
            <a:cxnLst>
              <a:cxn ang="0">
                <a:pos x="61" y="299"/>
              </a:cxn>
              <a:cxn ang="0">
                <a:pos x="0" y="240"/>
              </a:cxn>
              <a:cxn ang="0">
                <a:pos x="0" y="0"/>
              </a:cxn>
              <a:cxn ang="0">
                <a:pos x="61" y="59"/>
              </a:cxn>
              <a:cxn ang="0">
                <a:pos x="61" y="299"/>
              </a:cxn>
            </a:cxnLst>
            <a:rect l="0" t="0" r="r" b="b"/>
            <a:pathLst>
              <a:path w="61" h="299">
                <a:moveTo>
                  <a:pt x="61" y="299"/>
                </a:moveTo>
                <a:lnTo>
                  <a:pt x="0" y="240"/>
                </a:lnTo>
                <a:lnTo>
                  <a:pt x="0" y="0"/>
                </a:lnTo>
                <a:lnTo>
                  <a:pt x="61" y="59"/>
                </a:lnTo>
                <a:lnTo>
                  <a:pt x="61" y="299"/>
                </a:lnTo>
                <a:close/>
              </a:path>
            </a:pathLst>
          </a:custGeom>
          <a:solidFill>
            <a:srgbClr val="C0C0C0"/>
          </a:solidFill>
          <a:ln w="4763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1645" name="Rectangle 29"/>
          <p:cNvSpPr>
            <a:spLocks noChangeArrowheads="1"/>
          </p:cNvSpPr>
          <p:nvPr/>
        </p:nvSpPr>
        <p:spPr bwMode="auto">
          <a:xfrm>
            <a:off x="1071563" y="4949825"/>
            <a:ext cx="3032125" cy="381000"/>
          </a:xfrm>
          <a:prstGeom prst="rect">
            <a:avLst/>
          </a:prstGeom>
          <a:solidFill>
            <a:srgbClr val="FFFFFF"/>
          </a:solidFill>
          <a:ln w="4763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1646" name="Rectangle 30"/>
          <p:cNvSpPr>
            <a:spLocks noChangeArrowheads="1"/>
          </p:cNvSpPr>
          <p:nvPr/>
        </p:nvSpPr>
        <p:spPr bwMode="auto">
          <a:xfrm>
            <a:off x="2173288" y="5016500"/>
            <a:ext cx="946150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700">
                <a:solidFill>
                  <a:srgbClr val="000000"/>
                </a:solidFill>
                <a:latin typeface="Helvetica" charset="0"/>
              </a:rPr>
              <a:t>EFLAGS</a:t>
            </a:r>
            <a:endParaRPr lang="en-US"/>
          </a:p>
        </p:txBody>
      </p:sp>
      <p:sp>
        <p:nvSpPr>
          <p:cNvPr id="111647" name="Rectangle 31"/>
          <p:cNvSpPr>
            <a:spLocks noChangeArrowheads="1"/>
          </p:cNvSpPr>
          <p:nvPr/>
        </p:nvSpPr>
        <p:spPr bwMode="auto">
          <a:xfrm>
            <a:off x="4946650" y="4554538"/>
            <a:ext cx="2563813" cy="284162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1648" name="Rectangle 32"/>
          <p:cNvSpPr>
            <a:spLocks noChangeArrowheads="1"/>
          </p:cNvSpPr>
          <p:nvPr/>
        </p:nvSpPr>
        <p:spPr bwMode="auto">
          <a:xfrm>
            <a:off x="4968875" y="4570413"/>
            <a:ext cx="2679700" cy="293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700" b="1">
                <a:solidFill>
                  <a:srgbClr val="000000"/>
                </a:solidFill>
                <a:latin typeface="Helvetica" charset="0"/>
              </a:rPr>
              <a:t>16-bit Segment Registers</a:t>
            </a:r>
            <a:endParaRPr lang="en-US"/>
          </a:p>
        </p:txBody>
      </p:sp>
      <p:sp>
        <p:nvSpPr>
          <p:cNvPr id="111649" name="Freeform 33"/>
          <p:cNvSpPr>
            <a:spLocks/>
          </p:cNvSpPr>
          <p:nvPr/>
        </p:nvSpPr>
        <p:spPr bwMode="auto">
          <a:xfrm>
            <a:off x="1071563" y="3008313"/>
            <a:ext cx="3128962" cy="95250"/>
          </a:xfrm>
          <a:custGeom>
            <a:avLst/>
            <a:gdLst/>
            <a:ahLst/>
            <a:cxnLst>
              <a:cxn ang="0">
                <a:pos x="1910" y="0"/>
              </a:cxn>
              <a:cxn ang="0">
                <a:pos x="0" y="0"/>
              </a:cxn>
              <a:cxn ang="0">
                <a:pos x="58" y="60"/>
              </a:cxn>
              <a:cxn ang="0">
                <a:pos x="1971" y="60"/>
              </a:cxn>
              <a:cxn ang="0">
                <a:pos x="1910" y="0"/>
              </a:cxn>
            </a:cxnLst>
            <a:rect l="0" t="0" r="r" b="b"/>
            <a:pathLst>
              <a:path w="1971" h="60">
                <a:moveTo>
                  <a:pt x="1910" y="0"/>
                </a:moveTo>
                <a:lnTo>
                  <a:pt x="0" y="0"/>
                </a:lnTo>
                <a:lnTo>
                  <a:pt x="58" y="60"/>
                </a:lnTo>
                <a:lnTo>
                  <a:pt x="1971" y="60"/>
                </a:lnTo>
                <a:lnTo>
                  <a:pt x="1910" y="0"/>
                </a:lnTo>
                <a:close/>
              </a:path>
            </a:pathLst>
          </a:custGeom>
          <a:solidFill>
            <a:srgbClr val="C0C0C0"/>
          </a:solidFill>
          <a:ln w="4763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1650" name="Freeform 34"/>
          <p:cNvSpPr>
            <a:spLocks/>
          </p:cNvSpPr>
          <p:nvPr/>
        </p:nvSpPr>
        <p:spPr bwMode="auto">
          <a:xfrm>
            <a:off x="4103688" y="2638425"/>
            <a:ext cx="96837" cy="465138"/>
          </a:xfrm>
          <a:custGeom>
            <a:avLst/>
            <a:gdLst/>
            <a:ahLst/>
            <a:cxnLst>
              <a:cxn ang="0">
                <a:pos x="61" y="293"/>
              </a:cxn>
              <a:cxn ang="0">
                <a:pos x="0" y="233"/>
              </a:cxn>
              <a:cxn ang="0">
                <a:pos x="0" y="0"/>
              </a:cxn>
              <a:cxn ang="0">
                <a:pos x="61" y="60"/>
              </a:cxn>
              <a:cxn ang="0">
                <a:pos x="61" y="293"/>
              </a:cxn>
            </a:cxnLst>
            <a:rect l="0" t="0" r="r" b="b"/>
            <a:pathLst>
              <a:path w="61" h="293">
                <a:moveTo>
                  <a:pt x="61" y="293"/>
                </a:moveTo>
                <a:lnTo>
                  <a:pt x="0" y="233"/>
                </a:lnTo>
                <a:lnTo>
                  <a:pt x="0" y="0"/>
                </a:lnTo>
                <a:lnTo>
                  <a:pt x="61" y="60"/>
                </a:lnTo>
                <a:lnTo>
                  <a:pt x="61" y="293"/>
                </a:lnTo>
                <a:close/>
              </a:path>
            </a:pathLst>
          </a:custGeom>
          <a:solidFill>
            <a:srgbClr val="C0C0C0"/>
          </a:solidFill>
          <a:ln w="4763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1651" name="Rectangle 35"/>
          <p:cNvSpPr>
            <a:spLocks noChangeArrowheads="1"/>
          </p:cNvSpPr>
          <p:nvPr/>
        </p:nvSpPr>
        <p:spPr bwMode="auto">
          <a:xfrm>
            <a:off x="1071563" y="2638425"/>
            <a:ext cx="3032125" cy="369888"/>
          </a:xfrm>
          <a:prstGeom prst="rect">
            <a:avLst/>
          </a:prstGeom>
          <a:solidFill>
            <a:srgbClr val="FFFFFF"/>
          </a:solidFill>
          <a:ln w="4763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1652" name="Rectangle 36"/>
          <p:cNvSpPr>
            <a:spLocks noChangeArrowheads="1"/>
          </p:cNvSpPr>
          <p:nvPr/>
        </p:nvSpPr>
        <p:spPr bwMode="auto">
          <a:xfrm>
            <a:off x="2378075" y="2698750"/>
            <a:ext cx="525463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700">
                <a:solidFill>
                  <a:srgbClr val="000000"/>
                </a:solidFill>
                <a:latin typeface="Helvetica" charset="0"/>
              </a:rPr>
              <a:t>EAX</a:t>
            </a:r>
            <a:endParaRPr lang="en-US"/>
          </a:p>
        </p:txBody>
      </p:sp>
      <p:sp>
        <p:nvSpPr>
          <p:cNvPr id="111653" name="Freeform 37"/>
          <p:cNvSpPr>
            <a:spLocks/>
          </p:cNvSpPr>
          <p:nvPr/>
        </p:nvSpPr>
        <p:spPr bwMode="auto">
          <a:xfrm>
            <a:off x="1071563" y="3359150"/>
            <a:ext cx="3128962" cy="96838"/>
          </a:xfrm>
          <a:custGeom>
            <a:avLst/>
            <a:gdLst/>
            <a:ahLst/>
            <a:cxnLst>
              <a:cxn ang="0">
                <a:pos x="1910" y="0"/>
              </a:cxn>
              <a:cxn ang="0">
                <a:pos x="0" y="0"/>
              </a:cxn>
              <a:cxn ang="0">
                <a:pos x="58" y="61"/>
              </a:cxn>
              <a:cxn ang="0">
                <a:pos x="1971" y="61"/>
              </a:cxn>
              <a:cxn ang="0">
                <a:pos x="1910" y="0"/>
              </a:cxn>
            </a:cxnLst>
            <a:rect l="0" t="0" r="r" b="b"/>
            <a:pathLst>
              <a:path w="1971" h="61">
                <a:moveTo>
                  <a:pt x="1910" y="0"/>
                </a:moveTo>
                <a:lnTo>
                  <a:pt x="0" y="0"/>
                </a:lnTo>
                <a:lnTo>
                  <a:pt x="58" y="61"/>
                </a:lnTo>
                <a:lnTo>
                  <a:pt x="1971" y="61"/>
                </a:lnTo>
                <a:lnTo>
                  <a:pt x="1910" y="0"/>
                </a:lnTo>
                <a:close/>
              </a:path>
            </a:pathLst>
          </a:custGeom>
          <a:solidFill>
            <a:srgbClr val="C0C0C0"/>
          </a:solidFill>
          <a:ln w="4763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1654" name="Freeform 38"/>
          <p:cNvSpPr>
            <a:spLocks/>
          </p:cNvSpPr>
          <p:nvPr/>
        </p:nvSpPr>
        <p:spPr bwMode="auto">
          <a:xfrm>
            <a:off x="4103688" y="2979738"/>
            <a:ext cx="96837" cy="476250"/>
          </a:xfrm>
          <a:custGeom>
            <a:avLst/>
            <a:gdLst/>
            <a:ahLst/>
            <a:cxnLst>
              <a:cxn ang="0">
                <a:pos x="61" y="300"/>
              </a:cxn>
              <a:cxn ang="0">
                <a:pos x="0" y="239"/>
              </a:cxn>
              <a:cxn ang="0">
                <a:pos x="0" y="0"/>
              </a:cxn>
              <a:cxn ang="0">
                <a:pos x="61" y="61"/>
              </a:cxn>
              <a:cxn ang="0">
                <a:pos x="61" y="300"/>
              </a:cxn>
            </a:cxnLst>
            <a:rect l="0" t="0" r="r" b="b"/>
            <a:pathLst>
              <a:path w="61" h="300">
                <a:moveTo>
                  <a:pt x="61" y="300"/>
                </a:moveTo>
                <a:lnTo>
                  <a:pt x="0" y="239"/>
                </a:lnTo>
                <a:lnTo>
                  <a:pt x="0" y="0"/>
                </a:lnTo>
                <a:lnTo>
                  <a:pt x="61" y="61"/>
                </a:lnTo>
                <a:lnTo>
                  <a:pt x="61" y="300"/>
                </a:lnTo>
                <a:close/>
              </a:path>
            </a:pathLst>
          </a:custGeom>
          <a:solidFill>
            <a:srgbClr val="C0C0C0"/>
          </a:solidFill>
          <a:ln w="4763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1655" name="Rectangle 39"/>
          <p:cNvSpPr>
            <a:spLocks noChangeArrowheads="1"/>
          </p:cNvSpPr>
          <p:nvPr/>
        </p:nvSpPr>
        <p:spPr bwMode="auto">
          <a:xfrm>
            <a:off x="1071563" y="2979738"/>
            <a:ext cx="3032125" cy="379412"/>
          </a:xfrm>
          <a:prstGeom prst="rect">
            <a:avLst/>
          </a:prstGeom>
          <a:solidFill>
            <a:srgbClr val="FFFFFF"/>
          </a:solidFill>
          <a:ln w="4763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1656" name="Rectangle 40"/>
          <p:cNvSpPr>
            <a:spLocks noChangeArrowheads="1"/>
          </p:cNvSpPr>
          <p:nvPr/>
        </p:nvSpPr>
        <p:spPr bwMode="auto">
          <a:xfrm>
            <a:off x="2378075" y="3046413"/>
            <a:ext cx="525463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700">
                <a:solidFill>
                  <a:srgbClr val="000000"/>
                </a:solidFill>
                <a:latin typeface="Helvetica" charset="0"/>
              </a:rPr>
              <a:t>EBX</a:t>
            </a:r>
            <a:endParaRPr lang="en-US"/>
          </a:p>
        </p:txBody>
      </p:sp>
      <p:sp>
        <p:nvSpPr>
          <p:cNvPr id="111657" name="Freeform 41"/>
          <p:cNvSpPr>
            <a:spLocks/>
          </p:cNvSpPr>
          <p:nvPr/>
        </p:nvSpPr>
        <p:spPr bwMode="auto">
          <a:xfrm>
            <a:off x="1071563" y="3727450"/>
            <a:ext cx="3128962" cy="95250"/>
          </a:xfrm>
          <a:custGeom>
            <a:avLst/>
            <a:gdLst/>
            <a:ahLst/>
            <a:cxnLst>
              <a:cxn ang="0">
                <a:pos x="1910" y="0"/>
              </a:cxn>
              <a:cxn ang="0">
                <a:pos x="0" y="0"/>
              </a:cxn>
              <a:cxn ang="0">
                <a:pos x="58" y="60"/>
              </a:cxn>
              <a:cxn ang="0">
                <a:pos x="1971" y="60"/>
              </a:cxn>
              <a:cxn ang="0">
                <a:pos x="1910" y="0"/>
              </a:cxn>
            </a:cxnLst>
            <a:rect l="0" t="0" r="r" b="b"/>
            <a:pathLst>
              <a:path w="1971" h="60">
                <a:moveTo>
                  <a:pt x="1910" y="0"/>
                </a:moveTo>
                <a:lnTo>
                  <a:pt x="0" y="0"/>
                </a:lnTo>
                <a:lnTo>
                  <a:pt x="58" y="60"/>
                </a:lnTo>
                <a:lnTo>
                  <a:pt x="1971" y="60"/>
                </a:lnTo>
                <a:lnTo>
                  <a:pt x="1910" y="0"/>
                </a:lnTo>
                <a:close/>
              </a:path>
            </a:pathLst>
          </a:custGeom>
          <a:solidFill>
            <a:srgbClr val="C0C0C0"/>
          </a:solidFill>
          <a:ln w="4763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1658" name="Freeform 42"/>
          <p:cNvSpPr>
            <a:spLocks/>
          </p:cNvSpPr>
          <p:nvPr/>
        </p:nvSpPr>
        <p:spPr bwMode="auto">
          <a:xfrm>
            <a:off x="4103688" y="3346450"/>
            <a:ext cx="96837" cy="476250"/>
          </a:xfrm>
          <a:custGeom>
            <a:avLst/>
            <a:gdLst/>
            <a:ahLst/>
            <a:cxnLst>
              <a:cxn ang="0">
                <a:pos x="61" y="300"/>
              </a:cxn>
              <a:cxn ang="0">
                <a:pos x="0" y="240"/>
              </a:cxn>
              <a:cxn ang="0">
                <a:pos x="0" y="0"/>
              </a:cxn>
              <a:cxn ang="0">
                <a:pos x="61" y="61"/>
              </a:cxn>
              <a:cxn ang="0">
                <a:pos x="61" y="300"/>
              </a:cxn>
            </a:cxnLst>
            <a:rect l="0" t="0" r="r" b="b"/>
            <a:pathLst>
              <a:path w="61" h="300">
                <a:moveTo>
                  <a:pt x="61" y="300"/>
                </a:moveTo>
                <a:lnTo>
                  <a:pt x="0" y="240"/>
                </a:lnTo>
                <a:lnTo>
                  <a:pt x="0" y="0"/>
                </a:lnTo>
                <a:lnTo>
                  <a:pt x="61" y="61"/>
                </a:lnTo>
                <a:lnTo>
                  <a:pt x="61" y="300"/>
                </a:lnTo>
                <a:close/>
              </a:path>
            </a:pathLst>
          </a:custGeom>
          <a:solidFill>
            <a:srgbClr val="C0C0C0"/>
          </a:solidFill>
          <a:ln w="4763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1659" name="Rectangle 43"/>
          <p:cNvSpPr>
            <a:spLocks noChangeArrowheads="1"/>
          </p:cNvSpPr>
          <p:nvPr/>
        </p:nvSpPr>
        <p:spPr bwMode="auto">
          <a:xfrm>
            <a:off x="1071563" y="3346450"/>
            <a:ext cx="3032125" cy="381000"/>
          </a:xfrm>
          <a:prstGeom prst="rect">
            <a:avLst/>
          </a:prstGeom>
          <a:solidFill>
            <a:srgbClr val="FFFFFF"/>
          </a:solidFill>
          <a:ln w="4763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1660" name="Rectangle 44"/>
          <p:cNvSpPr>
            <a:spLocks noChangeArrowheads="1"/>
          </p:cNvSpPr>
          <p:nvPr/>
        </p:nvSpPr>
        <p:spPr bwMode="auto">
          <a:xfrm>
            <a:off x="2373313" y="3413125"/>
            <a:ext cx="536575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700">
                <a:solidFill>
                  <a:srgbClr val="000000"/>
                </a:solidFill>
                <a:latin typeface="Helvetica" charset="0"/>
              </a:rPr>
              <a:t>ECX</a:t>
            </a:r>
            <a:endParaRPr lang="en-US"/>
          </a:p>
        </p:txBody>
      </p:sp>
      <p:sp>
        <p:nvSpPr>
          <p:cNvPr id="111661" name="Freeform 45"/>
          <p:cNvSpPr>
            <a:spLocks/>
          </p:cNvSpPr>
          <p:nvPr/>
        </p:nvSpPr>
        <p:spPr bwMode="auto">
          <a:xfrm>
            <a:off x="1071563" y="4106863"/>
            <a:ext cx="3128962" cy="96837"/>
          </a:xfrm>
          <a:custGeom>
            <a:avLst/>
            <a:gdLst/>
            <a:ahLst/>
            <a:cxnLst>
              <a:cxn ang="0">
                <a:pos x="1910" y="0"/>
              </a:cxn>
              <a:cxn ang="0">
                <a:pos x="0" y="0"/>
              </a:cxn>
              <a:cxn ang="0">
                <a:pos x="58" y="61"/>
              </a:cxn>
              <a:cxn ang="0">
                <a:pos x="1971" y="61"/>
              </a:cxn>
              <a:cxn ang="0">
                <a:pos x="1910" y="0"/>
              </a:cxn>
            </a:cxnLst>
            <a:rect l="0" t="0" r="r" b="b"/>
            <a:pathLst>
              <a:path w="1971" h="61">
                <a:moveTo>
                  <a:pt x="1910" y="0"/>
                </a:moveTo>
                <a:lnTo>
                  <a:pt x="0" y="0"/>
                </a:lnTo>
                <a:lnTo>
                  <a:pt x="58" y="61"/>
                </a:lnTo>
                <a:lnTo>
                  <a:pt x="1971" y="61"/>
                </a:lnTo>
                <a:lnTo>
                  <a:pt x="1910" y="0"/>
                </a:lnTo>
                <a:close/>
              </a:path>
            </a:pathLst>
          </a:custGeom>
          <a:solidFill>
            <a:srgbClr val="C0C0C0"/>
          </a:solidFill>
          <a:ln w="4763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1662" name="Freeform 46"/>
          <p:cNvSpPr>
            <a:spLocks/>
          </p:cNvSpPr>
          <p:nvPr/>
        </p:nvSpPr>
        <p:spPr bwMode="auto">
          <a:xfrm>
            <a:off x="4103688" y="3727450"/>
            <a:ext cx="96837" cy="476250"/>
          </a:xfrm>
          <a:custGeom>
            <a:avLst/>
            <a:gdLst/>
            <a:ahLst/>
            <a:cxnLst>
              <a:cxn ang="0">
                <a:pos x="61" y="300"/>
              </a:cxn>
              <a:cxn ang="0">
                <a:pos x="0" y="239"/>
              </a:cxn>
              <a:cxn ang="0">
                <a:pos x="0" y="0"/>
              </a:cxn>
              <a:cxn ang="0">
                <a:pos x="61" y="60"/>
              </a:cxn>
              <a:cxn ang="0">
                <a:pos x="61" y="300"/>
              </a:cxn>
            </a:cxnLst>
            <a:rect l="0" t="0" r="r" b="b"/>
            <a:pathLst>
              <a:path w="61" h="300">
                <a:moveTo>
                  <a:pt x="61" y="300"/>
                </a:moveTo>
                <a:lnTo>
                  <a:pt x="0" y="239"/>
                </a:lnTo>
                <a:lnTo>
                  <a:pt x="0" y="0"/>
                </a:lnTo>
                <a:lnTo>
                  <a:pt x="61" y="60"/>
                </a:lnTo>
                <a:lnTo>
                  <a:pt x="61" y="300"/>
                </a:lnTo>
                <a:close/>
              </a:path>
            </a:pathLst>
          </a:custGeom>
          <a:solidFill>
            <a:srgbClr val="C0C0C0"/>
          </a:solidFill>
          <a:ln w="4763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1663" name="Rectangle 47"/>
          <p:cNvSpPr>
            <a:spLocks noChangeArrowheads="1"/>
          </p:cNvSpPr>
          <p:nvPr/>
        </p:nvSpPr>
        <p:spPr bwMode="auto">
          <a:xfrm>
            <a:off x="1071563" y="3727450"/>
            <a:ext cx="3032125" cy="379413"/>
          </a:xfrm>
          <a:prstGeom prst="rect">
            <a:avLst/>
          </a:prstGeom>
          <a:solidFill>
            <a:srgbClr val="FFFFFF"/>
          </a:solidFill>
          <a:ln w="4763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1664" name="Rectangle 48"/>
          <p:cNvSpPr>
            <a:spLocks noChangeArrowheads="1"/>
          </p:cNvSpPr>
          <p:nvPr/>
        </p:nvSpPr>
        <p:spPr bwMode="auto">
          <a:xfrm>
            <a:off x="2373313" y="3792538"/>
            <a:ext cx="536575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700">
                <a:solidFill>
                  <a:srgbClr val="000000"/>
                </a:solidFill>
                <a:latin typeface="Helvetica" charset="0"/>
              </a:rPr>
              <a:t>EDX</a:t>
            </a:r>
            <a:endParaRPr lang="en-US"/>
          </a:p>
        </p:txBody>
      </p:sp>
      <p:sp>
        <p:nvSpPr>
          <p:cNvPr id="111665" name="Rectangle 49"/>
          <p:cNvSpPr>
            <a:spLocks noChangeArrowheads="1"/>
          </p:cNvSpPr>
          <p:nvPr/>
        </p:nvSpPr>
        <p:spPr bwMode="auto">
          <a:xfrm>
            <a:off x="2516188" y="2149475"/>
            <a:ext cx="3368675" cy="284163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1666" name="Rectangle 50"/>
          <p:cNvSpPr>
            <a:spLocks noChangeArrowheads="1"/>
          </p:cNvSpPr>
          <p:nvPr/>
        </p:nvSpPr>
        <p:spPr bwMode="auto">
          <a:xfrm>
            <a:off x="2536825" y="2163763"/>
            <a:ext cx="3502025" cy="293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700" b="1">
                <a:solidFill>
                  <a:srgbClr val="000000"/>
                </a:solidFill>
                <a:latin typeface="Helvetica" charset="0"/>
              </a:rPr>
              <a:t>32-bit General-Purpose Registers</a:t>
            </a:r>
            <a:endParaRPr lang="en-US"/>
          </a:p>
        </p:txBody>
      </p:sp>
      <p:sp>
        <p:nvSpPr>
          <p:cNvPr id="111667" name="Freeform 51"/>
          <p:cNvSpPr>
            <a:spLocks/>
          </p:cNvSpPr>
          <p:nvPr/>
        </p:nvSpPr>
        <p:spPr bwMode="auto">
          <a:xfrm>
            <a:off x="6380163" y="5715000"/>
            <a:ext cx="1612900" cy="96838"/>
          </a:xfrm>
          <a:custGeom>
            <a:avLst/>
            <a:gdLst/>
            <a:ahLst/>
            <a:cxnLst>
              <a:cxn ang="0">
                <a:pos x="957" y="0"/>
              </a:cxn>
              <a:cxn ang="0">
                <a:pos x="0" y="0"/>
              </a:cxn>
              <a:cxn ang="0">
                <a:pos x="60" y="61"/>
              </a:cxn>
              <a:cxn ang="0">
                <a:pos x="1016" y="61"/>
              </a:cxn>
              <a:cxn ang="0">
                <a:pos x="957" y="0"/>
              </a:cxn>
            </a:cxnLst>
            <a:rect l="0" t="0" r="r" b="b"/>
            <a:pathLst>
              <a:path w="1016" h="61">
                <a:moveTo>
                  <a:pt x="957" y="0"/>
                </a:moveTo>
                <a:lnTo>
                  <a:pt x="0" y="0"/>
                </a:lnTo>
                <a:lnTo>
                  <a:pt x="60" y="61"/>
                </a:lnTo>
                <a:lnTo>
                  <a:pt x="1016" y="61"/>
                </a:lnTo>
                <a:lnTo>
                  <a:pt x="957" y="0"/>
                </a:lnTo>
                <a:close/>
              </a:path>
            </a:pathLst>
          </a:custGeom>
          <a:solidFill>
            <a:srgbClr val="C0C0C0"/>
          </a:solidFill>
          <a:ln w="4763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1668" name="Freeform 52"/>
          <p:cNvSpPr>
            <a:spLocks/>
          </p:cNvSpPr>
          <p:nvPr/>
        </p:nvSpPr>
        <p:spPr bwMode="auto">
          <a:xfrm>
            <a:off x="7899400" y="5335588"/>
            <a:ext cx="93663" cy="476250"/>
          </a:xfrm>
          <a:custGeom>
            <a:avLst/>
            <a:gdLst/>
            <a:ahLst/>
            <a:cxnLst>
              <a:cxn ang="0">
                <a:pos x="59" y="300"/>
              </a:cxn>
              <a:cxn ang="0">
                <a:pos x="0" y="239"/>
              </a:cxn>
              <a:cxn ang="0">
                <a:pos x="0" y="0"/>
              </a:cxn>
              <a:cxn ang="0">
                <a:pos x="59" y="60"/>
              </a:cxn>
              <a:cxn ang="0">
                <a:pos x="59" y="300"/>
              </a:cxn>
            </a:cxnLst>
            <a:rect l="0" t="0" r="r" b="b"/>
            <a:pathLst>
              <a:path w="59" h="300">
                <a:moveTo>
                  <a:pt x="59" y="300"/>
                </a:moveTo>
                <a:lnTo>
                  <a:pt x="0" y="239"/>
                </a:lnTo>
                <a:lnTo>
                  <a:pt x="0" y="0"/>
                </a:lnTo>
                <a:lnTo>
                  <a:pt x="59" y="60"/>
                </a:lnTo>
                <a:lnTo>
                  <a:pt x="59" y="300"/>
                </a:lnTo>
                <a:close/>
              </a:path>
            </a:pathLst>
          </a:custGeom>
          <a:solidFill>
            <a:srgbClr val="C0C0C0"/>
          </a:solidFill>
          <a:ln w="4763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1669" name="Rectangle 53"/>
          <p:cNvSpPr>
            <a:spLocks noChangeArrowheads="1"/>
          </p:cNvSpPr>
          <p:nvPr/>
        </p:nvSpPr>
        <p:spPr bwMode="auto">
          <a:xfrm>
            <a:off x="6380163" y="5335588"/>
            <a:ext cx="1519237" cy="379412"/>
          </a:xfrm>
          <a:prstGeom prst="rect">
            <a:avLst/>
          </a:prstGeom>
          <a:solidFill>
            <a:srgbClr val="FFFFFF"/>
          </a:solidFill>
          <a:ln w="4763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1670" name="Rectangle 54"/>
          <p:cNvSpPr>
            <a:spLocks noChangeArrowheads="1"/>
          </p:cNvSpPr>
          <p:nvPr/>
        </p:nvSpPr>
        <p:spPr bwMode="auto">
          <a:xfrm>
            <a:off x="7004050" y="5400675"/>
            <a:ext cx="371475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700">
                <a:solidFill>
                  <a:srgbClr val="000000"/>
                </a:solidFill>
                <a:latin typeface="Helvetica" charset="0"/>
              </a:rPr>
              <a:t>FS</a:t>
            </a:r>
            <a:endParaRPr lang="en-US"/>
          </a:p>
        </p:txBody>
      </p:sp>
      <p:sp>
        <p:nvSpPr>
          <p:cNvPr id="111671" name="Freeform 55"/>
          <p:cNvSpPr>
            <a:spLocks/>
          </p:cNvSpPr>
          <p:nvPr/>
        </p:nvSpPr>
        <p:spPr bwMode="auto">
          <a:xfrm>
            <a:off x="6380163" y="6094413"/>
            <a:ext cx="1612900" cy="96837"/>
          </a:xfrm>
          <a:custGeom>
            <a:avLst/>
            <a:gdLst/>
            <a:ahLst/>
            <a:cxnLst>
              <a:cxn ang="0">
                <a:pos x="957" y="0"/>
              </a:cxn>
              <a:cxn ang="0">
                <a:pos x="0" y="0"/>
              </a:cxn>
              <a:cxn ang="0">
                <a:pos x="60" y="61"/>
              </a:cxn>
              <a:cxn ang="0">
                <a:pos x="1016" y="61"/>
              </a:cxn>
              <a:cxn ang="0">
                <a:pos x="957" y="0"/>
              </a:cxn>
            </a:cxnLst>
            <a:rect l="0" t="0" r="r" b="b"/>
            <a:pathLst>
              <a:path w="1016" h="61">
                <a:moveTo>
                  <a:pt x="957" y="0"/>
                </a:moveTo>
                <a:lnTo>
                  <a:pt x="0" y="0"/>
                </a:lnTo>
                <a:lnTo>
                  <a:pt x="60" y="61"/>
                </a:lnTo>
                <a:lnTo>
                  <a:pt x="1016" y="61"/>
                </a:lnTo>
                <a:lnTo>
                  <a:pt x="957" y="0"/>
                </a:lnTo>
                <a:close/>
              </a:path>
            </a:pathLst>
          </a:custGeom>
          <a:solidFill>
            <a:srgbClr val="C0C0C0"/>
          </a:solidFill>
          <a:ln w="4763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1672" name="Freeform 56"/>
          <p:cNvSpPr>
            <a:spLocks/>
          </p:cNvSpPr>
          <p:nvPr/>
        </p:nvSpPr>
        <p:spPr bwMode="auto">
          <a:xfrm>
            <a:off x="7899400" y="5715000"/>
            <a:ext cx="93663" cy="476250"/>
          </a:xfrm>
          <a:custGeom>
            <a:avLst/>
            <a:gdLst/>
            <a:ahLst/>
            <a:cxnLst>
              <a:cxn ang="0">
                <a:pos x="59" y="300"/>
              </a:cxn>
              <a:cxn ang="0">
                <a:pos x="0" y="239"/>
              </a:cxn>
              <a:cxn ang="0">
                <a:pos x="0" y="0"/>
              </a:cxn>
              <a:cxn ang="0">
                <a:pos x="59" y="61"/>
              </a:cxn>
              <a:cxn ang="0">
                <a:pos x="59" y="300"/>
              </a:cxn>
            </a:cxnLst>
            <a:rect l="0" t="0" r="r" b="b"/>
            <a:pathLst>
              <a:path w="59" h="300">
                <a:moveTo>
                  <a:pt x="59" y="300"/>
                </a:moveTo>
                <a:lnTo>
                  <a:pt x="0" y="239"/>
                </a:lnTo>
                <a:lnTo>
                  <a:pt x="0" y="0"/>
                </a:lnTo>
                <a:lnTo>
                  <a:pt x="59" y="61"/>
                </a:lnTo>
                <a:lnTo>
                  <a:pt x="59" y="300"/>
                </a:lnTo>
                <a:close/>
              </a:path>
            </a:pathLst>
          </a:custGeom>
          <a:solidFill>
            <a:srgbClr val="C0C0C0"/>
          </a:solidFill>
          <a:ln w="4763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1673" name="Rectangle 57"/>
          <p:cNvSpPr>
            <a:spLocks noChangeArrowheads="1"/>
          </p:cNvSpPr>
          <p:nvPr/>
        </p:nvSpPr>
        <p:spPr bwMode="auto">
          <a:xfrm>
            <a:off x="6380163" y="5715000"/>
            <a:ext cx="1519237" cy="379413"/>
          </a:xfrm>
          <a:prstGeom prst="rect">
            <a:avLst/>
          </a:prstGeom>
          <a:solidFill>
            <a:srgbClr val="FFFFFF"/>
          </a:solidFill>
          <a:ln w="4763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1674" name="Rectangle 58"/>
          <p:cNvSpPr>
            <a:spLocks noChangeArrowheads="1"/>
          </p:cNvSpPr>
          <p:nvPr/>
        </p:nvSpPr>
        <p:spPr bwMode="auto">
          <a:xfrm>
            <a:off x="6986588" y="5781675"/>
            <a:ext cx="406400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700">
                <a:solidFill>
                  <a:srgbClr val="000000"/>
                </a:solidFill>
                <a:latin typeface="Helvetica" charset="0"/>
              </a:rPr>
              <a:t>GS</a:t>
            </a:r>
            <a:endParaRPr lang="en-US"/>
          </a:p>
        </p:txBody>
      </p:sp>
      <p:sp>
        <p:nvSpPr>
          <p:cNvPr id="111675" name="Freeform 59"/>
          <p:cNvSpPr>
            <a:spLocks/>
          </p:cNvSpPr>
          <p:nvPr/>
        </p:nvSpPr>
        <p:spPr bwMode="auto">
          <a:xfrm>
            <a:off x="4673600" y="3008313"/>
            <a:ext cx="3128963" cy="95250"/>
          </a:xfrm>
          <a:custGeom>
            <a:avLst/>
            <a:gdLst/>
            <a:ahLst/>
            <a:cxnLst>
              <a:cxn ang="0">
                <a:pos x="1912" y="0"/>
              </a:cxn>
              <a:cxn ang="0">
                <a:pos x="0" y="0"/>
              </a:cxn>
              <a:cxn ang="0">
                <a:pos x="60" y="60"/>
              </a:cxn>
              <a:cxn ang="0">
                <a:pos x="1971" y="60"/>
              </a:cxn>
              <a:cxn ang="0">
                <a:pos x="1912" y="0"/>
              </a:cxn>
            </a:cxnLst>
            <a:rect l="0" t="0" r="r" b="b"/>
            <a:pathLst>
              <a:path w="1971" h="60">
                <a:moveTo>
                  <a:pt x="1912" y="0"/>
                </a:moveTo>
                <a:lnTo>
                  <a:pt x="0" y="0"/>
                </a:lnTo>
                <a:lnTo>
                  <a:pt x="60" y="60"/>
                </a:lnTo>
                <a:lnTo>
                  <a:pt x="1971" y="60"/>
                </a:lnTo>
                <a:lnTo>
                  <a:pt x="1912" y="0"/>
                </a:lnTo>
                <a:close/>
              </a:path>
            </a:pathLst>
          </a:custGeom>
          <a:solidFill>
            <a:srgbClr val="C0C0C0"/>
          </a:solidFill>
          <a:ln w="4763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1676" name="Freeform 60"/>
          <p:cNvSpPr>
            <a:spLocks/>
          </p:cNvSpPr>
          <p:nvPr/>
        </p:nvSpPr>
        <p:spPr bwMode="auto">
          <a:xfrm>
            <a:off x="7708900" y="2638425"/>
            <a:ext cx="93663" cy="465138"/>
          </a:xfrm>
          <a:custGeom>
            <a:avLst/>
            <a:gdLst/>
            <a:ahLst/>
            <a:cxnLst>
              <a:cxn ang="0">
                <a:pos x="59" y="293"/>
              </a:cxn>
              <a:cxn ang="0">
                <a:pos x="0" y="233"/>
              </a:cxn>
              <a:cxn ang="0">
                <a:pos x="0" y="0"/>
              </a:cxn>
              <a:cxn ang="0">
                <a:pos x="59" y="60"/>
              </a:cxn>
              <a:cxn ang="0">
                <a:pos x="59" y="293"/>
              </a:cxn>
            </a:cxnLst>
            <a:rect l="0" t="0" r="r" b="b"/>
            <a:pathLst>
              <a:path w="59" h="293">
                <a:moveTo>
                  <a:pt x="59" y="293"/>
                </a:moveTo>
                <a:lnTo>
                  <a:pt x="0" y="233"/>
                </a:lnTo>
                <a:lnTo>
                  <a:pt x="0" y="0"/>
                </a:lnTo>
                <a:lnTo>
                  <a:pt x="59" y="60"/>
                </a:lnTo>
                <a:lnTo>
                  <a:pt x="59" y="293"/>
                </a:lnTo>
                <a:close/>
              </a:path>
            </a:pathLst>
          </a:custGeom>
          <a:solidFill>
            <a:srgbClr val="C0C0C0"/>
          </a:solidFill>
          <a:ln w="4763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1677" name="Rectangle 61"/>
          <p:cNvSpPr>
            <a:spLocks noChangeArrowheads="1"/>
          </p:cNvSpPr>
          <p:nvPr/>
        </p:nvSpPr>
        <p:spPr bwMode="auto">
          <a:xfrm>
            <a:off x="4673600" y="2638425"/>
            <a:ext cx="3035300" cy="369888"/>
          </a:xfrm>
          <a:prstGeom prst="rect">
            <a:avLst/>
          </a:prstGeom>
          <a:solidFill>
            <a:srgbClr val="FFFFFF"/>
          </a:solidFill>
          <a:ln w="4763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1678" name="Rectangle 62"/>
          <p:cNvSpPr>
            <a:spLocks noChangeArrowheads="1"/>
          </p:cNvSpPr>
          <p:nvPr/>
        </p:nvSpPr>
        <p:spPr bwMode="auto">
          <a:xfrm>
            <a:off x="5983288" y="2698750"/>
            <a:ext cx="528637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700">
                <a:solidFill>
                  <a:srgbClr val="000000"/>
                </a:solidFill>
                <a:latin typeface="Helvetica" charset="0"/>
              </a:rPr>
              <a:t>EBP</a:t>
            </a:r>
            <a:endParaRPr lang="en-US"/>
          </a:p>
        </p:txBody>
      </p:sp>
      <p:sp>
        <p:nvSpPr>
          <p:cNvPr id="111679" name="Freeform 63"/>
          <p:cNvSpPr>
            <a:spLocks/>
          </p:cNvSpPr>
          <p:nvPr/>
        </p:nvSpPr>
        <p:spPr bwMode="auto">
          <a:xfrm>
            <a:off x="4673600" y="3375025"/>
            <a:ext cx="3128963" cy="96838"/>
          </a:xfrm>
          <a:custGeom>
            <a:avLst/>
            <a:gdLst/>
            <a:ahLst/>
            <a:cxnLst>
              <a:cxn ang="0">
                <a:pos x="1912" y="0"/>
              </a:cxn>
              <a:cxn ang="0">
                <a:pos x="0" y="0"/>
              </a:cxn>
              <a:cxn ang="0">
                <a:pos x="60" y="61"/>
              </a:cxn>
              <a:cxn ang="0">
                <a:pos x="1971" y="61"/>
              </a:cxn>
              <a:cxn ang="0">
                <a:pos x="1912" y="0"/>
              </a:cxn>
            </a:cxnLst>
            <a:rect l="0" t="0" r="r" b="b"/>
            <a:pathLst>
              <a:path w="1971" h="61">
                <a:moveTo>
                  <a:pt x="1912" y="0"/>
                </a:moveTo>
                <a:lnTo>
                  <a:pt x="0" y="0"/>
                </a:lnTo>
                <a:lnTo>
                  <a:pt x="60" y="61"/>
                </a:lnTo>
                <a:lnTo>
                  <a:pt x="1971" y="61"/>
                </a:lnTo>
                <a:lnTo>
                  <a:pt x="1912" y="0"/>
                </a:lnTo>
                <a:close/>
              </a:path>
            </a:pathLst>
          </a:custGeom>
          <a:solidFill>
            <a:srgbClr val="C0C0C0"/>
          </a:solidFill>
          <a:ln w="4763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1680" name="Freeform 64"/>
          <p:cNvSpPr>
            <a:spLocks/>
          </p:cNvSpPr>
          <p:nvPr/>
        </p:nvSpPr>
        <p:spPr bwMode="auto">
          <a:xfrm>
            <a:off x="7708900" y="2997200"/>
            <a:ext cx="93663" cy="474663"/>
          </a:xfrm>
          <a:custGeom>
            <a:avLst/>
            <a:gdLst/>
            <a:ahLst/>
            <a:cxnLst>
              <a:cxn ang="0">
                <a:pos x="59" y="299"/>
              </a:cxn>
              <a:cxn ang="0">
                <a:pos x="0" y="238"/>
              </a:cxn>
              <a:cxn ang="0">
                <a:pos x="0" y="0"/>
              </a:cxn>
              <a:cxn ang="0">
                <a:pos x="59" y="59"/>
              </a:cxn>
              <a:cxn ang="0">
                <a:pos x="59" y="299"/>
              </a:cxn>
            </a:cxnLst>
            <a:rect l="0" t="0" r="r" b="b"/>
            <a:pathLst>
              <a:path w="59" h="299">
                <a:moveTo>
                  <a:pt x="59" y="299"/>
                </a:moveTo>
                <a:lnTo>
                  <a:pt x="0" y="238"/>
                </a:lnTo>
                <a:lnTo>
                  <a:pt x="0" y="0"/>
                </a:lnTo>
                <a:lnTo>
                  <a:pt x="59" y="59"/>
                </a:lnTo>
                <a:lnTo>
                  <a:pt x="59" y="299"/>
                </a:lnTo>
                <a:close/>
              </a:path>
            </a:pathLst>
          </a:custGeom>
          <a:solidFill>
            <a:srgbClr val="C0C0C0"/>
          </a:solidFill>
          <a:ln w="4763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1681" name="Rectangle 65"/>
          <p:cNvSpPr>
            <a:spLocks noChangeArrowheads="1"/>
          </p:cNvSpPr>
          <p:nvPr/>
        </p:nvSpPr>
        <p:spPr bwMode="auto">
          <a:xfrm>
            <a:off x="4673600" y="2997200"/>
            <a:ext cx="3035300" cy="377825"/>
          </a:xfrm>
          <a:prstGeom prst="rect">
            <a:avLst/>
          </a:prstGeom>
          <a:solidFill>
            <a:srgbClr val="FFFFFF"/>
          </a:solidFill>
          <a:ln w="4763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1682" name="Rectangle 66"/>
          <p:cNvSpPr>
            <a:spLocks noChangeArrowheads="1"/>
          </p:cNvSpPr>
          <p:nvPr/>
        </p:nvSpPr>
        <p:spPr bwMode="auto">
          <a:xfrm>
            <a:off x="5983288" y="3063875"/>
            <a:ext cx="528637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700">
                <a:solidFill>
                  <a:srgbClr val="000000"/>
                </a:solidFill>
                <a:latin typeface="Helvetica" charset="0"/>
              </a:rPr>
              <a:t>ESP</a:t>
            </a:r>
            <a:endParaRPr lang="en-US"/>
          </a:p>
        </p:txBody>
      </p:sp>
      <p:sp>
        <p:nvSpPr>
          <p:cNvPr id="111683" name="Freeform 67"/>
          <p:cNvSpPr>
            <a:spLocks/>
          </p:cNvSpPr>
          <p:nvPr/>
        </p:nvSpPr>
        <p:spPr bwMode="auto">
          <a:xfrm>
            <a:off x="4673600" y="3754438"/>
            <a:ext cx="3128963" cy="96837"/>
          </a:xfrm>
          <a:custGeom>
            <a:avLst/>
            <a:gdLst/>
            <a:ahLst/>
            <a:cxnLst>
              <a:cxn ang="0">
                <a:pos x="1912" y="0"/>
              </a:cxn>
              <a:cxn ang="0">
                <a:pos x="0" y="0"/>
              </a:cxn>
              <a:cxn ang="0">
                <a:pos x="60" y="61"/>
              </a:cxn>
              <a:cxn ang="0">
                <a:pos x="1971" y="61"/>
              </a:cxn>
              <a:cxn ang="0">
                <a:pos x="1912" y="0"/>
              </a:cxn>
            </a:cxnLst>
            <a:rect l="0" t="0" r="r" b="b"/>
            <a:pathLst>
              <a:path w="1971" h="61">
                <a:moveTo>
                  <a:pt x="1912" y="0"/>
                </a:moveTo>
                <a:lnTo>
                  <a:pt x="0" y="0"/>
                </a:lnTo>
                <a:lnTo>
                  <a:pt x="60" y="61"/>
                </a:lnTo>
                <a:lnTo>
                  <a:pt x="1971" y="61"/>
                </a:lnTo>
                <a:lnTo>
                  <a:pt x="1912" y="0"/>
                </a:lnTo>
                <a:close/>
              </a:path>
            </a:pathLst>
          </a:custGeom>
          <a:solidFill>
            <a:srgbClr val="C0C0C0"/>
          </a:solidFill>
          <a:ln w="4763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1684" name="Freeform 68"/>
          <p:cNvSpPr>
            <a:spLocks/>
          </p:cNvSpPr>
          <p:nvPr/>
        </p:nvSpPr>
        <p:spPr bwMode="auto">
          <a:xfrm>
            <a:off x="7708900" y="3375025"/>
            <a:ext cx="93663" cy="476250"/>
          </a:xfrm>
          <a:custGeom>
            <a:avLst/>
            <a:gdLst/>
            <a:ahLst/>
            <a:cxnLst>
              <a:cxn ang="0">
                <a:pos x="59" y="300"/>
              </a:cxn>
              <a:cxn ang="0">
                <a:pos x="0" y="239"/>
              </a:cxn>
              <a:cxn ang="0">
                <a:pos x="0" y="0"/>
              </a:cxn>
              <a:cxn ang="0">
                <a:pos x="59" y="61"/>
              </a:cxn>
              <a:cxn ang="0">
                <a:pos x="59" y="300"/>
              </a:cxn>
            </a:cxnLst>
            <a:rect l="0" t="0" r="r" b="b"/>
            <a:pathLst>
              <a:path w="59" h="300">
                <a:moveTo>
                  <a:pt x="59" y="300"/>
                </a:moveTo>
                <a:lnTo>
                  <a:pt x="0" y="239"/>
                </a:lnTo>
                <a:lnTo>
                  <a:pt x="0" y="0"/>
                </a:lnTo>
                <a:lnTo>
                  <a:pt x="59" y="61"/>
                </a:lnTo>
                <a:lnTo>
                  <a:pt x="59" y="300"/>
                </a:lnTo>
                <a:close/>
              </a:path>
            </a:pathLst>
          </a:custGeom>
          <a:solidFill>
            <a:srgbClr val="C0C0C0"/>
          </a:solidFill>
          <a:ln w="4763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1685" name="Rectangle 69"/>
          <p:cNvSpPr>
            <a:spLocks noChangeArrowheads="1"/>
          </p:cNvSpPr>
          <p:nvPr/>
        </p:nvSpPr>
        <p:spPr bwMode="auto">
          <a:xfrm>
            <a:off x="4673600" y="3375025"/>
            <a:ext cx="3035300" cy="379413"/>
          </a:xfrm>
          <a:prstGeom prst="rect">
            <a:avLst/>
          </a:prstGeom>
          <a:solidFill>
            <a:srgbClr val="FFFFFF"/>
          </a:solidFill>
          <a:ln w="4763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1686" name="Rectangle 70"/>
          <p:cNvSpPr>
            <a:spLocks noChangeArrowheads="1"/>
          </p:cNvSpPr>
          <p:nvPr/>
        </p:nvSpPr>
        <p:spPr bwMode="auto">
          <a:xfrm>
            <a:off x="6022975" y="3441700"/>
            <a:ext cx="444500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700">
                <a:solidFill>
                  <a:srgbClr val="000000"/>
                </a:solidFill>
                <a:latin typeface="Helvetica" charset="0"/>
              </a:rPr>
              <a:t>ESI</a:t>
            </a:r>
            <a:endParaRPr lang="en-US"/>
          </a:p>
        </p:txBody>
      </p:sp>
      <p:sp>
        <p:nvSpPr>
          <p:cNvPr id="111687" name="Freeform 71"/>
          <p:cNvSpPr>
            <a:spLocks/>
          </p:cNvSpPr>
          <p:nvPr/>
        </p:nvSpPr>
        <p:spPr bwMode="auto">
          <a:xfrm>
            <a:off x="4673600" y="4135438"/>
            <a:ext cx="3128963" cy="95250"/>
          </a:xfrm>
          <a:custGeom>
            <a:avLst/>
            <a:gdLst/>
            <a:ahLst/>
            <a:cxnLst>
              <a:cxn ang="0">
                <a:pos x="1912" y="0"/>
              </a:cxn>
              <a:cxn ang="0">
                <a:pos x="0" y="0"/>
              </a:cxn>
              <a:cxn ang="0">
                <a:pos x="60" y="60"/>
              </a:cxn>
              <a:cxn ang="0">
                <a:pos x="1971" y="60"/>
              </a:cxn>
              <a:cxn ang="0">
                <a:pos x="1912" y="0"/>
              </a:cxn>
            </a:cxnLst>
            <a:rect l="0" t="0" r="r" b="b"/>
            <a:pathLst>
              <a:path w="1971" h="60">
                <a:moveTo>
                  <a:pt x="1912" y="0"/>
                </a:moveTo>
                <a:lnTo>
                  <a:pt x="0" y="0"/>
                </a:lnTo>
                <a:lnTo>
                  <a:pt x="60" y="60"/>
                </a:lnTo>
                <a:lnTo>
                  <a:pt x="1971" y="60"/>
                </a:lnTo>
                <a:lnTo>
                  <a:pt x="1912" y="0"/>
                </a:lnTo>
                <a:close/>
              </a:path>
            </a:pathLst>
          </a:custGeom>
          <a:solidFill>
            <a:srgbClr val="C0C0C0"/>
          </a:solidFill>
          <a:ln w="4763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1688" name="Freeform 72"/>
          <p:cNvSpPr>
            <a:spLocks/>
          </p:cNvSpPr>
          <p:nvPr/>
        </p:nvSpPr>
        <p:spPr bwMode="auto">
          <a:xfrm>
            <a:off x="7708900" y="3754438"/>
            <a:ext cx="93663" cy="476250"/>
          </a:xfrm>
          <a:custGeom>
            <a:avLst/>
            <a:gdLst/>
            <a:ahLst/>
            <a:cxnLst>
              <a:cxn ang="0">
                <a:pos x="59" y="300"/>
              </a:cxn>
              <a:cxn ang="0">
                <a:pos x="0" y="240"/>
              </a:cxn>
              <a:cxn ang="0">
                <a:pos x="0" y="0"/>
              </a:cxn>
              <a:cxn ang="0">
                <a:pos x="59" y="61"/>
              </a:cxn>
              <a:cxn ang="0">
                <a:pos x="59" y="300"/>
              </a:cxn>
            </a:cxnLst>
            <a:rect l="0" t="0" r="r" b="b"/>
            <a:pathLst>
              <a:path w="59" h="300">
                <a:moveTo>
                  <a:pt x="59" y="300"/>
                </a:moveTo>
                <a:lnTo>
                  <a:pt x="0" y="240"/>
                </a:lnTo>
                <a:lnTo>
                  <a:pt x="0" y="0"/>
                </a:lnTo>
                <a:lnTo>
                  <a:pt x="59" y="61"/>
                </a:lnTo>
                <a:lnTo>
                  <a:pt x="59" y="300"/>
                </a:lnTo>
                <a:close/>
              </a:path>
            </a:pathLst>
          </a:custGeom>
          <a:solidFill>
            <a:srgbClr val="C0C0C0"/>
          </a:solidFill>
          <a:ln w="4763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1689" name="Rectangle 73"/>
          <p:cNvSpPr>
            <a:spLocks noChangeArrowheads="1"/>
          </p:cNvSpPr>
          <p:nvPr/>
        </p:nvSpPr>
        <p:spPr bwMode="auto">
          <a:xfrm>
            <a:off x="4673600" y="3754438"/>
            <a:ext cx="3035300" cy="381000"/>
          </a:xfrm>
          <a:prstGeom prst="rect">
            <a:avLst/>
          </a:prstGeom>
          <a:solidFill>
            <a:srgbClr val="FFFFFF"/>
          </a:solidFill>
          <a:ln w="4763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1690" name="Rectangle 74"/>
          <p:cNvSpPr>
            <a:spLocks noChangeArrowheads="1"/>
          </p:cNvSpPr>
          <p:nvPr/>
        </p:nvSpPr>
        <p:spPr bwMode="auto">
          <a:xfrm>
            <a:off x="6015038" y="3821113"/>
            <a:ext cx="455612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700">
                <a:solidFill>
                  <a:srgbClr val="000000"/>
                </a:solidFill>
                <a:latin typeface="Helvetica" charset="0"/>
              </a:rPr>
              <a:t>EDI</a:t>
            </a:r>
            <a:endParaRPr lang="en-US"/>
          </a:p>
        </p:txBody>
      </p:sp>
      <p:sp>
        <p:nvSpPr>
          <p:cNvPr id="111622" name="Text Box 6"/>
          <p:cNvSpPr txBox="1">
            <a:spLocks noChangeArrowheads="1"/>
          </p:cNvSpPr>
          <p:nvPr/>
        </p:nvSpPr>
        <p:spPr bwMode="auto">
          <a:xfrm>
            <a:off x="381000" y="1128713"/>
            <a:ext cx="8610600" cy="700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tIns="137160" bIns="137160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 sz="2800">
                <a:ea typeface="新細明體" pitchFamily="18" charset="-120"/>
              </a:rPr>
              <a:t>Storage locations inside the CPU, optimized for speed.</a:t>
            </a:r>
          </a:p>
        </p:txBody>
      </p:sp>
      <p:sp>
        <p:nvSpPr>
          <p:cNvPr id="111691" name="Rectangle 75"/>
          <p:cNvSpPr>
            <a:spLocks noChangeArrowheads="1"/>
          </p:cNvSpPr>
          <p:nvPr/>
        </p:nvSpPr>
        <p:spPr bwMode="auto">
          <a:xfrm>
            <a:off x="1790700" y="4572000"/>
            <a:ext cx="1562100" cy="258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700" b="1">
                <a:solidFill>
                  <a:srgbClr val="000000"/>
                </a:solidFill>
                <a:latin typeface="Helvetica" charset="0"/>
              </a:rPr>
              <a:t>Control registers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19583-11B5-4D0B-948D-F6D7510EE885}" type="slidenum">
              <a:rPr lang="en-US"/>
              <a:pPr/>
              <a:t>18</a:t>
            </a:fld>
            <a:endParaRPr lang="en-US"/>
          </a:p>
        </p:txBody>
      </p:sp>
      <p:sp>
        <p:nvSpPr>
          <p:cNvPr id="11264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  <a:noFill/>
          <a:ln/>
        </p:spPr>
        <p:txBody>
          <a:bodyPr/>
          <a:lstStyle/>
          <a:p>
            <a:r>
              <a:rPr lang="en-US">
                <a:solidFill>
                  <a:srgbClr val="FF0000"/>
                </a:solidFill>
                <a:latin typeface="Symbol" pitchFamily="18" charset="2"/>
              </a:rPr>
              <a:t>m</a:t>
            </a:r>
            <a:r>
              <a:rPr lang="en-US">
                <a:solidFill>
                  <a:srgbClr val="FF0000"/>
                </a:solidFill>
              </a:rPr>
              <a:t>-processor: registers (2)</a:t>
            </a:r>
          </a:p>
        </p:txBody>
      </p:sp>
      <p:sp>
        <p:nvSpPr>
          <p:cNvPr id="112714" name="Rectangle 74"/>
          <p:cNvSpPr>
            <a:spLocks noChangeArrowheads="1"/>
          </p:cNvSpPr>
          <p:nvPr/>
        </p:nvSpPr>
        <p:spPr bwMode="auto">
          <a:xfrm>
            <a:off x="273050" y="533400"/>
            <a:ext cx="8870950" cy="61462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90000"/>
              </a:lnSpc>
              <a:spcAft>
                <a:spcPct val="5000"/>
              </a:spcAft>
            </a:pPr>
            <a:endParaRPr lang="en-US" sz="2800" dirty="0"/>
          </a:p>
          <a:p>
            <a:pPr>
              <a:lnSpc>
                <a:spcPct val="90000"/>
              </a:lnSpc>
              <a:spcAft>
                <a:spcPct val="5000"/>
              </a:spcAft>
              <a:buFontTx/>
              <a:buChar char="•"/>
            </a:pPr>
            <a:r>
              <a:rPr lang="en-US" sz="2800" dirty="0"/>
              <a:t> </a:t>
            </a:r>
            <a:r>
              <a:rPr lang="en-US" sz="2800" dirty="0">
                <a:solidFill>
                  <a:srgbClr val="0000FF"/>
                </a:solidFill>
                <a:latin typeface="Arial" pitchFamily="34" charset="0"/>
              </a:rPr>
              <a:t>General Purpose Registers</a:t>
            </a:r>
            <a:r>
              <a:rPr lang="en-US" sz="2800" dirty="0"/>
              <a:t>: used to contain arithmetic and logical operands used by ALU</a:t>
            </a:r>
          </a:p>
          <a:p>
            <a:pPr>
              <a:lnSpc>
                <a:spcPct val="90000"/>
              </a:lnSpc>
              <a:spcAft>
                <a:spcPct val="5000"/>
              </a:spcAft>
              <a:buFontTx/>
              <a:buChar char="•"/>
            </a:pPr>
            <a:r>
              <a:rPr lang="en-US" sz="2800" dirty="0"/>
              <a:t> </a:t>
            </a:r>
            <a:r>
              <a:rPr lang="en-US" sz="2800" dirty="0">
                <a:solidFill>
                  <a:srgbClr val="0000FF"/>
                </a:solidFill>
                <a:latin typeface="Arial" pitchFamily="34" charset="0"/>
              </a:rPr>
              <a:t>Segment Registers</a:t>
            </a:r>
            <a:r>
              <a:rPr lang="en-US" sz="2800" dirty="0"/>
              <a:t>: indicate segments of memory currently in use.</a:t>
            </a:r>
          </a:p>
          <a:p>
            <a:pPr lvl="1">
              <a:lnSpc>
                <a:spcPct val="90000"/>
              </a:lnSpc>
              <a:spcAft>
                <a:spcPct val="5000"/>
              </a:spcAft>
              <a:buFontTx/>
              <a:buChar char="–"/>
            </a:pPr>
            <a:r>
              <a:rPr lang="en-US" sz="2800" dirty="0"/>
              <a:t> </a:t>
            </a:r>
            <a:r>
              <a:rPr lang="en-US" sz="2800" dirty="0">
                <a:solidFill>
                  <a:srgbClr val="0000FF"/>
                </a:solidFill>
                <a:latin typeface="Arial" pitchFamily="34" charset="0"/>
              </a:rPr>
              <a:t>CS</a:t>
            </a:r>
            <a:r>
              <a:rPr lang="en-US" sz="2800" dirty="0"/>
              <a:t>: (code segment) memory segment where 	</a:t>
            </a:r>
            <a:r>
              <a:rPr lang="en-US" sz="2800" dirty="0" smtClean="0"/>
              <a:t>instructions/program are located</a:t>
            </a:r>
            <a:endParaRPr lang="en-US" sz="2800" dirty="0"/>
          </a:p>
          <a:p>
            <a:pPr lvl="1">
              <a:lnSpc>
                <a:spcPct val="90000"/>
              </a:lnSpc>
              <a:spcAft>
                <a:spcPct val="5000"/>
              </a:spcAft>
              <a:buFontTx/>
              <a:buChar char="–"/>
            </a:pPr>
            <a:r>
              <a:rPr lang="en-US" sz="2800" dirty="0"/>
              <a:t> </a:t>
            </a:r>
            <a:r>
              <a:rPr lang="en-US" sz="2800" dirty="0">
                <a:solidFill>
                  <a:srgbClr val="0000FF"/>
                </a:solidFill>
                <a:latin typeface="Arial" pitchFamily="34" charset="0"/>
              </a:rPr>
              <a:t>DS</a:t>
            </a:r>
            <a:r>
              <a:rPr lang="en-US" sz="2800" dirty="0"/>
              <a:t>: (data segment) …</a:t>
            </a:r>
          </a:p>
          <a:p>
            <a:pPr lvl="1">
              <a:lnSpc>
                <a:spcPct val="90000"/>
              </a:lnSpc>
              <a:spcAft>
                <a:spcPct val="5000"/>
              </a:spcAft>
              <a:buFontTx/>
              <a:buChar char="–"/>
            </a:pPr>
            <a:r>
              <a:rPr lang="en-US" sz="2800" dirty="0"/>
              <a:t> </a:t>
            </a:r>
            <a:r>
              <a:rPr lang="en-US" sz="2800" dirty="0">
                <a:solidFill>
                  <a:srgbClr val="0000FF"/>
                </a:solidFill>
                <a:latin typeface="Arial" pitchFamily="34" charset="0"/>
              </a:rPr>
              <a:t>SS</a:t>
            </a:r>
            <a:r>
              <a:rPr lang="en-US" sz="2800" dirty="0"/>
              <a:t>: (stack segment) …</a:t>
            </a:r>
          </a:p>
          <a:p>
            <a:pPr lvl="1">
              <a:lnSpc>
                <a:spcPct val="90000"/>
              </a:lnSpc>
              <a:spcAft>
                <a:spcPct val="5000"/>
              </a:spcAft>
              <a:buFontTx/>
              <a:buChar char="–"/>
            </a:pPr>
            <a:r>
              <a:rPr lang="en-US" sz="2800" dirty="0"/>
              <a:t> </a:t>
            </a:r>
            <a:r>
              <a:rPr lang="en-US" sz="2800" dirty="0">
                <a:solidFill>
                  <a:srgbClr val="0000FF"/>
                </a:solidFill>
                <a:latin typeface="Arial" pitchFamily="34" charset="0"/>
              </a:rPr>
              <a:t>ES</a:t>
            </a:r>
            <a:r>
              <a:rPr lang="en-US" sz="2800" dirty="0"/>
              <a:t>: (extra segment) …</a:t>
            </a:r>
          </a:p>
          <a:p>
            <a:pPr>
              <a:lnSpc>
                <a:spcPct val="90000"/>
              </a:lnSpc>
              <a:spcAft>
                <a:spcPct val="5000"/>
              </a:spcAft>
              <a:buFontTx/>
              <a:buChar char="•"/>
            </a:pPr>
            <a:r>
              <a:rPr lang="en-US" sz="2800" dirty="0"/>
              <a:t> </a:t>
            </a:r>
            <a:r>
              <a:rPr lang="en-US" sz="2800" dirty="0">
                <a:solidFill>
                  <a:srgbClr val="0000FF"/>
                </a:solidFill>
                <a:latin typeface="Arial" pitchFamily="34" charset="0"/>
              </a:rPr>
              <a:t>Pointer &amp; Index Registers</a:t>
            </a:r>
            <a:r>
              <a:rPr lang="en-US" sz="2800" dirty="0"/>
              <a:t>:</a:t>
            </a:r>
          </a:p>
          <a:p>
            <a:pPr lvl="1">
              <a:lnSpc>
                <a:spcPct val="90000"/>
              </a:lnSpc>
              <a:spcAft>
                <a:spcPct val="5000"/>
              </a:spcAft>
              <a:buFontTx/>
              <a:buChar char="–"/>
            </a:pPr>
            <a:r>
              <a:rPr lang="en-US" sz="2800" dirty="0"/>
              <a:t> </a:t>
            </a:r>
            <a:r>
              <a:rPr lang="en-US" sz="2800" dirty="0">
                <a:solidFill>
                  <a:srgbClr val="0000FF"/>
                </a:solidFill>
                <a:latin typeface="Arial" pitchFamily="34" charset="0"/>
              </a:rPr>
              <a:t>BP</a:t>
            </a:r>
            <a:r>
              <a:rPr lang="en-US" sz="2800" dirty="0"/>
              <a:t>: base pointer</a:t>
            </a:r>
          </a:p>
          <a:p>
            <a:pPr lvl="1">
              <a:lnSpc>
                <a:spcPct val="90000"/>
              </a:lnSpc>
              <a:spcAft>
                <a:spcPct val="5000"/>
              </a:spcAft>
              <a:buFontTx/>
              <a:buChar char="–"/>
            </a:pPr>
            <a:r>
              <a:rPr lang="en-US" sz="2800" dirty="0"/>
              <a:t> </a:t>
            </a:r>
            <a:r>
              <a:rPr lang="en-US" sz="2800" dirty="0">
                <a:solidFill>
                  <a:srgbClr val="0000FF"/>
                </a:solidFill>
                <a:latin typeface="Arial" pitchFamily="34" charset="0"/>
              </a:rPr>
              <a:t>SP</a:t>
            </a:r>
            <a:r>
              <a:rPr lang="en-US" sz="2800" dirty="0"/>
              <a:t>: stack pointer</a:t>
            </a:r>
          </a:p>
          <a:p>
            <a:pPr lvl="1">
              <a:lnSpc>
                <a:spcPct val="90000"/>
              </a:lnSpc>
              <a:spcAft>
                <a:spcPct val="5000"/>
              </a:spcAft>
              <a:buFontTx/>
              <a:buChar char="–"/>
            </a:pPr>
            <a:r>
              <a:rPr lang="en-US" sz="2800" dirty="0"/>
              <a:t> </a:t>
            </a:r>
            <a:r>
              <a:rPr lang="en-US" sz="2800" dirty="0">
                <a:solidFill>
                  <a:srgbClr val="0000FF"/>
                </a:solidFill>
                <a:latin typeface="Arial" pitchFamily="34" charset="0"/>
              </a:rPr>
              <a:t>SI</a:t>
            </a:r>
            <a:r>
              <a:rPr lang="en-US" sz="2800" dirty="0"/>
              <a:t>: source index</a:t>
            </a:r>
          </a:p>
          <a:p>
            <a:pPr lvl="1">
              <a:lnSpc>
                <a:spcPct val="90000"/>
              </a:lnSpc>
              <a:spcAft>
                <a:spcPct val="5000"/>
              </a:spcAft>
              <a:buFontTx/>
              <a:buChar char="–"/>
            </a:pPr>
            <a:r>
              <a:rPr lang="en-US" sz="2800" dirty="0"/>
              <a:t> </a:t>
            </a:r>
            <a:r>
              <a:rPr lang="en-US" sz="2800" dirty="0">
                <a:solidFill>
                  <a:srgbClr val="0000FF"/>
                </a:solidFill>
                <a:latin typeface="Arial" pitchFamily="34" charset="0"/>
              </a:rPr>
              <a:t>DI</a:t>
            </a:r>
            <a:r>
              <a:rPr lang="en-US" sz="2800" dirty="0"/>
              <a:t>: destination index</a:t>
            </a:r>
          </a:p>
        </p:txBody>
      </p:sp>
      <p:sp>
        <p:nvSpPr>
          <p:cNvPr id="112716" name="Text Box 76"/>
          <p:cNvSpPr txBox="1">
            <a:spLocks noChangeArrowheads="1"/>
          </p:cNvSpPr>
          <p:nvPr/>
        </p:nvSpPr>
        <p:spPr bwMode="auto">
          <a:xfrm>
            <a:off x="6096000" y="4070350"/>
            <a:ext cx="2590800" cy="11969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/>
            <a:r>
              <a:rPr lang="en-US"/>
              <a:t>complete address = segment + pointer/index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C7EA0-E984-442F-AFA3-2C88ED7F8318}" type="slidenum">
              <a:rPr lang="en-US"/>
              <a:pPr/>
              <a:t>19</a:t>
            </a:fld>
            <a:endParaRPr lang="en-US"/>
          </a:p>
        </p:txBody>
      </p:sp>
      <p:sp>
        <p:nvSpPr>
          <p:cNvPr id="119811" name="Rectangle 3"/>
          <p:cNvSpPr>
            <a:spLocks noChangeArrowheads="1"/>
          </p:cNvSpPr>
          <p:nvPr/>
        </p:nvSpPr>
        <p:spPr bwMode="auto">
          <a:xfrm>
            <a:off x="273050" y="609600"/>
            <a:ext cx="8870950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 sz="2800" dirty="0"/>
          </a:p>
          <a:p>
            <a:pPr>
              <a:buFontTx/>
              <a:buChar char="•"/>
            </a:pPr>
            <a:r>
              <a:rPr lang="en-US" sz="2800" dirty="0"/>
              <a:t> </a:t>
            </a:r>
            <a:r>
              <a:rPr lang="en-US" sz="2800" dirty="0">
                <a:solidFill>
                  <a:srgbClr val="0000FF"/>
                </a:solidFill>
                <a:latin typeface="Arial" pitchFamily="34" charset="0"/>
              </a:rPr>
              <a:t>Control Registers</a:t>
            </a:r>
            <a:r>
              <a:rPr lang="en-US" sz="2800" dirty="0"/>
              <a:t>:</a:t>
            </a:r>
          </a:p>
          <a:p>
            <a:pPr lvl="1">
              <a:buFontTx/>
              <a:buChar char="–"/>
            </a:pPr>
            <a:r>
              <a:rPr lang="en-US" sz="2800" dirty="0"/>
              <a:t> </a:t>
            </a:r>
            <a:r>
              <a:rPr lang="en-US" sz="2800" dirty="0" smtClean="0">
                <a:solidFill>
                  <a:srgbClr val="0000FF"/>
                </a:solidFill>
                <a:latin typeface="Arial" pitchFamily="34" charset="0"/>
              </a:rPr>
              <a:t>IP/IR</a:t>
            </a:r>
            <a:r>
              <a:rPr lang="en-US" sz="2800" dirty="0" smtClean="0"/>
              <a:t>: </a:t>
            </a:r>
            <a:r>
              <a:rPr lang="en-US" sz="2800" dirty="0"/>
              <a:t>instruction </a:t>
            </a:r>
            <a:r>
              <a:rPr lang="en-US" sz="2800" dirty="0" smtClean="0"/>
              <a:t>pointer held in instruction register (memory </a:t>
            </a:r>
            <a:r>
              <a:rPr lang="en-US" sz="2800" dirty="0"/>
              <a:t>address of next instruction to be executed)</a:t>
            </a:r>
          </a:p>
          <a:p>
            <a:pPr lvl="1">
              <a:buFontTx/>
              <a:buChar char="–"/>
            </a:pPr>
            <a:r>
              <a:rPr lang="en-US" sz="2800" dirty="0"/>
              <a:t> </a:t>
            </a:r>
            <a:r>
              <a:rPr lang="en-US" sz="2800" dirty="0">
                <a:solidFill>
                  <a:srgbClr val="0000FF"/>
                </a:solidFill>
                <a:latin typeface="Arial" pitchFamily="34" charset="0"/>
              </a:rPr>
              <a:t>FLAGS</a:t>
            </a:r>
            <a:r>
              <a:rPr lang="en-US" sz="2800" dirty="0"/>
              <a:t>: status and control flags; used to indicate processor status</a:t>
            </a:r>
          </a:p>
        </p:txBody>
      </p:sp>
      <p:sp>
        <p:nvSpPr>
          <p:cNvPr id="119813" name="Rectangle 5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  <a:noFill/>
          <a:ln/>
        </p:spPr>
        <p:txBody>
          <a:bodyPr/>
          <a:lstStyle/>
          <a:p>
            <a:r>
              <a:rPr lang="en-US">
                <a:solidFill>
                  <a:srgbClr val="FF0000"/>
                </a:solidFill>
                <a:latin typeface="Symbol" pitchFamily="18" charset="2"/>
              </a:rPr>
              <a:t>m</a:t>
            </a:r>
            <a:r>
              <a:rPr lang="en-US">
                <a:solidFill>
                  <a:srgbClr val="FF0000"/>
                </a:solidFill>
              </a:rPr>
              <a:t>-processor: registers (3)</a:t>
            </a:r>
          </a:p>
        </p:txBody>
      </p:sp>
      <p:sp>
        <p:nvSpPr>
          <p:cNvPr id="119814" name="Rectangle 6"/>
          <p:cNvSpPr>
            <a:spLocks noChangeArrowheads="1"/>
          </p:cNvSpPr>
          <p:nvPr/>
        </p:nvSpPr>
        <p:spPr bwMode="auto">
          <a:xfrm>
            <a:off x="1447800" y="3429000"/>
            <a:ext cx="3810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o</a:t>
            </a:r>
          </a:p>
        </p:txBody>
      </p:sp>
      <p:sp>
        <p:nvSpPr>
          <p:cNvPr id="119815" name="Rectangle 7"/>
          <p:cNvSpPr>
            <a:spLocks noChangeArrowheads="1"/>
          </p:cNvSpPr>
          <p:nvPr/>
        </p:nvSpPr>
        <p:spPr bwMode="auto">
          <a:xfrm>
            <a:off x="1828800" y="3429000"/>
            <a:ext cx="3810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119816" name="Rectangle 8"/>
          <p:cNvSpPr>
            <a:spLocks noChangeArrowheads="1"/>
          </p:cNvSpPr>
          <p:nvPr/>
        </p:nvSpPr>
        <p:spPr bwMode="auto">
          <a:xfrm>
            <a:off x="2209800" y="3429000"/>
            <a:ext cx="3810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i</a:t>
            </a:r>
          </a:p>
        </p:txBody>
      </p:sp>
      <p:sp>
        <p:nvSpPr>
          <p:cNvPr id="119817" name="Rectangle 9"/>
          <p:cNvSpPr>
            <a:spLocks noChangeArrowheads="1"/>
          </p:cNvSpPr>
          <p:nvPr/>
        </p:nvSpPr>
        <p:spPr bwMode="auto">
          <a:xfrm>
            <a:off x="2590800" y="3429000"/>
            <a:ext cx="3810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119818" name="Rectangle 10"/>
          <p:cNvSpPr>
            <a:spLocks noChangeArrowheads="1"/>
          </p:cNvSpPr>
          <p:nvPr/>
        </p:nvSpPr>
        <p:spPr bwMode="auto">
          <a:xfrm>
            <a:off x="2971800" y="3429000"/>
            <a:ext cx="3810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s</a:t>
            </a:r>
          </a:p>
        </p:txBody>
      </p:sp>
      <p:sp>
        <p:nvSpPr>
          <p:cNvPr id="119819" name="Rectangle 11"/>
          <p:cNvSpPr>
            <a:spLocks noChangeArrowheads="1"/>
          </p:cNvSpPr>
          <p:nvPr/>
        </p:nvSpPr>
        <p:spPr bwMode="auto">
          <a:xfrm>
            <a:off x="3352800" y="3429000"/>
            <a:ext cx="3810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z</a:t>
            </a:r>
          </a:p>
        </p:txBody>
      </p:sp>
      <p:sp>
        <p:nvSpPr>
          <p:cNvPr id="119820" name="Rectangle 12"/>
          <p:cNvSpPr>
            <a:spLocks noChangeArrowheads="1"/>
          </p:cNvSpPr>
          <p:nvPr/>
        </p:nvSpPr>
        <p:spPr bwMode="auto">
          <a:xfrm>
            <a:off x="3733800" y="3429000"/>
            <a:ext cx="3810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119821" name="Rectangle 13"/>
          <p:cNvSpPr>
            <a:spLocks noChangeArrowheads="1"/>
          </p:cNvSpPr>
          <p:nvPr/>
        </p:nvSpPr>
        <p:spPr bwMode="auto">
          <a:xfrm>
            <a:off x="4114800" y="3429000"/>
            <a:ext cx="3810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119822" name="Rectangle 14"/>
          <p:cNvSpPr>
            <a:spLocks noChangeArrowheads="1"/>
          </p:cNvSpPr>
          <p:nvPr/>
        </p:nvSpPr>
        <p:spPr bwMode="auto">
          <a:xfrm>
            <a:off x="4495800" y="3429000"/>
            <a:ext cx="3810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119823" name="Rectangle 15"/>
          <p:cNvSpPr>
            <a:spLocks noChangeArrowheads="1"/>
          </p:cNvSpPr>
          <p:nvPr/>
        </p:nvSpPr>
        <p:spPr bwMode="auto">
          <a:xfrm>
            <a:off x="4876800" y="3429000"/>
            <a:ext cx="3810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p</a:t>
            </a:r>
          </a:p>
        </p:txBody>
      </p:sp>
      <p:sp>
        <p:nvSpPr>
          <p:cNvPr id="119824" name="Rectangle 16"/>
          <p:cNvSpPr>
            <a:spLocks noChangeArrowheads="1"/>
          </p:cNvSpPr>
          <p:nvPr/>
        </p:nvSpPr>
        <p:spPr bwMode="auto">
          <a:xfrm>
            <a:off x="5257800" y="3429000"/>
            <a:ext cx="3810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119825" name="Rectangle 17"/>
          <p:cNvSpPr>
            <a:spLocks noChangeArrowheads="1"/>
          </p:cNvSpPr>
          <p:nvPr/>
        </p:nvSpPr>
        <p:spPr bwMode="auto">
          <a:xfrm>
            <a:off x="5638800" y="3429000"/>
            <a:ext cx="3810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c</a:t>
            </a:r>
          </a:p>
        </p:txBody>
      </p:sp>
      <p:sp>
        <p:nvSpPr>
          <p:cNvPr id="119833" name="Text Box 25"/>
          <p:cNvSpPr txBox="1">
            <a:spLocks noChangeArrowheads="1"/>
          </p:cNvSpPr>
          <p:nvPr/>
        </p:nvSpPr>
        <p:spPr bwMode="auto">
          <a:xfrm>
            <a:off x="1447800" y="3824288"/>
            <a:ext cx="45275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/>
              <a:t>11   10   9     8    7     6     5    4     3     2    1     0</a:t>
            </a:r>
          </a:p>
        </p:txBody>
      </p:sp>
      <p:sp>
        <p:nvSpPr>
          <p:cNvPr id="119834" name="Rectangle 26"/>
          <p:cNvSpPr>
            <a:spLocks noChangeArrowheads="1"/>
          </p:cNvSpPr>
          <p:nvPr/>
        </p:nvSpPr>
        <p:spPr bwMode="auto">
          <a:xfrm>
            <a:off x="1066800" y="3429000"/>
            <a:ext cx="3810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119835" name="Rectangle 27"/>
          <p:cNvSpPr>
            <a:spLocks noChangeArrowheads="1"/>
          </p:cNvSpPr>
          <p:nvPr/>
        </p:nvSpPr>
        <p:spPr bwMode="auto">
          <a:xfrm>
            <a:off x="685800" y="3429000"/>
            <a:ext cx="3810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119836" name="Rectangle 28"/>
          <p:cNvSpPr>
            <a:spLocks noChangeArrowheads="1"/>
          </p:cNvSpPr>
          <p:nvPr/>
        </p:nvSpPr>
        <p:spPr bwMode="auto">
          <a:xfrm>
            <a:off x="533400" y="4097338"/>
            <a:ext cx="6781800" cy="265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800" dirty="0">
                <a:solidFill>
                  <a:srgbClr val="0000FF"/>
                </a:solidFill>
                <a:latin typeface="Arial" pitchFamily="34" charset="0"/>
              </a:rPr>
              <a:t>c = 1</a:t>
            </a:r>
            <a:r>
              <a:rPr lang="en-US" sz="2800" dirty="0"/>
              <a:t>: if operand produced carry</a:t>
            </a:r>
          </a:p>
          <a:p>
            <a:r>
              <a:rPr lang="en-US" sz="2800" dirty="0">
                <a:solidFill>
                  <a:srgbClr val="0000FF"/>
                </a:solidFill>
                <a:latin typeface="Arial" pitchFamily="34" charset="0"/>
              </a:rPr>
              <a:t>p = 1</a:t>
            </a:r>
            <a:r>
              <a:rPr lang="en-US" sz="2800" dirty="0"/>
              <a:t>: if operand has parity of 1</a:t>
            </a:r>
          </a:p>
          <a:p>
            <a:r>
              <a:rPr lang="en-US" sz="2800" dirty="0">
                <a:solidFill>
                  <a:srgbClr val="0000FF"/>
                </a:solidFill>
                <a:latin typeface="Arial" pitchFamily="34" charset="0"/>
              </a:rPr>
              <a:t>z = 1</a:t>
            </a:r>
            <a:r>
              <a:rPr lang="en-US" sz="2800" dirty="0"/>
              <a:t>: if result = 0</a:t>
            </a:r>
          </a:p>
          <a:p>
            <a:r>
              <a:rPr lang="en-US" sz="2800" dirty="0">
                <a:solidFill>
                  <a:srgbClr val="0000FF"/>
                </a:solidFill>
                <a:latin typeface="Arial" pitchFamily="34" charset="0"/>
              </a:rPr>
              <a:t>s = 1</a:t>
            </a:r>
            <a:r>
              <a:rPr lang="en-US" sz="2800" dirty="0"/>
              <a:t>: if result &lt; 0</a:t>
            </a:r>
          </a:p>
          <a:p>
            <a:r>
              <a:rPr lang="en-US" sz="2800" dirty="0" err="1">
                <a:solidFill>
                  <a:srgbClr val="0000FF"/>
                </a:solidFill>
                <a:latin typeface="Arial" pitchFamily="34" charset="0"/>
              </a:rPr>
              <a:t>i</a:t>
            </a:r>
            <a:r>
              <a:rPr lang="en-US" sz="2800" dirty="0">
                <a:solidFill>
                  <a:srgbClr val="0000FF"/>
                </a:solidFill>
                <a:latin typeface="Arial" pitchFamily="34" charset="0"/>
              </a:rPr>
              <a:t> = 1</a:t>
            </a:r>
            <a:r>
              <a:rPr lang="en-US" sz="2800" dirty="0"/>
              <a:t>: </a:t>
            </a:r>
            <a:r>
              <a:rPr lang="en-US" sz="2800" dirty="0">
                <a:latin typeface="Symbol" pitchFamily="18" charset="2"/>
              </a:rPr>
              <a:t>m</a:t>
            </a:r>
            <a:r>
              <a:rPr lang="en-US" sz="2800" dirty="0"/>
              <a:t>-processor will respond to interrupts</a:t>
            </a:r>
          </a:p>
          <a:p>
            <a:r>
              <a:rPr lang="en-US" sz="2800" dirty="0">
                <a:solidFill>
                  <a:srgbClr val="0000FF"/>
                </a:solidFill>
                <a:latin typeface="Arial" pitchFamily="34" charset="0"/>
              </a:rPr>
              <a:t>o = 1</a:t>
            </a:r>
            <a:r>
              <a:rPr lang="en-US" sz="2800" dirty="0"/>
              <a:t>: if result produced overflow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CEEF8-989F-4572-8B2D-E81C56D074E8}" type="slidenum">
              <a:rPr lang="en-US"/>
              <a:pPr/>
              <a:t>2</a:t>
            </a:fld>
            <a:endParaRPr lang="en-US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>
                <a:solidFill>
                  <a:srgbClr val="FF0000"/>
                </a:solidFill>
              </a:rPr>
              <a:t>Contents</a:t>
            </a:r>
          </a:p>
        </p:txBody>
      </p:sp>
      <p:sp>
        <p:nvSpPr>
          <p:cNvPr id="5125" name="Rectangle 5"/>
          <p:cNvSpPr>
            <a:spLocks noChangeArrowheads="1"/>
          </p:cNvSpPr>
          <p:nvPr/>
        </p:nvSpPr>
        <p:spPr bwMode="auto">
          <a:xfrm>
            <a:off x="152400" y="1143000"/>
            <a:ext cx="8915400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dirty="0" smtClean="0"/>
              <a:t>Input/output standards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dirty="0" smtClean="0"/>
              <a:t>Microprocessor evolution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dirty="0" smtClean="0"/>
              <a:t>Computer languages &amp; operating systems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dirty="0" smtClean="0"/>
              <a:t>Information encryption/decryption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endParaRPr lang="en-US" sz="2800" dirty="0" smtClean="0"/>
          </a:p>
          <a:p>
            <a:pPr marL="342900" indent="-342900">
              <a:spcBef>
                <a:spcPct val="20000"/>
              </a:spcBef>
              <a:buFontTx/>
              <a:buChar char="•"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A797F-DA7C-4F08-8949-5353E218807A}" type="slidenum">
              <a:rPr lang="en-US"/>
              <a:pPr/>
              <a:t>20</a:t>
            </a:fld>
            <a:endParaRPr lang="en-US"/>
          </a:p>
        </p:txBody>
      </p:sp>
      <p:sp>
        <p:nvSpPr>
          <p:cNvPr id="121858" name="Rectangle 2"/>
          <p:cNvSpPr>
            <a:spLocks noChangeArrowheads="1"/>
          </p:cNvSpPr>
          <p:nvPr/>
        </p:nvSpPr>
        <p:spPr bwMode="auto">
          <a:xfrm>
            <a:off x="273050" y="971550"/>
            <a:ext cx="8870950" cy="48320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 sz="2800" dirty="0"/>
          </a:p>
          <a:p>
            <a:pPr>
              <a:buFontTx/>
              <a:buChar char="•"/>
            </a:pPr>
            <a:r>
              <a:rPr lang="en-US" sz="2800" dirty="0"/>
              <a:t> </a:t>
            </a:r>
            <a:r>
              <a:rPr lang="en-US" sz="2800" dirty="0">
                <a:solidFill>
                  <a:srgbClr val="0000FF"/>
                </a:solidFill>
                <a:latin typeface="Arial" pitchFamily="34" charset="0"/>
              </a:rPr>
              <a:t>Fetch</a:t>
            </a:r>
            <a:r>
              <a:rPr lang="en-US" sz="2800" dirty="0"/>
              <a:t> the next instruction (address is held </a:t>
            </a:r>
            <a:r>
              <a:rPr lang="en-US" sz="2800" dirty="0" smtClean="0"/>
              <a:t>in </a:t>
            </a:r>
            <a:r>
              <a:rPr lang="en-US" sz="2800" dirty="0"/>
              <a:t>instruction </a:t>
            </a:r>
            <a:r>
              <a:rPr lang="en-US" sz="2800" dirty="0" smtClean="0"/>
              <a:t>pointer / register</a:t>
            </a:r>
            <a:r>
              <a:rPr lang="en-US" sz="2800" dirty="0"/>
              <a:t>); instruction pointer is incremented to the next value or branched, conditional statements may throw it elsewhere</a:t>
            </a:r>
          </a:p>
          <a:p>
            <a:pPr>
              <a:buFontTx/>
              <a:buChar char="•"/>
            </a:pPr>
            <a:endParaRPr lang="en-US" sz="2800" dirty="0"/>
          </a:p>
          <a:p>
            <a:pPr>
              <a:buFontTx/>
              <a:buChar char="•"/>
            </a:pPr>
            <a:r>
              <a:rPr lang="en-US" sz="2800" dirty="0"/>
              <a:t> </a:t>
            </a:r>
            <a:r>
              <a:rPr lang="en-US" sz="2800" dirty="0">
                <a:solidFill>
                  <a:srgbClr val="0000FF"/>
                </a:solidFill>
                <a:latin typeface="Arial" pitchFamily="34" charset="0"/>
              </a:rPr>
              <a:t>Decode</a:t>
            </a:r>
            <a:r>
              <a:rPr lang="en-US" sz="2800" dirty="0"/>
              <a:t>: what do 1’s and 0’s mean?</a:t>
            </a:r>
          </a:p>
          <a:p>
            <a:pPr>
              <a:buFontTx/>
              <a:buChar char="•"/>
            </a:pPr>
            <a:endParaRPr lang="en-US" sz="2800" dirty="0"/>
          </a:p>
          <a:p>
            <a:pPr>
              <a:buFontTx/>
              <a:buChar char="•"/>
            </a:pPr>
            <a:endParaRPr lang="en-US" sz="2800" dirty="0"/>
          </a:p>
          <a:p>
            <a:pPr>
              <a:buFontTx/>
              <a:buChar char="•"/>
            </a:pPr>
            <a:r>
              <a:rPr lang="en-US" sz="2800" dirty="0"/>
              <a:t> </a:t>
            </a:r>
            <a:r>
              <a:rPr lang="en-US" sz="2800" dirty="0">
                <a:solidFill>
                  <a:srgbClr val="0000FF"/>
                </a:solidFill>
                <a:latin typeface="Arial" pitchFamily="34" charset="0"/>
              </a:rPr>
              <a:t>Execute</a:t>
            </a:r>
            <a:r>
              <a:rPr lang="en-US" sz="2800" dirty="0"/>
              <a:t>: the instruction</a:t>
            </a:r>
          </a:p>
          <a:p>
            <a:pPr>
              <a:buFontTx/>
              <a:buChar char="•"/>
            </a:pPr>
            <a:endParaRPr lang="en-US" sz="2800" dirty="0"/>
          </a:p>
        </p:txBody>
      </p:sp>
      <p:sp>
        <p:nvSpPr>
          <p:cNvPr id="121859" name="Rectangle 3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  <a:noFill/>
          <a:ln/>
        </p:spPr>
        <p:txBody>
          <a:bodyPr/>
          <a:lstStyle/>
          <a:p>
            <a:r>
              <a:rPr lang="en-US" dirty="0">
                <a:solidFill>
                  <a:srgbClr val="FF0000"/>
                </a:solidFill>
                <a:latin typeface="Symbol" pitchFamily="18" charset="2"/>
              </a:rPr>
              <a:t>m</a:t>
            </a:r>
            <a:r>
              <a:rPr lang="en-US" dirty="0">
                <a:solidFill>
                  <a:srgbClr val="FF0000"/>
                </a:solidFill>
              </a:rPr>
              <a:t>-processor </a:t>
            </a:r>
            <a:r>
              <a:rPr lang="en-US" dirty="0" smtClean="0">
                <a:solidFill>
                  <a:srgbClr val="FF0000"/>
                </a:solidFill>
              </a:rPr>
              <a:t>instruction </a:t>
            </a:r>
            <a:r>
              <a:rPr lang="en-US" dirty="0">
                <a:solidFill>
                  <a:srgbClr val="FF0000"/>
                </a:solidFill>
              </a:rPr>
              <a:t>c</a:t>
            </a:r>
            <a:r>
              <a:rPr lang="en-US" dirty="0" smtClean="0">
                <a:solidFill>
                  <a:srgbClr val="FF0000"/>
                </a:solidFill>
              </a:rPr>
              <a:t>ycle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479DD-F841-4DBE-9F30-F7C1EE975FDF}" type="slidenum">
              <a:rPr lang="en-US"/>
              <a:pPr/>
              <a:t>21</a:t>
            </a:fld>
            <a:endParaRPr lang="en-US"/>
          </a:p>
        </p:txBody>
      </p:sp>
      <p:sp>
        <p:nvSpPr>
          <p:cNvPr id="123906" name="Rectangle 2"/>
          <p:cNvSpPr>
            <a:spLocks noChangeArrowheads="1"/>
          </p:cNvSpPr>
          <p:nvPr/>
        </p:nvSpPr>
        <p:spPr bwMode="auto">
          <a:xfrm>
            <a:off x="273050" y="609600"/>
            <a:ext cx="8870950" cy="607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 sz="2800"/>
          </a:p>
          <a:p>
            <a:pPr>
              <a:buFontTx/>
              <a:buChar char="•"/>
            </a:pPr>
            <a:r>
              <a:rPr lang="en-US" sz="2800"/>
              <a:t> </a:t>
            </a:r>
            <a:r>
              <a:rPr lang="en-US" sz="2800">
                <a:solidFill>
                  <a:srgbClr val="0000FF"/>
                </a:solidFill>
                <a:latin typeface="Arial" pitchFamily="34" charset="0"/>
              </a:rPr>
              <a:t>Data Transfer</a:t>
            </a:r>
            <a:r>
              <a:rPr lang="en-US" sz="2800"/>
              <a:t>: </a:t>
            </a:r>
          </a:p>
          <a:p>
            <a:pPr lvl="1"/>
            <a:r>
              <a:rPr lang="en-US" sz="2800">
                <a:latin typeface="Arial" pitchFamily="34" charset="0"/>
              </a:rPr>
              <a:t>MOV d,s </a:t>
            </a:r>
            <a:r>
              <a:rPr lang="en-US" sz="2800"/>
              <a:t>    move (s)ource to (d)estination</a:t>
            </a:r>
          </a:p>
          <a:p>
            <a:pPr>
              <a:buFontTx/>
              <a:buChar char="•"/>
            </a:pPr>
            <a:r>
              <a:rPr lang="en-US" sz="2800"/>
              <a:t> </a:t>
            </a:r>
            <a:r>
              <a:rPr lang="en-US" sz="2800">
                <a:solidFill>
                  <a:srgbClr val="0000FF"/>
                </a:solidFill>
                <a:latin typeface="Arial" pitchFamily="34" charset="0"/>
              </a:rPr>
              <a:t>Arithmetic</a:t>
            </a:r>
            <a:r>
              <a:rPr lang="en-US" sz="2800"/>
              <a:t>:</a:t>
            </a:r>
          </a:p>
          <a:p>
            <a:pPr lvl="1"/>
            <a:r>
              <a:rPr lang="en-US" sz="2800">
                <a:latin typeface="Arial" pitchFamily="34" charset="0"/>
              </a:rPr>
              <a:t>ADD d,s </a:t>
            </a:r>
            <a:r>
              <a:rPr lang="en-US" sz="2800"/>
              <a:t>     add s to d and store it in d</a:t>
            </a:r>
          </a:p>
          <a:p>
            <a:pPr lvl="1"/>
            <a:r>
              <a:rPr lang="en-US" sz="2800">
                <a:latin typeface="Arial" pitchFamily="34" charset="0"/>
              </a:rPr>
              <a:t>INC d </a:t>
            </a:r>
            <a:r>
              <a:rPr lang="en-US" sz="2800"/>
              <a:t>         increment contents of d by 1</a:t>
            </a:r>
          </a:p>
          <a:p>
            <a:pPr>
              <a:buFontTx/>
              <a:buChar char="•"/>
            </a:pPr>
            <a:r>
              <a:rPr lang="en-US" sz="2800"/>
              <a:t> </a:t>
            </a:r>
            <a:r>
              <a:rPr lang="en-US" sz="2800">
                <a:solidFill>
                  <a:srgbClr val="0000FF"/>
                </a:solidFill>
                <a:latin typeface="Arial" pitchFamily="34" charset="0"/>
              </a:rPr>
              <a:t>Logical and Shifts</a:t>
            </a:r>
            <a:r>
              <a:rPr lang="en-US" sz="2800"/>
              <a:t>:</a:t>
            </a:r>
          </a:p>
          <a:p>
            <a:pPr lvl="1"/>
            <a:r>
              <a:rPr lang="en-US" sz="2800">
                <a:latin typeface="Arial" pitchFamily="34" charset="0"/>
              </a:rPr>
              <a:t>AND d,s </a:t>
            </a:r>
            <a:r>
              <a:rPr lang="en-US" sz="2800"/>
              <a:t>     bitwise AND of s with d, store in d</a:t>
            </a:r>
          </a:p>
          <a:p>
            <a:pPr lvl="1"/>
            <a:r>
              <a:rPr lang="en-US" sz="2800">
                <a:latin typeface="Arial" pitchFamily="34" charset="0"/>
              </a:rPr>
              <a:t>SHL d </a:t>
            </a:r>
            <a:r>
              <a:rPr lang="en-US" sz="2800"/>
              <a:t>         shift d left one bit</a:t>
            </a:r>
          </a:p>
          <a:p>
            <a:pPr>
              <a:buFontTx/>
              <a:buChar char="•"/>
            </a:pPr>
            <a:r>
              <a:rPr lang="en-US" sz="2800"/>
              <a:t> </a:t>
            </a:r>
            <a:r>
              <a:rPr lang="en-US" sz="2800">
                <a:solidFill>
                  <a:srgbClr val="0000FF"/>
                </a:solidFill>
                <a:latin typeface="Arial" pitchFamily="34" charset="0"/>
              </a:rPr>
              <a:t>Control Transfer</a:t>
            </a:r>
            <a:r>
              <a:rPr lang="en-US" sz="2800"/>
              <a:t>:</a:t>
            </a:r>
          </a:p>
          <a:p>
            <a:pPr lvl="1"/>
            <a:r>
              <a:rPr lang="en-US" sz="2800">
                <a:latin typeface="Arial" pitchFamily="34" charset="0"/>
              </a:rPr>
              <a:t>JMP loc </a:t>
            </a:r>
            <a:r>
              <a:rPr lang="en-US" sz="2800"/>
              <a:t>      jump to memory location loc</a:t>
            </a:r>
          </a:p>
          <a:p>
            <a:pPr lvl="1"/>
            <a:r>
              <a:rPr lang="en-US" sz="2800">
                <a:latin typeface="Arial" pitchFamily="34" charset="0"/>
              </a:rPr>
              <a:t>JE loc </a:t>
            </a:r>
            <a:r>
              <a:rPr lang="en-US" sz="2800"/>
              <a:t>         jump to loc if result of last operation = 0</a:t>
            </a:r>
          </a:p>
          <a:p>
            <a:pPr>
              <a:buFontTx/>
              <a:buChar char="•"/>
            </a:pPr>
            <a:r>
              <a:rPr lang="en-US" sz="2800"/>
              <a:t> </a:t>
            </a:r>
            <a:r>
              <a:rPr lang="en-US" sz="2800">
                <a:solidFill>
                  <a:srgbClr val="0000FF"/>
                </a:solidFill>
                <a:latin typeface="Arial" pitchFamily="34" charset="0"/>
              </a:rPr>
              <a:t>I/O</a:t>
            </a:r>
            <a:r>
              <a:rPr lang="en-US" sz="2800"/>
              <a:t>:</a:t>
            </a:r>
          </a:p>
          <a:p>
            <a:pPr lvl="1"/>
            <a:r>
              <a:rPr lang="en-US" sz="2800">
                <a:latin typeface="Arial" pitchFamily="34" charset="0"/>
              </a:rPr>
              <a:t>OUT d,s </a:t>
            </a:r>
            <a:r>
              <a:rPr lang="en-US" sz="2800"/>
              <a:t>     output to the I/O space (address d)</a:t>
            </a:r>
          </a:p>
        </p:txBody>
      </p:sp>
      <p:sp>
        <p:nvSpPr>
          <p:cNvPr id="123907" name="Rectangle 3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  <a:noFill/>
          <a:ln/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some basic assembler instructions 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C07B34-ED86-446A-B281-3E3203CC7BA0}" type="slidenum">
              <a:rPr lang="en-US"/>
              <a:pPr/>
              <a:t>22</a:t>
            </a:fld>
            <a:endParaRPr lang="en-US"/>
          </a:p>
        </p:txBody>
      </p:sp>
      <p:sp>
        <p:nvSpPr>
          <p:cNvPr id="125954" name="Rectangle 2"/>
          <p:cNvSpPr>
            <a:spLocks noChangeArrowheads="1"/>
          </p:cNvSpPr>
          <p:nvPr/>
        </p:nvSpPr>
        <p:spPr bwMode="auto">
          <a:xfrm>
            <a:off x="152400" y="609600"/>
            <a:ext cx="9067800" cy="61462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90000"/>
              </a:lnSpc>
              <a:spcBef>
                <a:spcPct val="5000"/>
              </a:spcBef>
            </a:pPr>
            <a:endParaRPr lang="en-US" sz="2800" dirty="0"/>
          </a:p>
          <a:p>
            <a:pPr>
              <a:lnSpc>
                <a:spcPct val="90000"/>
              </a:lnSpc>
              <a:spcBef>
                <a:spcPct val="5000"/>
              </a:spcBef>
            </a:pPr>
            <a:r>
              <a:rPr lang="en-US" sz="2800" dirty="0"/>
              <a:t>Location of the operand of an instruction may be obtained:</a:t>
            </a:r>
          </a:p>
          <a:p>
            <a:pPr>
              <a:lnSpc>
                <a:spcPct val="90000"/>
              </a:lnSpc>
              <a:spcBef>
                <a:spcPct val="5000"/>
              </a:spcBef>
              <a:buFontTx/>
              <a:buChar char="•"/>
            </a:pPr>
            <a:r>
              <a:rPr lang="en-US" sz="2800" dirty="0"/>
              <a:t> </a:t>
            </a:r>
            <a:r>
              <a:rPr lang="en-US" sz="2800" dirty="0">
                <a:solidFill>
                  <a:srgbClr val="0000FF"/>
                </a:solidFill>
                <a:latin typeface="Arial" pitchFamily="34" charset="0"/>
              </a:rPr>
              <a:t>Immediate</a:t>
            </a:r>
            <a:r>
              <a:rPr lang="en-US" sz="2800" dirty="0"/>
              <a:t>: e.g. </a:t>
            </a:r>
            <a:r>
              <a:rPr lang="en-US" sz="2800" dirty="0" smtClean="0"/>
              <a:t>200 (hex!)</a:t>
            </a:r>
            <a:endParaRPr lang="en-US" sz="2800" dirty="0"/>
          </a:p>
          <a:p>
            <a:pPr lvl="1">
              <a:lnSpc>
                <a:spcPct val="90000"/>
              </a:lnSpc>
              <a:spcBef>
                <a:spcPct val="5000"/>
              </a:spcBef>
            </a:pPr>
            <a:r>
              <a:rPr lang="en-US" sz="2800" dirty="0"/>
              <a:t>Operand contained in 2</a:t>
            </a:r>
            <a:r>
              <a:rPr lang="en-US" sz="2800" baseline="30000" dirty="0"/>
              <a:t>nd</a:t>
            </a:r>
            <a:r>
              <a:rPr lang="en-US" sz="2800" dirty="0"/>
              <a:t> part of the instruction</a:t>
            </a:r>
          </a:p>
          <a:p>
            <a:pPr>
              <a:lnSpc>
                <a:spcPct val="90000"/>
              </a:lnSpc>
              <a:spcBef>
                <a:spcPct val="5000"/>
              </a:spcBef>
              <a:buFontTx/>
              <a:buChar char="•"/>
            </a:pPr>
            <a:r>
              <a:rPr lang="en-US" sz="2800" dirty="0"/>
              <a:t> </a:t>
            </a:r>
            <a:r>
              <a:rPr lang="en-US" sz="2800" dirty="0">
                <a:solidFill>
                  <a:srgbClr val="0000FF"/>
                </a:solidFill>
                <a:latin typeface="Arial" pitchFamily="34" charset="0"/>
              </a:rPr>
              <a:t>Register</a:t>
            </a:r>
            <a:r>
              <a:rPr lang="en-US" sz="2800" dirty="0"/>
              <a:t>: e.g. BX</a:t>
            </a:r>
          </a:p>
          <a:p>
            <a:pPr lvl="1">
              <a:lnSpc>
                <a:spcPct val="90000"/>
              </a:lnSpc>
              <a:spcBef>
                <a:spcPct val="5000"/>
              </a:spcBef>
            </a:pPr>
            <a:r>
              <a:rPr lang="en-US" sz="2800" dirty="0"/>
              <a:t>Operand is contained in </a:t>
            </a:r>
            <a:r>
              <a:rPr lang="en-US" sz="2800" dirty="0" smtClean="0"/>
              <a:t>one of </a:t>
            </a:r>
            <a:r>
              <a:rPr lang="en-US" sz="2800" dirty="0"/>
              <a:t>the general registers</a:t>
            </a:r>
          </a:p>
          <a:p>
            <a:pPr>
              <a:lnSpc>
                <a:spcPct val="90000"/>
              </a:lnSpc>
              <a:spcBef>
                <a:spcPct val="5000"/>
              </a:spcBef>
              <a:buFontTx/>
              <a:buChar char="•"/>
            </a:pPr>
            <a:r>
              <a:rPr lang="en-US" sz="2800" dirty="0"/>
              <a:t> </a:t>
            </a:r>
            <a:r>
              <a:rPr lang="en-US" sz="2800" dirty="0" smtClean="0">
                <a:solidFill>
                  <a:srgbClr val="0000FF"/>
                </a:solidFill>
                <a:latin typeface="Arial" pitchFamily="34" charset="0"/>
              </a:rPr>
              <a:t>Indirect</a:t>
            </a:r>
            <a:r>
              <a:rPr lang="en-US" sz="2800" dirty="0"/>
              <a:t>: e.g. [200]</a:t>
            </a:r>
          </a:p>
          <a:p>
            <a:pPr lvl="1">
              <a:lnSpc>
                <a:spcPct val="90000"/>
              </a:lnSpc>
              <a:spcBef>
                <a:spcPct val="5000"/>
              </a:spcBef>
            </a:pPr>
            <a:r>
              <a:rPr lang="en-US" sz="2800" dirty="0"/>
              <a:t>Operand’s address is contained in the 2</a:t>
            </a:r>
            <a:r>
              <a:rPr lang="en-US" sz="2800" baseline="30000" dirty="0"/>
              <a:t>nd</a:t>
            </a:r>
            <a:r>
              <a:rPr lang="en-US" sz="2800" dirty="0"/>
              <a:t> part of the instr.</a:t>
            </a:r>
          </a:p>
          <a:p>
            <a:pPr>
              <a:lnSpc>
                <a:spcPct val="90000"/>
              </a:lnSpc>
              <a:spcBef>
                <a:spcPct val="5000"/>
              </a:spcBef>
              <a:buFontTx/>
              <a:buChar char="•"/>
            </a:pPr>
            <a:r>
              <a:rPr lang="en-US" sz="2800" dirty="0"/>
              <a:t> </a:t>
            </a:r>
            <a:r>
              <a:rPr lang="en-US" sz="2800" dirty="0">
                <a:solidFill>
                  <a:srgbClr val="0000FF"/>
                </a:solidFill>
                <a:latin typeface="Arial" pitchFamily="34" charset="0"/>
              </a:rPr>
              <a:t>Register indirect</a:t>
            </a:r>
            <a:r>
              <a:rPr lang="en-US" sz="2800" dirty="0"/>
              <a:t>: e.g. [BX]</a:t>
            </a:r>
          </a:p>
          <a:p>
            <a:pPr lvl="1">
              <a:lnSpc>
                <a:spcPct val="90000"/>
              </a:lnSpc>
              <a:spcBef>
                <a:spcPct val="5000"/>
              </a:spcBef>
            </a:pPr>
            <a:r>
              <a:rPr lang="en-US" sz="2800" dirty="0"/>
              <a:t>Operand’s address is contained in one of the general pointers or pointer/index registers</a:t>
            </a:r>
          </a:p>
          <a:p>
            <a:pPr>
              <a:lnSpc>
                <a:spcPct val="90000"/>
              </a:lnSpc>
              <a:spcBef>
                <a:spcPct val="5000"/>
              </a:spcBef>
              <a:buFontTx/>
              <a:buChar char="•"/>
            </a:pPr>
            <a:r>
              <a:rPr lang="en-US" sz="2800" dirty="0"/>
              <a:t> </a:t>
            </a:r>
            <a:r>
              <a:rPr lang="en-US" sz="2800" dirty="0">
                <a:solidFill>
                  <a:srgbClr val="0000FF"/>
                </a:solidFill>
                <a:latin typeface="Arial" pitchFamily="34" charset="0"/>
              </a:rPr>
              <a:t>Indexed</a:t>
            </a:r>
            <a:r>
              <a:rPr lang="en-US" sz="2800" dirty="0"/>
              <a:t>: e.g. [BX+1]</a:t>
            </a:r>
          </a:p>
          <a:p>
            <a:pPr lvl="1">
              <a:lnSpc>
                <a:spcPct val="90000"/>
              </a:lnSpc>
              <a:spcBef>
                <a:spcPct val="5000"/>
              </a:spcBef>
            </a:pPr>
            <a:r>
              <a:rPr lang="en-US" sz="2800" dirty="0"/>
              <a:t>Operand’s address is formed by adding displacement contained in 2</a:t>
            </a:r>
            <a:r>
              <a:rPr lang="en-US" sz="2800" baseline="30000" dirty="0"/>
              <a:t>nd</a:t>
            </a:r>
            <a:r>
              <a:rPr lang="en-US" sz="2800" dirty="0"/>
              <a:t> part of the instr. to the contents of one of the index registers</a:t>
            </a:r>
          </a:p>
        </p:txBody>
      </p:sp>
      <p:sp>
        <p:nvSpPr>
          <p:cNvPr id="125955" name="Rectangle 3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  <a:ln/>
        </p:spPr>
        <p:txBody>
          <a:bodyPr/>
          <a:lstStyle/>
          <a:p>
            <a:r>
              <a:rPr lang="en-US">
                <a:solidFill>
                  <a:srgbClr val="FF0000"/>
                </a:solidFill>
              </a:rPr>
              <a:t>Addressing modes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0D4C9-1E90-4826-8FC3-50E19510AD05}" type="slidenum">
              <a:rPr lang="en-US"/>
              <a:pPr/>
              <a:t>23</a:t>
            </a:fld>
            <a:endParaRPr lang="en-US"/>
          </a:p>
        </p:txBody>
      </p:sp>
      <p:sp>
        <p:nvSpPr>
          <p:cNvPr id="130050" name="Rectangle 2"/>
          <p:cNvSpPr>
            <a:spLocks noChangeArrowheads="1"/>
          </p:cNvSpPr>
          <p:nvPr/>
        </p:nvSpPr>
        <p:spPr bwMode="auto">
          <a:xfrm>
            <a:off x="152400" y="609600"/>
            <a:ext cx="9067800" cy="881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90000"/>
              </a:lnSpc>
              <a:spcBef>
                <a:spcPct val="5000"/>
              </a:spcBef>
            </a:pPr>
            <a:endParaRPr lang="en-US" sz="2800"/>
          </a:p>
          <a:p>
            <a:pPr>
              <a:lnSpc>
                <a:spcPct val="90000"/>
              </a:lnSpc>
              <a:spcBef>
                <a:spcPct val="5000"/>
              </a:spcBef>
            </a:pPr>
            <a:r>
              <a:rPr lang="en-US" sz="2800"/>
              <a:t>Addr.        ML            	 AL      	 Meaning</a:t>
            </a:r>
          </a:p>
        </p:txBody>
      </p:sp>
      <p:sp>
        <p:nvSpPr>
          <p:cNvPr id="130051" name="Rectangle 3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  <a:ln/>
        </p:spPr>
        <p:txBody>
          <a:bodyPr/>
          <a:lstStyle/>
          <a:p>
            <a:r>
              <a:rPr lang="en-US">
                <a:solidFill>
                  <a:srgbClr val="FF0000"/>
                </a:solidFill>
              </a:rPr>
              <a:t>Assembler example</a:t>
            </a:r>
          </a:p>
        </p:txBody>
      </p:sp>
      <p:sp>
        <p:nvSpPr>
          <p:cNvPr id="130052" name="Text Box 4"/>
          <p:cNvSpPr txBox="1">
            <a:spLocks noChangeArrowheads="1"/>
          </p:cNvSpPr>
          <p:nvPr/>
        </p:nvSpPr>
        <p:spPr bwMode="auto">
          <a:xfrm>
            <a:off x="273050" y="1689100"/>
            <a:ext cx="8717451" cy="48936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latin typeface="Courier New" pitchFamily="49" charset="0"/>
              </a:rPr>
              <a:t>100	BB 00 02	  </a:t>
            </a:r>
            <a:r>
              <a:rPr lang="en-US" dirty="0">
                <a:latin typeface="Arial" pitchFamily="34" charset="0"/>
              </a:rPr>
              <a:t>MOV BX,200	</a:t>
            </a:r>
            <a:r>
              <a:rPr lang="en-US" dirty="0"/>
              <a:t>BX </a:t>
            </a:r>
            <a:r>
              <a:rPr lang="en-US" dirty="0">
                <a:sym typeface="Symbol" pitchFamily="18" charset="2"/>
              </a:rPr>
              <a:t> </a:t>
            </a:r>
            <a:r>
              <a:rPr lang="en-US" dirty="0" smtClean="0">
                <a:sym typeface="Symbol" pitchFamily="18" charset="2"/>
              </a:rPr>
              <a:t>200h (load </a:t>
            </a:r>
            <a:r>
              <a:rPr lang="en-US" dirty="0" err="1" smtClean="0">
                <a:sym typeface="Symbol" pitchFamily="18" charset="2"/>
              </a:rPr>
              <a:t>addr</a:t>
            </a:r>
            <a:r>
              <a:rPr lang="en-US" dirty="0" smtClean="0">
                <a:sym typeface="Symbol" pitchFamily="18" charset="2"/>
              </a:rPr>
              <a:t>.)</a:t>
            </a:r>
            <a:endParaRPr lang="en-US" dirty="0">
              <a:sym typeface="Symbol" pitchFamily="18" charset="2"/>
            </a:endParaRPr>
          </a:p>
          <a:p>
            <a:r>
              <a:rPr lang="en-US" dirty="0">
                <a:latin typeface="Courier New" pitchFamily="49" charset="0"/>
              </a:rPr>
              <a:t>103	8A 2F	  	  </a:t>
            </a:r>
            <a:r>
              <a:rPr lang="en-US" dirty="0">
                <a:latin typeface="Arial" pitchFamily="34" charset="0"/>
              </a:rPr>
              <a:t>MOV CH,[BX]	</a:t>
            </a:r>
            <a:r>
              <a:rPr lang="en-US" dirty="0"/>
              <a:t>CH </a:t>
            </a:r>
            <a:r>
              <a:rPr lang="en-US" dirty="0">
                <a:sym typeface="Symbol" pitchFamily="18" charset="2"/>
              </a:rPr>
              <a:t> value at loc 200h</a:t>
            </a:r>
          </a:p>
          <a:p>
            <a:r>
              <a:rPr lang="en-US" dirty="0">
                <a:latin typeface="Courier New" pitchFamily="49" charset="0"/>
              </a:rPr>
              <a:t>105	8A 4F 01	  </a:t>
            </a:r>
            <a:r>
              <a:rPr lang="en-US" dirty="0">
                <a:latin typeface="Arial" pitchFamily="34" charset="0"/>
              </a:rPr>
              <a:t>MOV CL,[BX+1]	</a:t>
            </a:r>
            <a:r>
              <a:rPr lang="en-US" dirty="0"/>
              <a:t>CL </a:t>
            </a:r>
            <a:r>
              <a:rPr lang="en-US" dirty="0">
                <a:sym typeface="Symbol" pitchFamily="18" charset="2"/>
              </a:rPr>
              <a:t> value at loc 201h</a:t>
            </a:r>
          </a:p>
          <a:p>
            <a:r>
              <a:rPr lang="en-US" dirty="0">
                <a:latin typeface="Courier New" pitchFamily="49" charset="0"/>
              </a:rPr>
              <a:t>108	88 0F	  	  </a:t>
            </a:r>
            <a:r>
              <a:rPr lang="en-US" dirty="0">
                <a:latin typeface="Arial" pitchFamily="34" charset="0"/>
              </a:rPr>
              <a:t>MOV [BX],CL	</a:t>
            </a:r>
            <a:r>
              <a:rPr lang="en-US" dirty="0"/>
              <a:t>loc 200h </a:t>
            </a:r>
            <a:r>
              <a:rPr lang="en-US" dirty="0">
                <a:sym typeface="Symbol" pitchFamily="18" charset="2"/>
              </a:rPr>
              <a:t> CL</a:t>
            </a:r>
          </a:p>
          <a:p>
            <a:r>
              <a:rPr lang="en-US" dirty="0">
                <a:latin typeface="Courier New" pitchFamily="49" charset="0"/>
              </a:rPr>
              <a:t>10A	88 6F 01	  </a:t>
            </a:r>
            <a:r>
              <a:rPr lang="en-US" dirty="0">
                <a:latin typeface="Arial" pitchFamily="34" charset="0"/>
              </a:rPr>
              <a:t>MOV [BX+1],CH	</a:t>
            </a:r>
            <a:r>
              <a:rPr lang="en-US" dirty="0"/>
              <a:t>loc 201h </a:t>
            </a:r>
            <a:r>
              <a:rPr lang="en-US" dirty="0">
                <a:sym typeface="Symbol" pitchFamily="18" charset="2"/>
              </a:rPr>
              <a:t> CH</a:t>
            </a:r>
          </a:p>
          <a:p>
            <a:r>
              <a:rPr lang="en-US" dirty="0">
                <a:latin typeface="Courier New" pitchFamily="49" charset="0"/>
              </a:rPr>
              <a:t>10D	CD 20	  	  </a:t>
            </a:r>
            <a:r>
              <a:rPr lang="en-US" dirty="0">
                <a:latin typeface="Arial" pitchFamily="34" charset="0"/>
              </a:rPr>
              <a:t>INT 20		</a:t>
            </a:r>
            <a:r>
              <a:rPr lang="en-US" dirty="0"/>
              <a:t>software interrupt (exit)</a:t>
            </a:r>
          </a:p>
          <a:p>
            <a:endParaRPr lang="en-US" dirty="0"/>
          </a:p>
          <a:p>
            <a:r>
              <a:rPr lang="en-US" dirty="0"/>
              <a:t>Location		Value before		Value after</a:t>
            </a:r>
            <a:endParaRPr lang="en-US" dirty="0">
              <a:latin typeface="Courier New" pitchFamily="49" charset="0"/>
            </a:endParaRPr>
          </a:p>
          <a:p>
            <a:r>
              <a:rPr lang="en-US" dirty="0">
                <a:sym typeface="Symbol" pitchFamily="18" charset="2"/>
              </a:rPr>
              <a:t>200				A1			B2</a:t>
            </a:r>
          </a:p>
          <a:p>
            <a:r>
              <a:rPr lang="en-US" dirty="0">
                <a:sym typeface="Symbol" pitchFamily="18" charset="2"/>
              </a:rPr>
              <a:t>201				B2			A1</a:t>
            </a:r>
          </a:p>
          <a:p>
            <a:r>
              <a:rPr lang="en-US" dirty="0">
                <a:sym typeface="Symbol" pitchFamily="18" charset="2"/>
              </a:rPr>
              <a:t>202				?			?</a:t>
            </a:r>
          </a:p>
          <a:p>
            <a:endParaRPr lang="en-US" dirty="0">
              <a:latin typeface="Courier New" pitchFamily="49" charset="0"/>
            </a:endParaRPr>
          </a:p>
          <a:p>
            <a:r>
              <a:rPr lang="en-US" dirty="0"/>
              <a:t>         The program swaps values in locations 200 and 201</a:t>
            </a:r>
          </a:p>
        </p:txBody>
      </p:sp>
      <p:sp>
        <p:nvSpPr>
          <p:cNvPr id="130053" name="Text Box 5"/>
          <p:cNvSpPr txBox="1">
            <a:spLocks noChangeArrowheads="1"/>
          </p:cNvSpPr>
          <p:nvPr/>
        </p:nvSpPr>
        <p:spPr bwMode="auto">
          <a:xfrm>
            <a:off x="1143000" y="1477963"/>
            <a:ext cx="625475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200"/>
              <a:t>opcode</a:t>
            </a:r>
          </a:p>
        </p:txBody>
      </p:sp>
      <p:sp>
        <p:nvSpPr>
          <p:cNvPr id="130054" name="Text Box 6"/>
          <p:cNvSpPr txBox="1">
            <a:spLocks noChangeArrowheads="1"/>
          </p:cNvSpPr>
          <p:nvPr/>
        </p:nvSpPr>
        <p:spPr bwMode="auto">
          <a:xfrm>
            <a:off x="1873250" y="1477963"/>
            <a:ext cx="303213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200"/>
              <a:t>lo</a:t>
            </a:r>
          </a:p>
        </p:txBody>
      </p:sp>
      <p:sp>
        <p:nvSpPr>
          <p:cNvPr id="130055" name="Text Box 7"/>
          <p:cNvSpPr txBox="1">
            <a:spLocks noChangeArrowheads="1"/>
          </p:cNvSpPr>
          <p:nvPr/>
        </p:nvSpPr>
        <p:spPr bwMode="auto">
          <a:xfrm>
            <a:off x="2439988" y="1479550"/>
            <a:ext cx="303212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200"/>
              <a:t>hi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51295-5BAD-4B36-9F84-33A7DC3B7CD4}" type="slidenum">
              <a:rPr lang="en-US"/>
              <a:pPr/>
              <a:t>24</a:t>
            </a:fld>
            <a:endParaRPr lang="en-US"/>
          </a:p>
        </p:txBody>
      </p:sp>
      <p:sp>
        <p:nvSpPr>
          <p:cNvPr id="128002" name="Rectangle 2"/>
          <p:cNvSpPr>
            <a:spLocks noChangeArrowheads="1"/>
          </p:cNvSpPr>
          <p:nvPr/>
        </p:nvSpPr>
        <p:spPr bwMode="auto">
          <a:xfrm>
            <a:off x="152400" y="839788"/>
            <a:ext cx="9067800" cy="40780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90000"/>
              </a:lnSpc>
              <a:spcBef>
                <a:spcPct val="5000"/>
              </a:spcBef>
            </a:pPr>
            <a:endParaRPr lang="en-US" sz="2800" dirty="0"/>
          </a:p>
          <a:p>
            <a:pPr>
              <a:lnSpc>
                <a:spcPct val="90000"/>
              </a:lnSpc>
              <a:spcBef>
                <a:spcPct val="5000"/>
              </a:spcBef>
            </a:pPr>
            <a:r>
              <a:rPr lang="en-US" sz="2800" dirty="0"/>
              <a:t>I/O devices usually have </a:t>
            </a:r>
            <a:r>
              <a:rPr lang="en-US" sz="2800" dirty="0" smtClean="0"/>
              <a:t>their own registers </a:t>
            </a:r>
            <a:r>
              <a:rPr lang="en-US" sz="2800" dirty="0"/>
              <a:t>which are assigned or mapped to addresses in memory</a:t>
            </a:r>
          </a:p>
          <a:p>
            <a:pPr>
              <a:lnSpc>
                <a:spcPct val="90000"/>
              </a:lnSpc>
              <a:spcBef>
                <a:spcPct val="5000"/>
              </a:spcBef>
            </a:pPr>
            <a:endParaRPr lang="en-US" sz="2800" dirty="0"/>
          </a:p>
          <a:p>
            <a:pPr>
              <a:lnSpc>
                <a:spcPct val="90000"/>
              </a:lnSpc>
              <a:spcBef>
                <a:spcPct val="5000"/>
              </a:spcBef>
            </a:pPr>
            <a:r>
              <a:rPr lang="en-US" sz="2800" dirty="0"/>
              <a:t>I/O is achieved by </a:t>
            </a:r>
            <a:r>
              <a:rPr lang="en-US" sz="2800" dirty="0">
                <a:latin typeface="Symbol" pitchFamily="18" charset="2"/>
              </a:rPr>
              <a:t>m</a:t>
            </a:r>
            <a:r>
              <a:rPr lang="en-US" sz="2800" dirty="0"/>
              <a:t>-processor reading from / writing to </a:t>
            </a:r>
            <a:r>
              <a:rPr lang="en-US" sz="2800" dirty="0" smtClean="0"/>
              <a:t>the corresponding memory </a:t>
            </a:r>
            <a:r>
              <a:rPr lang="en-US" sz="2800" dirty="0"/>
              <a:t>addresses</a:t>
            </a:r>
          </a:p>
          <a:p>
            <a:pPr>
              <a:lnSpc>
                <a:spcPct val="90000"/>
              </a:lnSpc>
              <a:spcBef>
                <a:spcPct val="5000"/>
              </a:spcBef>
            </a:pPr>
            <a:endParaRPr lang="en-US" sz="2800" dirty="0"/>
          </a:p>
          <a:p>
            <a:pPr>
              <a:lnSpc>
                <a:spcPct val="90000"/>
              </a:lnSpc>
              <a:spcBef>
                <a:spcPct val="5000"/>
              </a:spcBef>
            </a:pPr>
            <a:r>
              <a:rPr lang="en-US" sz="2800" dirty="0"/>
              <a:t>Ex: I/O user port used in the lab </a:t>
            </a:r>
            <a:r>
              <a:rPr lang="en-US" sz="2800" dirty="0" smtClean="0"/>
              <a:t>this week has </a:t>
            </a:r>
            <a:r>
              <a:rPr lang="en-US" sz="2800" dirty="0"/>
              <a:t>8 registers at addresses 2A0</a:t>
            </a:r>
            <a:r>
              <a:rPr lang="en-US" sz="2800" baseline="-25000" dirty="0"/>
              <a:t>H</a:t>
            </a:r>
            <a:r>
              <a:rPr lang="en-US" sz="2800" dirty="0"/>
              <a:t> </a:t>
            </a:r>
            <a:r>
              <a:rPr lang="en-US" sz="2800" dirty="0">
                <a:sym typeface="Symbol" pitchFamily="18" charset="2"/>
              </a:rPr>
              <a:t> </a:t>
            </a:r>
            <a:r>
              <a:rPr lang="en-US" sz="2800" dirty="0"/>
              <a:t>2A7</a:t>
            </a:r>
            <a:r>
              <a:rPr lang="en-US" sz="2800" baseline="-25000" dirty="0"/>
              <a:t>H</a:t>
            </a:r>
            <a:r>
              <a:rPr lang="en-US" sz="2800" dirty="0"/>
              <a:t>. Used to control ADC, DAC and digital I/O functions of the port.</a:t>
            </a:r>
          </a:p>
        </p:txBody>
      </p:sp>
      <p:sp>
        <p:nvSpPr>
          <p:cNvPr id="128003" name="Rectangle 3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  <a:ln/>
        </p:spPr>
        <p:txBody>
          <a:bodyPr/>
          <a:lstStyle/>
          <a:p>
            <a:r>
              <a:rPr lang="en-US">
                <a:solidFill>
                  <a:srgbClr val="FF0000"/>
                </a:solidFill>
              </a:rPr>
              <a:t>Input/Outputs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83DE2-6613-4273-AFB9-E62807ED43E6}" type="slidenum">
              <a:rPr lang="en-US"/>
              <a:pPr/>
              <a:t>25</a:t>
            </a:fld>
            <a:endParaRPr lang="en-US"/>
          </a:p>
        </p:txBody>
      </p:sp>
      <p:sp>
        <p:nvSpPr>
          <p:cNvPr id="132098" name="Rectangle 2"/>
          <p:cNvSpPr>
            <a:spLocks noChangeArrowheads="1"/>
          </p:cNvSpPr>
          <p:nvPr/>
        </p:nvSpPr>
        <p:spPr bwMode="auto">
          <a:xfrm>
            <a:off x="152400" y="741363"/>
            <a:ext cx="9067800" cy="3252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10000"/>
              </a:spcBef>
            </a:pPr>
            <a:endParaRPr lang="en-US" sz="2800"/>
          </a:p>
          <a:p>
            <a:pPr>
              <a:spcBef>
                <a:spcPct val="10000"/>
              </a:spcBef>
              <a:buFontTx/>
              <a:buChar char="•"/>
            </a:pPr>
            <a:r>
              <a:rPr lang="en-US" sz="2800"/>
              <a:t> Provides a </a:t>
            </a:r>
            <a:r>
              <a:rPr lang="en-US" sz="2800">
                <a:solidFill>
                  <a:srgbClr val="0000FF"/>
                </a:solidFill>
                <a:latin typeface="Arial" pitchFamily="34" charset="0"/>
              </a:rPr>
              <a:t>level of abstraction</a:t>
            </a:r>
            <a:r>
              <a:rPr lang="en-US" sz="2800"/>
              <a:t> and security for higher level applications; interrupts, memory handling, etc.</a:t>
            </a:r>
          </a:p>
          <a:p>
            <a:pPr>
              <a:spcBef>
                <a:spcPct val="10000"/>
              </a:spcBef>
              <a:buFontTx/>
              <a:buChar char="•"/>
            </a:pPr>
            <a:r>
              <a:rPr lang="en-US" sz="2800"/>
              <a:t> I/O are </a:t>
            </a:r>
            <a:r>
              <a:rPr lang="en-US" sz="2800">
                <a:solidFill>
                  <a:srgbClr val="0000FF"/>
                </a:solidFill>
                <a:latin typeface="Arial" pitchFamily="34" charset="0"/>
              </a:rPr>
              <a:t>privileged operations</a:t>
            </a:r>
            <a:r>
              <a:rPr lang="en-US" sz="2800"/>
              <a:t>, usually only OS can do I/O </a:t>
            </a:r>
          </a:p>
          <a:p>
            <a:pPr>
              <a:spcBef>
                <a:spcPct val="10000"/>
              </a:spcBef>
              <a:buFontTx/>
              <a:buChar char="•"/>
            </a:pPr>
            <a:r>
              <a:rPr lang="en-US" sz="2800"/>
              <a:t> A </a:t>
            </a:r>
            <a:r>
              <a:rPr lang="en-US" sz="2800">
                <a:solidFill>
                  <a:srgbClr val="0000FF"/>
                </a:solidFill>
                <a:latin typeface="Arial" pitchFamily="34" charset="0"/>
              </a:rPr>
              <a:t>device driver</a:t>
            </a:r>
            <a:r>
              <a:rPr lang="en-US" sz="2800"/>
              <a:t> is provided, which runs as part of the OS</a:t>
            </a:r>
          </a:p>
          <a:p>
            <a:pPr>
              <a:spcBef>
                <a:spcPct val="10000"/>
              </a:spcBef>
              <a:buFontTx/>
              <a:buChar char="•"/>
            </a:pPr>
            <a:r>
              <a:rPr lang="en-US" sz="2800"/>
              <a:t> User’s program then communicates to the device through the driver and OS</a:t>
            </a:r>
          </a:p>
        </p:txBody>
      </p:sp>
      <p:sp>
        <p:nvSpPr>
          <p:cNvPr id="132099" name="Rectangle 3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  <a:ln/>
        </p:spPr>
        <p:txBody>
          <a:bodyPr/>
          <a:lstStyle/>
          <a:p>
            <a:r>
              <a:rPr lang="en-US">
                <a:solidFill>
                  <a:srgbClr val="FF0000"/>
                </a:solidFill>
              </a:rPr>
              <a:t>Operating System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94C22-876E-4D03-BFE2-A90188088C8F}" type="slidenum">
              <a:rPr lang="en-US"/>
              <a:pPr/>
              <a:t>26</a:t>
            </a:fld>
            <a:endParaRPr lang="en-US"/>
          </a:p>
        </p:txBody>
      </p:sp>
      <p:sp>
        <p:nvSpPr>
          <p:cNvPr id="134146" name="Rectangle 2"/>
          <p:cNvSpPr>
            <a:spLocks noChangeArrowheads="1"/>
          </p:cNvSpPr>
          <p:nvPr/>
        </p:nvSpPr>
        <p:spPr bwMode="auto">
          <a:xfrm>
            <a:off x="152400" y="609600"/>
            <a:ext cx="9067800" cy="4192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10000"/>
              </a:spcBef>
            </a:pPr>
            <a:endParaRPr lang="en-US" sz="2800" dirty="0"/>
          </a:p>
          <a:p>
            <a:pPr>
              <a:spcBef>
                <a:spcPct val="10000"/>
              </a:spcBef>
              <a:buFontTx/>
              <a:buChar char="•"/>
            </a:pPr>
            <a:r>
              <a:rPr lang="en-US" sz="2800" dirty="0"/>
              <a:t> </a:t>
            </a:r>
            <a:r>
              <a:rPr lang="en-US" sz="2800" dirty="0" smtClean="0"/>
              <a:t>Most OS </a:t>
            </a:r>
            <a:r>
              <a:rPr lang="en-US" sz="2800" dirty="0"/>
              <a:t>can run multiple programs at the same time.</a:t>
            </a:r>
          </a:p>
          <a:p>
            <a:pPr>
              <a:spcBef>
                <a:spcPct val="10000"/>
              </a:spcBef>
              <a:buFontTx/>
              <a:buChar char="•"/>
            </a:pPr>
            <a:r>
              <a:rPr lang="en-US" sz="2800" dirty="0"/>
              <a:t> Multiple </a:t>
            </a:r>
            <a:r>
              <a:rPr lang="en-US" sz="2800" dirty="0">
                <a:solidFill>
                  <a:srgbClr val="0000FF"/>
                </a:solidFill>
                <a:latin typeface="Arial" pitchFamily="34" charset="0"/>
              </a:rPr>
              <a:t>threads</a:t>
            </a:r>
            <a:r>
              <a:rPr lang="en-US" sz="2800" dirty="0"/>
              <a:t> of execution within the same program.</a:t>
            </a:r>
          </a:p>
          <a:p>
            <a:pPr>
              <a:spcBef>
                <a:spcPct val="10000"/>
              </a:spcBef>
              <a:buFontTx/>
              <a:buChar char="•"/>
            </a:pPr>
            <a:r>
              <a:rPr lang="en-US" sz="2800" dirty="0"/>
              <a:t> </a:t>
            </a:r>
            <a:r>
              <a:rPr lang="en-US" sz="2800" dirty="0">
                <a:solidFill>
                  <a:srgbClr val="0000FF"/>
                </a:solidFill>
                <a:latin typeface="Arial" pitchFamily="34" charset="0"/>
              </a:rPr>
              <a:t>Scheduler</a:t>
            </a:r>
            <a:r>
              <a:rPr lang="en-US" sz="2800" dirty="0"/>
              <a:t> utility assigns a given amount of CPU time to each running program.</a:t>
            </a:r>
          </a:p>
          <a:p>
            <a:pPr>
              <a:spcBef>
                <a:spcPct val="10000"/>
              </a:spcBef>
              <a:buFontTx/>
              <a:buChar char="•"/>
            </a:pPr>
            <a:r>
              <a:rPr lang="en-US" sz="2800" dirty="0"/>
              <a:t> Rapid switching of tasks gives illusion that all programs are running at once</a:t>
            </a:r>
          </a:p>
          <a:p>
            <a:pPr>
              <a:spcBef>
                <a:spcPct val="10000"/>
              </a:spcBef>
              <a:buFontTx/>
              <a:buChar char="•"/>
            </a:pPr>
            <a:r>
              <a:rPr lang="en-US" sz="2800" dirty="0"/>
              <a:t> The processor must support task switching</a:t>
            </a:r>
          </a:p>
          <a:p>
            <a:pPr>
              <a:spcBef>
                <a:spcPct val="10000"/>
              </a:spcBef>
              <a:buFontTx/>
              <a:buChar char="•"/>
            </a:pPr>
            <a:r>
              <a:rPr lang="en-US" sz="2800" dirty="0"/>
              <a:t> Scheduling policy, priority, etc.</a:t>
            </a:r>
          </a:p>
        </p:txBody>
      </p:sp>
      <p:sp>
        <p:nvSpPr>
          <p:cNvPr id="134147" name="Rectangle 3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  <a:ln/>
        </p:spPr>
        <p:txBody>
          <a:bodyPr/>
          <a:lstStyle/>
          <a:p>
            <a:r>
              <a:rPr lang="en-US">
                <a:solidFill>
                  <a:srgbClr val="FF0000"/>
                </a:solidFill>
              </a:rPr>
              <a:t>OS: multitasking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9C6D8-15C3-4F6C-948B-7AD7479E3134}" type="slidenum">
              <a:rPr lang="en-US"/>
              <a:pPr/>
              <a:t>27</a:t>
            </a:fld>
            <a:endParaRPr lang="en-US"/>
          </a:p>
        </p:txBody>
      </p:sp>
      <p:sp>
        <p:nvSpPr>
          <p:cNvPr id="136194" name="Rectangle 2"/>
          <p:cNvSpPr>
            <a:spLocks noChangeArrowheads="1"/>
          </p:cNvSpPr>
          <p:nvPr/>
        </p:nvSpPr>
        <p:spPr bwMode="auto">
          <a:xfrm>
            <a:off x="152400" y="333375"/>
            <a:ext cx="9067800" cy="6286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10000"/>
              </a:spcBef>
            </a:pPr>
            <a:endParaRPr lang="en-US" sz="2800" dirty="0"/>
          </a:p>
          <a:p>
            <a:pPr>
              <a:spcBef>
                <a:spcPct val="20000"/>
              </a:spcBef>
              <a:spcAft>
                <a:spcPct val="20000"/>
              </a:spcAft>
            </a:pPr>
            <a:r>
              <a:rPr lang="en-US" sz="2800" dirty="0"/>
              <a:t>Used for handling peripheral I/O asynchronously (orders of magnitude </a:t>
            </a:r>
            <a:r>
              <a:rPr lang="en-US" sz="2800" dirty="0" smtClean="0"/>
              <a:t>differences in time </a:t>
            </a:r>
            <a:r>
              <a:rPr lang="en-US" sz="2800" dirty="0"/>
              <a:t>required for access, enable/disable, read/write, etc.)</a:t>
            </a:r>
          </a:p>
          <a:p>
            <a:pPr>
              <a:spcBef>
                <a:spcPct val="20000"/>
              </a:spcBef>
              <a:spcAft>
                <a:spcPct val="20000"/>
              </a:spcAft>
            </a:pPr>
            <a:r>
              <a:rPr lang="en-US" sz="2800" dirty="0"/>
              <a:t>Device requiring services asserts Interrupt Request.</a:t>
            </a:r>
          </a:p>
          <a:p>
            <a:pPr>
              <a:spcBef>
                <a:spcPct val="20000"/>
              </a:spcBef>
            </a:pPr>
            <a:r>
              <a:rPr lang="en-US" sz="2800" dirty="0"/>
              <a:t>When INTR asserted:</a:t>
            </a:r>
          </a:p>
          <a:p>
            <a:pPr lvl="1">
              <a:spcBef>
                <a:spcPct val="10000"/>
              </a:spcBef>
              <a:buFontTx/>
              <a:buChar char="•"/>
            </a:pPr>
            <a:r>
              <a:rPr lang="en-US" sz="2800" dirty="0"/>
              <a:t> </a:t>
            </a:r>
            <a:r>
              <a:rPr lang="en-US" sz="2800" dirty="0">
                <a:latin typeface="Symbol" pitchFamily="18" charset="2"/>
              </a:rPr>
              <a:t>m</a:t>
            </a:r>
            <a:r>
              <a:rPr lang="en-US" sz="2800" dirty="0"/>
              <a:t>-processor completes execution of current instruction</a:t>
            </a:r>
          </a:p>
          <a:p>
            <a:pPr lvl="1">
              <a:spcBef>
                <a:spcPct val="10000"/>
              </a:spcBef>
              <a:buFontTx/>
              <a:buChar char="•"/>
            </a:pPr>
            <a:r>
              <a:rPr lang="en-US" sz="2800" dirty="0"/>
              <a:t> </a:t>
            </a:r>
            <a:r>
              <a:rPr lang="en-US" sz="2800" dirty="0" smtClean="0"/>
              <a:t>IP/IR </a:t>
            </a:r>
            <a:r>
              <a:rPr lang="en-US" sz="2800" dirty="0"/>
              <a:t>&amp; other registers pushed onto stack</a:t>
            </a:r>
          </a:p>
          <a:p>
            <a:pPr lvl="1">
              <a:spcBef>
                <a:spcPct val="10000"/>
              </a:spcBef>
              <a:buFontTx/>
              <a:buChar char="•"/>
            </a:pPr>
            <a:r>
              <a:rPr lang="en-US" sz="2800" dirty="0"/>
              <a:t> </a:t>
            </a:r>
            <a:r>
              <a:rPr lang="en-US" sz="2800" dirty="0" smtClean="0"/>
              <a:t>IP/IR </a:t>
            </a:r>
            <a:r>
              <a:rPr lang="en-US" sz="2800" dirty="0"/>
              <a:t>loaded with address of interrupt routine</a:t>
            </a:r>
          </a:p>
          <a:p>
            <a:pPr lvl="1">
              <a:spcBef>
                <a:spcPct val="10000"/>
              </a:spcBef>
              <a:buFontTx/>
              <a:buChar char="•"/>
            </a:pPr>
            <a:r>
              <a:rPr lang="en-US" sz="2800" dirty="0"/>
              <a:t> interrupt routine executed to identify and service the device</a:t>
            </a:r>
          </a:p>
          <a:p>
            <a:pPr lvl="1">
              <a:spcBef>
                <a:spcPct val="10000"/>
              </a:spcBef>
              <a:buFontTx/>
              <a:buChar char="•"/>
            </a:pPr>
            <a:r>
              <a:rPr lang="en-US" sz="2800" dirty="0"/>
              <a:t> when completed, IP &amp; registers popped from stack, and program execution resumes</a:t>
            </a:r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  <a:ln/>
        </p:spPr>
        <p:txBody>
          <a:bodyPr/>
          <a:lstStyle/>
          <a:p>
            <a:r>
              <a:rPr lang="en-US">
                <a:solidFill>
                  <a:srgbClr val="FF0000"/>
                </a:solidFill>
              </a:rPr>
              <a:t>Interrupts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45277-069B-48DE-AB5B-2988464F1E60}" type="slidenum">
              <a:rPr lang="en-US"/>
              <a:pPr/>
              <a:t>28</a:t>
            </a:fld>
            <a:endParaRPr lang="en-US"/>
          </a:p>
        </p:txBody>
      </p:sp>
      <p:sp>
        <p:nvSpPr>
          <p:cNvPr id="138242" name="Rectangle 2"/>
          <p:cNvSpPr>
            <a:spLocks noChangeArrowheads="1"/>
          </p:cNvSpPr>
          <p:nvPr/>
        </p:nvSpPr>
        <p:spPr bwMode="auto">
          <a:xfrm>
            <a:off x="76200" y="381000"/>
            <a:ext cx="9067800" cy="6415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10000"/>
              </a:spcBef>
              <a:tabLst>
                <a:tab pos="454025" algn="l"/>
              </a:tabLst>
            </a:pPr>
            <a:endParaRPr lang="en-US" sz="2800" dirty="0"/>
          </a:p>
          <a:p>
            <a:pPr>
              <a:spcBef>
                <a:spcPct val="20000"/>
              </a:spcBef>
              <a:spcAft>
                <a:spcPct val="20000"/>
              </a:spcAft>
              <a:tabLst>
                <a:tab pos="454025" algn="l"/>
              </a:tabLst>
            </a:pPr>
            <a:r>
              <a:rPr lang="en-US" sz="2800" dirty="0"/>
              <a:t>General purpose OS systems such as Linux, Windows, Mac OS do not guarantee ‘real-time’ execution of instructions</a:t>
            </a:r>
          </a:p>
          <a:p>
            <a:pPr>
              <a:spcBef>
                <a:spcPct val="20000"/>
              </a:spcBef>
              <a:spcAft>
                <a:spcPct val="20000"/>
              </a:spcAft>
              <a:tabLst>
                <a:tab pos="454025" algn="l"/>
              </a:tabLst>
            </a:pPr>
            <a:r>
              <a:rPr lang="en-US" sz="2800" dirty="0"/>
              <a:t>	i.e. they don’t necessarily have any operational 	deadlines  	from event to system response</a:t>
            </a:r>
          </a:p>
          <a:p>
            <a:pPr>
              <a:spcBef>
                <a:spcPct val="20000"/>
              </a:spcBef>
              <a:spcAft>
                <a:spcPct val="20000"/>
              </a:spcAft>
              <a:tabLst>
                <a:tab pos="454025" algn="l"/>
              </a:tabLst>
            </a:pPr>
            <a:r>
              <a:rPr lang="en-US" sz="2800" dirty="0"/>
              <a:t>		e.g. various interrupts, multitasking, etc. are usually 		handled with the illusion of smooth running for a casual 		user, but the behavior is not deterministic</a:t>
            </a:r>
          </a:p>
          <a:p>
            <a:pPr>
              <a:spcBef>
                <a:spcPct val="20000"/>
              </a:spcBef>
              <a:spcAft>
                <a:spcPct val="20000"/>
              </a:spcAft>
              <a:tabLst>
                <a:tab pos="454025" algn="l"/>
              </a:tabLst>
            </a:pPr>
            <a:r>
              <a:rPr lang="en-US" sz="2800" dirty="0"/>
              <a:t>Multitasking operating systems are available that provide tools to ensure that certain deadlines from event to system response are met.</a:t>
            </a:r>
          </a:p>
          <a:p>
            <a:pPr>
              <a:spcBef>
                <a:spcPct val="20000"/>
              </a:spcBef>
              <a:spcAft>
                <a:spcPct val="20000"/>
              </a:spcAft>
              <a:tabLst>
                <a:tab pos="454025" algn="l"/>
              </a:tabLst>
            </a:pPr>
            <a:r>
              <a:rPr lang="en-US" sz="2800" dirty="0"/>
              <a:t>Examples:	</a:t>
            </a:r>
            <a:r>
              <a:rPr lang="en-US" sz="2800" dirty="0" err="1">
                <a:solidFill>
                  <a:srgbClr val="0000FF"/>
                </a:solidFill>
                <a:latin typeface="Arial" pitchFamily="34" charset="0"/>
              </a:rPr>
              <a:t>VxWorks</a:t>
            </a:r>
            <a:r>
              <a:rPr lang="en-US" sz="2800" dirty="0">
                <a:solidFill>
                  <a:srgbClr val="0000FF"/>
                </a:solidFill>
                <a:latin typeface="Arial" pitchFamily="34" charset="0"/>
              </a:rPr>
              <a:t> </a:t>
            </a:r>
            <a:r>
              <a:rPr lang="en-US" sz="2800" dirty="0"/>
              <a:t>(Wind River) – used on Mars rovers 			</a:t>
            </a:r>
            <a:r>
              <a:rPr lang="en-US" sz="2800" dirty="0" err="1">
                <a:solidFill>
                  <a:srgbClr val="0000FF"/>
                </a:solidFill>
                <a:latin typeface="Arial" pitchFamily="34" charset="0"/>
              </a:rPr>
              <a:t>RTLinux</a:t>
            </a:r>
            <a:r>
              <a:rPr lang="en-US" sz="2800" dirty="0">
                <a:solidFill>
                  <a:srgbClr val="0000FF"/>
                </a:solidFill>
                <a:latin typeface="Arial" pitchFamily="34" charset="0"/>
              </a:rPr>
              <a:t>, RTEMS</a:t>
            </a:r>
            <a:r>
              <a:rPr lang="en-US" sz="2800" dirty="0"/>
              <a:t> (</a:t>
            </a:r>
            <a:r>
              <a:rPr lang="en-US" sz="2800" dirty="0" err="1"/>
              <a:t>o.source</a:t>
            </a:r>
            <a:r>
              <a:rPr lang="en-US" sz="2800" dirty="0"/>
              <a:t>)</a:t>
            </a:r>
          </a:p>
        </p:txBody>
      </p:sp>
      <p:sp>
        <p:nvSpPr>
          <p:cNvPr id="138243" name="Rectangle 3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  <a:ln/>
        </p:spPr>
        <p:txBody>
          <a:bodyPr/>
          <a:lstStyle/>
          <a:p>
            <a:r>
              <a:rPr lang="en-US">
                <a:solidFill>
                  <a:srgbClr val="FF0000"/>
                </a:solidFill>
              </a:rPr>
              <a:t>Real Time Operating Systems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45277-069B-48DE-AB5B-2988464F1E60}" type="slidenum">
              <a:rPr lang="en-US"/>
              <a:pPr/>
              <a:t>29</a:t>
            </a:fld>
            <a:endParaRPr lang="en-US"/>
          </a:p>
        </p:txBody>
      </p:sp>
      <p:sp>
        <p:nvSpPr>
          <p:cNvPr id="138242" name="Rectangle 2"/>
          <p:cNvSpPr>
            <a:spLocks noChangeArrowheads="1"/>
          </p:cNvSpPr>
          <p:nvPr/>
        </p:nvSpPr>
        <p:spPr bwMode="auto">
          <a:xfrm>
            <a:off x="76200" y="381000"/>
            <a:ext cx="9067800" cy="6038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10000"/>
              </a:spcBef>
              <a:tabLst>
                <a:tab pos="454025" algn="l"/>
              </a:tabLst>
            </a:pPr>
            <a:endParaRPr lang="en-US" sz="2800" dirty="0"/>
          </a:p>
          <a:p>
            <a:pPr>
              <a:spcBef>
                <a:spcPct val="20000"/>
              </a:spcBef>
              <a:spcAft>
                <a:spcPct val="20000"/>
              </a:spcAft>
              <a:tabLst>
                <a:tab pos="454025" algn="l"/>
              </a:tabLst>
            </a:pPr>
            <a:r>
              <a:rPr lang="en-US" sz="2800" i="1" dirty="0" smtClean="0"/>
              <a:t>Signal encryption using a sequence of pseudo-random numbers</a:t>
            </a:r>
          </a:p>
          <a:p>
            <a:pPr>
              <a:spcBef>
                <a:spcPct val="20000"/>
              </a:spcBef>
              <a:spcAft>
                <a:spcPct val="20000"/>
              </a:spcAft>
              <a:buFont typeface="Arial" charset="0"/>
              <a:buChar char="•"/>
              <a:tabLst>
                <a:tab pos="454025" algn="l"/>
              </a:tabLst>
            </a:pPr>
            <a:r>
              <a:rPr lang="en-US" sz="2800" dirty="0" smtClean="0"/>
              <a:t> Uses linear feedback </a:t>
            </a:r>
            <a:r>
              <a:rPr lang="en-US" sz="2800" i="1" dirty="0" smtClean="0"/>
              <a:t>shift registers </a:t>
            </a:r>
            <a:r>
              <a:rPr lang="en-US" sz="2800" dirty="0" smtClean="0"/>
              <a:t>(LFSR) to generate a sequence of pseudo-random numbers (deterministic sequence that </a:t>
            </a:r>
            <a:r>
              <a:rPr lang="en-US" sz="2800" i="1" dirty="0" smtClean="0"/>
              <a:t>looks</a:t>
            </a:r>
            <a:r>
              <a:rPr lang="en-US" sz="2800" dirty="0" smtClean="0"/>
              <a:t> random)</a:t>
            </a:r>
          </a:p>
          <a:p>
            <a:pPr>
              <a:spcBef>
                <a:spcPct val="20000"/>
              </a:spcBef>
              <a:spcAft>
                <a:spcPct val="20000"/>
              </a:spcAft>
              <a:buFont typeface="Arial" charset="0"/>
              <a:buChar char="•"/>
              <a:tabLst>
                <a:tab pos="454025" algn="l"/>
              </a:tabLst>
            </a:pPr>
            <a:r>
              <a:rPr lang="en-US" sz="2800" dirty="0" smtClean="0"/>
              <a:t> If LFSR has N bits, the max sequence will be 2</a:t>
            </a:r>
            <a:r>
              <a:rPr lang="en-US" sz="2800" baseline="30000" dirty="0" smtClean="0"/>
              <a:t>N</a:t>
            </a:r>
            <a:r>
              <a:rPr lang="en-US" sz="2800" dirty="0" smtClean="0"/>
              <a:t> – 1 long, then repeats</a:t>
            </a:r>
          </a:p>
          <a:p>
            <a:pPr>
              <a:spcBef>
                <a:spcPct val="20000"/>
              </a:spcBef>
              <a:spcAft>
                <a:spcPct val="20000"/>
              </a:spcAft>
              <a:buFont typeface="Arial" charset="0"/>
              <a:buChar char="•"/>
              <a:tabLst>
                <a:tab pos="454025" algn="l"/>
              </a:tabLst>
            </a:pPr>
            <a:r>
              <a:rPr lang="en-US" sz="2800" dirty="0" smtClean="0"/>
              <a:t> E.g. 8-bit LFSR can produce 255 long sequence, 32-bit LFSR can produce 4,294,967,295 pseudo-random sequence</a:t>
            </a:r>
          </a:p>
          <a:p>
            <a:pPr>
              <a:spcBef>
                <a:spcPct val="20000"/>
              </a:spcBef>
              <a:spcAft>
                <a:spcPct val="20000"/>
              </a:spcAft>
              <a:buFont typeface="Arial" charset="0"/>
              <a:buChar char="•"/>
              <a:tabLst>
                <a:tab pos="454025" algn="l"/>
              </a:tabLst>
            </a:pPr>
            <a:r>
              <a:rPr lang="en-US" sz="2800" dirty="0" smtClean="0"/>
              <a:t> XOR gates are used to tap certain outputs into the serial input</a:t>
            </a:r>
            <a:r>
              <a:rPr lang="en-US" sz="2800" dirty="0"/>
              <a:t> </a:t>
            </a:r>
            <a:r>
              <a:rPr lang="en-US" sz="2800" dirty="0" smtClean="0"/>
              <a:t>(see the table in the Supplement)</a:t>
            </a:r>
          </a:p>
        </p:txBody>
      </p:sp>
      <p:sp>
        <p:nvSpPr>
          <p:cNvPr id="138243" name="Rectangle 3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  <a:ln/>
        </p:spPr>
        <p:txBody>
          <a:bodyPr/>
          <a:lstStyle/>
          <a:p>
            <a:r>
              <a:rPr lang="en-US" dirty="0" err="1" smtClean="0">
                <a:solidFill>
                  <a:srgbClr val="FF0000"/>
                </a:solidFill>
              </a:rPr>
              <a:t>LTspice</a:t>
            </a:r>
            <a:r>
              <a:rPr lang="en-US" dirty="0" smtClean="0">
                <a:solidFill>
                  <a:srgbClr val="FF0000"/>
                </a:solidFill>
              </a:rPr>
              <a:t> experiment 11.1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7BC6B-E334-4FEE-81C3-2C799282942F}" type="slidenum">
              <a:rPr lang="en-US"/>
              <a:pPr/>
              <a:t>3</a:t>
            </a:fld>
            <a:endParaRPr lang="en-US"/>
          </a:p>
        </p:txBody>
      </p:sp>
      <p:sp>
        <p:nvSpPr>
          <p:cNvPr id="102403" name="Rectangle 2051"/>
          <p:cNvSpPr>
            <a:spLocks noGrp="1" noChangeArrowheads="1"/>
          </p:cNvSpPr>
          <p:nvPr>
            <p:ph type="body" idx="1"/>
          </p:nvPr>
        </p:nvSpPr>
        <p:spPr>
          <a:xfrm>
            <a:off x="228600" y="1066800"/>
            <a:ext cx="8458200" cy="5562600"/>
          </a:xfrm>
        </p:spPr>
        <p:txBody>
          <a:bodyPr/>
          <a:lstStyle/>
          <a:p>
            <a:pPr>
              <a:spcBef>
                <a:spcPct val="10000"/>
              </a:spcBef>
            </a:pPr>
            <a:r>
              <a:rPr lang="en-US" altLang="zh-TW" sz="2800" dirty="0">
                <a:ea typeface="新細明體" pitchFamily="18" charset="-120"/>
              </a:rPr>
              <a:t> </a:t>
            </a:r>
            <a:r>
              <a:rPr lang="en-US" altLang="zh-TW" sz="2800" dirty="0">
                <a:solidFill>
                  <a:srgbClr val="0000FF"/>
                </a:solidFill>
                <a:latin typeface="Arial" pitchFamily="34" charset="0"/>
                <a:ea typeface="新細明體" pitchFamily="18" charset="-120"/>
              </a:rPr>
              <a:t>USB (universal serial bus)</a:t>
            </a:r>
          </a:p>
          <a:p>
            <a:pPr lvl="1">
              <a:spcBef>
                <a:spcPct val="0"/>
              </a:spcBef>
            </a:pPr>
            <a:r>
              <a:rPr lang="en-US" altLang="zh-TW" dirty="0">
                <a:ea typeface="新細明體" pitchFamily="18" charset="-120"/>
              </a:rPr>
              <a:t>intelligent high-speed connection to devices</a:t>
            </a:r>
          </a:p>
          <a:p>
            <a:pPr lvl="1">
              <a:spcBef>
                <a:spcPct val="0"/>
              </a:spcBef>
            </a:pPr>
            <a:r>
              <a:rPr lang="en-US" altLang="zh-TW" dirty="0">
                <a:ea typeface="新細明體" pitchFamily="18" charset="-120"/>
              </a:rPr>
              <a:t>up to 480 </a:t>
            </a:r>
            <a:r>
              <a:rPr lang="en-US" altLang="zh-TW" dirty="0" err="1">
                <a:ea typeface="新細明體" pitchFamily="18" charset="-120"/>
              </a:rPr>
              <a:t>Mbit</a:t>
            </a:r>
            <a:r>
              <a:rPr lang="en-US" altLang="zh-TW" dirty="0">
                <a:ea typeface="新細明體" pitchFamily="18" charset="-120"/>
              </a:rPr>
              <a:t>/s (USB 2.0 Hi-Speed)</a:t>
            </a:r>
          </a:p>
          <a:p>
            <a:pPr lvl="1">
              <a:spcBef>
                <a:spcPct val="0"/>
              </a:spcBef>
            </a:pPr>
            <a:r>
              <a:rPr lang="en-US" altLang="zh-TW" dirty="0">
                <a:ea typeface="新細明體" pitchFamily="18" charset="-120"/>
              </a:rPr>
              <a:t>USB hub connects multiple devices</a:t>
            </a:r>
          </a:p>
          <a:p>
            <a:pPr lvl="1">
              <a:spcBef>
                <a:spcPct val="0"/>
              </a:spcBef>
            </a:pPr>
            <a:r>
              <a:rPr lang="en-US" altLang="zh-TW" i="1" dirty="0">
                <a:ea typeface="新細明體" pitchFamily="18" charset="-120"/>
              </a:rPr>
              <a:t>enumeration</a:t>
            </a:r>
            <a:r>
              <a:rPr lang="en-US" altLang="zh-TW" dirty="0">
                <a:ea typeface="新細明體" pitchFamily="18" charset="-120"/>
              </a:rPr>
              <a:t>: computer queries devices</a:t>
            </a:r>
          </a:p>
          <a:p>
            <a:pPr lvl="1">
              <a:spcBef>
                <a:spcPct val="0"/>
              </a:spcBef>
            </a:pPr>
            <a:r>
              <a:rPr lang="en-US" altLang="zh-TW" dirty="0">
                <a:ea typeface="新細明體" pitchFamily="18" charset="-120"/>
              </a:rPr>
              <a:t>supports </a:t>
            </a:r>
            <a:r>
              <a:rPr lang="en-US" altLang="zh-TW" i="1" dirty="0">
                <a:ea typeface="新細明體" pitchFamily="18" charset="-120"/>
              </a:rPr>
              <a:t>hot swapping, hot plugging</a:t>
            </a:r>
            <a:endParaRPr lang="en-US" altLang="zh-TW" dirty="0">
              <a:ea typeface="新細明體" pitchFamily="18" charset="-120"/>
            </a:endParaRPr>
          </a:p>
          <a:p>
            <a:pPr>
              <a:spcBef>
                <a:spcPct val="10000"/>
              </a:spcBef>
              <a:spcAft>
                <a:spcPct val="10000"/>
              </a:spcAft>
            </a:pPr>
            <a:r>
              <a:rPr lang="en-US" altLang="zh-TW" sz="2800" dirty="0">
                <a:ea typeface="新細明體" pitchFamily="18" charset="-120"/>
              </a:rPr>
              <a:t> </a:t>
            </a:r>
            <a:r>
              <a:rPr lang="en-US" altLang="zh-TW" sz="2800" dirty="0">
                <a:solidFill>
                  <a:srgbClr val="0000FF"/>
                </a:solidFill>
                <a:latin typeface="Arial" pitchFamily="34" charset="0"/>
                <a:ea typeface="新細明體" pitchFamily="18" charset="-120"/>
              </a:rPr>
              <a:t>Parallel</a:t>
            </a:r>
          </a:p>
          <a:p>
            <a:pPr lvl="1">
              <a:spcBef>
                <a:spcPct val="0"/>
              </a:spcBef>
            </a:pPr>
            <a:r>
              <a:rPr lang="en-US" altLang="zh-TW" dirty="0">
                <a:ea typeface="新細明體" pitchFamily="18" charset="-120"/>
              </a:rPr>
              <a:t>short cable, </a:t>
            </a:r>
            <a:r>
              <a:rPr lang="en-US" altLang="zh-TW" dirty="0" smtClean="0">
                <a:ea typeface="新細明體" pitchFamily="18" charset="-120"/>
              </a:rPr>
              <a:t>Enhanced PP up to 2 </a:t>
            </a:r>
            <a:r>
              <a:rPr lang="en-US" altLang="zh-TW" dirty="0" err="1" smtClean="0">
                <a:ea typeface="新細明體" pitchFamily="18" charset="-120"/>
              </a:rPr>
              <a:t>Mbit</a:t>
            </a:r>
            <a:r>
              <a:rPr lang="en-US" altLang="zh-TW" dirty="0" smtClean="0">
                <a:ea typeface="新細明體" pitchFamily="18" charset="-120"/>
              </a:rPr>
              <a:t>/s</a:t>
            </a:r>
            <a:endParaRPr lang="en-US" altLang="zh-TW" dirty="0">
              <a:ea typeface="新細明體" pitchFamily="18" charset="-120"/>
            </a:endParaRPr>
          </a:p>
          <a:p>
            <a:pPr lvl="1">
              <a:spcBef>
                <a:spcPct val="0"/>
              </a:spcBef>
            </a:pPr>
            <a:r>
              <a:rPr lang="en-US" altLang="zh-TW" dirty="0">
                <a:ea typeface="新細明體" pitchFamily="18" charset="-120"/>
              </a:rPr>
              <a:t>common for </a:t>
            </a:r>
            <a:r>
              <a:rPr lang="en-US" altLang="zh-TW" dirty="0" smtClean="0">
                <a:ea typeface="新細明體" pitchFamily="18" charset="-120"/>
              </a:rPr>
              <a:t>printers, simpler devices</a:t>
            </a:r>
            <a:endParaRPr lang="en-US" altLang="zh-TW" dirty="0">
              <a:ea typeface="新細明體" pitchFamily="18" charset="-120"/>
            </a:endParaRPr>
          </a:p>
          <a:p>
            <a:pPr lvl="1">
              <a:spcBef>
                <a:spcPct val="0"/>
              </a:spcBef>
            </a:pPr>
            <a:r>
              <a:rPr lang="en-US" altLang="zh-TW" dirty="0">
                <a:ea typeface="新細明體" pitchFamily="18" charset="-120"/>
              </a:rPr>
              <a:t>bidirectional, parallel data </a:t>
            </a:r>
            <a:r>
              <a:rPr lang="en-US" altLang="zh-TW" dirty="0" smtClean="0">
                <a:ea typeface="新細明體" pitchFamily="18" charset="-120"/>
              </a:rPr>
              <a:t>transfer (</a:t>
            </a:r>
            <a:r>
              <a:rPr lang="en-US" dirty="0" smtClean="0"/>
              <a:t>IEEE 1284)</a:t>
            </a:r>
            <a:endParaRPr lang="en-US" altLang="zh-TW" dirty="0">
              <a:ea typeface="新細明體" pitchFamily="18" charset="-120"/>
            </a:endParaRPr>
          </a:p>
          <a:p>
            <a:pPr lvl="1">
              <a:spcBef>
                <a:spcPct val="0"/>
              </a:spcBef>
            </a:pPr>
            <a:r>
              <a:rPr lang="en-US" altLang="zh-TW" dirty="0">
                <a:ea typeface="新細明體" pitchFamily="18" charset="-120"/>
              </a:rPr>
              <a:t>Intel 8255 controller </a:t>
            </a:r>
            <a:r>
              <a:rPr lang="en-US" altLang="zh-TW" dirty="0" smtClean="0">
                <a:ea typeface="新細明體" pitchFamily="18" charset="-120"/>
              </a:rPr>
              <a:t>chip</a:t>
            </a:r>
          </a:p>
        </p:txBody>
      </p:sp>
      <p:sp>
        <p:nvSpPr>
          <p:cNvPr id="102405" name="Rectangle 2053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  <a:noFill/>
          <a:ln/>
        </p:spPr>
        <p:txBody>
          <a:bodyPr/>
          <a:lstStyle/>
          <a:p>
            <a:r>
              <a:rPr lang="en-US">
                <a:solidFill>
                  <a:srgbClr val="FF0000"/>
                </a:solidFill>
              </a:rPr>
              <a:t>Input/Output Ports</a:t>
            </a:r>
          </a:p>
        </p:txBody>
      </p:sp>
      <p:pic>
        <p:nvPicPr>
          <p:cNvPr id="102406" name="Picture 205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86600" y="2209800"/>
            <a:ext cx="1400175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407" name="Picture 205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91375" y="4114800"/>
            <a:ext cx="1190625" cy="72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45277-069B-48DE-AB5B-2988464F1E60}" type="slidenum">
              <a:rPr lang="en-US"/>
              <a:pPr/>
              <a:t>30</a:t>
            </a:fld>
            <a:endParaRPr lang="en-US"/>
          </a:p>
        </p:txBody>
      </p:sp>
      <p:sp>
        <p:nvSpPr>
          <p:cNvPr id="138243" name="Rectangle 3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  <a:ln/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Pseudo-random number generator</a:t>
            </a:r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4825" y="1600200"/>
            <a:ext cx="8134350" cy="3105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Rectangle 5"/>
          <p:cNvSpPr/>
          <p:nvPr/>
        </p:nvSpPr>
        <p:spPr>
          <a:xfrm>
            <a:off x="381000" y="1143000"/>
            <a:ext cx="417774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Font typeface="Arial" charset="0"/>
              <a:buChar char="•"/>
            </a:pPr>
            <a:r>
              <a:rPr lang="en-US" dirty="0" smtClean="0"/>
              <a:t> 8-bit pseudo-random generator</a:t>
            </a:r>
          </a:p>
        </p:txBody>
      </p:sp>
      <p:sp>
        <p:nvSpPr>
          <p:cNvPr id="7" name="Rectangle 6"/>
          <p:cNvSpPr/>
          <p:nvPr/>
        </p:nvSpPr>
        <p:spPr>
          <a:xfrm>
            <a:off x="381000" y="4800600"/>
            <a:ext cx="87630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charset="0"/>
              <a:buChar char="•"/>
            </a:pPr>
            <a:r>
              <a:rPr lang="en-US" dirty="0" smtClean="0"/>
              <a:t> Output random number is (Q</a:t>
            </a:r>
            <a:r>
              <a:rPr lang="en-US" baseline="-25000" dirty="0" smtClean="0"/>
              <a:t>7</a:t>
            </a:r>
            <a:r>
              <a:rPr lang="en-US" dirty="0" smtClean="0"/>
              <a:t>Q</a:t>
            </a:r>
            <a:r>
              <a:rPr lang="en-US" baseline="-25000" dirty="0" smtClean="0"/>
              <a:t>6</a:t>
            </a:r>
            <a:r>
              <a:rPr lang="en-US" dirty="0" smtClean="0"/>
              <a:t>Q</a:t>
            </a:r>
            <a:r>
              <a:rPr lang="en-US" baseline="-25000" dirty="0" smtClean="0"/>
              <a:t>5</a:t>
            </a:r>
            <a:r>
              <a:rPr lang="en-US" dirty="0" smtClean="0"/>
              <a:t>Q</a:t>
            </a:r>
            <a:r>
              <a:rPr lang="en-US" baseline="-25000" dirty="0" smtClean="0"/>
              <a:t>4</a:t>
            </a:r>
            <a:r>
              <a:rPr lang="en-US" dirty="0" smtClean="0"/>
              <a:t>Q</a:t>
            </a:r>
            <a:r>
              <a:rPr lang="en-US" baseline="-25000" dirty="0" smtClean="0"/>
              <a:t>3</a:t>
            </a:r>
            <a:r>
              <a:rPr lang="en-US" dirty="0" smtClean="0"/>
              <a:t>Q</a:t>
            </a:r>
            <a:r>
              <a:rPr lang="en-US" baseline="-25000" dirty="0" smtClean="0"/>
              <a:t>2</a:t>
            </a:r>
            <a:r>
              <a:rPr lang="en-US" dirty="0" smtClean="0"/>
              <a:t>Q</a:t>
            </a:r>
            <a:r>
              <a:rPr lang="en-US" baseline="-25000" dirty="0" smtClean="0"/>
              <a:t>1</a:t>
            </a:r>
            <a:r>
              <a:rPr lang="en-US" dirty="0" smtClean="0"/>
              <a:t>Q</a:t>
            </a:r>
            <a:r>
              <a:rPr lang="en-US" baseline="-25000" dirty="0" smtClean="0"/>
              <a:t>0</a:t>
            </a:r>
            <a:r>
              <a:rPr lang="en-US" dirty="0" smtClean="0"/>
              <a:t>)</a:t>
            </a:r>
            <a:r>
              <a:rPr lang="en-US" baseline="-25000" dirty="0" smtClean="0"/>
              <a:t>2</a:t>
            </a:r>
            <a:r>
              <a:rPr lang="en-US" dirty="0" smtClean="0"/>
              <a:t> </a:t>
            </a:r>
          </a:p>
          <a:p>
            <a:pPr>
              <a:buFont typeface="Arial" charset="0"/>
              <a:buChar char="•"/>
            </a:pPr>
            <a:r>
              <a:rPr lang="en-US" dirty="0" smtClean="0"/>
              <a:t> At least one </a:t>
            </a:r>
            <a:r>
              <a:rPr lang="en-US" dirty="0" err="1" smtClean="0"/>
              <a:t>Q</a:t>
            </a:r>
            <a:r>
              <a:rPr lang="en-US" i="1" baseline="-25000" dirty="0" err="1" smtClean="0"/>
              <a:t>i</a:t>
            </a:r>
            <a:r>
              <a:rPr lang="en-US" dirty="0" smtClean="0"/>
              <a:t> bit must be non-zero initially for non-trivial (other than always 0’s) pattern</a:t>
            </a:r>
          </a:p>
          <a:p>
            <a:pPr>
              <a:buFont typeface="Arial" charset="0"/>
              <a:buChar char="•"/>
            </a:pPr>
            <a:r>
              <a:rPr lang="en-US" dirty="0" smtClean="0"/>
              <a:t> The initial state of </a:t>
            </a:r>
            <a:r>
              <a:rPr lang="en-US" dirty="0" err="1" smtClean="0"/>
              <a:t>Q</a:t>
            </a:r>
            <a:r>
              <a:rPr lang="en-US" i="1" baseline="-25000" dirty="0" err="1" smtClean="0"/>
              <a:t>i</a:t>
            </a:r>
            <a:r>
              <a:rPr lang="en-US" dirty="0" smtClean="0"/>
              <a:t> bits is known as </a:t>
            </a:r>
            <a:r>
              <a:rPr lang="en-US" i="1" dirty="0" smtClean="0"/>
              <a:t>seed</a:t>
            </a:r>
            <a:r>
              <a:rPr lang="en-US" dirty="0" smtClean="0"/>
              <a:t>, which uniquely defines the sequence of pseudo-random numbers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45277-069B-48DE-AB5B-2988464F1E60}" type="slidenum">
              <a:rPr lang="en-US"/>
              <a:pPr/>
              <a:t>31</a:t>
            </a:fld>
            <a:endParaRPr lang="en-US"/>
          </a:p>
        </p:txBody>
      </p:sp>
      <p:sp>
        <p:nvSpPr>
          <p:cNvPr id="138243" name="Rectangle 3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  <a:ln/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Encrypting/decrypting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81000" y="1143000"/>
            <a:ext cx="84582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charset="0"/>
              <a:buChar char="•"/>
            </a:pPr>
            <a:r>
              <a:rPr lang="en-US" dirty="0" smtClean="0"/>
              <a:t> </a:t>
            </a:r>
            <a:r>
              <a:rPr lang="en-US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To encrypt</a:t>
            </a:r>
            <a:r>
              <a:rPr lang="en-US" dirty="0" smtClean="0"/>
              <a:t> scramble the stream of data bits with pseudo-random sequence: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			</a:t>
            </a:r>
            <a:r>
              <a:rPr lang="en-US" dirty="0" err="1" smtClean="0"/>
              <a:t>EN</a:t>
            </a:r>
            <a:r>
              <a:rPr lang="en-US" i="1" baseline="-25000" dirty="0" err="1" smtClean="0"/>
              <a:t>i</a:t>
            </a:r>
            <a:r>
              <a:rPr lang="en-US" dirty="0" smtClean="0"/>
              <a:t> = A</a:t>
            </a:r>
            <a:r>
              <a:rPr lang="en-US" i="1" baseline="-25000" dirty="0" smtClean="0"/>
              <a:t>i</a:t>
            </a:r>
            <a:r>
              <a:rPr lang="en-US" dirty="0" smtClean="0"/>
              <a:t> </a:t>
            </a:r>
            <a:r>
              <a:rPr lang="en-US" dirty="0" smtClean="0">
                <a:sym typeface="Symbol"/>
              </a:rPr>
              <a:t> </a:t>
            </a:r>
            <a:r>
              <a:rPr lang="en-US" dirty="0" err="1" smtClean="0">
                <a:sym typeface="Symbol"/>
              </a:rPr>
              <a:t>P</a:t>
            </a:r>
            <a:r>
              <a:rPr lang="en-US" dirty="0" err="1" smtClean="0"/>
              <a:t>R</a:t>
            </a:r>
            <a:r>
              <a:rPr lang="en-US" i="1" baseline="-25000" dirty="0" err="1" smtClean="0"/>
              <a:t>i</a:t>
            </a:r>
            <a:endParaRPr lang="en-US" dirty="0" smtClean="0"/>
          </a:p>
        </p:txBody>
      </p:sp>
      <p:sp>
        <p:nvSpPr>
          <p:cNvPr id="7" name="Rectangle 6"/>
          <p:cNvSpPr/>
          <p:nvPr/>
        </p:nvSpPr>
        <p:spPr>
          <a:xfrm>
            <a:off x="381000" y="4343400"/>
            <a:ext cx="87630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charset="0"/>
              <a:buChar char="•"/>
            </a:pPr>
            <a:r>
              <a:rPr lang="en-US" dirty="0" smtClean="0"/>
              <a:t> How </a:t>
            </a:r>
            <a:r>
              <a:rPr lang="en-US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to decrypt</a:t>
            </a:r>
            <a:r>
              <a:rPr lang="en-US" dirty="0" smtClean="0"/>
              <a:t>?</a:t>
            </a:r>
          </a:p>
          <a:p>
            <a:endParaRPr lang="en-US" dirty="0" smtClean="0"/>
          </a:p>
          <a:p>
            <a:r>
              <a:rPr lang="en-US" dirty="0" smtClean="0"/>
              <a:t>			A</a:t>
            </a:r>
            <a:r>
              <a:rPr lang="en-US" i="1" baseline="-25000" dirty="0" smtClean="0"/>
              <a:t>i </a:t>
            </a:r>
            <a:r>
              <a:rPr lang="en-US" dirty="0" smtClean="0"/>
              <a:t>= </a:t>
            </a:r>
            <a:r>
              <a:rPr lang="en-US" dirty="0" err="1" smtClean="0"/>
              <a:t>EN</a:t>
            </a:r>
            <a:r>
              <a:rPr lang="en-US" i="1" baseline="-25000" dirty="0" err="1" smtClean="0"/>
              <a:t>i</a:t>
            </a:r>
            <a:r>
              <a:rPr lang="en-US" i="1" baseline="-25000" dirty="0" smtClean="0"/>
              <a:t> </a:t>
            </a:r>
            <a:r>
              <a:rPr lang="en-US" dirty="0" smtClean="0">
                <a:sym typeface="Symbol"/>
              </a:rPr>
              <a:t> </a:t>
            </a:r>
            <a:r>
              <a:rPr lang="en-US" dirty="0" err="1" smtClean="0">
                <a:sym typeface="Symbol"/>
              </a:rPr>
              <a:t>P</a:t>
            </a:r>
            <a:r>
              <a:rPr lang="en-US" dirty="0" err="1" smtClean="0"/>
              <a:t>R</a:t>
            </a:r>
            <a:r>
              <a:rPr lang="en-US" i="1" baseline="-25000" dirty="0" err="1" smtClean="0"/>
              <a:t>i</a:t>
            </a:r>
            <a:endParaRPr lang="en-US" dirty="0" smtClean="0"/>
          </a:p>
          <a:p>
            <a:pPr>
              <a:buFont typeface="Arial" charset="0"/>
              <a:buChar char="•"/>
            </a:pPr>
            <a:endParaRPr lang="en-US" dirty="0" smtClean="0"/>
          </a:p>
          <a:p>
            <a:pPr>
              <a:buFont typeface="Arial" charset="0"/>
              <a:buChar char="•"/>
            </a:pPr>
            <a:r>
              <a:rPr lang="en-US" dirty="0" smtClean="0"/>
              <a:t> Need the </a:t>
            </a:r>
            <a:r>
              <a:rPr lang="en-US" i="1" dirty="0" smtClean="0"/>
              <a:t>same unique sequence</a:t>
            </a:r>
            <a:r>
              <a:rPr lang="en-US" dirty="0" smtClean="0"/>
              <a:t> of  pseudo-random numbers used for encryption (</a:t>
            </a:r>
            <a:r>
              <a:rPr lang="en-US" i="1" dirty="0" smtClean="0"/>
              <a:t>seed</a:t>
            </a:r>
            <a:r>
              <a:rPr lang="en-US" dirty="0" smtClean="0"/>
              <a:t> becomes encryption/decryption password).</a:t>
            </a:r>
          </a:p>
        </p:txBody>
      </p:sp>
      <p:cxnSp>
        <p:nvCxnSpPr>
          <p:cNvPr id="9" name="Straight Arrow Connector 8"/>
          <p:cNvCxnSpPr/>
          <p:nvPr/>
        </p:nvCxnSpPr>
        <p:spPr>
          <a:xfrm rot="16200000" flipV="1">
            <a:off x="3924300" y="3310235"/>
            <a:ext cx="457200" cy="762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2819400" y="3576935"/>
            <a:ext cx="2743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Information bit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457200" y="2124670"/>
            <a:ext cx="2743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encrypted bit</a:t>
            </a:r>
            <a:endParaRPr lang="en-US" dirty="0"/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2743200" y="2433935"/>
            <a:ext cx="457200" cy="2286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4953000" y="2052935"/>
            <a:ext cx="2743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P-random bit</a:t>
            </a:r>
            <a:endParaRPr lang="en-US" dirty="0"/>
          </a:p>
        </p:txBody>
      </p:sp>
      <p:cxnSp>
        <p:nvCxnSpPr>
          <p:cNvPr id="15" name="Straight Arrow Connector 14"/>
          <p:cNvCxnSpPr/>
          <p:nvPr/>
        </p:nvCxnSpPr>
        <p:spPr>
          <a:xfrm rot="10800000" flipV="1">
            <a:off x="5105400" y="2433935"/>
            <a:ext cx="304800" cy="2286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45277-069B-48DE-AB5B-2988464F1E60}" type="slidenum">
              <a:rPr lang="en-US"/>
              <a:pPr/>
              <a:t>32</a:t>
            </a:fld>
            <a:endParaRPr lang="en-US"/>
          </a:p>
        </p:txBody>
      </p:sp>
      <p:sp>
        <p:nvSpPr>
          <p:cNvPr id="138242" name="Rectangle 2"/>
          <p:cNvSpPr>
            <a:spLocks noChangeArrowheads="1"/>
          </p:cNvSpPr>
          <p:nvPr/>
        </p:nvSpPr>
        <p:spPr bwMode="auto">
          <a:xfrm>
            <a:off x="76200" y="381000"/>
            <a:ext cx="9067800" cy="63832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20000"/>
              </a:spcBef>
              <a:spcAft>
                <a:spcPct val="20000"/>
              </a:spcAft>
              <a:tabLst>
                <a:tab pos="454025" algn="l"/>
              </a:tabLst>
            </a:pPr>
            <a:endParaRPr lang="en-US" sz="2800" i="1" dirty="0" smtClean="0"/>
          </a:p>
          <a:p>
            <a:pPr>
              <a:spcBef>
                <a:spcPct val="20000"/>
              </a:spcBef>
              <a:spcAft>
                <a:spcPct val="20000"/>
              </a:spcAft>
              <a:buFont typeface="Arial" charset="0"/>
              <a:buChar char="•"/>
              <a:tabLst>
                <a:tab pos="454025" algn="l"/>
              </a:tabLst>
            </a:pPr>
            <a:r>
              <a:rPr lang="en-US" sz="2800" dirty="0" smtClean="0"/>
              <a:t> Implement pseudo-random number generator</a:t>
            </a:r>
          </a:p>
          <a:p>
            <a:pPr>
              <a:spcBef>
                <a:spcPct val="20000"/>
              </a:spcBef>
              <a:spcAft>
                <a:spcPct val="20000"/>
              </a:spcAft>
              <a:buFont typeface="Arial" charset="0"/>
              <a:buChar char="•"/>
              <a:tabLst>
                <a:tab pos="454025" algn="l"/>
              </a:tabLst>
            </a:pPr>
            <a:r>
              <a:rPr lang="en-US" sz="2800" dirty="0" smtClean="0"/>
              <a:t> Decrypt an encrypted 8-bit data stream</a:t>
            </a:r>
          </a:p>
          <a:p>
            <a:pPr>
              <a:spcBef>
                <a:spcPct val="20000"/>
              </a:spcBef>
              <a:spcAft>
                <a:spcPct val="20000"/>
              </a:spcAft>
              <a:buFont typeface="Arial" charset="0"/>
              <a:buChar char="•"/>
              <a:tabLst>
                <a:tab pos="454025" algn="l"/>
              </a:tabLst>
            </a:pPr>
            <a:r>
              <a:rPr lang="en-US" sz="2800" dirty="0" smtClean="0"/>
              <a:t> Perform digital-to-analog conversion and plot a parametric curve (x(t), y(t)) to display the secret message</a:t>
            </a:r>
          </a:p>
          <a:p>
            <a:pPr>
              <a:spcBef>
                <a:spcPct val="20000"/>
              </a:spcBef>
              <a:spcAft>
                <a:spcPct val="20000"/>
              </a:spcAft>
              <a:buFont typeface="Arial" charset="0"/>
              <a:buChar char="•"/>
              <a:tabLst>
                <a:tab pos="454025" algn="l"/>
              </a:tabLst>
            </a:pPr>
            <a:endParaRPr lang="en-US" sz="2800" dirty="0" smtClean="0"/>
          </a:p>
          <a:p>
            <a:pPr>
              <a:spcBef>
                <a:spcPct val="20000"/>
              </a:spcBef>
              <a:spcAft>
                <a:spcPct val="20000"/>
              </a:spcAft>
              <a:buFont typeface="Arial" charset="0"/>
              <a:buChar char="•"/>
              <a:tabLst>
                <a:tab pos="454025" algn="l"/>
              </a:tabLst>
            </a:pPr>
            <a:endParaRPr lang="en-US" sz="2800" dirty="0" smtClean="0"/>
          </a:p>
          <a:p>
            <a:pPr>
              <a:spcBef>
                <a:spcPct val="20000"/>
              </a:spcBef>
              <a:spcAft>
                <a:spcPct val="20000"/>
              </a:spcAft>
              <a:buFont typeface="Arial" charset="0"/>
              <a:buChar char="•"/>
              <a:tabLst>
                <a:tab pos="454025" algn="l"/>
              </a:tabLst>
            </a:pPr>
            <a:r>
              <a:rPr lang="en-US" sz="2800" dirty="0" smtClean="0"/>
              <a:t> E.g. explain how RSA encryption/decryption works</a:t>
            </a:r>
          </a:p>
          <a:p>
            <a:pPr>
              <a:spcBef>
                <a:spcPct val="20000"/>
              </a:spcBef>
              <a:spcAft>
                <a:spcPct val="20000"/>
              </a:spcAft>
              <a:buFont typeface="Arial" charset="0"/>
              <a:buChar char="•"/>
              <a:tabLst>
                <a:tab pos="454025" algn="l"/>
              </a:tabLst>
            </a:pPr>
            <a:r>
              <a:rPr lang="en-US" sz="2800" dirty="0" smtClean="0"/>
              <a:t> RSA = </a:t>
            </a:r>
            <a:r>
              <a:rPr lang="en-US" sz="2800" dirty="0" err="1" smtClean="0"/>
              <a:t>Rivest</a:t>
            </a:r>
            <a:r>
              <a:rPr lang="en-US" sz="2800" dirty="0" smtClean="0"/>
              <a:t>, Shamir, </a:t>
            </a:r>
            <a:r>
              <a:rPr lang="en-US" sz="2800" dirty="0" err="1" smtClean="0"/>
              <a:t>Adleman</a:t>
            </a:r>
            <a:endParaRPr lang="en-US" sz="2800" dirty="0" smtClean="0"/>
          </a:p>
          <a:p>
            <a:pPr>
              <a:spcBef>
                <a:spcPct val="20000"/>
              </a:spcBef>
              <a:spcAft>
                <a:spcPct val="20000"/>
              </a:spcAft>
              <a:buFont typeface="Arial" charset="0"/>
              <a:buChar char="•"/>
              <a:tabLst>
                <a:tab pos="454025" algn="l"/>
              </a:tabLst>
            </a:pPr>
            <a:r>
              <a:rPr lang="en-US" sz="2800" dirty="0" smtClean="0"/>
              <a:t> Public key cryptography</a:t>
            </a:r>
          </a:p>
          <a:p>
            <a:pPr>
              <a:spcBef>
                <a:spcPct val="20000"/>
              </a:spcBef>
              <a:spcAft>
                <a:spcPct val="20000"/>
              </a:spcAft>
              <a:tabLst>
                <a:tab pos="454025" algn="l"/>
              </a:tabLst>
            </a:pPr>
            <a:endParaRPr lang="en-US" sz="2800" dirty="0" smtClean="0"/>
          </a:p>
        </p:txBody>
      </p:sp>
      <p:sp>
        <p:nvSpPr>
          <p:cNvPr id="138243" name="Rectangle 3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  <a:ln/>
        </p:spPr>
        <p:txBody>
          <a:bodyPr/>
          <a:lstStyle/>
          <a:p>
            <a:r>
              <a:rPr lang="en-US" dirty="0" err="1" smtClean="0">
                <a:solidFill>
                  <a:srgbClr val="FF0000"/>
                </a:solidFill>
              </a:rPr>
              <a:t>LTspice</a:t>
            </a:r>
            <a:r>
              <a:rPr lang="en-US" dirty="0" smtClean="0">
                <a:solidFill>
                  <a:srgbClr val="FF0000"/>
                </a:solidFill>
              </a:rPr>
              <a:t> experiment 11.1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685800" y="34290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Things to read/think</a:t>
            </a:r>
            <a:r>
              <a:rPr kumimoji="0" lang="en-US" sz="4400" b="0" i="0" u="none" strike="noStrike" kern="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about</a:t>
            </a:r>
            <a:endParaRPr kumimoji="0" lang="en-US" sz="4400" b="0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86600" y="4849978"/>
            <a:ext cx="2057400" cy="20080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CDE83-3861-44E7-AC9A-849D164D0AE9}" type="slidenum">
              <a:rPr lang="en-US" smtClean="0"/>
              <a:pPr/>
              <a:t>33</a:t>
            </a:fld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 b="8579"/>
          <a:stretch>
            <a:fillRect/>
          </a:stretch>
        </p:blipFill>
        <p:spPr bwMode="auto">
          <a:xfrm>
            <a:off x="1476375" y="914400"/>
            <a:ext cx="6191250" cy="324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3"/>
          <p:cNvSpPr>
            <a:spLocks noGrp="1" noChangeArrowheads="1"/>
          </p:cNvSpPr>
          <p:nvPr>
            <p:ph type="title"/>
          </p:nvPr>
        </p:nvSpPr>
        <p:spPr>
          <a:xfrm>
            <a:off x="-62753" y="0"/>
            <a:ext cx="9296400" cy="1143000"/>
          </a:xfrm>
          <a:ln/>
        </p:spPr>
        <p:txBody>
          <a:bodyPr/>
          <a:lstStyle/>
          <a:p>
            <a:r>
              <a:rPr lang="en-US" dirty="0" err="1" smtClean="0">
                <a:solidFill>
                  <a:srgbClr val="FF0000"/>
                </a:solidFill>
              </a:rPr>
              <a:t>Arduino</a:t>
            </a:r>
            <a:r>
              <a:rPr lang="en-US" dirty="0" smtClean="0">
                <a:solidFill>
                  <a:srgbClr val="FF0000"/>
                </a:solidFill>
              </a:rPr>
              <a:t> – 30$ </a:t>
            </a:r>
            <a:r>
              <a:rPr lang="en-US" dirty="0" smtClean="0">
                <a:solidFill>
                  <a:srgbClr val="FF0000"/>
                </a:solidFill>
              </a:rPr>
              <a:t>computer (</a:t>
            </a:r>
            <a:r>
              <a:rPr lang="en-US" dirty="0" smtClean="0">
                <a:solidFill>
                  <a:srgbClr val="FF0000"/>
                </a:solidFill>
              </a:rPr>
              <a:t>Teensy – </a:t>
            </a:r>
            <a:r>
              <a:rPr lang="en-US" dirty="0" smtClean="0">
                <a:solidFill>
                  <a:srgbClr val="FF0000"/>
                </a:solidFill>
              </a:rPr>
              <a:t>19</a:t>
            </a:r>
            <a:r>
              <a:rPr lang="en-US" dirty="0" smtClean="0">
                <a:solidFill>
                  <a:srgbClr val="FF0000"/>
                </a:solidFill>
              </a:rPr>
              <a:t>$)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940300" y="2424112"/>
            <a:ext cx="50847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rgbClr val="FF0000"/>
                </a:solidFill>
                <a:latin typeface="+mn-lt"/>
              </a:rPr>
              <a:t>QCO</a:t>
            </a:r>
            <a:endParaRPr lang="en-US" sz="12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28600" y="4114800"/>
            <a:ext cx="7125027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Microcontroller		ATmega328</a:t>
            </a:r>
          </a:p>
          <a:p>
            <a:r>
              <a:rPr lang="en-US" sz="1400" dirty="0" smtClean="0"/>
              <a:t>Operating Voltage		5V</a:t>
            </a:r>
          </a:p>
          <a:p>
            <a:r>
              <a:rPr lang="en-US" sz="1400" dirty="0" smtClean="0"/>
              <a:t>Input Voltage (recommended)	7-12V</a:t>
            </a:r>
          </a:p>
          <a:p>
            <a:r>
              <a:rPr lang="en-US" sz="1400" dirty="0" smtClean="0"/>
              <a:t>Input Voltage (limits)		6-20V</a:t>
            </a:r>
          </a:p>
          <a:p>
            <a:r>
              <a:rPr lang="en-US" sz="1400" dirty="0" smtClean="0"/>
              <a:t>Digital I/O Pins		14 (of which 6 provide PWM output)</a:t>
            </a:r>
          </a:p>
          <a:p>
            <a:r>
              <a:rPr lang="en-US" sz="1400" dirty="0" smtClean="0"/>
              <a:t>Analog Input Pins		6</a:t>
            </a:r>
          </a:p>
          <a:p>
            <a:r>
              <a:rPr lang="en-US" sz="1400" dirty="0" smtClean="0"/>
              <a:t>DC Current per I/O Pin		40 </a:t>
            </a:r>
            <a:r>
              <a:rPr lang="en-US" sz="1400" dirty="0" err="1" smtClean="0"/>
              <a:t>mA</a:t>
            </a:r>
            <a:endParaRPr lang="en-US" sz="1400" dirty="0" smtClean="0"/>
          </a:p>
          <a:p>
            <a:r>
              <a:rPr lang="en-US" sz="1400" dirty="0" smtClean="0"/>
              <a:t>DC Current for 3.3V Pin		50 </a:t>
            </a:r>
            <a:r>
              <a:rPr lang="en-US" sz="1400" dirty="0" err="1" smtClean="0"/>
              <a:t>mA</a:t>
            </a:r>
            <a:endParaRPr lang="en-US" sz="1400" dirty="0" smtClean="0"/>
          </a:p>
          <a:p>
            <a:r>
              <a:rPr lang="en-US" sz="1400" dirty="0" smtClean="0"/>
              <a:t>Flash Memory		32 KB (ATmega328) of which 0.5 KB used by </a:t>
            </a:r>
            <a:r>
              <a:rPr lang="en-US" sz="1400" dirty="0" err="1" smtClean="0"/>
              <a:t>bootloader</a:t>
            </a:r>
            <a:endParaRPr lang="en-US" sz="1400" dirty="0" smtClean="0"/>
          </a:p>
          <a:p>
            <a:r>
              <a:rPr lang="en-US" sz="1400" dirty="0" smtClean="0"/>
              <a:t>SRAM			2 KB (ATmega328)</a:t>
            </a:r>
          </a:p>
          <a:p>
            <a:r>
              <a:rPr lang="en-US" sz="1400" dirty="0" smtClean="0"/>
              <a:t>EEPROM			1 KB (ATmega328)</a:t>
            </a:r>
          </a:p>
          <a:p>
            <a:r>
              <a:rPr lang="en-US" sz="1400" dirty="0" smtClean="0"/>
              <a:t>Clock Frequency		16 MHz</a:t>
            </a:r>
            <a:endParaRPr lang="en-US" sz="1400" dirty="0"/>
          </a:p>
        </p:txBody>
      </p:sp>
      <p:sp>
        <p:nvSpPr>
          <p:cNvPr id="8" name="TextBox 7"/>
          <p:cNvSpPr txBox="1"/>
          <p:nvPr/>
        </p:nvSpPr>
        <p:spPr>
          <a:xfrm>
            <a:off x="228600" y="3733800"/>
            <a:ext cx="25619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Arduino</a:t>
            </a:r>
            <a:r>
              <a:rPr lang="en-US" dirty="0" smtClean="0"/>
              <a:t> Uno specs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152400" y="914400"/>
            <a:ext cx="219887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www.arduino.cc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CDE83-3861-44E7-AC9A-849D164D0AE9}" type="slidenum">
              <a:rPr lang="en-US" smtClean="0"/>
              <a:pPr/>
              <a:t>34</a:t>
            </a:fld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1417683"/>
            <a:ext cx="8300027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5"/>
          <p:cNvSpPr/>
          <p:nvPr/>
        </p:nvSpPr>
        <p:spPr>
          <a:xfrm>
            <a:off x="762000" y="3322683"/>
            <a:ext cx="80772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400" dirty="0" smtClean="0"/>
              <a:t>Arduino Mega		Arduino UNO	       Arduino Mini/Nano          Lilypad</a:t>
            </a:r>
            <a:endParaRPr lang="en-US" sz="1400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  <a:ln/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Different </a:t>
            </a:r>
            <a:r>
              <a:rPr lang="en-US" dirty="0" err="1" smtClean="0">
                <a:solidFill>
                  <a:srgbClr val="FF0000"/>
                </a:solidFill>
              </a:rPr>
              <a:t>Arduinos</a:t>
            </a:r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2050" name="Picture 2" descr="http://www.pjrc.com/teensy/features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62200" y="4648200"/>
            <a:ext cx="4229944" cy="137534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8097A-F8FD-4E46-A3D1-27E898659445}" type="slidenum">
              <a:rPr lang="en-US"/>
              <a:pPr/>
              <a:t>4</a:t>
            </a:fld>
            <a:endParaRPr lang="en-US"/>
          </a:p>
        </p:txBody>
      </p:sp>
      <p:sp>
        <p:nvSpPr>
          <p:cNvPr id="1034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066800"/>
            <a:ext cx="8991600" cy="5562600"/>
          </a:xfrm>
        </p:spPr>
        <p:txBody>
          <a:bodyPr/>
          <a:lstStyle/>
          <a:p>
            <a:pPr>
              <a:spcBef>
                <a:spcPct val="0"/>
              </a:spcBef>
            </a:pPr>
            <a:r>
              <a:rPr lang="en-US" altLang="zh-TW" dirty="0">
                <a:ea typeface="新細明體" pitchFamily="18" charset="-120"/>
              </a:rPr>
              <a:t> </a:t>
            </a:r>
            <a:r>
              <a:rPr lang="en-US" altLang="zh-TW" dirty="0">
                <a:solidFill>
                  <a:srgbClr val="0000FF"/>
                </a:solidFill>
                <a:latin typeface="Arial" pitchFamily="34" charset="0"/>
                <a:ea typeface="新細明體" pitchFamily="18" charset="-120"/>
              </a:rPr>
              <a:t>Serial</a:t>
            </a:r>
          </a:p>
          <a:p>
            <a:pPr lvl="1">
              <a:spcBef>
                <a:spcPct val="0"/>
              </a:spcBef>
            </a:pPr>
            <a:r>
              <a:rPr lang="en-US" altLang="zh-TW" dirty="0" smtClean="0">
                <a:ea typeface="新細明體" pitchFamily="18" charset="-120"/>
              </a:rPr>
              <a:t>one bit at a time</a:t>
            </a:r>
          </a:p>
          <a:p>
            <a:pPr lvl="1">
              <a:spcBef>
                <a:spcPct val="0"/>
              </a:spcBef>
            </a:pPr>
            <a:r>
              <a:rPr lang="en-US" altLang="zh-TW" dirty="0" smtClean="0">
                <a:ea typeface="新細明體" pitchFamily="18" charset="-120"/>
              </a:rPr>
              <a:t>RS-232 (recommended standard 232) serial </a:t>
            </a:r>
            <a:r>
              <a:rPr lang="en-US" altLang="zh-TW" dirty="0">
                <a:ea typeface="新細明體" pitchFamily="18" charset="-120"/>
              </a:rPr>
              <a:t>port</a:t>
            </a:r>
          </a:p>
          <a:p>
            <a:pPr lvl="1">
              <a:spcBef>
                <a:spcPct val="0"/>
              </a:spcBef>
            </a:pPr>
            <a:r>
              <a:rPr lang="en-US" altLang="zh-TW" dirty="0" smtClean="0">
                <a:ea typeface="新細明體" pitchFamily="18" charset="-120"/>
              </a:rPr>
              <a:t>used with </a:t>
            </a:r>
            <a:r>
              <a:rPr lang="en-US" altLang="zh-TW" dirty="0">
                <a:ea typeface="新細明體" pitchFamily="18" charset="-120"/>
              </a:rPr>
              <a:t>long </a:t>
            </a:r>
            <a:r>
              <a:rPr lang="en-US" altLang="zh-TW" dirty="0" smtClean="0">
                <a:ea typeface="新細明體" pitchFamily="18" charset="-120"/>
              </a:rPr>
              <a:t>cables (not longer than ~15 m OK)</a:t>
            </a:r>
            <a:endParaRPr lang="en-US" altLang="zh-TW" dirty="0">
              <a:ea typeface="新細明體" pitchFamily="18" charset="-120"/>
            </a:endParaRPr>
          </a:p>
          <a:p>
            <a:pPr lvl="1">
              <a:spcBef>
                <a:spcPct val="0"/>
              </a:spcBef>
            </a:pPr>
            <a:r>
              <a:rPr lang="en-US" altLang="zh-TW" dirty="0" smtClean="0">
                <a:ea typeface="新細明體" pitchFamily="18" charset="-120"/>
              </a:rPr>
              <a:t>low speeds (up to 115 </a:t>
            </a:r>
            <a:r>
              <a:rPr lang="en-US" altLang="zh-TW" dirty="0" err="1" smtClean="0">
                <a:ea typeface="新細明體" pitchFamily="18" charset="-120"/>
              </a:rPr>
              <a:t>kbit</a:t>
            </a:r>
            <a:r>
              <a:rPr lang="en-US" altLang="zh-TW" dirty="0" smtClean="0">
                <a:ea typeface="新細明體" pitchFamily="18" charset="-120"/>
              </a:rPr>
              <a:t>/s)</a:t>
            </a:r>
            <a:endParaRPr lang="en-US" altLang="zh-TW" dirty="0" smtClean="0">
              <a:solidFill>
                <a:srgbClr val="0000FF"/>
              </a:solidFill>
              <a:latin typeface="Arial" pitchFamily="34" charset="0"/>
              <a:ea typeface="新細明體" pitchFamily="18" charset="-120"/>
            </a:endParaRPr>
          </a:p>
          <a:p>
            <a:pPr lvl="1">
              <a:spcBef>
                <a:spcPct val="0"/>
              </a:spcBef>
            </a:pPr>
            <a:r>
              <a:rPr lang="en-US" altLang="zh-TW" dirty="0" smtClean="0">
                <a:ea typeface="新細明體" pitchFamily="18" charset="-120"/>
              </a:rPr>
              <a:t>still </a:t>
            </a:r>
            <a:r>
              <a:rPr lang="en-US" altLang="zh-TW" dirty="0">
                <a:ea typeface="新細明體" pitchFamily="18" charset="-120"/>
              </a:rPr>
              <a:t>widely used to interface </a:t>
            </a:r>
            <a:r>
              <a:rPr lang="en-US" altLang="zh-TW" dirty="0" smtClean="0">
                <a:ea typeface="新細明體" pitchFamily="18" charset="-120"/>
              </a:rPr>
              <a:t>instruments</a:t>
            </a:r>
          </a:p>
          <a:p>
            <a:pPr lvl="1">
              <a:spcBef>
                <a:spcPct val="0"/>
              </a:spcBef>
            </a:pPr>
            <a:r>
              <a:rPr lang="en-US" altLang="zh-TW" dirty="0" smtClean="0">
                <a:ea typeface="新細明體" pitchFamily="18" charset="-120"/>
              </a:rPr>
              <a:t>additional standards available:</a:t>
            </a:r>
          </a:p>
          <a:p>
            <a:pPr lvl="2">
              <a:spcBef>
                <a:spcPct val="0"/>
              </a:spcBef>
            </a:pPr>
            <a:r>
              <a:rPr lang="en-US" altLang="zh-TW" dirty="0" smtClean="0">
                <a:ea typeface="新細明體" pitchFamily="18" charset="-120"/>
              </a:rPr>
              <a:t>E.g. RS-422/485 differential signals for better noise immunity, can support speeds in access of 10 </a:t>
            </a:r>
            <a:r>
              <a:rPr lang="en-US" altLang="zh-TW" dirty="0" err="1" smtClean="0">
                <a:ea typeface="新細明體" pitchFamily="18" charset="-120"/>
              </a:rPr>
              <a:t>Mbit</a:t>
            </a:r>
            <a:r>
              <a:rPr lang="en-US" altLang="zh-TW" dirty="0" smtClean="0">
                <a:ea typeface="新細明體" pitchFamily="18" charset="-120"/>
              </a:rPr>
              <a:t>/s (becomes cable-length dependent)</a:t>
            </a:r>
            <a:endParaRPr lang="en-US" altLang="zh-TW" dirty="0">
              <a:ea typeface="新細明體" pitchFamily="18" charset="-120"/>
            </a:endParaRPr>
          </a:p>
        </p:txBody>
      </p:sp>
      <p:sp>
        <p:nvSpPr>
          <p:cNvPr id="103429" name="Rectangle 5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  <a:noFill/>
          <a:ln/>
        </p:spPr>
        <p:txBody>
          <a:bodyPr/>
          <a:lstStyle/>
          <a:p>
            <a:r>
              <a:rPr lang="en-US">
                <a:solidFill>
                  <a:srgbClr val="FF0000"/>
                </a:solidFill>
              </a:rPr>
              <a:t>Input/Output Ports (2)</a:t>
            </a:r>
          </a:p>
        </p:txBody>
      </p:sp>
      <p:pic>
        <p:nvPicPr>
          <p:cNvPr id="103431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53200" y="1219200"/>
            <a:ext cx="1219200" cy="66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8097A-F8FD-4E46-A3D1-27E898659445}" type="slidenum">
              <a:rPr lang="en-US"/>
              <a:pPr/>
              <a:t>5</a:t>
            </a:fld>
            <a:endParaRPr lang="en-US"/>
          </a:p>
        </p:txBody>
      </p:sp>
      <p:sp>
        <p:nvSpPr>
          <p:cNvPr id="1034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066800"/>
            <a:ext cx="8991600" cy="5562600"/>
          </a:xfrm>
        </p:spPr>
        <p:txBody>
          <a:bodyPr/>
          <a:lstStyle/>
          <a:p>
            <a:pPr>
              <a:spcBef>
                <a:spcPct val="0"/>
              </a:spcBef>
              <a:buClr>
                <a:schemeClr val="tx1"/>
              </a:buClr>
            </a:pPr>
            <a:r>
              <a:rPr lang="en-US" altLang="zh-TW" dirty="0" smtClean="0">
                <a:solidFill>
                  <a:srgbClr val="0000FF"/>
                </a:solidFill>
                <a:latin typeface="Arial" pitchFamily="34" charset="0"/>
                <a:ea typeface="新細明體" pitchFamily="18" charset="-120"/>
              </a:rPr>
              <a:t>IEEE-488 </a:t>
            </a:r>
            <a:r>
              <a:rPr lang="en-US" altLang="zh-TW" dirty="0">
                <a:solidFill>
                  <a:srgbClr val="0000FF"/>
                </a:solidFill>
                <a:latin typeface="Arial" pitchFamily="34" charset="0"/>
                <a:ea typeface="新細明體" pitchFamily="18" charset="-120"/>
              </a:rPr>
              <a:t>(GPIB)</a:t>
            </a:r>
          </a:p>
          <a:p>
            <a:pPr lvl="1">
              <a:spcBef>
                <a:spcPct val="0"/>
              </a:spcBef>
            </a:pPr>
            <a:r>
              <a:rPr lang="en-US" altLang="zh-TW" dirty="0">
                <a:ea typeface="新細明體" pitchFamily="18" charset="-120"/>
              </a:rPr>
              <a:t>Has been around for 30 years, </a:t>
            </a:r>
            <a:r>
              <a:rPr lang="en-US" altLang="zh-TW" dirty="0" smtClean="0">
                <a:ea typeface="新細明體" pitchFamily="18" charset="-120"/>
              </a:rPr>
              <a:t>many                                   instruments </a:t>
            </a:r>
            <a:r>
              <a:rPr lang="en-US" altLang="zh-TW" dirty="0">
                <a:ea typeface="新細明體" pitchFamily="18" charset="-120"/>
              </a:rPr>
              <a:t>are equipped with it</a:t>
            </a:r>
          </a:p>
          <a:p>
            <a:pPr lvl="1">
              <a:spcBef>
                <a:spcPct val="0"/>
              </a:spcBef>
            </a:pPr>
            <a:r>
              <a:rPr lang="en-US" altLang="zh-TW" dirty="0">
                <a:ea typeface="新細明體" pitchFamily="18" charset="-120"/>
              </a:rPr>
              <a:t>Allows </a:t>
            </a:r>
            <a:r>
              <a:rPr lang="en-US" altLang="zh-TW" dirty="0">
                <a:solidFill>
                  <a:srgbClr val="0000FF"/>
                </a:solidFill>
                <a:latin typeface="Arial" pitchFamily="34" charset="0"/>
                <a:ea typeface="新細明體" pitchFamily="18" charset="-120"/>
              </a:rPr>
              <a:t>daisy-chaining</a:t>
            </a:r>
            <a:r>
              <a:rPr lang="en-US" altLang="zh-TW" dirty="0">
                <a:ea typeface="新細明體" pitchFamily="18" charset="-120"/>
              </a:rPr>
              <a:t> up to 15 </a:t>
            </a:r>
            <a:r>
              <a:rPr lang="en-US" altLang="zh-TW" dirty="0" smtClean="0">
                <a:ea typeface="新細明體" pitchFamily="18" charset="-120"/>
              </a:rPr>
              <a:t>devices</a:t>
            </a:r>
          </a:p>
          <a:p>
            <a:pPr lvl="1">
              <a:spcBef>
                <a:spcPct val="0"/>
              </a:spcBef>
            </a:pPr>
            <a:r>
              <a:rPr lang="en-US" altLang="zh-TW" dirty="0" smtClean="0">
                <a:ea typeface="新細明體" pitchFamily="18" charset="-120"/>
              </a:rPr>
              <a:t>Updated versions have speeds up to 10Mbit/s</a:t>
            </a:r>
            <a:endParaRPr lang="en-US" altLang="zh-TW" dirty="0">
              <a:ea typeface="新細明體" pitchFamily="18" charset="-120"/>
            </a:endParaRPr>
          </a:p>
          <a:p>
            <a:pPr lvl="1">
              <a:spcBef>
                <a:spcPct val="0"/>
              </a:spcBef>
            </a:pPr>
            <a:endParaRPr lang="en-US" altLang="zh-TW" dirty="0">
              <a:ea typeface="新細明體" pitchFamily="18" charset="-120"/>
            </a:endParaRPr>
          </a:p>
        </p:txBody>
      </p:sp>
      <p:sp>
        <p:nvSpPr>
          <p:cNvPr id="103429" name="Rectangle 5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  <a:noFill/>
          <a:ln/>
        </p:spPr>
        <p:txBody>
          <a:bodyPr/>
          <a:lstStyle/>
          <a:p>
            <a:r>
              <a:rPr lang="en-US" dirty="0" err="1">
                <a:solidFill>
                  <a:srgbClr val="FF0000"/>
                </a:solidFill>
              </a:rPr>
              <a:t>Input/Output</a:t>
            </a:r>
            <a:r>
              <a:rPr lang="en-US" dirty="0">
                <a:solidFill>
                  <a:srgbClr val="FF0000"/>
                </a:solidFill>
              </a:rPr>
              <a:t> Ports </a:t>
            </a:r>
            <a:r>
              <a:rPr lang="en-US" dirty="0" smtClean="0">
                <a:solidFill>
                  <a:srgbClr val="FF0000"/>
                </a:solidFill>
              </a:rPr>
              <a:t>(3)</a:t>
            </a:r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103432" name="Picture 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62800" y="1600200"/>
            <a:ext cx="1314450" cy="1004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856A3-B498-4ADE-8C82-5B216CEC2D56}" type="slidenum">
              <a:rPr lang="en-US"/>
              <a:pPr/>
              <a:t>6</a:t>
            </a:fld>
            <a:endParaRPr lang="en-US"/>
          </a:p>
        </p:txBody>
      </p:sp>
      <p:sp>
        <p:nvSpPr>
          <p:cNvPr id="1054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68375"/>
            <a:ext cx="7683500" cy="5889625"/>
          </a:xfrm>
        </p:spPr>
        <p:txBody>
          <a:bodyPr/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</a:pPr>
            <a:r>
              <a:rPr lang="en-US" altLang="zh-TW" sz="2800" dirty="0" smtClean="0">
                <a:ea typeface="新細明體" pitchFamily="18" charset="-120"/>
              </a:rPr>
              <a:t> </a:t>
            </a:r>
            <a:r>
              <a:rPr lang="en-US" altLang="zh-TW" sz="2800" dirty="0" smtClean="0">
                <a:solidFill>
                  <a:srgbClr val="0000FF"/>
                </a:solidFill>
                <a:latin typeface="Arial" pitchFamily="34" charset="0"/>
                <a:ea typeface="新細明體" pitchFamily="18" charset="-120"/>
              </a:rPr>
              <a:t>Generally characterized by the “word” size (registers and data bus)</a:t>
            </a:r>
          </a:p>
          <a:p>
            <a:pPr lvl="1">
              <a:lnSpc>
                <a:spcPct val="90000"/>
              </a:lnSpc>
              <a:spcBef>
                <a:spcPct val="0"/>
              </a:spcBef>
            </a:pPr>
            <a:r>
              <a:rPr lang="en-US" altLang="zh-TW" dirty="0" smtClean="0">
                <a:ea typeface="新細明體" pitchFamily="18" charset="-120"/>
              </a:rPr>
              <a:t>8-bit, 16-bit, 32-bit, 64-bit</a:t>
            </a:r>
          </a:p>
          <a:p>
            <a:pPr lvl="1">
              <a:lnSpc>
                <a:spcPct val="90000"/>
              </a:lnSpc>
              <a:spcBef>
                <a:spcPct val="0"/>
              </a:spcBef>
            </a:pPr>
            <a:r>
              <a:rPr lang="en-US" altLang="zh-TW" dirty="0" smtClean="0">
                <a:ea typeface="新細明體" pitchFamily="18" charset="-120"/>
              </a:rPr>
              <a:t>addressable memory related to the word size</a:t>
            </a:r>
          </a:p>
          <a:p>
            <a:pPr>
              <a:lnSpc>
                <a:spcPct val="90000"/>
              </a:lnSpc>
              <a:spcBef>
                <a:spcPct val="30000"/>
              </a:spcBef>
              <a:spcAft>
                <a:spcPct val="15000"/>
              </a:spcAft>
            </a:pPr>
            <a:r>
              <a:rPr lang="en-US" altLang="zh-TW" sz="2800" dirty="0" smtClean="0">
                <a:ea typeface="新細明體" pitchFamily="18" charset="-120"/>
              </a:rPr>
              <a:t> </a:t>
            </a:r>
            <a:r>
              <a:rPr lang="en-US" altLang="zh-TW" sz="2800" dirty="0" smtClean="0">
                <a:solidFill>
                  <a:srgbClr val="0000FF"/>
                </a:solidFill>
                <a:latin typeface="Arial" pitchFamily="34" charset="0"/>
                <a:ea typeface="新細明體" pitchFamily="18" charset="-120"/>
              </a:rPr>
              <a:t>Intel 8080</a:t>
            </a:r>
            <a:r>
              <a:rPr lang="en-US" altLang="zh-TW" sz="2800" dirty="0" smtClean="0">
                <a:ea typeface="新細明體" pitchFamily="18" charset="-120"/>
              </a:rPr>
              <a:t> (1974)</a:t>
            </a:r>
          </a:p>
          <a:p>
            <a:pPr lvl="1">
              <a:lnSpc>
                <a:spcPct val="90000"/>
              </a:lnSpc>
              <a:spcBef>
                <a:spcPct val="0"/>
              </a:spcBef>
              <a:buClr>
                <a:schemeClr val="tx1"/>
              </a:buClr>
            </a:pPr>
            <a:r>
              <a:rPr lang="en-US" altLang="zh-TW" dirty="0" smtClean="0">
                <a:solidFill>
                  <a:srgbClr val="0000FF"/>
                </a:solidFill>
                <a:latin typeface="Arial" pitchFamily="34" charset="0"/>
                <a:ea typeface="新細明體" pitchFamily="18" charset="-120"/>
                <a:cs typeface="Arial" pitchFamily="34" charset="0"/>
              </a:rPr>
              <a:t>8-bit</a:t>
            </a:r>
            <a:r>
              <a:rPr lang="en-US" altLang="zh-TW" dirty="0" smtClean="0">
                <a:ea typeface="新細明體" pitchFamily="18" charset="-120"/>
              </a:rPr>
              <a:t>, </a:t>
            </a:r>
            <a:r>
              <a:rPr lang="en-US" altLang="zh-TW" i="1" dirty="0" smtClean="0">
                <a:ea typeface="新細明體" pitchFamily="18" charset="-120"/>
              </a:rPr>
              <a:t>first truly usable</a:t>
            </a:r>
            <a:r>
              <a:rPr lang="en-US" altLang="zh-TW" dirty="0" smtClean="0">
                <a:ea typeface="新細明體" pitchFamily="18" charset="-120"/>
              </a:rPr>
              <a:t> </a:t>
            </a:r>
            <a:r>
              <a:rPr lang="en-US" altLang="zh-TW" dirty="0" smtClean="0">
                <a:latin typeface="Symbol" pitchFamily="18" charset="2"/>
                <a:ea typeface="新細明體" pitchFamily="18" charset="-120"/>
              </a:rPr>
              <a:t>m-</a:t>
            </a:r>
            <a:r>
              <a:rPr lang="en-US" altLang="zh-TW" dirty="0" smtClean="0">
                <a:ea typeface="新細明體" pitchFamily="18" charset="-120"/>
              </a:rPr>
              <a:t>processor (40 DIP)</a:t>
            </a:r>
            <a:endParaRPr lang="en-US" altLang="zh-TW" dirty="0">
              <a:ea typeface="新細明體" pitchFamily="18" charset="-120"/>
            </a:endParaRPr>
          </a:p>
          <a:p>
            <a:pPr lvl="1">
              <a:lnSpc>
                <a:spcPct val="90000"/>
              </a:lnSpc>
              <a:spcBef>
                <a:spcPct val="0"/>
              </a:spcBef>
            </a:pPr>
            <a:r>
              <a:rPr lang="en-US" altLang="zh-TW" dirty="0" smtClean="0">
                <a:ea typeface="新細明體" pitchFamily="18" charset="-120"/>
              </a:rPr>
              <a:t>seven 8-bit registers (six of which can be combined as three 16-bit registers)</a:t>
            </a:r>
            <a:endParaRPr lang="en-US" altLang="zh-TW" dirty="0">
              <a:ea typeface="新細明體" pitchFamily="18" charset="-120"/>
            </a:endParaRPr>
          </a:p>
          <a:p>
            <a:pPr lvl="1">
              <a:lnSpc>
                <a:spcPct val="90000"/>
              </a:lnSpc>
              <a:spcBef>
                <a:spcPct val="0"/>
              </a:spcBef>
            </a:pPr>
            <a:r>
              <a:rPr lang="en-US" altLang="zh-TW" dirty="0" smtClean="0">
                <a:ea typeface="新細明體" pitchFamily="18" charset="-120"/>
              </a:rPr>
              <a:t>6K transistors, 2MHz clock</a:t>
            </a:r>
            <a:endParaRPr lang="en-US" altLang="zh-TW" dirty="0">
              <a:ea typeface="新細明體" pitchFamily="18" charset="-120"/>
            </a:endParaRPr>
          </a:p>
          <a:p>
            <a:pPr lvl="1">
              <a:lnSpc>
                <a:spcPct val="90000"/>
              </a:lnSpc>
              <a:spcBef>
                <a:spcPct val="0"/>
              </a:spcBef>
            </a:pPr>
            <a:r>
              <a:rPr lang="en-US" altLang="zh-TW" dirty="0" smtClean="0">
                <a:ea typeface="新細明體" pitchFamily="18" charset="-120"/>
              </a:rPr>
              <a:t>Other notable 8-bit processors include </a:t>
            </a:r>
            <a:r>
              <a:rPr lang="en-US" altLang="zh-TW" dirty="0" err="1" smtClean="0">
                <a:ea typeface="新細明體" pitchFamily="18" charset="-120"/>
              </a:rPr>
              <a:t>Zilog</a:t>
            </a:r>
            <a:r>
              <a:rPr lang="en-US" altLang="zh-TW" dirty="0" smtClean="0">
                <a:ea typeface="新細明體" pitchFamily="18" charset="-120"/>
              </a:rPr>
              <a:t> Z80 (1976) (used in Osborne 1, first portable </a:t>
            </a:r>
            <a:r>
              <a:rPr lang="en-US" altLang="zh-TW" dirty="0" smtClean="0">
                <a:latin typeface="Symbol" pitchFamily="18" charset="2"/>
                <a:ea typeface="新細明體" pitchFamily="18" charset="-120"/>
              </a:rPr>
              <a:t>m</a:t>
            </a:r>
            <a:r>
              <a:rPr lang="en-US" altLang="zh-TW" dirty="0" smtClean="0">
                <a:ea typeface="新細明體" pitchFamily="18" charset="-120"/>
              </a:rPr>
              <a:t>-computer) and Motorola 6800/6809 (1978)</a:t>
            </a:r>
            <a:endParaRPr lang="en-US" altLang="zh-TW" dirty="0">
              <a:ea typeface="新細明體" pitchFamily="18" charset="-120"/>
            </a:endParaRPr>
          </a:p>
          <a:p>
            <a:pPr lvl="1">
              <a:lnSpc>
                <a:spcPct val="90000"/>
              </a:lnSpc>
              <a:spcBef>
                <a:spcPct val="0"/>
              </a:spcBef>
            </a:pPr>
            <a:r>
              <a:rPr lang="en-US" altLang="zh-TW" dirty="0" smtClean="0">
                <a:ea typeface="新細明體" pitchFamily="18" charset="-120"/>
              </a:rPr>
              <a:t>Small cost, compact packaging allowed </a:t>
            </a:r>
            <a:r>
              <a:rPr lang="en-US" altLang="zh-TW" dirty="0" smtClean="0">
                <a:solidFill>
                  <a:srgbClr val="0000FF"/>
                </a:solidFill>
                <a:latin typeface="Arial" pitchFamily="34" charset="0"/>
                <a:ea typeface="新細明體" pitchFamily="18" charset="-120"/>
                <a:cs typeface="Arial" pitchFamily="34" charset="0"/>
              </a:rPr>
              <a:t>home computer revolution</a:t>
            </a:r>
            <a:endParaRPr lang="en-US" altLang="zh-TW" dirty="0">
              <a:solidFill>
                <a:srgbClr val="0000FF"/>
              </a:solidFill>
              <a:latin typeface="Arial" pitchFamily="34" charset="0"/>
              <a:ea typeface="新細明體" pitchFamily="18" charset="-120"/>
              <a:cs typeface="Arial" pitchFamily="34" charset="0"/>
            </a:endParaRPr>
          </a:p>
        </p:txBody>
      </p:sp>
      <p:sp>
        <p:nvSpPr>
          <p:cNvPr id="105477" name="Rectangle 5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  <a:noFill/>
          <a:ln/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Microprocessor Evolution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856A3-B498-4ADE-8C82-5B216CEC2D56}" type="slidenum">
              <a:rPr lang="en-US"/>
              <a:pPr/>
              <a:t>7</a:t>
            </a:fld>
            <a:endParaRPr lang="en-US"/>
          </a:p>
        </p:txBody>
      </p:sp>
      <p:sp>
        <p:nvSpPr>
          <p:cNvPr id="1054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68375"/>
            <a:ext cx="7683500" cy="5889625"/>
          </a:xfrm>
        </p:spPr>
        <p:txBody>
          <a:bodyPr/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</a:pPr>
            <a:r>
              <a:rPr lang="en-US" altLang="zh-TW" sz="2800" dirty="0">
                <a:ea typeface="新細明體" pitchFamily="18" charset="-120"/>
              </a:rPr>
              <a:t> </a:t>
            </a:r>
            <a:r>
              <a:rPr lang="en-US" altLang="zh-TW" sz="2800" dirty="0">
                <a:solidFill>
                  <a:srgbClr val="0000FF"/>
                </a:solidFill>
                <a:latin typeface="Arial" pitchFamily="34" charset="0"/>
                <a:ea typeface="新細明體" pitchFamily="18" charset="-120"/>
              </a:rPr>
              <a:t>Intel </a:t>
            </a:r>
            <a:r>
              <a:rPr lang="en-US" altLang="zh-TW" sz="2800" dirty="0" smtClean="0">
                <a:solidFill>
                  <a:srgbClr val="0000FF"/>
                </a:solidFill>
                <a:latin typeface="Arial" pitchFamily="34" charset="0"/>
                <a:ea typeface="新細明體" pitchFamily="18" charset="-120"/>
              </a:rPr>
              <a:t>8080 later variants</a:t>
            </a:r>
          </a:p>
          <a:p>
            <a:pPr lvl="1">
              <a:lnSpc>
                <a:spcPct val="90000"/>
              </a:lnSpc>
              <a:spcBef>
                <a:spcPct val="0"/>
              </a:spcBef>
            </a:pPr>
            <a:r>
              <a:rPr lang="en-US" altLang="zh-TW" dirty="0" smtClean="0">
                <a:ea typeface="新細明體" pitchFamily="18" charset="-120"/>
              </a:rPr>
              <a:t>64K addressable RAM (16-bit bus address)</a:t>
            </a:r>
          </a:p>
          <a:p>
            <a:pPr lvl="1">
              <a:lnSpc>
                <a:spcPct val="90000"/>
              </a:lnSpc>
              <a:spcBef>
                <a:spcPct val="0"/>
              </a:spcBef>
            </a:pPr>
            <a:r>
              <a:rPr lang="en-US" altLang="zh-TW" dirty="0" smtClean="0">
                <a:ea typeface="新細明體" pitchFamily="18" charset="-120"/>
              </a:rPr>
              <a:t>8-bit registers</a:t>
            </a:r>
            <a:endParaRPr lang="en-US" altLang="zh-TW" dirty="0">
              <a:ea typeface="新細明體" pitchFamily="18" charset="-120"/>
            </a:endParaRPr>
          </a:p>
          <a:p>
            <a:pPr lvl="1">
              <a:lnSpc>
                <a:spcPct val="90000"/>
              </a:lnSpc>
              <a:spcBef>
                <a:spcPct val="0"/>
              </a:spcBef>
            </a:pPr>
            <a:r>
              <a:rPr lang="en-US" altLang="zh-TW" dirty="0" smtClean="0">
                <a:ea typeface="新細明體" pitchFamily="18" charset="-120"/>
              </a:rPr>
              <a:t>CP/M (control program for </a:t>
            </a:r>
            <a:r>
              <a:rPr lang="en-US" altLang="zh-TW" dirty="0" smtClean="0">
                <a:latin typeface="Symbol" pitchFamily="18" charset="2"/>
                <a:ea typeface="新細明體" pitchFamily="18" charset="-120"/>
              </a:rPr>
              <a:t>m-</a:t>
            </a:r>
            <a:r>
              <a:rPr lang="en-US" altLang="zh-TW" dirty="0" smtClean="0">
                <a:ea typeface="新細明體" pitchFamily="18" charset="-120"/>
              </a:rPr>
              <a:t>computers) OS</a:t>
            </a:r>
          </a:p>
          <a:p>
            <a:pPr lvl="1">
              <a:lnSpc>
                <a:spcPct val="90000"/>
              </a:lnSpc>
              <a:spcBef>
                <a:spcPct val="0"/>
              </a:spcBef>
            </a:pPr>
            <a:r>
              <a:rPr lang="en-US" altLang="zh-TW" dirty="0" smtClean="0">
                <a:ea typeface="新細明體" pitchFamily="18" charset="-120"/>
              </a:rPr>
              <a:t>5,6,8,10 MHz</a:t>
            </a:r>
          </a:p>
          <a:p>
            <a:pPr lvl="1">
              <a:lnSpc>
                <a:spcPct val="90000"/>
              </a:lnSpc>
              <a:spcBef>
                <a:spcPct val="0"/>
              </a:spcBef>
            </a:pPr>
            <a:r>
              <a:rPr lang="en-US" altLang="zh-TW" dirty="0" smtClean="0">
                <a:ea typeface="新細明體" pitchFamily="18" charset="-120"/>
              </a:rPr>
              <a:t>29K transistors</a:t>
            </a:r>
            <a:endParaRPr lang="en-US" altLang="zh-TW" dirty="0">
              <a:ea typeface="新細明體" pitchFamily="18" charset="-120"/>
            </a:endParaRPr>
          </a:p>
          <a:p>
            <a:pPr>
              <a:lnSpc>
                <a:spcPct val="90000"/>
              </a:lnSpc>
              <a:spcBef>
                <a:spcPct val="30000"/>
              </a:spcBef>
              <a:spcAft>
                <a:spcPct val="15000"/>
              </a:spcAft>
            </a:pPr>
            <a:r>
              <a:rPr lang="en-US" altLang="zh-TW" sz="2800" dirty="0" smtClean="0">
                <a:ea typeface="新細明體" pitchFamily="18" charset="-120"/>
              </a:rPr>
              <a:t> </a:t>
            </a:r>
            <a:r>
              <a:rPr lang="en-US" altLang="zh-TW" sz="2800" dirty="0">
                <a:solidFill>
                  <a:srgbClr val="0000FF"/>
                </a:solidFill>
                <a:latin typeface="Arial" pitchFamily="34" charset="0"/>
                <a:ea typeface="新細明體" pitchFamily="18" charset="-120"/>
              </a:rPr>
              <a:t>Intel 8086/8088</a:t>
            </a:r>
            <a:r>
              <a:rPr lang="en-US" altLang="zh-TW" sz="2800" dirty="0">
                <a:ea typeface="新細明體" pitchFamily="18" charset="-120"/>
              </a:rPr>
              <a:t> (1978)</a:t>
            </a:r>
          </a:p>
          <a:p>
            <a:pPr lvl="1">
              <a:lnSpc>
                <a:spcPct val="90000"/>
              </a:lnSpc>
              <a:spcBef>
                <a:spcPct val="0"/>
              </a:spcBef>
              <a:buClr>
                <a:schemeClr val="tx1"/>
              </a:buClr>
              <a:buFont typeface="Arial" pitchFamily="34" charset="0"/>
              <a:buChar char="–"/>
            </a:pPr>
            <a:r>
              <a:rPr lang="en-US" altLang="zh-TW" dirty="0" smtClean="0">
                <a:solidFill>
                  <a:srgbClr val="0000FF"/>
                </a:solidFill>
                <a:latin typeface="Arial" pitchFamily="34" charset="0"/>
                <a:ea typeface="新細明體" pitchFamily="18" charset="-120"/>
                <a:cs typeface="Arial" pitchFamily="34" charset="0"/>
              </a:rPr>
              <a:t>16-bit</a:t>
            </a:r>
            <a:r>
              <a:rPr lang="en-US" altLang="zh-TW" dirty="0" smtClean="0">
                <a:ea typeface="新細明體" pitchFamily="18" charset="-120"/>
              </a:rPr>
              <a:t> processor, IBM-PC </a:t>
            </a:r>
            <a:r>
              <a:rPr lang="en-US" altLang="zh-TW" dirty="0">
                <a:ea typeface="新細明體" pitchFamily="18" charset="-120"/>
              </a:rPr>
              <a:t>used 8088</a:t>
            </a:r>
          </a:p>
          <a:p>
            <a:pPr lvl="1">
              <a:lnSpc>
                <a:spcPct val="90000"/>
              </a:lnSpc>
              <a:spcBef>
                <a:spcPct val="0"/>
              </a:spcBef>
            </a:pPr>
            <a:r>
              <a:rPr lang="en-US" altLang="zh-TW" dirty="0">
                <a:ea typeface="新細明體" pitchFamily="18" charset="-120"/>
              </a:rPr>
              <a:t>1 MB addressable </a:t>
            </a:r>
            <a:r>
              <a:rPr lang="en-US" altLang="zh-TW" dirty="0" smtClean="0">
                <a:ea typeface="新細明體" pitchFamily="18" charset="-120"/>
              </a:rPr>
              <a:t>RAM (20-bit addresses)</a:t>
            </a:r>
            <a:endParaRPr lang="en-US" altLang="zh-TW" dirty="0">
              <a:ea typeface="新細明體" pitchFamily="18" charset="-120"/>
            </a:endParaRPr>
          </a:p>
          <a:p>
            <a:pPr lvl="1">
              <a:lnSpc>
                <a:spcPct val="90000"/>
              </a:lnSpc>
              <a:spcBef>
                <a:spcPct val="0"/>
              </a:spcBef>
            </a:pPr>
            <a:r>
              <a:rPr lang="en-US" altLang="zh-TW" dirty="0">
                <a:ea typeface="新細明體" pitchFamily="18" charset="-120"/>
              </a:rPr>
              <a:t>16-bit registers</a:t>
            </a:r>
          </a:p>
          <a:p>
            <a:pPr lvl="1">
              <a:lnSpc>
                <a:spcPct val="90000"/>
              </a:lnSpc>
              <a:spcBef>
                <a:spcPct val="0"/>
              </a:spcBef>
            </a:pPr>
            <a:r>
              <a:rPr lang="en-US" altLang="zh-TW" dirty="0">
                <a:ea typeface="新細明體" pitchFamily="18" charset="-120"/>
              </a:rPr>
              <a:t>16-bit data bus (8-bit for 8088)</a:t>
            </a:r>
          </a:p>
          <a:p>
            <a:pPr lvl="1">
              <a:lnSpc>
                <a:spcPct val="90000"/>
              </a:lnSpc>
              <a:spcBef>
                <a:spcPct val="0"/>
              </a:spcBef>
            </a:pPr>
            <a:r>
              <a:rPr lang="en-US" altLang="zh-TW" dirty="0">
                <a:ea typeface="新細明體" pitchFamily="18" charset="-120"/>
              </a:rPr>
              <a:t>separate floating-point unit (8087)</a:t>
            </a:r>
          </a:p>
          <a:p>
            <a:pPr lvl="1">
              <a:lnSpc>
                <a:spcPct val="90000"/>
              </a:lnSpc>
              <a:spcBef>
                <a:spcPct val="0"/>
              </a:spcBef>
            </a:pPr>
            <a:r>
              <a:rPr lang="en-US" altLang="zh-TW" dirty="0">
                <a:ea typeface="新細明體" pitchFamily="18" charset="-120"/>
              </a:rPr>
              <a:t>used in </a:t>
            </a:r>
            <a:r>
              <a:rPr lang="en-US" altLang="zh-TW" dirty="0">
                <a:solidFill>
                  <a:srgbClr val="0000FF"/>
                </a:solidFill>
                <a:latin typeface="Arial" pitchFamily="34" charset="0"/>
                <a:ea typeface="新細明體" pitchFamily="18" charset="-120"/>
              </a:rPr>
              <a:t>low-cost microcontrollers now</a:t>
            </a:r>
          </a:p>
        </p:txBody>
      </p:sp>
      <p:sp>
        <p:nvSpPr>
          <p:cNvPr id="105477" name="Rectangle 5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  <a:noFill/>
          <a:ln/>
        </p:spPr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Early Intel Processors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856A3-B498-4ADE-8C82-5B216CEC2D56}" type="slidenum">
              <a:rPr lang="en-US"/>
              <a:pPr/>
              <a:t>8</a:t>
            </a:fld>
            <a:endParaRPr lang="en-US"/>
          </a:p>
        </p:txBody>
      </p:sp>
      <p:sp>
        <p:nvSpPr>
          <p:cNvPr id="1054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68375"/>
            <a:ext cx="7924800" cy="5889625"/>
          </a:xfrm>
        </p:spPr>
        <p:txBody>
          <a:bodyPr/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</a:pPr>
            <a:r>
              <a:rPr lang="en-US" altLang="zh-TW" sz="2800" dirty="0">
                <a:ea typeface="新細明體" pitchFamily="18" charset="-120"/>
              </a:rPr>
              <a:t> </a:t>
            </a:r>
            <a:r>
              <a:rPr lang="en-US" altLang="zh-TW" sz="2800" dirty="0" smtClean="0">
                <a:solidFill>
                  <a:srgbClr val="0000FF"/>
                </a:solidFill>
                <a:latin typeface="Arial" pitchFamily="34" charset="0"/>
                <a:ea typeface="新細明體" pitchFamily="18" charset="-120"/>
              </a:rPr>
              <a:t>Western Design Center (WDC 65816)</a:t>
            </a:r>
          </a:p>
          <a:p>
            <a:pPr lvl="1">
              <a:lnSpc>
                <a:spcPct val="90000"/>
              </a:lnSpc>
              <a:spcBef>
                <a:spcPct val="0"/>
              </a:spcBef>
            </a:pPr>
            <a:r>
              <a:rPr lang="en-US" altLang="zh-TW" dirty="0" smtClean="0">
                <a:ea typeface="新細明體" pitchFamily="18" charset="-120"/>
              </a:rPr>
              <a:t>used in Apple II and Super Nintendo</a:t>
            </a:r>
          </a:p>
          <a:p>
            <a:pPr lvl="1">
              <a:lnSpc>
                <a:spcPct val="90000"/>
              </a:lnSpc>
              <a:spcBef>
                <a:spcPct val="0"/>
              </a:spcBef>
            </a:pPr>
            <a:r>
              <a:rPr lang="en-US" altLang="zh-TW" dirty="0" smtClean="0">
                <a:ea typeface="新細明體" pitchFamily="18" charset="-120"/>
              </a:rPr>
              <a:t>fully CMOS, low power consumption (300 </a:t>
            </a:r>
            <a:r>
              <a:rPr lang="en-US" altLang="zh-TW" dirty="0" err="1" smtClean="0">
                <a:latin typeface="Symbol" pitchFamily="18" charset="2"/>
                <a:ea typeface="新細明體" pitchFamily="18" charset="-120"/>
              </a:rPr>
              <a:t>m</a:t>
            </a:r>
            <a:r>
              <a:rPr lang="en-US" altLang="zh-TW" dirty="0" err="1" smtClean="0">
                <a:ea typeface="新細明體" pitchFamily="18" charset="-120"/>
              </a:rPr>
              <a:t>A</a:t>
            </a:r>
            <a:r>
              <a:rPr lang="en-US" altLang="zh-TW" dirty="0" smtClean="0">
                <a:ea typeface="新細明體" pitchFamily="18" charset="-120"/>
              </a:rPr>
              <a:t> at 1MHz, operating voltage as low as 1.8V)</a:t>
            </a:r>
          </a:p>
          <a:p>
            <a:pPr lvl="1">
              <a:lnSpc>
                <a:spcPct val="90000"/>
              </a:lnSpc>
              <a:spcBef>
                <a:spcPct val="0"/>
              </a:spcBef>
            </a:pPr>
            <a:r>
              <a:rPr lang="en-US" altLang="zh-TW" dirty="0" smtClean="0">
                <a:ea typeface="新細明體" pitchFamily="18" charset="-120"/>
              </a:rPr>
              <a:t>Wait-for-Interrupt and Stop-the-Clock instructions further reduce power consumption</a:t>
            </a:r>
            <a:endParaRPr lang="en-US" altLang="zh-TW" dirty="0">
              <a:ea typeface="新細明體" pitchFamily="18" charset="-120"/>
            </a:endParaRPr>
          </a:p>
          <a:p>
            <a:pPr lvl="1">
              <a:lnSpc>
                <a:spcPct val="90000"/>
              </a:lnSpc>
              <a:spcBef>
                <a:spcPct val="0"/>
              </a:spcBef>
            </a:pPr>
            <a:r>
              <a:rPr lang="en-US" altLang="zh-TW" dirty="0" smtClean="0">
                <a:ea typeface="新細明體" pitchFamily="18" charset="-120"/>
              </a:rPr>
              <a:t>one of the most popular (made in huge numbers)</a:t>
            </a:r>
          </a:p>
          <a:p>
            <a:pPr lvl="1">
              <a:lnSpc>
                <a:spcPct val="90000"/>
              </a:lnSpc>
              <a:spcBef>
                <a:spcPct val="0"/>
              </a:spcBef>
            </a:pPr>
            <a:r>
              <a:rPr lang="en-US" altLang="zh-TW" dirty="0" smtClean="0">
                <a:ea typeface="新細明體" pitchFamily="18" charset="-120"/>
              </a:rPr>
              <a:t>Still sold today (original 1984), used as a controller</a:t>
            </a:r>
          </a:p>
          <a:p>
            <a:pPr lvl="1">
              <a:lnSpc>
                <a:spcPct val="90000"/>
              </a:lnSpc>
              <a:spcBef>
                <a:spcPct val="0"/>
              </a:spcBef>
            </a:pPr>
            <a:r>
              <a:rPr lang="en-US" altLang="zh-TW" dirty="0" smtClean="0">
                <a:ea typeface="新細明體" pitchFamily="18" charset="-120"/>
              </a:rPr>
              <a:t>24-bit address bus (16MB of memory space)</a:t>
            </a:r>
            <a:endParaRPr lang="en-US" altLang="zh-TW" dirty="0">
              <a:ea typeface="新細明體" pitchFamily="18" charset="-120"/>
            </a:endParaRPr>
          </a:p>
          <a:p>
            <a:pPr>
              <a:lnSpc>
                <a:spcPct val="90000"/>
              </a:lnSpc>
              <a:spcBef>
                <a:spcPct val="30000"/>
              </a:spcBef>
              <a:spcAft>
                <a:spcPct val="15000"/>
              </a:spcAft>
            </a:pPr>
            <a:r>
              <a:rPr lang="en-US" altLang="zh-TW" sz="2800" dirty="0" smtClean="0">
                <a:solidFill>
                  <a:srgbClr val="0000FF"/>
                </a:solidFill>
                <a:latin typeface="Arial" pitchFamily="34" charset="0"/>
                <a:ea typeface="新細明體" pitchFamily="18" charset="-120"/>
              </a:rPr>
              <a:t>Texas Instrument TM9900, National Semiconductor IMP-16, etc.</a:t>
            </a:r>
            <a:endParaRPr lang="en-US" altLang="zh-TW" dirty="0">
              <a:solidFill>
                <a:srgbClr val="0000FF"/>
              </a:solidFill>
              <a:latin typeface="Arial" pitchFamily="34" charset="0"/>
              <a:ea typeface="新細明體" pitchFamily="18" charset="-120"/>
            </a:endParaRPr>
          </a:p>
        </p:txBody>
      </p:sp>
      <p:sp>
        <p:nvSpPr>
          <p:cNvPr id="105477" name="Rectangle 5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  <a:noFill/>
          <a:ln/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Other 16-bit processors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C0126-BB16-4476-A915-941C8D5D5A51}" type="slidenum">
              <a:rPr lang="en-US"/>
              <a:pPr/>
              <a:t>9</a:t>
            </a:fld>
            <a:endParaRPr lang="en-US"/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19200"/>
            <a:ext cx="6172200" cy="3733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zh-TW" sz="2800" dirty="0">
                <a:latin typeface="Arial" pitchFamily="34" charset="0"/>
                <a:ea typeface="新細明體" pitchFamily="18" charset="-120"/>
              </a:rPr>
              <a:t> </a:t>
            </a:r>
            <a:r>
              <a:rPr lang="en-US" altLang="zh-TW" sz="2800" dirty="0">
                <a:solidFill>
                  <a:srgbClr val="0000FF"/>
                </a:solidFill>
                <a:latin typeface="Arial" pitchFamily="34" charset="0"/>
                <a:ea typeface="新細明體" pitchFamily="18" charset="-120"/>
              </a:rPr>
              <a:t>Intel 80286</a:t>
            </a:r>
            <a:r>
              <a:rPr lang="en-US" altLang="zh-TW" sz="2800" dirty="0">
                <a:ea typeface="新細明體" pitchFamily="18" charset="-120"/>
              </a:rPr>
              <a:t> (1982)</a:t>
            </a:r>
          </a:p>
          <a:p>
            <a:pPr lvl="1">
              <a:lnSpc>
                <a:spcPct val="90000"/>
              </a:lnSpc>
            </a:pPr>
            <a:r>
              <a:rPr lang="en-US" altLang="zh-TW" sz="2600" dirty="0" smtClean="0">
                <a:ea typeface="新細明體" pitchFamily="18" charset="-120"/>
              </a:rPr>
              <a:t>Still largely a </a:t>
            </a:r>
            <a:r>
              <a:rPr lang="en-US" altLang="zh-TW" sz="2600" dirty="0" smtClean="0">
                <a:solidFill>
                  <a:srgbClr val="0000FF"/>
                </a:solidFill>
                <a:latin typeface="Arial" pitchFamily="34" charset="0"/>
                <a:ea typeface="新細明體" pitchFamily="18" charset="-120"/>
                <a:cs typeface="Arial" pitchFamily="34" charset="0"/>
              </a:rPr>
              <a:t>16-bit</a:t>
            </a:r>
            <a:r>
              <a:rPr lang="en-US" altLang="zh-TW" sz="2600" dirty="0" smtClean="0">
                <a:ea typeface="新細明體" pitchFamily="18" charset="-120"/>
              </a:rPr>
              <a:t> processor </a:t>
            </a:r>
          </a:p>
          <a:p>
            <a:pPr lvl="1">
              <a:lnSpc>
                <a:spcPct val="90000"/>
              </a:lnSpc>
            </a:pPr>
            <a:r>
              <a:rPr lang="en-US" altLang="zh-TW" sz="2600" dirty="0" smtClean="0">
                <a:ea typeface="新細明體" pitchFamily="18" charset="-120"/>
              </a:rPr>
              <a:t>16 </a:t>
            </a:r>
            <a:r>
              <a:rPr lang="en-US" altLang="zh-TW" sz="2600" dirty="0">
                <a:ea typeface="新細明體" pitchFamily="18" charset="-120"/>
              </a:rPr>
              <a:t>MB addressable RAM</a:t>
            </a:r>
          </a:p>
          <a:p>
            <a:pPr lvl="1">
              <a:lnSpc>
                <a:spcPct val="90000"/>
              </a:lnSpc>
            </a:pPr>
            <a:r>
              <a:rPr lang="en-US" altLang="zh-TW" sz="2600" dirty="0">
                <a:ea typeface="新細明體" pitchFamily="18" charset="-120"/>
              </a:rPr>
              <a:t>Protected memory</a:t>
            </a:r>
          </a:p>
          <a:p>
            <a:pPr lvl="1">
              <a:lnSpc>
                <a:spcPct val="90000"/>
              </a:lnSpc>
            </a:pPr>
            <a:r>
              <a:rPr lang="en-US" altLang="zh-TW" sz="2600" dirty="0">
                <a:ea typeface="新細明體" pitchFamily="18" charset="-120"/>
              </a:rPr>
              <a:t>several times faster than 8086</a:t>
            </a:r>
          </a:p>
          <a:p>
            <a:pPr lvl="1">
              <a:lnSpc>
                <a:spcPct val="90000"/>
              </a:lnSpc>
            </a:pPr>
            <a:r>
              <a:rPr lang="en-US" altLang="zh-TW" sz="2600" dirty="0">
                <a:ea typeface="新細明體" pitchFamily="18" charset="-120"/>
              </a:rPr>
              <a:t>introduced IDE bus architecture</a:t>
            </a:r>
          </a:p>
          <a:p>
            <a:pPr lvl="1">
              <a:lnSpc>
                <a:spcPct val="90000"/>
              </a:lnSpc>
            </a:pPr>
            <a:r>
              <a:rPr lang="en-US" altLang="zh-TW" sz="2600" dirty="0">
                <a:ea typeface="新細明體" pitchFamily="18" charset="-120"/>
              </a:rPr>
              <a:t>80287 floating point unit</a:t>
            </a:r>
          </a:p>
          <a:p>
            <a:pPr lvl="1">
              <a:lnSpc>
                <a:spcPct val="90000"/>
              </a:lnSpc>
            </a:pPr>
            <a:r>
              <a:rPr lang="en-US" altLang="zh-TW" sz="2600" dirty="0">
                <a:ea typeface="新細明體" pitchFamily="18" charset="-120"/>
              </a:rPr>
              <a:t>Up to 20MHz</a:t>
            </a:r>
          </a:p>
          <a:p>
            <a:pPr lvl="1">
              <a:lnSpc>
                <a:spcPct val="90000"/>
              </a:lnSpc>
            </a:pPr>
            <a:r>
              <a:rPr lang="en-US" altLang="zh-TW" sz="2600" dirty="0">
                <a:ea typeface="新細明體" pitchFamily="18" charset="-120"/>
              </a:rPr>
              <a:t>134K transistors</a:t>
            </a:r>
          </a:p>
        </p:txBody>
      </p:sp>
      <p:sp>
        <p:nvSpPr>
          <p:cNvPr id="106501" name="Rectangle 5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  <a:noFill/>
          <a:ln/>
        </p:spPr>
        <p:txBody>
          <a:bodyPr/>
          <a:lstStyle/>
          <a:p>
            <a:r>
              <a:rPr lang="en-US">
                <a:solidFill>
                  <a:srgbClr val="FF0000"/>
                </a:solidFill>
              </a:rPr>
              <a:t>IBM-AT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1054649</TotalTime>
  <Words>2064</Words>
  <Application>Microsoft Office PowerPoint</Application>
  <PresentationFormat>On-screen Show (4:3)</PresentationFormat>
  <Paragraphs>412</Paragraphs>
  <Slides>34</Slides>
  <Notes>20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35" baseType="lpstr">
      <vt:lpstr>Default Design</vt:lpstr>
      <vt:lpstr>Computers and Microprocessors</vt:lpstr>
      <vt:lpstr>Contents</vt:lpstr>
      <vt:lpstr>Input/Output Ports</vt:lpstr>
      <vt:lpstr>Input/Output Ports (2)</vt:lpstr>
      <vt:lpstr>Input/Output Ports (3)</vt:lpstr>
      <vt:lpstr>Microprocessor Evolution</vt:lpstr>
      <vt:lpstr>Early Intel Processors</vt:lpstr>
      <vt:lpstr>Other 16-bit processors</vt:lpstr>
      <vt:lpstr>IBM-AT</vt:lpstr>
      <vt:lpstr>32-bit processors</vt:lpstr>
      <vt:lpstr>IA-32</vt:lpstr>
      <vt:lpstr>Intel Pentium Family</vt:lpstr>
      <vt:lpstr>Some interesting statistics</vt:lpstr>
      <vt:lpstr>Programming</vt:lpstr>
      <vt:lpstr>Programming (2)</vt:lpstr>
      <vt:lpstr>Programming (3)</vt:lpstr>
      <vt:lpstr>m-processor: registers</vt:lpstr>
      <vt:lpstr>m-processor: registers (2)</vt:lpstr>
      <vt:lpstr>m-processor: registers (3)</vt:lpstr>
      <vt:lpstr>m-processor instruction cycle</vt:lpstr>
      <vt:lpstr>some basic assembler instructions </vt:lpstr>
      <vt:lpstr>Addressing modes</vt:lpstr>
      <vt:lpstr>Assembler example</vt:lpstr>
      <vt:lpstr>Input/Outputs</vt:lpstr>
      <vt:lpstr>Operating System</vt:lpstr>
      <vt:lpstr>OS: multitasking</vt:lpstr>
      <vt:lpstr>Interrupts</vt:lpstr>
      <vt:lpstr>Real Time Operating Systems</vt:lpstr>
      <vt:lpstr>LTspice experiment 11.1</vt:lpstr>
      <vt:lpstr>Pseudo-random number generator</vt:lpstr>
      <vt:lpstr>Encrypting/decrypting</vt:lpstr>
      <vt:lpstr>LTspice experiment 11.1</vt:lpstr>
      <vt:lpstr>Arduino – 30$ computer (Teensy – 19$)</vt:lpstr>
      <vt:lpstr>Different Arduinos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Ivan Bazarov</cp:lastModifiedBy>
  <cp:revision>338</cp:revision>
  <dcterms:created xsi:type="dcterms:W3CDTF">1601-01-01T00:00:00Z</dcterms:created>
  <dcterms:modified xsi:type="dcterms:W3CDTF">2013-04-10T17:13:48Z</dcterms:modified>
</cp:coreProperties>
</file>